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61" r:id="rId3"/>
    <p:sldId id="259" r:id="rId4"/>
    <p:sldId id="308" r:id="rId5"/>
    <p:sldId id="310" r:id="rId6"/>
    <p:sldId id="277" r:id="rId7"/>
    <p:sldId id="289" r:id="rId8"/>
    <p:sldId id="311" r:id="rId9"/>
    <p:sldId id="293" r:id="rId10"/>
    <p:sldId id="291" r:id="rId11"/>
    <p:sldId id="287" r:id="rId12"/>
    <p:sldId id="278" r:id="rId13"/>
    <p:sldId id="264" r:id="rId14"/>
    <p:sldId id="279" r:id="rId15"/>
    <p:sldId id="267" r:id="rId16"/>
    <p:sldId id="268" r:id="rId17"/>
    <p:sldId id="280" r:id="rId18"/>
    <p:sldId id="301" r:id="rId19"/>
    <p:sldId id="290" r:id="rId20"/>
    <p:sldId id="305" r:id="rId21"/>
    <p:sldId id="307" r:id="rId22"/>
    <p:sldId id="281" r:id="rId23"/>
    <p:sldId id="294" r:id="rId24"/>
    <p:sldId id="299" r:id="rId25"/>
    <p:sldId id="300" r:id="rId26"/>
    <p:sldId id="296" r:id="rId27"/>
    <p:sldId id="295" r:id="rId28"/>
    <p:sldId id="298" r:id="rId29"/>
    <p:sldId id="297" r:id="rId30"/>
    <p:sldId id="302" r:id="rId31"/>
    <p:sldId id="304" r:id="rId32"/>
    <p:sldId id="286"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76"/>
    <p:restoredTop sz="93692"/>
  </p:normalViewPr>
  <p:slideViewPr>
    <p:cSldViewPr snapToGrid="0" snapToObjects="1">
      <p:cViewPr varScale="1">
        <p:scale>
          <a:sx n="97" d="100"/>
          <a:sy n="97" d="100"/>
        </p:scale>
        <p:origin x="22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F3894-747B-E840-9C77-6CC90A001708}" type="datetimeFigureOut">
              <a:rPr lang="en-US" smtClean="0"/>
              <a:t>6/6/18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1C593-0114-E644-826A-280A06C51525}" type="slidenum">
              <a:rPr lang="en-US" smtClean="0"/>
              <a:t>‹#›</a:t>
            </a:fld>
            <a:endParaRPr lang="en-US"/>
          </a:p>
        </p:txBody>
      </p:sp>
    </p:spTree>
    <p:extLst>
      <p:ext uri="{BB962C8B-B14F-4D97-AF65-F5344CB8AC3E}">
        <p14:creationId xmlns:p14="http://schemas.microsoft.com/office/powerpoint/2010/main" val="223044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B27751-0B49-6C41-BF4D-012901491F70}" type="slidenum">
              <a:rPr lang="en-US" smtClean="0"/>
              <a:t>6</a:t>
            </a:fld>
            <a:endParaRPr lang="en-US"/>
          </a:p>
        </p:txBody>
      </p:sp>
    </p:spTree>
    <p:extLst>
      <p:ext uri="{BB962C8B-B14F-4D97-AF65-F5344CB8AC3E}">
        <p14:creationId xmlns:p14="http://schemas.microsoft.com/office/powerpoint/2010/main" val="419183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B27751-0B49-6C41-BF4D-012901491F70}" type="slidenum">
              <a:rPr lang="en-US" smtClean="0"/>
              <a:t>7</a:t>
            </a:fld>
            <a:endParaRPr lang="en-US"/>
          </a:p>
        </p:txBody>
      </p:sp>
    </p:spTree>
    <p:extLst>
      <p:ext uri="{BB962C8B-B14F-4D97-AF65-F5344CB8AC3E}">
        <p14:creationId xmlns:p14="http://schemas.microsoft.com/office/powerpoint/2010/main" val="40105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B27751-0B49-6C41-BF4D-012901491F70}" type="slidenum">
              <a:rPr lang="en-US" smtClean="0"/>
              <a:t>8</a:t>
            </a:fld>
            <a:endParaRPr lang="en-US"/>
          </a:p>
        </p:txBody>
      </p:sp>
    </p:spTree>
    <p:extLst>
      <p:ext uri="{BB962C8B-B14F-4D97-AF65-F5344CB8AC3E}">
        <p14:creationId xmlns:p14="http://schemas.microsoft.com/office/powerpoint/2010/main" val="43383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B27751-0B49-6C41-BF4D-012901491F70}" type="slidenum">
              <a:rPr lang="en-US" smtClean="0"/>
              <a:t>9</a:t>
            </a:fld>
            <a:endParaRPr lang="en-US"/>
          </a:p>
        </p:txBody>
      </p:sp>
    </p:spTree>
    <p:extLst>
      <p:ext uri="{BB962C8B-B14F-4D97-AF65-F5344CB8AC3E}">
        <p14:creationId xmlns:p14="http://schemas.microsoft.com/office/powerpoint/2010/main" val="67620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quite serious</a:t>
            </a:r>
            <a:r>
              <a:rPr lang="is-IS" dirty="0"/>
              <a:t>… </a:t>
            </a:r>
            <a:r>
              <a:rPr lang="en-US" dirty="0"/>
              <a:t>If you haven’t done any of these then you are officially behind</a:t>
            </a:r>
            <a:r>
              <a:rPr lang="en-US" baseline="0" dirty="0"/>
              <a:t> the ball. I built in some wiggle room here since it is the first week but you should be aware that this is BAD</a:t>
            </a:r>
          </a:p>
          <a:p>
            <a:endParaRPr lang="en-US" baseline="0" dirty="0"/>
          </a:p>
          <a:p>
            <a:r>
              <a:rPr lang="en-US" baseline="0" dirty="0"/>
              <a:t>I will be taking questions on the syllabus in class tomorrow</a:t>
            </a:r>
            <a:endParaRPr lang="en-US" dirty="0"/>
          </a:p>
        </p:txBody>
      </p:sp>
      <p:sp>
        <p:nvSpPr>
          <p:cNvPr id="4" name="Slide Number Placeholder 3"/>
          <p:cNvSpPr>
            <a:spLocks noGrp="1"/>
          </p:cNvSpPr>
          <p:nvPr>
            <p:ph type="sldNum" sz="quarter" idx="10"/>
          </p:nvPr>
        </p:nvSpPr>
        <p:spPr/>
        <p:txBody>
          <a:bodyPr/>
          <a:lstStyle/>
          <a:p>
            <a:fld id="{E7B27751-0B49-6C41-BF4D-012901491F70}" type="slidenum">
              <a:rPr lang="en-US" smtClean="0"/>
              <a:t>19</a:t>
            </a:fld>
            <a:endParaRPr lang="en-US"/>
          </a:p>
        </p:txBody>
      </p:sp>
    </p:spTree>
    <p:extLst>
      <p:ext uri="{BB962C8B-B14F-4D97-AF65-F5344CB8AC3E}">
        <p14:creationId xmlns:p14="http://schemas.microsoft.com/office/powerpoint/2010/main" val="16315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quite serious</a:t>
            </a:r>
            <a:r>
              <a:rPr lang="is-IS" dirty="0"/>
              <a:t>… </a:t>
            </a:r>
            <a:r>
              <a:rPr lang="en-US" dirty="0"/>
              <a:t>If you haven’t done any of these then you are officially behind</a:t>
            </a:r>
            <a:r>
              <a:rPr lang="en-US" baseline="0" dirty="0"/>
              <a:t> the ball. I built in some wiggle room here since it is the first week but you should be aware that this is BAD</a:t>
            </a:r>
          </a:p>
          <a:p>
            <a:endParaRPr lang="en-US" baseline="0" dirty="0"/>
          </a:p>
          <a:p>
            <a:r>
              <a:rPr lang="en-US" baseline="0" dirty="0"/>
              <a:t>I will be taking questions on the syllabus in class tomorrow</a:t>
            </a:r>
            <a:endParaRPr lang="en-US" dirty="0"/>
          </a:p>
        </p:txBody>
      </p:sp>
      <p:sp>
        <p:nvSpPr>
          <p:cNvPr id="4" name="Slide Number Placeholder 3"/>
          <p:cNvSpPr>
            <a:spLocks noGrp="1"/>
          </p:cNvSpPr>
          <p:nvPr>
            <p:ph type="sldNum" sz="quarter" idx="10"/>
          </p:nvPr>
        </p:nvSpPr>
        <p:spPr/>
        <p:txBody>
          <a:bodyPr/>
          <a:lstStyle/>
          <a:p>
            <a:fld id="{E7B27751-0B49-6C41-BF4D-012901491F70}" type="slidenum">
              <a:rPr lang="en-US" smtClean="0"/>
              <a:t>32</a:t>
            </a:fld>
            <a:endParaRPr lang="en-US"/>
          </a:p>
        </p:txBody>
      </p:sp>
    </p:spTree>
    <p:extLst>
      <p:ext uri="{BB962C8B-B14F-4D97-AF65-F5344CB8AC3E}">
        <p14:creationId xmlns:p14="http://schemas.microsoft.com/office/powerpoint/2010/main" val="89897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6/6/18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6/6/18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olorado.edu/summer/calendars/session-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1303-24CC-7447-8290-EE87BF298C24}"/>
              </a:ext>
            </a:extLst>
          </p:cNvPr>
          <p:cNvSpPr>
            <a:spLocks noGrp="1"/>
          </p:cNvSpPr>
          <p:nvPr>
            <p:ph type="ctrTitle"/>
          </p:nvPr>
        </p:nvSpPr>
        <p:spPr/>
        <p:txBody>
          <a:bodyPr/>
          <a:lstStyle/>
          <a:p>
            <a:r>
              <a:rPr lang="en-US" dirty="0"/>
              <a:t>L1d4</a:t>
            </a:r>
          </a:p>
        </p:txBody>
      </p:sp>
      <p:sp>
        <p:nvSpPr>
          <p:cNvPr id="3" name="Subtitle 2">
            <a:extLst>
              <a:ext uri="{FF2B5EF4-FFF2-40B4-BE49-F238E27FC236}">
                <a16:creationId xmlns:a16="http://schemas.microsoft.com/office/drawing/2014/main" id="{E8FB5857-894A-DF46-8487-5ECCAAE5DC55}"/>
              </a:ext>
            </a:extLst>
          </p:cNvPr>
          <p:cNvSpPr>
            <a:spLocks noGrp="1"/>
          </p:cNvSpPr>
          <p:nvPr>
            <p:ph type="subTitle" idx="1"/>
          </p:nvPr>
        </p:nvSpPr>
        <p:spPr>
          <a:xfrm>
            <a:off x="2417780" y="3531204"/>
            <a:ext cx="8637072" cy="2511250"/>
          </a:xfrm>
        </p:spPr>
        <p:txBody>
          <a:bodyPr>
            <a:normAutofit/>
          </a:bodyPr>
          <a:lstStyle/>
          <a:p>
            <a:r>
              <a:rPr lang="en-US" dirty="0"/>
              <a:t>Cu boulder</a:t>
            </a:r>
          </a:p>
          <a:p>
            <a:r>
              <a:rPr lang="en-US" dirty="0" err="1"/>
              <a:t>Csci</a:t>
            </a:r>
            <a:r>
              <a:rPr lang="en-US" dirty="0"/>
              <a:t> 3155: principles of programming languages</a:t>
            </a:r>
          </a:p>
          <a:p>
            <a:r>
              <a:rPr lang="en-US" dirty="0"/>
              <a:t>Summer 2018</a:t>
            </a:r>
          </a:p>
          <a:p>
            <a:r>
              <a:rPr lang="en-US" dirty="0"/>
              <a:t>Spencer wilson</a:t>
            </a:r>
          </a:p>
          <a:p>
            <a:r>
              <a:rPr lang="en-US" dirty="0"/>
              <a:t>6/7/18</a:t>
            </a:r>
          </a:p>
        </p:txBody>
      </p:sp>
    </p:spTree>
    <p:extLst>
      <p:ext uri="{BB962C8B-B14F-4D97-AF65-F5344CB8AC3E}">
        <p14:creationId xmlns:p14="http://schemas.microsoft.com/office/powerpoint/2010/main" val="88485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submission Logistics</a:t>
            </a:r>
          </a:p>
        </p:txBody>
      </p:sp>
      <p:sp>
        <p:nvSpPr>
          <p:cNvPr id="3" name="Content Placeholder 2"/>
          <p:cNvSpPr>
            <a:spLocks noGrp="1"/>
          </p:cNvSpPr>
          <p:nvPr>
            <p:ph idx="1"/>
          </p:nvPr>
        </p:nvSpPr>
        <p:spPr/>
        <p:txBody>
          <a:bodyPr>
            <a:normAutofit/>
          </a:bodyPr>
          <a:lstStyle/>
          <a:p>
            <a:r>
              <a:rPr lang="en-US" dirty="0"/>
              <a:t>Sign up for a grading interview! Noted on Piazza and available on Moodle</a:t>
            </a:r>
          </a:p>
          <a:p>
            <a:r>
              <a:rPr lang="is-IS" dirty="0"/>
              <a:t>Submit the Writeup, test script and driving script to Moodle according to the requirements detailed on Piazza</a:t>
            </a:r>
          </a:p>
        </p:txBody>
      </p:sp>
    </p:spTree>
    <p:extLst>
      <p:ext uri="{BB962C8B-B14F-4D97-AF65-F5344CB8AC3E}">
        <p14:creationId xmlns:p14="http://schemas.microsoft.com/office/powerpoint/2010/main" val="151765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Teams</a:t>
            </a:r>
          </a:p>
        </p:txBody>
      </p:sp>
      <p:sp>
        <p:nvSpPr>
          <p:cNvPr id="3" name="Subtitle 2"/>
          <p:cNvSpPr>
            <a:spLocks noGrp="1"/>
          </p:cNvSpPr>
          <p:nvPr>
            <p:ph type="subTitle" idx="1"/>
          </p:nvPr>
        </p:nvSpPr>
        <p:spPr/>
        <p:txBody>
          <a:bodyPr/>
          <a:lstStyle/>
          <a:p>
            <a:r>
              <a:rPr lang="en-US" dirty="0"/>
              <a:t>Let’s make teams for lab 2!</a:t>
            </a:r>
          </a:p>
          <a:p>
            <a:r>
              <a:rPr lang="en-US" dirty="0"/>
              <a:t>I’d prefer that you work with someone new</a:t>
            </a:r>
          </a:p>
        </p:txBody>
      </p:sp>
    </p:spTree>
    <p:extLst>
      <p:ext uri="{BB962C8B-B14F-4D97-AF65-F5344CB8AC3E}">
        <p14:creationId xmlns:p14="http://schemas.microsoft.com/office/powerpoint/2010/main" val="410180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Before class assignment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61570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ASTs and </a:t>
            </a:r>
            <a:r>
              <a:rPr lang="en-US" dirty="0" err="1"/>
              <a:t>eval</a:t>
            </a:r>
            <a:endParaRPr lang="en-US" dirty="0"/>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87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AST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88055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29AD-650D-4B40-A7F4-0EEAA46014A8}"/>
              </a:ext>
            </a:extLst>
          </p:cNvPr>
          <p:cNvSpPr>
            <a:spLocks noGrp="1"/>
          </p:cNvSpPr>
          <p:nvPr>
            <p:ph type="title"/>
          </p:nvPr>
        </p:nvSpPr>
        <p:spPr/>
        <p:txBody>
          <a:bodyPr/>
          <a:lstStyle/>
          <a:p>
            <a:r>
              <a:rPr lang="en-US" dirty="0"/>
              <a:t>In class exercise</a:t>
            </a:r>
          </a:p>
        </p:txBody>
      </p:sp>
      <p:sp>
        <p:nvSpPr>
          <p:cNvPr id="3" name="Text Placeholder 2">
            <a:extLst>
              <a:ext uri="{FF2B5EF4-FFF2-40B4-BE49-F238E27FC236}">
                <a16:creationId xmlns:a16="http://schemas.microsoft.com/office/drawing/2014/main" id="{E0603B12-A188-C24D-AB20-BB7489D1A9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3937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52E0-597C-EA42-80D1-BCCEE19053FD}"/>
              </a:ext>
            </a:extLst>
          </p:cNvPr>
          <p:cNvSpPr>
            <a:spLocks noGrp="1"/>
          </p:cNvSpPr>
          <p:nvPr>
            <p:ph type="title"/>
          </p:nvPr>
        </p:nvSpPr>
        <p:spPr/>
        <p:txBody>
          <a:bodyPr/>
          <a:lstStyle/>
          <a:p>
            <a:r>
              <a:rPr lang="en-US" dirty="0"/>
              <a:t>ICE</a:t>
            </a:r>
          </a:p>
        </p:txBody>
      </p:sp>
      <p:sp>
        <p:nvSpPr>
          <p:cNvPr id="3" name="Content Placeholder 2">
            <a:extLst>
              <a:ext uri="{FF2B5EF4-FFF2-40B4-BE49-F238E27FC236}">
                <a16:creationId xmlns:a16="http://schemas.microsoft.com/office/drawing/2014/main" id="{DBD9F771-FAE5-3444-885D-00A79BDD0404}"/>
              </a:ext>
            </a:extLst>
          </p:cNvPr>
          <p:cNvSpPr>
            <a:spLocks noGrp="1"/>
          </p:cNvSpPr>
          <p:nvPr>
            <p:ph idx="1"/>
          </p:nvPr>
        </p:nvSpPr>
        <p:spPr/>
        <p:txBody>
          <a:bodyPr/>
          <a:lstStyle/>
          <a:p>
            <a:r>
              <a:rPr lang="en-US" dirty="0"/>
              <a:t>Draw the tree represented by the following</a:t>
            </a:r>
          </a:p>
          <a:p>
            <a:r>
              <a:rPr lang="en-US" dirty="0" err="1"/>
              <a:t>Javascripty</a:t>
            </a:r>
            <a:r>
              <a:rPr lang="en-US" dirty="0"/>
              <a:t> : 1+ - 2 * 3</a:t>
            </a:r>
          </a:p>
          <a:p>
            <a:r>
              <a:rPr lang="en-US" dirty="0"/>
              <a:t>Expr : Binary(</a:t>
            </a:r>
            <a:r>
              <a:rPr lang="en-US" dirty="0" err="1"/>
              <a:t>Plus,N</a:t>
            </a:r>
            <a:r>
              <a:rPr lang="en-US" dirty="0"/>
              <a:t>(1),Binary(</a:t>
            </a:r>
            <a:r>
              <a:rPr lang="en-US" dirty="0" err="1"/>
              <a:t>Times,Unary</a:t>
            </a:r>
            <a:r>
              <a:rPr lang="en-US" dirty="0"/>
              <a:t>(</a:t>
            </a:r>
            <a:r>
              <a:rPr lang="en-US" dirty="0" err="1"/>
              <a:t>Neg,N</a:t>
            </a:r>
            <a:r>
              <a:rPr lang="en-US" dirty="0"/>
              <a:t>(2)),N(3)))</a:t>
            </a:r>
          </a:p>
          <a:p>
            <a:endParaRPr lang="en-US" dirty="0"/>
          </a:p>
        </p:txBody>
      </p:sp>
    </p:spTree>
    <p:extLst>
      <p:ext uri="{BB962C8B-B14F-4D97-AF65-F5344CB8AC3E}">
        <p14:creationId xmlns:p14="http://schemas.microsoft.com/office/powerpoint/2010/main" val="21590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In Class Exercise</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286538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4BF-8CDA-1244-A662-2D65DFAE4A7A}"/>
              </a:ext>
            </a:extLst>
          </p:cNvPr>
          <p:cNvSpPr>
            <a:spLocks noGrp="1"/>
          </p:cNvSpPr>
          <p:nvPr>
            <p:ph type="title"/>
          </p:nvPr>
        </p:nvSpPr>
        <p:spPr/>
        <p:txBody>
          <a:bodyPr/>
          <a:lstStyle/>
          <a:p>
            <a:r>
              <a:rPr lang="en-US" dirty="0"/>
              <a:t>Closing Lab 1</a:t>
            </a:r>
          </a:p>
        </p:txBody>
      </p:sp>
      <p:sp>
        <p:nvSpPr>
          <p:cNvPr id="3" name="Text Placeholder 2">
            <a:extLst>
              <a:ext uri="{FF2B5EF4-FFF2-40B4-BE49-F238E27FC236}">
                <a16:creationId xmlns:a16="http://schemas.microsoft.com/office/drawing/2014/main" id="{89DA9386-14AF-1844-A15D-F92290D17E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1322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Interview</a:t>
            </a:r>
          </a:p>
        </p:txBody>
      </p:sp>
      <p:sp>
        <p:nvSpPr>
          <p:cNvPr id="3" name="Content Placeholder 2"/>
          <p:cNvSpPr>
            <a:spLocks noGrp="1"/>
          </p:cNvSpPr>
          <p:nvPr>
            <p:ph idx="1"/>
          </p:nvPr>
        </p:nvSpPr>
        <p:spPr>
          <a:xfrm>
            <a:off x="1295401" y="2556931"/>
            <a:ext cx="9601196" cy="3705645"/>
          </a:xfrm>
        </p:spPr>
        <p:txBody>
          <a:bodyPr>
            <a:normAutofit/>
          </a:bodyPr>
          <a:lstStyle/>
          <a:p>
            <a:r>
              <a:rPr lang="en-US" dirty="0"/>
              <a:t>Sit down with your lab partner and go over the lab. Line by line, know what it does. Think of a question that you might expect on the interview and ask your partner to answer it</a:t>
            </a:r>
          </a:p>
          <a:p>
            <a:r>
              <a:rPr lang="en-US" dirty="0"/>
              <a:t>Know the </a:t>
            </a:r>
            <a:r>
              <a:rPr lang="en-US" b="1" dirty="0"/>
              <a:t>test scripts and</a:t>
            </a:r>
            <a:r>
              <a:rPr lang="en-US" dirty="0"/>
              <a:t> the source code</a:t>
            </a:r>
          </a:p>
          <a:p>
            <a:r>
              <a:rPr lang="en-US" dirty="0"/>
              <a:t>Know the questions from the writeup and how to solve them</a:t>
            </a:r>
          </a:p>
          <a:p>
            <a:r>
              <a:rPr lang="en-US" dirty="0"/>
              <a:t>See Moodle exercises for more help and inspiration</a:t>
            </a:r>
          </a:p>
          <a:p>
            <a:endParaRPr lang="en-US" dirty="0"/>
          </a:p>
          <a:p>
            <a:endParaRPr lang="en-US" dirty="0"/>
          </a:p>
          <a:p>
            <a:endParaRPr lang="en-US" dirty="0"/>
          </a:p>
        </p:txBody>
      </p:sp>
    </p:spTree>
    <p:extLst>
      <p:ext uri="{BB962C8B-B14F-4D97-AF65-F5344CB8AC3E}">
        <p14:creationId xmlns:p14="http://schemas.microsoft.com/office/powerpoint/2010/main" val="19631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D322-A819-914A-A344-B1D4FABA62AB}"/>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6CE01073-70B8-5849-9901-66CC7DB3D342}"/>
              </a:ext>
            </a:extLst>
          </p:cNvPr>
          <p:cNvSpPr>
            <a:spLocks noGrp="1"/>
          </p:cNvSpPr>
          <p:nvPr>
            <p:ph idx="1"/>
          </p:nvPr>
        </p:nvSpPr>
        <p:spPr/>
        <p:txBody>
          <a:bodyPr/>
          <a:lstStyle/>
          <a:p>
            <a:r>
              <a:rPr lang="en-US" dirty="0"/>
              <a:t>Q&amp;A before class assignment</a:t>
            </a:r>
          </a:p>
          <a:p>
            <a:r>
              <a:rPr lang="en-US" dirty="0" err="1"/>
              <a:t>Eval</a:t>
            </a:r>
            <a:r>
              <a:rPr lang="en-US" dirty="0"/>
              <a:t> and ASTs</a:t>
            </a:r>
          </a:p>
          <a:p>
            <a:r>
              <a:rPr lang="en-US" dirty="0"/>
              <a:t>In class exercise</a:t>
            </a:r>
          </a:p>
          <a:p>
            <a:r>
              <a:rPr lang="en-US" dirty="0"/>
              <a:t>Lab 1 Q&amp;A</a:t>
            </a:r>
          </a:p>
          <a:p>
            <a:r>
              <a:rPr lang="en-US" dirty="0"/>
              <a:t>Opening Lab 2</a:t>
            </a:r>
          </a:p>
          <a:p>
            <a:r>
              <a:rPr lang="en-US" dirty="0" err="1"/>
              <a:t>Truethy</a:t>
            </a:r>
            <a:r>
              <a:rPr lang="en-US" dirty="0"/>
              <a:t> and </a:t>
            </a:r>
            <a:r>
              <a:rPr lang="en-US" dirty="0" err="1"/>
              <a:t>Falsey</a:t>
            </a:r>
            <a:endParaRPr lang="en-US" dirty="0"/>
          </a:p>
        </p:txBody>
      </p:sp>
    </p:spTree>
    <p:extLst>
      <p:ext uri="{BB962C8B-B14F-4D97-AF65-F5344CB8AC3E}">
        <p14:creationId xmlns:p14="http://schemas.microsoft.com/office/powerpoint/2010/main" val="323650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9FAB-0A9D-F249-B6A3-D7DD95A44E59}"/>
              </a:ext>
            </a:extLst>
          </p:cNvPr>
          <p:cNvSpPr>
            <a:spLocks noGrp="1"/>
          </p:cNvSpPr>
          <p:nvPr>
            <p:ph type="title"/>
          </p:nvPr>
        </p:nvSpPr>
        <p:spPr/>
        <p:txBody>
          <a:bodyPr/>
          <a:lstStyle/>
          <a:p>
            <a:r>
              <a:rPr lang="en-US" dirty="0"/>
              <a:t>Submitting the Lab</a:t>
            </a:r>
          </a:p>
        </p:txBody>
      </p:sp>
      <p:sp>
        <p:nvSpPr>
          <p:cNvPr id="3" name="Content Placeholder 2">
            <a:extLst>
              <a:ext uri="{FF2B5EF4-FFF2-40B4-BE49-F238E27FC236}">
                <a16:creationId xmlns:a16="http://schemas.microsoft.com/office/drawing/2014/main" id="{5D16248F-AFF0-684D-9989-055A94D8DF15}"/>
              </a:ext>
            </a:extLst>
          </p:cNvPr>
          <p:cNvSpPr>
            <a:spLocks noGrp="1"/>
          </p:cNvSpPr>
          <p:nvPr>
            <p:ph idx="1"/>
          </p:nvPr>
        </p:nvSpPr>
        <p:spPr/>
        <p:txBody>
          <a:bodyPr/>
          <a:lstStyle/>
          <a:p>
            <a:r>
              <a:rPr lang="en-US" dirty="0"/>
              <a:t>The technical due date of the lab is tomorrow at 8pm. </a:t>
            </a:r>
          </a:p>
          <a:p>
            <a:r>
              <a:rPr lang="en-US" dirty="0"/>
              <a:t>Having said that, you are not required to submit everything at this time. There is an automatic 24 hour extension on the lab assignments. All code must submitted by 8pm on Saturday</a:t>
            </a:r>
          </a:p>
          <a:p>
            <a:r>
              <a:rPr lang="en-US" dirty="0"/>
              <a:t>WHY? I expect you to have the lab done by Friday and my staff will be available to help with this until Friday. My staff takes weekends off and I want you to take the weekend off as well. But if you NEED to keep working on the lab then please do so</a:t>
            </a:r>
          </a:p>
          <a:p>
            <a:r>
              <a:rPr lang="en-US" dirty="0"/>
              <a:t>Don’t forget to sign up for an interview before Monday at 6am</a:t>
            </a:r>
          </a:p>
        </p:txBody>
      </p:sp>
    </p:spTree>
    <p:extLst>
      <p:ext uri="{BB962C8B-B14F-4D97-AF65-F5344CB8AC3E}">
        <p14:creationId xmlns:p14="http://schemas.microsoft.com/office/powerpoint/2010/main" val="3257444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9FAB-0A9D-F249-B6A3-D7DD95A44E59}"/>
              </a:ext>
            </a:extLst>
          </p:cNvPr>
          <p:cNvSpPr>
            <a:spLocks noGrp="1"/>
          </p:cNvSpPr>
          <p:nvPr>
            <p:ph type="title"/>
          </p:nvPr>
        </p:nvSpPr>
        <p:spPr/>
        <p:txBody>
          <a:bodyPr/>
          <a:lstStyle/>
          <a:p>
            <a:r>
              <a:rPr lang="en-US" dirty="0"/>
              <a:t>Signing up for an interview</a:t>
            </a:r>
          </a:p>
        </p:txBody>
      </p:sp>
      <p:sp>
        <p:nvSpPr>
          <p:cNvPr id="3" name="Content Placeholder 2">
            <a:extLst>
              <a:ext uri="{FF2B5EF4-FFF2-40B4-BE49-F238E27FC236}">
                <a16:creationId xmlns:a16="http://schemas.microsoft.com/office/drawing/2014/main" id="{5D16248F-AFF0-684D-9989-055A94D8DF15}"/>
              </a:ext>
            </a:extLst>
          </p:cNvPr>
          <p:cNvSpPr>
            <a:spLocks noGrp="1"/>
          </p:cNvSpPr>
          <p:nvPr>
            <p:ph idx="1"/>
          </p:nvPr>
        </p:nvSpPr>
        <p:spPr/>
        <p:txBody>
          <a:bodyPr/>
          <a:lstStyle/>
          <a:p>
            <a:r>
              <a:rPr lang="en-US" dirty="0"/>
              <a:t>Sign up for an interview before Monday at 6am</a:t>
            </a:r>
          </a:p>
          <a:p>
            <a:r>
              <a:rPr lang="en-US" dirty="0"/>
              <a:t>If the times available don’t work reach out to the ”instructors” via Piazza.</a:t>
            </a:r>
          </a:p>
          <a:p>
            <a:r>
              <a:rPr lang="en-US" dirty="0"/>
              <a:t>Be sure to write time the time and location of your interview. After Monday at 6AM Moodle has a tendency to close the view.</a:t>
            </a:r>
          </a:p>
        </p:txBody>
      </p:sp>
    </p:spTree>
    <p:extLst>
      <p:ext uri="{BB962C8B-B14F-4D97-AF65-F5344CB8AC3E}">
        <p14:creationId xmlns:p14="http://schemas.microsoft.com/office/powerpoint/2010/main" val="80372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Lab 1</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85719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3058-20E3-6949-BB6D-B5779004F23D}"/>
              </a:ext>
            </a:extLst>
          </p:cNvPr>
          <p:cNvSpPr>
            <a:spLocks noGrp="1"/>
          </p:cNvSpPr>
          <p:nvPr>
            <p:ph type="title"/>
          </p:nvPr>
        </p:nvSpPr>
        <p:spPr/>
        <p:txBody>
          <a:bodyPr/>
          <a:lstStyle/>
          <a:p>
            <a:r>
              <a:rPr lang="en-US" dirty="0"/>
              <a:t>Lab 2</a:t>
            </a:r>
          </a:p>
        </p:txBody>
      </p:sp>
      <p:sp>
        <p:nvSpPr>
          <p:cNvPr id="3" name="Text Placeholder 2">
            <a:extLst>
              <a:ext uri="{FF2B5EF4-FFF2-40B4-BE49-F238E27FC236}">
                <a16:creationId xmlns:a16="http://schemas.microsoft.com/office/drawing/2014/main" id="{CBC3D943-CD78-C24D-A108-0B1F5815F4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9919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Text Placeholder 2"/>
          <p:cNvSpPr>
            <a:spLocks noGrp="1"/>
          </p:cNvSpPr>
          <p:nvPr>
            <p:ph type="body" idx="1"/>
          </p:nvPr>
        </p:nvSpPr>
        <p:spPr/>
        <p:txBody>
          <a:bodyPr/>
          <a:lstStyle/>
          <a:p>
            <a:r>
              <a:rPr lang="en-US" dirty="0"/>
              <a:t>Lab 1</a:t>
            </a:r>
          </a:p>
        </p:txBody>
      </p:sp>
      <p:sp>
        <p:nvSpPr>
          <p:cNvPr id="4" name="Content Placeholder 3"/>
          <p:cNvSpPr>
            <a:spLocks noGrp="1"/>
          </p:cNvSpPr>
          <p:nvPr>
            <p:ph sz="half" idx="2"/>
          </p:nvPr>
        </p:nvSpPr>
        <p:spPr/>
        <p:txBody>
          <a:bodyPr/>
          <a:lstStyle/>
          <a:p>
            <a:r>
              <a:rPr lang="en-US" dirty="0"/>
              <a:t>Numbers</a:t>
            </a:r>
          </a:p>
        </p:txBody>
      </p:sp>
      <p:sp>
        <p:nvSpPr>
          <p:cNvPr id="5" name="Text Placeholder 4"/>
          <p:cNvSpPr>
            <a:spLocks noGrp="1"/>
          </p:cNvSpPr>
          <p:nvPr>
            <p:ph type="body" sz="quarter" idx="3"/>
          </p:nvPr>
        </p:nvSpPr>
        <p:spPr/>
        <p:txBody>
          <a:bodyPr/>
          <a:lstStyle/>
          <a:p>
            <a:r>
              <a:rPr lang="en-US" dirty="0"/>
              <a:t>Lab 2</a:t>
            </a:r>
          </a:p>
        </p:txBody>
      </p:sp>
      <p:sp>
        <p:nvSpPr>
          <p:cNvPr id="6" name="Content Placeholder 5"/>
          <p:cNvSpPr>
            <a:spLocks noGrp="1"/>
          </p:cNvSpPr>
          <p:nvPr>
            <p:ph sz="quarter" idx="4"/>
          </p:nvPr>
        </p:nvSpPr>
        <p:spPr/>
        <p:txBody>
          <a:bodyPr/>
          <a:lstStyle/>
          <a:p>
            <a:r>
              <a:rPr lang="en-US" dirty="0"/>
              <a:t>Numbers</a:t>
            </a:r>
          </a:p>
          <a:p>
            <a:r>
              <a:rPr lang="en-US" dirty="0"/>
              <a:t>Strings</a:t>
            </a:r>
          </a:p>
          <a:p>
            <a:r>
              <a:rPr lang="en-US" dirty="0"/>
              <a:t>Booleans</a:t>
            </a:r>
          </a:p>
          <a:p>
            <a:r>
              <a:rPr lang="en-US" dirty="0"/>
              <a:t>Undefined</a:t>
            </a:r>
          </a:p>
        </p:txBody>
      </p:sp>
    </p:spTree>
    <p:extLst>
      <p:ext uri="{BB962C8B-B14F-4D97-AF65-F5344CB8AC3E}">
        <p14:creationId xmlns:p14="http://schemas.microsoft.com/office/powerpoint/2010/main" val="3843118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Abilities</a:t>
            </a:r>
          </a:p>
        </p:txBody>
      </p:sp>
      <p:sp>
        <p:nvSpPr>
          <p:cNvPr id="3" name="Text Placeholder 2"/>
          <p:cNvSpPr>
            <a:spLocks noGrp="1"/>
          </p:cNvSpPr>
          <p:nvPr>
            <p:ph type="body" idx="1"/>
          </p:nvPr>
        </p:nvSpPr>
        <p:spPr/>
        <p:txBody>
          <a:bodyPr/>
          <a:lstStyle/>
          <a:p>
            <a:r>
              <a:rPr lang="en-US" dirty="0"/>
              <a:t>Lab 1</a:t>
            </a:r>
          </a:p>
        </p:txBody>
      </p:sp>
      <p:sp>
        <p:nvSpPr>
          <p:cNvPr id="4" name="Content Placeholder 3"/>
          <p:cNvSpPr>
            <a:spLocks noGrp="1"/>
          </p:cNvSpPr>
          <p:nvPr>
            <p:ph sz="half" idx="2"/>
          </p:nvPr>
        </p:nvSpPr>
        <p:spPr/>
        <p:txBody>
          <a:bodyPr/>
          <a:lstStyle/>
          <a:p>
            <a:r>
              <a:rPr lang="en-US" dirty="0"/>
              <a:t>Arithmetic (5 function calculator)</a:t>
            </a:r>
          </a:p>
        </p:txBody>
      </p:sp>
      <p:sp>
        <p:nvSpPr>
          <p:cNvPr id="5" name="Text Placeholder 4"/>
          <p:cNvSpPr>
            <a:spLocks noGrp="1"/>
          </p:cNvSpPr>
          <p:nvPr>
            <p:ph type="body" sz="quarter" idx="3"/>
          </p:nvPr>
        </p:nvSpPr>
        <p:spPr/>
        <p:txBody>
          <a:bodyPr/>
          <a:lstStyle/>
          <a:p>
            <a:r>
              <a:rPr lang="en-US" dirty="0"/>
              <a:t>Lab 2</a:t>
            </a:r>
          </a:p>
        </p:txBody>
      </p:sp>
      <p:sp>
        <p:nvSpPr>
          <p:cNvPr id="6" name="Content Placeholder 5"/>
          <p:cNvSpPr>
            <a:spLocks noGrp="1"/>
          </p:cNvSpPr>
          <p:nvPr>
            <p:ph sz="quarter" idx="4"/>
          </p:nvPr>
        </p:nvSpPr>
        <p:spPr/>
        <p:txBody>
          <a:bodyPr/>
          <a:lstStyle/>
          <a:p>
            <a:r>
              <a:rPr lang="en-US" dirty="0"/>
              <a:t>Arithmetic</a:t>
            </a:r>
          </a:p>
          <a:p>
            <a:r>
              <a:rPr lang="en-US" dirty="0"/>
              <a:t>Boolean logic</a:t>
            </a:r>
          </a:p>
          <a:p>
            <a:r>
              <a:rPr lang="en-US" dirty="0"/>
              <a:t>Concatenation</a:t>
            </a:r>
          </a:p>
          <a:p>
            <a:r>
              <a:rPr lang="en-US" dirty="0"/>
              <a:t>Printing</a:t>
            </a:r>
          </a:p>
          <a:p>
            <a:r>
              <a:rPr lang="en-US" b="1" dirty="0"/>
              <a:t>Non-mutable</a:t>
            </a:r>
            <a:r>
              <a:rPr lang="en-US" dirty="0"/>
              <a:t> variable declarations</a:t>
            </a:r>
          </a:p>
        </p:txBody>
      </p:sp>
    </p:spTree>
    <p:extLst>
      <p:ext uri="{BB962C8B-B14F-4D97-AF65-F5344CB8AC3E}">
        <p14:creationId xmlns:p14="http://schemas.microsoft.com/office/powerpoint/2010/main" val="1158155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Lab 2</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56102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2B30-4E61-E84D-8257-B28B9D372E9C}"/>
              </a:ext>
            </a:extLst>
          </p:cNvPr>
          <p:cNvSpPr>
            <a:spLocks noGrp="1"/>
          </p:cNvSpPr>
          <p:nvPr>
            <p:ph type="title"/>
          </p:nvPr>
        </p:nvSpPr>
        <p:spPr/>
        <p:txBody>
          <a:bodyPr/>
          <a:lstStyle/>
          <a:p>
            <a:r>
              <a:rPr lang="en-US" dirty="0" err="1"/>
              <a:t>Truethey</a:t>
            </a:r>
            <a:r>
              <a:rPr lang="en-US" dirty="0"/>
              <a:t> and </a:t>
            </a:r>
            <a:r>
              <a:rPr lang="en-US" dirty="0" err="1"/>
              <a:t>falsey</a:t>
            </a:r>
            <a:endParaRPr lang="en-US" dirty="0"/>
          </a:p>
        </p:txBody>
      </p:sp>
      <p:sp>
        <p:nvSpPr>
          <p:cNvPr id="3" name="Text Placeholder 2">
            <a:extLst>
              <a:ext uri="{FF2B5EF4-FFF2-40B4-BE49-F238E27FC236}">
                <a16:creationId xmlns:a16="http://schemas.microsoft.com/office/drawing/2014/main" id="{1218B883-5863-5441-B926-B8F641BD07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43578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CE51-DD09-0641-8B89-262CBE81AB5D}"/>
              </a:ext>
            </a:extLst>
          </p:cNvPr>
          <p:cNvSpPr>
            <a:spLocks noGrp="1"/>
          </p:cNvSpPr>
          <p:nvPr>
            <p:ph type="title"/>
          </p:nvPr>
        </p:nvSpPr>
        <p:spPr/>
        <p:txBody>
          <a:bodyPr/>
          <a:lstStyle/>
          <a:p>
            <a:r>
              <a:rPr lang="en-US" dirty="0"/>
              <a:t>Using node</a:t>
            </a:r>
          </a:p>
        </p:txBody>
      </p:sp>
      <p:sp>
        <p:nvSpPr>
          <p:cNvPr id="3" name="Content Placeholder 2">
            <a:extLst>
              <a:ext uri="{FF2B5EF4-FFF2-40B4-BE49-F238E27FC236}">
                <a16:creationId xmlns:a16="http://schemas.microsoft.com/office/drawing/2014/main" id="{596D7FB0-91EB-1140-994C-C02F8C7F6D4B}"/>
              </a:ext>
            </a:extLst>
          </p:cNvPr>
          <p:cNvSpPr>
            <a:spLocks noGrp="1"/>
          </p:cNvSpPr>
          <p:nvPr>
            <p:ph idx="1"/>
          </p:nvPr>
        </p:nvSpPr>
        <p:spPr/>
        <p:txBody>
          <a:bodyPr/>
          <a:lstStyle/>
          <a:p>
            <a:r>
              <a:rPr lang="en-US" dirty="0"/>
              <a:t>Node.js is a popular </a:t>
            </a:r>
            <a:r>
              <a:rPr lang="en-US" dirty="0" err="1"/>
              <a:t>javascript</a:t>
            </a:r>
            <a:r>
              <a:rPr lang="en-US" dirty="0"/>
              <a:t> interpreter</a:t>
            </a:r>
          </a:p>
          <a:p>
            <a:r>
              <a:rPr lang="en-US" dirty="0"/>
              <a:t>We’ll use this today to start exploring the </a:t>
            </a:r>
            <a:r>
              <a:rPr lang="en-US" dirty="0" err="1"/>
              <a:t>oddeties</a:t>
            </a:r>
            <a:r>
              <a:rPr lang="en-US" dirty="0"/>
              <a:t> of </a:t>
            </a:r>
            <a:r>
              <a:rPr lang="en-US" dirty="0" err="1"/>
              <a:t>javascript</a:t>
            </a:r>
            <a:endParaRPr lang="en-US" dirty="0"/>
          </a:p>
          <a:p>
            <a:r>
              <a:rPr lang="en-US" dirty="0"/>
              <a:t>Namely we’ll focus on </a:t>
            </a:r>
            <a:r>
              <a:rPr lang="en-US" dirty="0" err="1"/>
              <a:t>truethy</a:t>
            </a:r>
            <a:r>
              <a:rPr lang="en-US" dirty="0"/>
              <a:t> and </a:t>
            </a:r>
            <a:r>
              <a:rPr lang="en-US" dirty="0" err="1"/>
              <a:t>falsey</a:t>
            </a:r>
            <a:r>
              <a:rPr lang="en-US" dirty="0"/>
              <a:t> values</a:t>
            </a:r>
          </a:p>
        </p:txBody>
      </p:sp>
    </p:spTree>
    <p:extLst>
      <p:ext uri="{BB962C8B-B14F-4D97-AF65-F5344CB8AC3E}">
        <p14:creationId xmlns:p14="http://schemas.microsoft.com/office/powerpoint/2010/main" val="3832738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err="1"/>
              <a:t>Truethy</a:t>
            </a:r>
            <a:r>
              <a:rPr lang="en-US" dirty="0"/>
              <a:t> and false</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386006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8654-84DE-E545-A4FE-FE97BDABB911}"/>
              </a:ext>
            </a:extLst>
          </p:cNvPr>
          <p:cNvSpPr>
            <a:spLocks noGrp="1"/>
          </p:cNvSpPr>
          <p:nvPr>
            <p:ph type="title"/>
          </p:nvPr>
        </p:nvSpPr>
        <p:spPr/>
        <p:txBody>
          <a:bodyPr/>
          <a:lstStyle/>
          <a:p>
            <a:r>
              <a:rPr lang="en-US" dirty="0"/>
              <a:t>Warm up</a:t>
            </a:r>
          </a:p>
        </p:txBody>
      </p:sp>
      <p:sp>
        <p:nvSpPr>
          <p:cNvPr id="3" name="Content Placeholder 2">
            <a:extLst>
              <a:ext uri="{FF2B5EF4-FFF2-40B4-BE49-F238E27FC236}">
                <a16:creationId xmlns:a16="http://schemas.microsoft.com/office/drawing/2014/main" id="{5D361F6A-371C-AE44-BEC4-1AD66109470C}"/>
              </a:ext>
            </a:extLst>
          </p:cNvPr>
          <p:cNvSpPr>
            <a:spLocks noGrp="1"/>
          </p:cNvSpPr>
          <p:nvPr>
            <p:ph idx="1"/>
          </p:nvPr>
        </p:nvSpPr>
        <p:spPr/>
        <p:txBody>
          <a:bodyPr/>
          <a:lstStyle/>
          <a:p>
            <a:r>
              <a:rPr lang="en-US" dirty="0"/>
              <a:t>What does 1 + 2 equal?</a:t>
            </a:r>
          </a:p>
        </p:txBody>
      </p:sp>
    </p:spTree>
    <p:extLst>
      <p:ext uri="{BB962C8B-B14F-4D97-AF65-F5344CB8AC3E}">
        <p14:creationId xmlns:p14="http://schemas.microsoft.com/office/powerpoint/2010/main" val="722616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weekend</a:t>
            </a:r>
          </a:p>
        </p:txBody>
      </p:sp>
      <p:sp>
        <p:nvSpPr>
          <p:cNvPr id="3" name="Content Placeholder 2"/>
          <p:cNvSpPr>
            <a:spLocks noGrp="1"/>
          </p:cNvSpPr>
          <p:nvPr>
            <p:ph idx="1"/>
          </p:nvPr>
        </p:nvSpPr>
        <p:spPr/>
        <p:txBody>
          <a:bodyPr/>
          <a:lstStyle/>
          <a:p>
            <a:r>
              <a:rPr lang="en-US" dirty="0"/>
              <a:t>Don’t blow this off. If you are at all behind this is an opportunity to catch up</a:t>
            </a:r>
          </a:p>
        </p:txBody>
      </p:sp>
    </p:spTree>
    <p:extLst>
      <p:ext uri="{BB962C8B-B14F-4D97-AF65-F5344CB8AC3E}">
        <p14:creationId xmlns:p14="http://schemas.microsoft.com/office/powerpoint/2010/main" val="2811343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Words</a:t>
            </a:r>
          </a:p>
        </p:txBody>
      </p:sp>
      <p:sp>
        <p:nvSpPr>
          <p:cNvPr id="3" name="Content Placeholder 2"/>
          <p:cNvSpPr>
            <a:spLocks noGrp="1"/>
          </p:cNvSpPr>
          <p:nvPr>
            <p:ph idx="1"/>
          </p:nvPr>
        </p:nvSpPr>
        <p:spPr>
          <a:xfrm>
            <a:off x="1451579" y="2015732"/>
            <a:ext cx="9603275" cy="3767230"/>
          </a:xfrm>
        </p:spPr>
        <p:txBody>
          <a:bodyPr>
            <a:normAutofit/>
          </a:bodyPr>
          <a:lstStyle/>
          <a:p>
            <a:r>
              <a:rPr lang="en-US" dirty="0"/>
              <a:t>I hope that I challenged you without confusing you at all</a:t>
            </a:r>
          </a:p>
          <a:p>
            <a:r>
              <a:rPr lang="en-US" dirty="0"/>
              <a:t>You have been doing a great job with the material</a:t>
            </a:r>
          </a:p>
          <a:p>
            <a:r>
              <a:rPr lang="en-US" dirty="0"/>
              <a:t>I’ll have to find a way to reward this.</a:t>
            </a:r>
          </a:p>
          <a:p>
            <a:endParaRPr lang="en-US" dirty="0"/>
          </a:p>
          <a:p>
            <a:r>
              <a:rPr lang="en-US" dirty="0"/>
              <a:t>Separate from said reward, I think this week went well. I think I can do better. This weekend I’ll look into how I can improve the class moving forward. </a:t>
            </a:r>
          </a:p>
        </p:txBody>
      </p:sp>
    </p:spTree>
    <p:extLst>
      <p:ext uri="{BB962C8B-B14F-4D97-AF65-F5344CB8AC3E}">
        <p14:creationId xmlns:p14="http://schemas.microsoft.com/office/powerpoint/2010/main" val="228410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TODO %}</a:t>
            </a:r>
          </a:p>
        </p:txBody>
      </p:sp>
      <p:sp>
        <p:nvSpPr>
          <p:cNvPr id="3" name="Content Placeholder 2"/>
          <p:cNvSpPr>
            <a:spLocks noGrp="1"/>
          </p:cNvSpPr>
          <p:nvPr>
            <p:ph idx="1"/>
          </p:nvPr>
        </p:nvSpPr>
        <p:spPr>
          <a:xfrm>
            <a:off x="1295401" y="2001795"/>
            <a:ext cx="9601196" cy="4260781"/>
          </a:xfrm>
        </p:spPr>
        <p:txBody>
          <a:bodyPr>
            <a:normAutofit/>
          </a:bodyPr>
          <a:lstStyle/>
          <a:p>
            <a:r>
              <a:rPr lang="en-US" dirty="0"/>
              <a:t>Do the Monday Moodle Assignment</a:t>
            </a:r>
          </a:p>
          <a:p>
            <a:r>
              <a:rPr lang="en-US" dirty="0"/>
              <a:t>See Piazza for lab 2 goals</a:t>
            </a:r>
          </a:p>
          <a:p>
            <a:r>
              <a:rPr lang="en-US" dirty="0"/>
              <a:t>Submit the lab - instructions on piazza (due Saturday 8:00pm)</a:t>
            </a:r>
          </a:p>
          <a:p>
            <a:r>
              <a:rPr lang="en-US" dirty="0"/>
              <a:t>Sign up for grading interview slots for Lab 1 (due Monday 6:00am)</a:t>
            </a:r>
          </a:p>
          <a:p>
            <a:pPr lvl="1"/>
            <a:r>
              <a:rPr lang="en-US" sz="1900" dirty="0"/>
              <a:t>Don’t forget to write down the time of your interview</a:t>
            </a:r>
          </a:p>
          <a:p>
            <a:pPr lvl="1"/>
            <a:r>
              <a:rPr lang="en-US" sz="1900" dirty="0"/>
              <a:t>Let our Grader know if absolutely none of the times work for you</a:t>
            </a:r>
          </a:p>
          <a:p>
            <a:r>
              <a:rPr lang="en-US" dirty="0"/>
              <a:t>Be ready for your interview</a:t>
            </a:r>
          </a:p>
          <a:p>
            <a:endParaRPr lang="en-US" dirty="0"/>
          </a:p>
        </p:txBody>
      </p:sp>
    </p:spTree>
    <p:extLst>
      <p:ext uri="{BB962C8B-B14F-4D97-AF65-F5344CB8AC3E}">
        <p14:creationId xmlns:p14="http://schemas.microsoft.com/office/powerpoint/2010/main" val="3161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8C951-DE3D-A248-A958-B2924C0A9A6D}"/>
              </a:ext>
            </a:extLst>
          </p:cNvPr>
          <p:cNvSpPr txBox="1"/>
          <p:nvPr/>
        </p:nvSpPr>
        <p:spPr>
          <a:xfrm>
            <a:off x="914400" y="2446637"/>
            <a:ext cx="10504992" cy="861774"/>
          </a:xfrm>
          <a:prstGeom prst="rect">
            <a:avLst/>
          </a:prstGeom>
          <a:noFill/>
        </p:spPr>
        <p:txBody>
          <a:bodyPr wrap="none" rtlCol="0">
            <a:spAutoFit/>
          </a:bodyPr>
          <a:lstStyle/>
          <a:p>
            <a:r>
              <a:rPr lang="en-US" sz="5000" dirty="0"/>
              <a:t>No need to turn in the In class exercise</a:t>
            </a:r>
          </a:p>
        </p:txBody>
      </p:sp>
    </p:spTree>
    <p:extLst>
      <p:ext uri="{BB962C8B-B14F-4D97-AF65-F5344CB8AC3E}">
        <p14:creationId xmlns:p14="http://schemas.microsoft.com/office/powerpoint/2010/main" val="394557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8654-84DE-E545-A4FE-FE97BDABB911}"/>
              </a:ext>
            </a:extLst>
          </p:cNvPr>
          <p:cNvSpPr>
            <a:spLocks noGrp="1"/>
          </p:cNvSpPr>
          <p:nvPr>
            <p:ph type="title"/>
          </p:nvPr>
        </p:nvSpPr>
        <p:spPr/>
        <p:txBody>
          <a:bodyPr/>
          <a:lstStyle/>
          <a:p>
            <a:r>
              <a:rPr lang="en-US" dirty="0"/>
              <a:t>Warm up</a:t>
            </a:r>
          </a:p>
        </p:txBody>
      </p:sp>
      <p:sp>
        <p:nvSpPr>
          <p:cNvPr id="3" name="Content Placeholder 2">
            <a:extLst>
              <a:ext uri="{FF2B5EF4-FFF2-40B4-BE49-F238E27FC236}">
                <a16:creationId xmlns:a16="http://schemas.microsoft.com/office/drawing/2014/main" id="{5D361F6A-371C-AE44-BEC4-1AD66109470C}"/>
              </a:ext>
            </a:extLst>
          </p:cNvPr>
          <p:cNvSpPr>
            <a:spLocks noGrp="1"/>
          </p:cNvSpPr>
          <p:nvPr>
            <p:ph idx="1"/>
          </p:nvPr>
        </p:nvSpPr>
        <p:spPr/>
        <p:txBody>
          <a:bodyPr>
            <a:normAutofit fontScale="70000" lnSpcReduction="20000"/>
          </a:bodyPr>
          <a:lstStyle/>
          <a:p>
            <a:pPr marL="0" indent="0">
              <a:buNone/>
            </a:pPr>
            <a:r>
              <a:rPr lang="en-US" dirty="0"/>
              <a:t>1 + 2 = 1 + 1 + 1 = 2 + 1 = 4 / 2 + 1 = 2 * 2 / 2 + 1 = 8 / 4 * 2 / 2 + 1 = 8 / 4 * 2 / 2 + 8 * 8 / 64 = 8 / 4 * 2 / 2 + 8 * 8 / (4 * 2 * 8) = 8 / 4 * 2 / 2 + (16 – 4 * 2) * 8 / (4 * 2 * 8)  = 2 * 2 / 2 + (16 – 4 * 2) * 8 / (4 * 2 * 8) =  4 / 2 + (16 – 4 * 2) * 8 / (4 * 2 * 8) </a:t>
            </a:r>
          </a:p>
          <a:p>
            <a:pPr marL="0" indent="0">
              <a:buNone/>
            </a:pPr>
            <a:r>
              <a:rPr lang="en-US" dirty="0"/>
              <a:t>= 2 + (16 – 4 * 2) * 8 / (4 * 2 * 8) </a:t>
            </a:r>
          </a:p>
          <a:p>
            <a:pPr marL="0" indent="0">
              <a:buNone/>
            </a:pPr>
            <a:r>
              <a:rPr lang="en-US" dirty="0"/>
              <a:t>= 2 + (16 – 8 ) * 8 / (4 * 2 * 8) </a:t>
            </a:r>
          </a:p>
          <a:p>
            <a:pPr marL="0" indent="0">
              <a:buNone/>
            </a:pPr>
            <a:r>
              <a:rPr lang="en-US" dirty="0"/>
              <a:t>= 2 + 8 * 8 / (4 * 2 * 8) </a:t>
            </a:r>
          </a:p>
          <a:p>
            <a:pPr marL="0" indent="0">
              <a:buNone/>
            </a:pPr>
            <a:r>
              <a:rPr lang="en-US" dirty="0"/>
              <a:t>= 2 + 64 / (4 * 2 * 8) </a:t>
            </a:r>
          </a:p>
          <a:p>
            <a:pPr marL="0" indent="0">
              <a:buNone/>
            </a:pPr>
            <a:r>
              <a:rPr lang="en-US" dirty="0"/>
              <a:t>= 2 + 64 / (8 * 8) </a:t>
            </a:r>
          </a:p>
          <a:p>
            <a:pPr marL="0" indent="0">
              <a:buNone/>
            </a:pPr>
            <a:r>
              <a:rPr lang="en-US" dirty="0"/>
              <a:t>= 2 + 64 / 64</a:t>
            </a:r>
          </a:p>
          <a:p>
            <a:pPr marL="0" indent="0">
              <a:buNone/>
            </a:pPr>
            <a:r>
              <a:rPr lang="en-US" dirty="0"/>
              <a:t>= 2 + 1</a:t>
            </a:r>
          </a:p>
          <a:p>
            <a:pPr marL="0" indent="0">
              <a:buNone/>
            </a:pPr>
            <a:r>
              <a:rPr lang="en-US" dirty="0"/>
              <a:t>=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6552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8654-84DE-E545-A4FE-FE97BDABB911}"/>
              </a:ext>
            </a:extLst>
          </p:cNvPr>
          <p:cNvSpPr>
            <a:spLocks noGrp="1"/>
          </p:cNvSpPr>
          <p:nvPr>
            <p:ph type="title"/>
          </p:nvPr>
        </p:nvSpPr>
        <p:spPr/>
        <p:txBody>
          <a:bodyPr/>
          <a:lstStyle/>
          <a:p>
            <a:r>
              <a:rPr lang="en-US" dirty="0"/>
              <a:t>Warm up</a:t>
            </a:r>
          </a:p>
        </p:txBody>
      </p:sp>
      <p:sp>
        <p:nvSpPr>
          <p:cNvPr id="3" name="Content Placeholder 2">
            <a:extLst>
              <a:ext uri="{FF2B5EF4-FFF2-40B4-BE49-F238E27FC236}">
                <a16:creationId xmlns:a16="http://schemas.microsoft.com/office/drawing/2014/main" id="{5D361F6A-371C-AE44-BEC4-1AD66109470C}"/>
              </a:ext>
            </a:extLst>
          </p:cNvPr>
          <p:cNvSpPr>
            <a:spLocks noGrp="1"/>
          </p:cNvSpPr>
          <p:nvPr>
            <p:ph idx="1"/>
          </p:nvPr>
        </p:nvSpPr>
        <p:spPr/>
        <p:txBody>
          <a:bodyPr/>
          <a:lstStyle/>
          <a:p>
            <a:r>
              <a:rPr lang="en-US" dirty="0"/>
              <a:t>What is the value of 1 + 2?</a:t>
            </a:r>
          </a:p>
        </p:txBody>
      </p:sp>
    </p:spTree>
    <p:extLst>
      <p:ext uri="{BB962C8B-B14F-4D97-AF65-F5344CB8AC3E}">
        <p14:creationId xmlns:p14="http://schemas.microsoft.com/office/powerpoint/2010/main" val="257407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normAutofit/>
          </a:bodyPr>
          <a:lstStyle/>
          <a:p>
            <a:r>
              <a:rPr lang="en-US" dirty="0"/>
              <a:t>University Deadlines :</a:t>
            </a:r>
          </a:p>
          <a:p>
            <a:pPr lvl="1"/>
            <a:r>
              <a:rPr lang="en-US" dirty="0">
                <a:hlinkClick r:id="rId3"/>
              </a:rPr>
              <a:t>http://www.colorado.edu/summer/calendars/session-d</a:t>
            </a:r>
            <a:endParaRPr lang="en-US" dirty="0"/>
          </a:p>
          <a:p>
            <a:pPr lvl="1"/>
            <a:r>
              <a:rPr lang="en-US" dirty="0"/>
              <a:t>June 13 – Last day to drop no W grade recorded or tuition assessed</a:t>
            </a:r>
          </a:p>
          <a:p>
            <a:pPr lvl="1"/>
            <a:r>
              <a:rPr lang="en-US" dirty="0"/>
              <a:t>I would like for all of you to stay in the class but it is up to YOU!</a:t>
            </a:r>
          </a:p>
        </p:txBody>
      </p:sp>
    </p:spTree>
    <p:extLst>
      <p:ext uri="{BB962C8B-B14F-4D97-AF65-F5344CB8AC3E}">
        <p14:creationId xmlns:p14="http://schemas.microsoft.com/office/powerpoint/2010/main" val="116541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 I going to succeed in the course?</a:t>
            </a:r>
          </a:p>
        </p:txBody>
      </p:sp>
      <p:sp>
        <p:nvSpPr>
          <p:cNvPr id="3" name="Content Placeholder 2"/>
          <p:cNvSpPr>
            <a:spLocks noGrp="1"/>
          </p:cNvSpPr>
          <p:nvPr>
            <p:ph idx="1"/>
          </p:nvPr>
        </p:nvSpPr>
        <p:spPr/>
        <p:txBody>
          <a:bodyPr>
            <a:normAutofit lnSpcReduction="10000"/>
          </a:bodyPr>
          <a:lstStyle/>
          <a:p>
            <a:r>
              <a:rPr lang="en-US" dirty="0"/>
              <a:t>Finish Lab 1</a:t>
            </a:r>
          </a:p>
          <a:p>
            <a:r>
              <a:rPr lang="en-US" dirty="0"/>
              <a:t>Discuss the lab with a peer</a:t>
            </a:r>
          </a:p>
          <a:p>
            <a:r>
              <a:rPr lang="en-US" dirty="0"/>
              <a:t>Attempt to explain these concepts to someone who is competent in programming but does not know the course materials</a:t>
            </a:r>
          </a:p>
          <a:p>
            <a:r>
              <a:rPr lang="en-US" dirty="0"/>
              <a:t>Prepare for your interview</a:t>
            </a:r>
          </a:p>
          <a:p>
            <a:r>
              <a:rPr lang="en-US" dirty="0"/>
              <a:t>In class on Monday the in class exercise will be a brief quiz over lab 1 material (midterm level difficulty)</a:t>
            </a:r>
          </a:p>
          <a:p>
            <a:r>
              <a:rPr lang="en-US" dirty="0"/>
              <a:t>Judge for yourself. Come chat with me.</a:t>
            </a:r>
          </a:p>
          <a:p>
            <a:endParaRPr lang="en-US" dirty="0"/>
          </a:p>
        </p:txBody>
      </p:sp>
    </p:spTree>
    <p:extLst>
      <p:ext uri="{BB962C8B-B14F-4D97-AF65-F5344CB8AC3E}">
        <p14:creationId xmlns:p14="http://schemas.microsoft.com/office/powerpoint/2010/main" val="229721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 the interview</a:t>
            </a:r>
          </a:p>
        </p:txBody>
      </p:sp>
      <p:sp>
        <p:nvSpPr>
          <p:cNvPr id="3" name="Content Placeholder 2"/>
          <p:cNvSpPr>
            <a:spLocks noGrp="1"/>
          </p:cNvSpPr>
          <p:nvPr>
            <p:ph idx="1"/>
          </p:nvPr>
        </p:nvSpPr>
        <p:spPr/>
        <p:txBody>
          <a:bodyPr>
            <a:normAutofit/>
          </a:bodyPr>
          <a:lstStyle/>
          <a:p>
            <a:r>
              <a:rPr lang="en-US" dirty="0"/>
              <a:t>The interview covers topics from the lab code and writeup</a:t>
            </a:r>
          </a:p>
          <a:p>
            <a:r>
              <a:rPr lang="en-US" dirty="0"/>
              <a:t>It will NOT ask you “explain your solution to question 7 of lab 1”</a:t>
            </a:r>
          </a:p>
          <a:p>
            <a:r>
              <a:rPr lang="en-US" dirty="0"/>
              <a:t>I might ask you a question such as “consider the following scenario… something similar to question 7… code a solution to this problem”</a:t>
            </a:r>
          </a:p>
          <a:p>
            <a:r>
              <a:rPr lang="en-US" dirty="0"/>
              <a:t>You will be able to use a computer during the interview</a:t>
            </a:r>
          </a:p>
          <a:p>
            <a:r>
              <a:rPr lang="en-US" dirty="0"/>
              <a:t>You will be allowed have a copy of your lab code and writeup with you during the interview</a:t>
            </a:r>
          </a:p>
        </p:txBody>
      </p:sp>
    </p:spTree>
    <p:extLst>
      <p:ext uri="{BB962C8B-B14F-4D97-AF65-F5344CB8AC3E}">
        <p14:creationId xmlns:p14="http://schemas.microsoft.com/office/powerpoint/2010/main" val="51113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a:t>
            </a:r>
          </a:p>
        </p:txBody>
      </p:sp>
      <p:sp>
        <p:nvSpPr>
          <p:cNvPr id="3" name="Content Placeholder 2"/>
          <p:cNvSpPr>
            <a:spLocks noGrp="1"/>
          </p:cNvSpPr>
          <p:nvPr>
            <p:ph idx="1"/>
          </p:nvPr>
        </p:nvSpPr>
        <p:spPr/>
        <p:txBody>
          <a:bodyPr>
            <a:normAutofit/>
          </a:bodyPr>
          <a:lstStyle/>
          <a:p>
            <a:r>
              <a:rPr lang="en-US" dirty="0"/>
              <a:t>Lab 1 is, Due Friday (tomorrow) at 8:00 pm</a:t>
            </a:r>
          </a:p>
          <a:p>
            <a:pPr lvl="1"/>
            <a:r>
              <a:rPr lang="en-US" dirty="0"/>
              <a:t>But there is an extension</a:t>
            </a:r>
            <a:r>
              <a:rPr lang="is-IS" dirty="0"/>
              <a:t>… What does that mean?</a:t>
            </a:r>
          </a:p>
          <a:p>
            <a:pPr lvl="1"/>
            <a:r>
              <a:rPr lang="is-IS" dirty="0"/>
              <a:t>How do I submit the assignment?</a:t>
            </a:r>
          </a:p>
          <a:p>
            <a:r>
              <a:rPr lang="is-IS" dirty="0"/>
              <a:t>Lab 2 is Live, Due next Friday at 8:00 pm</a:t>
            </a:r>
            <a:endParaRPr lang="en-US" dirty="0"/>
          </a:p>
        </p:txBody>
      </p:sp>
    </p:spTree>
    <p:extLst>
      <p:ext uri="{BB962C8B-B14F-4D97-AF65-F5344CB8AC3E}">
        <p14:creationId xmlns:p14="http://schemas.microsoft.com/office/powerpoint/2010/main" val="19214170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1463</TotalTime>
  <Words>1257</Words>
  <Application>Microsoft Macintosh PowerPoint</Application>
  <PresentationFormat>Widescreen</PresentationFormat>
  <Paragraphs>148</Paragraphs>
  <Slides>33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MT</vt:lpstr>
      <vt:lpstr>Gallery</vt:lpstr>
      <vt:lpstr>L1d4</vt:lpstr>
      <vt:lpstr>PLAN</vt:lpstr>
      <vt:lpstr>Warm up</vt:lpstr>
      <vt:lpstr>Warm up</vt:lpstr>
      <vt:lpstr>Warm up</vt:lpstr>
      <vt:lpstr>Announcements</vt:lpstr>
      <vt:lpstr>Am I going to succeed in the course?</vt:lpstr>
      <vt:lpstr>What’s on the interview</vt:lpstr>
      <vt:lpstr>Labs</vt:lpstr>
      <vt:lpstr>Lab 1 submission Logistics</vt:lpstr>
      <vt:lpstr>Teams</vt:lpstr>
      <vt:lpstr>Questions?</vt:lpstr>
      <vt:lpstr>ASTs and eval</vt:lpstr>
      <vt:lpstr>Questions?</vt:lpstr>
      <vt:lpstr>In class exercise</vt:lpstr>
      <vt:lpstr>ICE</vt:lpstr>
      <vt:lpstr>Questions?</vt:lpstr>
      <vt:lpstr>Closing Lab 1</vt:lpstr>
      <vt:lpstr>Preparing for Interview</vt:lpstr>
      <vt:lpstr>Submitting the Lab</vt:lpstr>
      <vt:lpstr>Signing up for an interview</vt:lpstr>
      <vt:lpstr>Questions?</vt:lpstr>
      <vt:lpstr>Lab 2</vt:lpstr>
      <vt:lpstr>Types</vt:lpstr>
      <vt:lpstr>Language Abilities</vt:lpstr>
      <vt:lpstr>Questions?</vt:lpstr>
      <vt:lpstr>Truethey and falsey</vt:lpstr>
      <vt:lpstr>Using node</vt:lpstr>
      <vt:lpstr>Questions?</vt:lpstr>
      <vt:lpstr>Our first weekend</vt:lpstr>
      <vt:lpstr>Words</vt:lpstr>
      <vt:lpstr>{% TODO %}</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Lndm</dc:title>
  <dc:creator>spencer wilson</dc:creator>
  <cp:lastModifiedBy>spencer wilson</cp:lastModifiedBy>
  <cp:revision>24</cp:revision>
  <cp:lastPrinted>2018-05-24T00:28:07Z</cp:lastPrinted>
  <dcterms:created xsi:type="dcterms:W3CDTF">2018-05-22T21:06:51Z</dcterms:created>
  <dcterms:modified xsi:type="dcterms:W3CDTF">2018-06-07T22:57:02Z</dcterms:modified>
</cp:coreProperties>
</file>