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94" r:id="rId4"/>
    <p:sldId id="323" r:id="rId5"/>
    <p:sldId id="260" r:id="rId6"/>
    <p:sldId id="321" r:id="rId7"/>
    <p:sldId id="312" r:id="rId8"/>
    <p:sldId id="313" r:id="rId9"/>
    <p:sldId id="278" r:id="rId10"/>
    <p:sldId id="301" r:id="rId11"/>
    <p:sldId id="315" r:id="rId12"/>
    <p:sldId id="314" r:id="rId13"/>
    <p:sldId id="257" r:id="rId14"/>
    <p:sldId id="295" r:id="rId15"/>
    <p:sldId id="299" r:id="rId16"/>
    <p:sldId id="300" r:id="rId17"/>
    <p:sldId id="267" r:id="rId18"/>
    <p:sldId id="317" r:id="rId19"/>
    <p:sldId id="306" r:id="rId20"/>
    <p:sldId id="291" r:id="rId21"/>
    <p:sldId id="304" r:id="rId22"/>
    <p:sldId id="289" r:id="rId23"/>
    <p:sldId id="316" r:id="rId24"/>
    <p:sldId id="293" r:id="rId25"/>
    <p:sldId id="290" r:id="rId26"/>
    <p:sldId id="305" r:id="rId27"/>
    <p:sldId id="318" r:id="rId28"/>
    <p:sldId id="280" r:id="rId29"/>
    <p:sldId id="269" r:id="rId30"/>
    <p:sldId id="309" r:id="rId31"/>
    <p:sldId id="310" r:id="rId32"/>
    <p:sldId id="308" r:id="rId33"/>
    <p:sldId id="307" r:id="rId34"/>
    <p:sldId id="281" r:id="rId35"/>
    <p:sldId id="262" r:id="rId36"/>
    <p:sldId id="324" r:id="rId37"/>
    <p:sldId id="311" r:id="rId38"/>
    <p:sldId id="320" r:id="rId39"/>
    <p:sldId id="325" r:id="rId40"/>
    <p:sldId id="326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72"/>
    <p:restoredTop sz="93692"/>
  </p:normalViewPr>
  <p:slideViewPr>
    <p:cSldViewPr snapToGrid="0" snapToObjects="1">
      <p:cViewPr varScale="1">
        <p:scale>
          <a:sx n="104" d="100"/>
          <a:sy n="104" d="100"/>
        </p:scale>
        <p:origin x="11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lorado.edu/summer/calendars/session-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C1303-24CC-7447-8290-EE87BF298C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L2d1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B5857-894A-DF46-8487-5ECCAAE5D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511250"/>
          </a:xfrm>
        </p:spPr>
        <p:txBody>
          <a:bodyPr>
            <a:normAutofit/>
          </a:bodyPr>
          <a:lstStyle/>
          <a:p>
            <a:r>
              <a:rPr lang="en-US" dirty="0"/>
              <a:t>Cu boulder</a:t>
            </a:r>
          </a:p>
          <a:p>
            <a:r>
              <a:rPr lang="en-US" dirty="0" err="1"/>
              <a:t>Csci</a:t>
            </a:r>
            <a:r>
              <a:rPr lang="en-US" dirty="0"/>
              <a:t> 3155: principles of programming languages</a:t>
            </a:r>
          </a:p>
          <a:p>
            <a:r>
              <a:rPr lang="en-US" dirty="0"/>
              <a:t>Summer 2018</a:t>
            </a:r>
          </a:p>
          <a:p>
            <a:r>
              <a:rPr lang="en-US" dirty="0"/>
              <a:t>Spencer wilson</a:t>
            </a:r>
          </a:p>
          <a:p>
            <a:r>
              <a:rPr lang="en-US" dirty="0"/>
              <a:t>6/11/2018</a:t>
            </a:r>
          </a:p>
        </p:txBody>
      </p:sp>
    </p:spTree>
    <p:extLst>
      <p:ext uri="{BB962C8B-B14F-4D97-AF65-F5344CB8AC3E}">
        <p14:creationId xmlns:p14="http://schemas.microsoft.com/office/powerpoint/2010/main" val="222453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529AD-650D-4B40-A7F4-0EEAA460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03B12-A188-C24D-AB20-BB7489D1A9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brief quiz on lab 1 topics</a:t>
            </a:r>
          </a:p>
          <a:p>
            <a:r>
              <a:rPr lang="en-US" dirty="0"/>
              <a:t>15 minutes</a:t>
            </a:r>
          </a:p>
        </p:txBody>
      </p:sp>
    </p:spTree>
    <p:extLst>
      <p:ext uri="{BB962C8B-B14F-4D97-AF65-F5344CB8AC3E}">
        <p14:creationId xmlns:p14="http://schemas.microsoft.com/office/powerpoint/2010/main" val="1413688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5C59-C35C-D143-8B65-2D839325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was that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10AF8-8040-894A-AC54-CEE0F0C6F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we think about this quiz?</a:t>
            </a:r>
          </a:p>
        </p:txBody>
      </p:sp>
    </p:spTree>
    <p:extLst>
      <p:ext uri="{BB962C8B-B14F-4D97-AF65-F5344CB8AC3E}">
        <p14:creationId xmlns:p14="http://schemas.microsoft.com/office/powerpoint/2010/main" val="458950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52FA3-FD1D-0E4A-906E-BBB5EE4B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D19F5-4024-9F4C-9631-0FAC7492C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Hold onto the quiz. </a:t>
            </a:r>
          </a:p>
          <a:p>
            <a:r>
              <a:rPr lang="en-US" dirty="0"/>
              <a:t>Take it home and review it.</a:t>
            </a:r>
          </a:p>
          <a:p>
            <a:r>
              <a:rPr lang="en-US" dirty="0"/>
              <a:t>Check your work.</a:t>
            </a:r>
          </a:p>
          <a:p>
            <a:r>
              <a:rPr lang="en-US" dirty="0"/>
              <a:t>Bring it back to class tomorrow, we’ll discuss it further.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128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Brain Teaser – 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Describe the language defined by this grammar. Pick a string of length 5 or 6 that exists in the language and prove it with a parse tree.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dirty="0"/>
              <a:t>S ::= </a:t>
            </a:r>
            <a:r>
              <a:rPr lang="en-US" dirty="0" err="1"/>
              <a:t>aSa</a:t>
            </a:r>
            <a:r>
              <a:rPr lang="en-US" dirty="0"/>
              <a:t> | </a:t>
            </a:r>
            <a:r>
              <a:rPr lang="en-US" dirty="0" err="1"/>
              <a:t>bSb</a:t>
            </a:r>
            <a:r>
              <a:rPr lang="en-US" dirty="0"/>
              <a:t> | </a:t>
            </a:r>
            <a:r>
              <a:rPr lang="en-US" i="1" dirty="0"/>
              <a:t>ϵ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9478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B3058-20E3-6949-BB6D-B5779004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3D943-CD78-C24D-A108-0B1F5815F4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3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Booleans</a:t>
            </a:r>
          </a:p>
          <a:p>
            <a:r>
              <a:rPr lang="en-US" dirty="0"/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999126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Abilities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Arithmetic (5 function calculator)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Arithmetic</a:t>
            </a:r>
          </a:p>
          <a:p>
            <a:r>
              <a:rPr lang="en-US" dirty="0"/>
              <a:t>Boolean logic</a:t>
            </a:r>
          </a:p>
          <a:p>
            <a:r>
              <a:rPr lang="en-US" dirty="0"/>
              <a:t>Concatenation</a:t>
            </a:r>
          </a:p>
          <a:p>
            <a:r>
              <a:rPr lang="en-US" dirty="0"/>
              <a:t>Printing</a:t>
            </a:r>
          </a:p>
          <a:p>
            <a:r>
              <a:rPr lang="en-US" b="1" dirty="0"/>
              <a:t>Non-mutable</a:t>
            </a:r>
            <a:r>
              <a:rPr lang="en-US" dirty="0"/>
              <a:t> variable declarations</a:t>
            </a:r>
          </a:p>
        </p:txBody>
      </p:sp>
    </p:spTree>
    <p:extLst>
      <p:ext uri="{BB962C8B-B14F-4D97-AF65-F5344CB8AC3E}">
        <p14:creationId xmlns:p14="http://schemas.microsoft.com/office/powerpoint/2010/main" val="1268697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529AD-650D-4B40-A7F4-0EEAA460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circuiting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03B12-A188-C24D-AB20-BB7489D1A9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78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4CB4D-B299-3F41-B6F3-82486FF6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circuiting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96A8B-A878-4947-A432-9FFB8ADBB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circuiting evaluation is where a programming language does not evaluate the entirety of an expression</a:t>
            </a:r>
          </a:p>
          <a:p>
            <a:r>
              <a:rPr lang="en-US" dirty="0"/>
              <a:t>In practice this is used when we can know the value of an expression without evaluating the whole expression</a:t>
            </a:r>
          </a:p>
          <a:p>
            <a:r>
              <a:rPr lang="en-US" dirty="0"/>
              <a:t>It can be observed by observing how expressions with side effects evaluate in the language about a variety of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647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Printing to the output stream</a:t>
            </a:r>
          </a:p>
          <a:p>
            <a:r>
              <a:rPr lang="en-US" dirty="0"/>
              <a:t>Changing memory</a:t>
            </a:r>
          </a:p>
          <a:p>
            <a:r>
              <a:rPr lang="en-US" dirty="0"/>
              <a:t>( and much more )</a:t>
            </a:r>
          </a:p>
        </p:txBody>
      </p:sp>
    </p:spTree>
    <p:extLst>
      <p:ext uri="{BB962C8B-B14F-4D97-AF65-F5344CB8AC3E}">
        <p14:creationId xmlns:p14="http://schemas.microsoft.com/office/powerpoint/2010/main" val="185099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D322-A819-914A-A344-B1D4FABA6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01073-70B8-5849-9901-66CC7DB3D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Q&amp;A before class assignment</a:t>
            </a:r>
          </a:p>
          <a:p>
            <a:r>
              <a:rPr lang="en-US" dirty="0"/>
              <a:t>In class exercise quiz on lab 1 stuff</a:t>
            </a:r>
          </a:p>
          <a:p>
            <a:r>
              <a:rPr lang="en-US" dirty="0"/>
              <a:t>Grammars</a:t>
            </a:r>
          </a:p>
          <a:p>
            <a:r>
              <a:rPr lang="en-US" dirty="0"/>
              <a:t>Lab 2</a:t>
            </a:r>
          </a:p>
          <a:p>
            <a:r>
              <a:rPr lang="en-US" dirty="0" err="1"/>
              <a:t>Truethy</a:t>
            </a:r>
            <a:r>
              <a:rPr lang="en-US" dirty="0"/>
              <a:t> and </a:t>
            </a:r>
            <a:r>
              <a:rPr lang="en-US" dirty="0" err="1"/>
              <a:t>falsey</a:t>
            </a:r>
            <a:endParaRPr lang="en-US" dirty="0"/>
          </a:p>
          <a:p>
            <a:r>
              <a:rPr lang="en-US" dirty="0"/>
              <a:t>Short circuiting</a:t>
            </a:r>
          </a:p>
        </p:txBody>
      </p:sp>
    </p:spTree>
    <p:extLst>
      <p:ext uri="{BB962C8B-B14F-4D97-AF65-F5344CB8AC3E}">
        <p14:creationId xmlns:p14="http://schemas.microsoft.com/office/powerpoint/2010/main" val="2735673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console.log</a:t>
            </a:r>
            <a:r>
              <a:rPr lang="en-US" dirty="0"/>
              <a:t>(“hello”) // prints hello and returns undefined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err="1"/>
              <a:t>console.log</a:t>
            </a:r>
            <a:r>
              <a:rPr lang="en-US" dirty="0"/>
              <a:t>(“hello”) &amp;&amp; </a:t>
            </a:r>
            <a:r>
              <a:rPr lang="en-US" dirty="0" err="1"/>
              <a:t>console.log</a:t>
            </a:r>
            <a:r>
              <a:rPr lang="en-US" dirty="0"/>
              <a:t>(“bye”) 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/>
              <a:t>// what does this do?</a:t>
            </a:r>
          </a:p>
        </p:txBody>
      </p:sp>
    </p:spTree>
    <p:extLst>
      <p:ext uri="{BB962C8B-B14F-4D97-AF65-F5344CB8AC3E}">
        <p14:creationId xmlns:p14="http://schemas.microsoft.com/office/powerpoint/2010/main" val="497593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console.log</a:t>
            </a:r>
            <a:r>
              <a:rPr lang="en-US" dirty="0"/>
              <a:t>(“hello”) // prints hello and returns undefined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err="1"/>
              <a:t>console.log</a:t>
            </a:r>
            <a:r>
              <a:rPr lang="en-US" dirty="0"/>
              <a:t>(“hello”) &amp;&amp; </a:t>
            </a:r>
            <a:r>
              <a:rPr lang="en-US" dirty="0" err="1"/>
              <a:t>console.log</a:t>
            </a:r>
            <a:r>
              <a:rPr lang="en-US" dirty="0"/>
              <a:t>(“bye”) 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// prints hello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// returns undefined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// Does NOT print bye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69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scala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b="1" dirty="0"/>
              <a:t>(”hello”, ”bye”)._2  // evaluates to “</a:t>
            </a:r>
            <a:r>
              <a:rPr lang="en-US" b="1" dirty="0" err="1"/>
              <a:t>bye”:String</a:t>
            </a:r>
            <a:endParaRPr lang="en-US" b="1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b="1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x = 3  // we don’t use </a:t>
            </a:r>
            <a:r>
              <a:rPr lang="en-US" dirty="0" err="1"/>
              <a:t>var</a:t>
            </a:r>
            <a:r>
              <a:rPr lang="en-US" dirty="0"/>
              <a:t> in our programs, its like </a:t>
            </a:r>
            <a:r>
              <a:rPr lang="en-US" dirty="0" err="1"/>
              <a:t>val</a:t>
            </a:r>
            <a:r>
              <a:rPr lang="en-US" dirty="0"/>
              <a:t> but mutable</a:t>
            </a:r>
            <a:br>
              <a:rPr lang="en-US" dirty="0"/>
            </a:br>
            <a:r>
              <a:rPr lang="en-US" b="1" dirty="0"/>
              <a:t>if </a:t>
            </a:r>
            <a:r>
              <a:rPr lang="en-US" dirty="0"/>
              <a:t>( ((x = x + 1 ) , </a:t>
            </a:r>
            <a:r>
              <a:rPr lang="en-US" b="1" dirty="0">
                <a:solidFill>
                  <a:srgbClr val="FF0000"/>
                </a:solidFill>
              </a:rPr>
              <a:t>true</a:t>
            </a:r>
            <a:r>
              <a:rPr lang="en-US" dirty="0"/>
              <a:t>)._2 &amp;&amp; ( x = x + 1 , </a:t>
            </a:r>
            <a:r>
              <a:rPr lang="en-US" b="1" dirty="0"/>
              <a:t>true </a:t>
            </a:r>
            <a:r>
              <a:rPr lang="en-US" dirty="0"/>
              <a:t>)._2) {</a:t>
            </a:r>
            <a:br>
              <a:rPr lang="en-US" dirty="0"/>
            </a:br>
            <a:r>
              <a:rPr lang="en-US" dirty="0"/>
              <a:t>  x</a:t>
            </a:r>
            <a:br>
              <a:rPr lang="en-US" dirty="0"/>
            </a:br>
            <a:r>
              <a:rPr lang="en-US" dirty="0"/>
              <a:t>} </a:t>
            </a:r>
            <a:r>
              <a:rPr lang="en-US" b="1" dirty="0"/>
              <a:t>else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x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289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scala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x = 3</a:t>
            </a:r>
            <a:br>
              <a:rPr lang="en-US" dirty="0"/>
            </a:br>
            <a:r>
              <a:rPr lang="en-US" b="1" dirty="0"/>
              <a:t>if </a:t>
            </a:r>
            <a:r>
              <a:rPr lang="en-US" dirty="0"/>
              <a:t>( ((x = x + 1 ) , </a:t>
            </a:r>
            <a:r>
              <a:rPr lang="en-US" b="1" dirty="0">
                <a:solidFill>
                  <a:srgbClr val="FF0000"/>
                </a:solidFill>
              </a:rPr>
              <a:t>true</a:t>
            </a:r>
            <a:r>
              <a:rPr lang="en-US" dirty="0"/>
              <a:t>)._2 &amp;&amp; ( x = x + 1 , </a:t>
            </a:r>
            <a:r>
              <a:rPr lang="en-US" b="1" dirty="0"/>
              <a:t>true </a:t>
            </a:r>
            <a:r>
              <a:rPr lang="en-US" dirty="0"/>
              <a:t>)._2) {</a:t>
            </a:r>
            <a:br>
              <a:rPr lang="en-US" dirty="0"/>
            </a:br>
            <a:r>
              <a:rPr lang="en-US" dirty="0"/>
              <a:t>  x</a:t>
            </a:r>
            <a:br>
              <a:rPr lang="en-US" dirty="0"/>
            </a:br>
            <a:r>
              <a:rPr lang="en-US" dirty="0"/>
              <a:t>} </a:t>
            </a:r>
            <a:r>
              <a:rPr lang="en-US" b="1" dirty="0"/>
              <a:t>else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x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/>
              <a:t>// what does this evaluate to?</a:t>
            </a:r>
          </a:p>
        </p:txBody>
      </p:sp>
    </p:spTree>
    <p:extLst>
      <p:ext uri="{BB962C8B-B14F-4D97-AF65-F5344CB8AC3E}">
        <p14:creationId xmlns:p14="http://schemas.microsoft.com/office/powerpoint/2010/main" val="132704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scala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x = 3</a:t>
            </a:r>
            <a:br>
              <a:rPr lang="en-US" dirty="0"/>
            </a:br>
            <a:r>
              <a:rPr lang="en-US" b="1" dirty="0"/>
              <a:t>if </a:t>
            </a:r>
            <a:r>
              <a:rPr lang="en-US" dirty="0"/>
              <a:t>( ((x = x + 1 ) , </a:t>
            </a:r>
            <a:r>
              <a:rPr lang="en-US" b="1" dirty="0">
                <a:solidFill>
                  <a:srgbClr val="FF0000"/>
                </a:solidFill>
              </a:rPr>
              <a:t>true</a:t>
            </a:r>
            <a:r>
              <a:rPr lang="en-US" dirty="0"/>
              <a:t>)._2 &amp;&amp; ( x = x + 1 , </a:t>
            </a:r>
            <a:r>
              <a:rPr lang="en-US" b="1" dirty="0"/>
              <a:t>true </a:t>
            </a:r>
            <a:r>
              <a:rPr lang="en-US" dirty="0"/>
              <a:t>)._2) {</a:t>
            </a:r>
            <a:br>
              <a:rPr lang="en-US" dirty="0"/>
            </a:br>
            <a:r>
              <a:rPr lang="en-US" dirty="0"/>
              <a:t>  x</a:t>
            </a:r>
            <a:br>
              <a:rPr lang="en-US" dirty="0"/>
            </a:br>
            <a:r>
              <a:rPr lang="en-US" dirty="0"/>
              <a:t>} </a:t>
            </a:r>
            <a:r>
              <a:rPr lang="en-US" b="1" dirty="0"/>
              <a:t>else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x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/>
              <a:t>Evaluates to 5</a:t>
            </a:r>
          </a:p>
        </p:txBody>
      </p:sp>
    </p:spTree>
    <p:extLst>
      <p:ext uri="{BB962C8B-B14F-4D97-AF65-F5344CB8AC3E}">
        <p14:creationId xmlns:p14="http://schemas.microsoft.com/office/powerpoint/2010/main" val="2547969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scala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x = 3</a:t>
            </a:r>
            <a:br>
              <a:rPr lang="en-US" dirty="0"/>
            </a:br>
            <a:r>
              <a:rPr lang="en-US" b="1" dirty="0"/>
              <a:t>if </a:t>
            </a:r>
            <a:r>
              <a:rPr lang="en-US" dirty="0"/>
              <a:t>( ((x = x + 1 ) , 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  <a:r>
              <a:rPr lang="en-US" dirty="0"/>
              <a:t>)._2 &amp;&amp; ( x = x + 1 , </a:t>
            </a:r>
            <a:r>
              <a:rPr lang="en-US" b="1" dirty="0"/>
              <a:t>true </a:t>
            </a:r>
            <a:r>
              <a:rPr lang="en-US" dirty="0"/>
              <a:t>)._2) {</a:t>
            </a:r>
            <a:br>
              <a:rPr lang="en-US" dirty="0"/>
            </a:br>
            <a:r>
              <a:rPr lang="en-US" dirty="0"/>
              <a:t>  x</a:t>
            </a:r>
            <a:br>
              <a:rPr lang="en-US" dirty="0"/>
            </a:br>
            <a:r>
              <a:rPr lang="en-US" dirty="0"/>
              <a:t>} </a:t>
            </a:r>
            <a:r>
              <a:rPr lang="en-US" b="1" dirty="0"/>
              <a:t>else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x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/>
              <a:t>// What does this evaluate to?</a:t>
            </a:r>
          </a:p>
        </p:txBody>
      </p:sp>
    </p:spTree>
    <p:extLst>
      <p:ext uri="{BB962C8B-B14F-4D97-AF65-F5344CB8AC3E}">
        <p14:creationId xmlns:p14="http://schemas.microsoft.com/office/powerpoint/2010/main" val="3773956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scala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x = 3</a:t>
            </a:r>
            <a:br>
              <a:rPr lang="en-US" dirty="0"/>
            </a:br>
            <a:r>
              <a:rPr lang="en-US" b="1" dirty="0"/>
              <a:t>if </a:t>
            </a:r>
            <a:r>
              <a:rPr lang="en-US" dirty="0"/>
              <a:t>( ((x = x + 1 ) , 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  <a:r>
              <a:rPr lang="en-US" dirty="0"/>
              <a:t>)._2 &amp;&amp; ( x = x + 1 , </a:t>
            </a:r>
            <a:r>
              <a:rPr lang="en-US" b="1" dirty="0"/>
              <a:t>true </a:t>
            </a:r>
            <a:r>
              <a:rPr lang="en-US" dirty="0"/>
              <a:t>)._2) {</a:t>
            </a:r>
            <a:br>
              <a:rPr lang="en-US" dirty="0"/>
            </a:br>
            <a:r>
              <a:rPr lang="en-US" dirty="0"/>
              <a:t>  x</a:t>
            </a:r>
            <a:br>
              <a:rPr lang="en-US" dirty="0"/>
            </a:br>
            <a:r>
              <a:rPr lang="en-US" dirty="0"/>
              <a:t>} </a:t>
            </a:r>
            <a:r>
              <a:rPr lang="en-US" b="1" dirty="0"/>
              <a:t>else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x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/>
              <a:t>Evaluates to 4</a:t>
            </a:r>
          </a:p>
        </p:txBody>
      </p:sp>
    </p:spTree>
    <p:extLst>
      <p:ext uri="{BB962C8B-B14F-4D97-AF65-F5344CB8AC3E}">
        <p14:creationId xmlns:p14="http://schemas.microsoft.com/office/powerpoint/2010/main" val="25487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ECCEE-E10F-DF4A-811B-2A67F791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circuiting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61D21-2550-574B-A447-78677F837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not unique to JavaScript</a:t>
            </a:r>
          </a:p>
          <a:p>
            <a:r>
              <a:rPr lang="en-US" dirty="0"/>
              <a:t>It can cause problems if you are not carful</a:t>
            </a:r>
          </a:p>
          <a:p>
            <a:r>
              <a:rPr lang="en-US" dirty="0"/>
              <a:t>It can be exploited to create clean beautiful code if you are carful</a:t>
            </a:r>
          </a:p>
        </p:txBody>
      </p:sp>
    </p:spTree>
    <p:extLst>
      <p:ext uri="{BB962C8B-B14F-4D97-AF65-F5344CB8AC3E}">
        <p14:creationId xmlns:p14="http://schemas.microsoft.com/office/powerpoint/2010/main" val="1186677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Short circuiting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65389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D2F6-1CAA-4E4E-B348-636AA58C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Truethy</a:t>
            </a:r>
            <a:r>
              <a:rPr lang="en-US" dirty="0"/>
              <a:t> and </a:t>
            </a:r>
            <a:r>
              <a:rPr lang="en-US" dirty="0" err="1"/>
              <a:t>Falsey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97B0A-5273-BE4B-AA56-AFD6D04D92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9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tps://s3.amazonaws.com/contenthub-static/blog/wp-content/uploads/2015/10/7887510.jpg">
            <a:extLst>
              <a:ext uri="{FF2B5EF4-FFF2-40B4-BE49-F238E27FC236}">
                <a16:creationId xmlns:a16="http://schemas.microsoft.com/office/drawing/2014/main" id="{157B0DFA-7356-EB4E-8DD4-624F19258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474" y="338024"/>
            <a:ext cx="6319250" cy="540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552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E81D7-A312-7747-B034-2B7926E4F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Truethy</a:t>
            </a:r>
            <a:r>
              <a:rPr lang="en-US" dirty="0"/>
              <a:t> and </a:t>
            </a:r>
            <a:r>
              <a:rPr lang="en-US" dirty="0" err="1"/>
              <a:t>Falsey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EC07E-0849-CE4F-97F4-8A0F022CC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not so technical term “</a:t>
            </a:r>
            <a:r>
              <a:rPr lang="en-US" dirty="0" err="1"/>
              <a:t>truethy</a:t>
            </a:r>
            <a:r>
              <a:rPr lang="en-US" dirty="0"/>
              <a:t>” and “</a:t>
            </a:r>
            <a:r>
              <a:rPr lang="en-US" dirty="0" err="1"/>
              <a:t>falsey</a:t>
            </a:r>
            <a:r>
              <a:rPr lang="en-US" dirty="0"/>
              <a:t>” are commonly excepted terms that describe expressions that, if I were forced to interpret some expression as a Boolean, then the expression is </a:t>
            </a:r>
            <a:r>
              <a:rPr lang="en-US" dirty="0" err="1"/>
              <a:t>truethy</a:t>
            </a:r>
            <a:r>
              <a:rPr lang="en-US" dirty="0"/>
              <a:t> and will cast to True or the expression is </a:t>
            </a:r>
            <a:r>
              <a:rPr lang="en-US" dirty="0" err="1"/>
              <a:t>falsey</a:t>
            </a:r>
            <a:r>
              <a:rPr lang="en-US" dirty="0"/>
              <a:t> and will cast to false</a:t>
            </a:r>
          </a:p>
        </p:txBody>
      </p:sp>
    </p:spTree>
    <p:extLst>
      <p:ext uri="{BB962C8B-B14F-4D97-AF65-F5344CB8AC3E}">
        <p14:creationId xmlns:p14="http://schemas.microsoft.com/office/powerpoint/2010/main" val="4099026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D3C7-45E4-CB4C-A1A7-E9A2D1018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Truethy</a:t>
            </a:r>
            <a:r>
              <a:rPr lang="en-US" dirty="0"/>
              <a:t> or </a:t>
            </a:r>
            <a:r>
              <a:rPr lang="en-US" dirty="0" err="1"/>
              <a:t>falsey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DA45F-FD47-E045-BF53-5CEC2290C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undefined</a:t>
            </a:r>
          </a:p>
          <a:p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’’</a:t>
            </a:r>
          </a:p>
          <a:p>
            <a:r>
              <a:rPr lang="en-US" dirty="0"/>
              <a:t>‘false’</a:t>
            </a:r>
          </a:p>
        </p:txBody>
      </p:sp>
    </p:spTree>
    <p:extLst>
      <p:ext uri="{BB962C8B-B14F-4D97-AF65-F5344CB8AC3E}">
        <p14:creationId xmlns:p14="http://schemas.microsoft.com/office/powerpoint/2010/main" val="33271251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console.log</a:t>
            </a:r>
            <a:r>
              <a:rPr lang="en-US" dirty="0"/>
              <a:t>(“hello”) // prints hello and returns undefined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err="1"/>
              <a:t>console.log</a:t>
            </a:r>
            <a:r>
              <a:rPr lang="en-US" dirty="0"/>
              <a:t>(“hello”) &amp;&amp; </a:t>
            </a:r>
            <a:r>
              <a:rPr lang="en-US" dirty="0" err="1"/>
              <a:t>console.log</a:t>
            </a:r>
            <a:r>
              <a:rPr lang="en-US" dirty="0"/>
              <a:t>(“bye”) </a:t>
            </a:r>
          </a:p>
        </p:txBody>
      </p:sp>
    </p:spTree>
    <p:extLst>
      <p:ext uri="{BB962C8B-B14F-4D97-AF65-F5344CB8AC3E}">
        <p14:creationId xmlns:p14="http://schemas.microsoft.com/office/powerpoint/2010/main" val="26474360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Circuiting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subexpression is not executed.</a:t>
            </a:r>
          </a:p>
          <a:p>
            <a:r>
              <a:rPr lang="en-US" dirty="0"/>
              <a:t>Observable by a lack of side effects</a:t>
            </a:r>
          </a:p>
          <a:p>
            <a:endParaRPr lang="en-US" dirty="0"/>
          </a:p>
          <a:p>
            <a:r>
              <a:rPr lang="en-US" dirty="0" err="1"/>
              <a:t>NaN</a:t>
            </a:r>
            <a:r>
              <a:rPr lang="en-US" dirty="0"/>
              <a:t> ? </a:t>
            </a:r>
            <a:r>
              <a:rPr lang="en-US" dirty="0" err="1"/>
              <a:t>console.log</a:t>
            </a:r>
            <a:r>
              <a:rPr lang="en-US" dirty="0"/>
              <a:t>(“It is a </a:t>
            </a:r>
            <a:r>
              <a:rPr lang="en-US" dirty="0" err="1"/>
              <a:t>truethy</a:t>
            </a:r>
            <a:r>
              <a:rPr lang="en-US" dirty="0"/>
              <a:t> value”) : </a:t>
            </a:r>
            <a:r>
              <a:rPr lang="en-US" dirty="0" err="1"/>
              <a:t>console.log</a:t>
            </a:r>
            <a:r>
              <a:rPr lang="en-US" dirty="0"/>
              <a:t>(“It is a </a:t>
            </a:r>
            <a:r>
              <a:rPr lang="en-US" dirty="0" err="1"/>
              <a:t>falsey</a:t>
            </a:r>
            <a:r>
              <a:rPr lang="en-US" dirty="0"/>
              <a:t> value”)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4663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Truethy</a:t>
            </a:r>
            <a:r>
              <a:rPr lang="en-US" dirty="0"/>
              <a:t> and </a:t>
            </a:r>
            <a:r>
              <a:rPr lang="en-US" dirty="0" err="1"/>
              <a:t>Falsey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336593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3CA8-758C-6B46-A3B6-659E4433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82A1D-FF64-BD40-9417-D07B94F15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not already, PLEASE complete the lab 1 feedback survey</a:t>
            </a:r>
          </a:p>
          <a:p>
            <a:r>
              <a:rPr lang="en-US" dirty="0"/>
              <a:t>Check Piazza for the lab 2 goals.</a:t>
            </a:r>
          </a:p>
          <a:p>
            <a:r>
              <a:rPr lang="en-US" dirty="0"/>
              <a:t>Complete the reading and </a:t>
            </a:r>
            <a:r>
              <a:rPr lang="en-US" dirty="0" err="1"/>
              <a:t>moodle</a:t>
            </a:r>
            <a:r>
              <a:rPr lang="en-US" dirty="0"/>
              <a:t> assignment</a:t>
            </a:r>
          </a:p>
          <a:p>
            <a:r>
              <a:rPr lang="en-US" dirty="0"/>
              <a:t>Be prepared for your Lab 1 interview.</a:t>
            </a:r>
          </a:p>
        </p:txBody>
      </p:sp>
    </p:spTree>
    <p:extLst>
      <p:ext uri="{BB962C8B-B14F-4D97-AF65-F5344CB8AC3E}">
        <p14:creationId xmlns:p14="http://schemas.microsoft.com/office/powerpoint/2010/main" val="4888316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74A75-863F-F249-A1B2-53E5C0B5E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Ending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ED5C-C38A-7B42-9AF6-C8C9F70DC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end class each day please do wait for me to dismiss you. I promise I’ll let you out on time</a:t>
            </a:r>
          </a:p>
          <a:p>
            <a:r>
              <a:rPr lang="en-US" dirty="0"/>
              <a:t>After class has ended, if you have questions for me, please remain in your seat rather than crowding the front of the room.</a:t>
            </a:r>
          </a:p>
          <a:p>
            <a:pPr lvl="1"/>
            <a:r>
              <a:rPr lang="en-US" dirty="0"/>
              <a:t>I’m happy to answer questions if I can but the crowding makes me anxious</a:t>
            </a:r>
          </a:p>
          <a:p>
            <a:pPr lvl="1"/>
            <a:r>
              <a:rPr lang="en-US" dirty="0"/>
              <a:t>Sometimes I won’t be able to stick around to answer questions</a:t>
            </a:r>
          </a:p>
        </p:txBody>
      </p:sp>
    </p:spTree>
    <p:extLst>
      <p:ext uri="{BB962C8B-B14F-4D97-AF65-F5344CB8AC3E}">
        <p14:creationId xmlns:p14="http://schemas.microsoft.com/office/powerpoint/2010/main" val="5931185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EB04-A0B3-D74E-AC69-16A27A28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teams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4A8CA-A806-6840-912F-F8D81F428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anyone not have a team yet for lab 2?</a:t>
            </a:r>
          </a:p>
        </p:txBody>
      </p:sp>
    </p:spTree>
    <p:extLst>
      <p:ext uri="{BB962C8B-B14F-4D97-AF65-F5344CB8AC3E}">
        <p14:creationId xmlns:p14="http://schemas.microsoft.com/office/powerpoint/2010/main" val="8818469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FD9C4C-AAAB-264A-ADF5-2CF71DEC7071}"/>
              </a:ext>
            </a:extLst>
          </p:cNvPr>
          <p:cNvSpPr txBox="1"/>
          <p:nvPr/>
        </p:nvSpPr>
        <p:spPr>
          <a:xfrm>
            <a:off x="1334529" y="2137717"/>
            <a:ext cx="75129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/>
              <a:t>From now on you will keep your in class exercise</a:t>
            </a:r>
          </a:p>
        </p:txBody>
      </p:sp>
    </p:spTree>
    <p:extLst>
      <p:ext uri="{BB962C8B-B14F-4D97-AF65-F5344CB8AC3E}">
        <p14:creationId xmlns:p14="http://schemas.microsoft.com/office/powerpoint/2010/main" val="33523985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D1C1DF-ACBC-DC49-9B52-B8C03C228014}"/>
              </a:ext>
            </a:extLst>
          </p:cNvPr>
          <p:cNvSpPr/>
          <p:nvPr/>
        </p:nvSpPr>
        <p:spPr>
          <a:xfrm>
            <a:off x="3048000" y="213633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CC7832"/>
                </a:solidFill>
              </a:rPr>
              <a:t>def </a:t>
            </a:r>
            <a:r>
              <a:rPr lang="en-US" dirty="0" err="1">
                <a:solidFill>
                  <a:srgbClr val="FFC66D"/>
                </a:solidFill>
              </a:rPr>
              <a:t>toBoolean</a:t>
            </a:r>
            <a:r>
              <a:rPr lang="en-US" dirty="0"/>
              <a:t>(v: Expr): </a:t>
            </a:r>
            <a:r>
              <a:rPr lang="en-US" dirty="0">
                <a:solidFill>
                  <a:srgbClr val="CC7832"/>
                </a:solidFill>
              </a:rPr>
              <a:t>Boolean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</a:t>
            </a:r>
            <a:r>
              <a:rPr lang="en-US" i="1" dirty="0"/>
              <a:t>require</a:t>
            </a:r>
            <a:r>
              <a:rPr lang="en-US" dirty="0"/>
              <a:t>(</a:t>
            </a:r>
            <a:r>
              <a:rPr lang="en-US" i="1" dirty="0" err="1"/>
              <a:t>isValue</a:t>
            </a:r>
            <a:r>
              <a:rPr lang="en-US" dirty="0"/>
              <a:t>(v))</a:t>
            </a:r>
            <a:br>
              <a:rPr lang="en-US" dirty="0"/>
            </a:br>
            <a:r>
              <a:rPr lang="en-US" dirty="0"/>
              <a:t>  (v: </a:t>
            </a:r>
            <a:r>
              <a:rPr lang="en-US" dirty="0">
                <a:solidFill>
                  <a:srgbClr val="BBB529"/>
                </a:solidFill>
              </a:rPr>
              <a:t>@unchecked</a:t>
            </a:r>
            <a:r>
              <a:rPr lang="en-US" dirty="0"/>
              <a:t>) </a:t>
            </a:r>
            <a:r>
              <a:rPr lang="en-US" b="1" dirty="0">
                <a:solidFill>
                  <a:srgbClr val="CC7832"/>
                </a:solidFill>
              </a:rPr>
              <a:t>match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CC7832"/>
                </a:solidFill>
              </a:rPr>
              <a:t>case </a:t>
            </a:r>
            <a:r>
              <a:rPr lang="en-US" i="1" dirty="0"/>
              <a:t>B</a:t>
            </a:r>
            <a:r>
              <a:rPr lang="en-US" dirty="0"/>
              <a:t>(b) =&gt; b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CC7832"/>
                </a:solidFill>
              </a:rPr>
              <a:t>case </a:t>
            </a:r>
            <a:r>
              <a:rPr lang="en-US" i="1" dirty="0"/>
              <a:t>N</a:t>
            </a:r>
            <a:r>
              <a:rPr lang="en-US" dirty="0"/>
              <a:t>(n) =&gt; !(</a:t>
            </a:r>
            <a:r>
              <a:rPr lang="en-US" dirty="0">
                <a:solidFill>
                  <a:srgbClr val="6897BB"/>
                </a:solidFill>
              </a:rPr>
              <a:t>0 </a:t>
            </a:r>
            <a:r>
              <a:rPr lang="en-US" dirty="0"/>
              <a:t>== n || </a:t>
            </a:r>
            <a:r>
              <a:rPr lang="en-US" dirty="0" err="1"/>
              <a:t>n.isNaN</a:t>
            </a:r>
            <a:r>
              <a:rPr lang="en-US" dirty="0"/>
              <a:t>())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CC7832"/>
                </a:solidFill>
              </a:rPr>
              <a:t>case </a:t>
            </a:r>
            <a:r>
              <a:rPr lang="en-US" i="1" dirty="0"/>
              <a:t>N</a:t>
            </a:r>
            <a:r>
              <a:rPr lang="en-US" dirty="0"/>
              <a:t>(n) =&gt; </a:t>
            </a:r>
            <a:r>
              <a:rPr lang="en-US" b="1" dirty="0">
                <a:solidFill>
                  <a:srgbClr val="CC7832"/>
                </a:solidFill>
              </a:rPr>
              <a:t>if 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</a:rPr>
              <a:t>0 </a:t>
            </a:r>
            <a:r>
              <a:rPr lang="en-US" dirty="0"/>
              <a:t>== n || </a:t>
            </a:r>
            <a:r>
              <a:rPr lang="en-US" dirty="0" err="1"/>
              <a:t>n.isNaN</a:t>
            </a:r>
            <a:r>
              <a:rPr lang="en-US" dirty="0"/>
              <a:t>()) </a:t>
            </a:r>
            <a:r>
              <a:rPr lang="en-US" b="1" dirty="0">
                <a:solidFill>
                  <a:srgbClr val="CC7832"/>
                </a:solidFill>
              </a:rPr>
              <a:t>false else true</a:t>
            </a:r>
            <a:br>
              <a:rPr lang="en-US" b="1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CC7832"/>
                </a:solidFill>
              </a:rPr>
              <a:t>    case </a:t>
            </a:r>
            <a:r>
              <a:rPr lang="en-US" dirty="0"/>
              <a:t>_ =&gt; </a:t>
            </a:r>
            <a:r>
              <a:rPr lang="en-US" i="1" dirty="0"/>
              <a:t>???</a:t>
            </a:r>
            <a:br>
              <a:rPr lang="en-US" i="1" dirty="0"/>
            </a:br>
            <a:r>
              <a:rPr lang="en-US" i="1" dirty="0"/>
              <a:t> 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9299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9F11-CFEE-FF40-A893-13E3AE23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DD5B-4A64-B548-99A9-8EC3C644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24430"/>
          </a:xfrm>
        </p:spPr>
        <p:txBody>
          <a:bodyPr>
            <a:normAutofit/>
          </a:bodyPr>
          <a:lstStyle/>
          <a:p>
            <a:r>
              <a:rPr lang="en-US" dirty="0"/>
              <a:t>Thanks for listening last Thursday when I asked you not to pack up yet</a:t>
            </a:r>
          </a:p>
          <a:p>
            <a:r>
              <a:rPr lang="en-US" dirty="0"/>
              <a:t>That was REALLY cool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128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E6A567-3A9E-6A42-9380-D03BCF83E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667000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29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9F11-CFEE-FF40-A893-13E3AE23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DD5B-4A64-B548-99A9-8EC3C644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24430"/>
          </a:xfrm>
        </p:spPr>
        <p:txBody>
          <a:bodyPr>
            <a:normAutofit/>
          </a:bodyPr>
          <a:lstStyle/>
          <a:p>
            <a:r>
              <a:rPr lang="en-US" dirty="0"/>
              <a:t>Lab 1 interviews are this week</a:t>
            </a:r>
          </a:p>
          <a:p>
            <a:r>
              <a:rPr lang="en-US" dirty="0"/>
              <a:t>Lab 2 is due this coming Friday</a:t>
            </a:r>
          </a:p>
          <a:p>
            <a:r>
              <a:rPr lang="en-US" dirty="0"/>
              <a:t>Lab 3 is going to be released on Wednesday because it has useful material for completing lab 2</a:t>
            </a:r>
          </a:p>
          <a:p>
            <a:r>
              <a:rPr lang="en-US" dirty="0"/>
              <a:t>University Deadlines :</a:t>
            </a:r>
          </a:p>
          <a:p>
            <a:pPr lvl="1"/>
            <a:r>
              <a:rPr lang="en-US" dirty="0">
                <a:hlinkClick r:id="rId2"/>
              </a:rPr>
              <a:t>http://www.colorado.edu/summer/calendars/session-d</a:t>
            </a:r>
            <a:endParaRPr lang="en-US" dirty="0"/>
          </a:p>
          <a:p>
            <a:pPr lvl="1"/>
            <a:r>
              <a:rPr lang="en-US" dirty="0"/>
              <a:t>June 13 – Last day to drop no W grade recorded or tuition assessed</a:t>
            </a:r>
          </a:p>
          <a:p>
            <a:pPr lvl="1"/>
            <a:r>
              <a:rPr lang="en-US" dirty="0"/>
              <a:t>I would like for all of you to stay in the class but it is up to YOU!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528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54502-376C-9742-99F0-8C121CAC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FAD6E-A343-CD44-9768-22FD48A25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Gist of PL</a:t>
            </a:r>
          </a:p>
          <a:p>
            <a:r>
              <a:rPr lang="en-US" dirty="0"/>
              <a:t>Updated original doc with some refinement for lab2</a:t>
            </a:r>
          </a:p>
          <a:p>
            <a:r>
              <a:rPr lang="en-US" dirty="0"/>
              <a:t>Uploaded Chapter 2 as a separate document, for those of you that already have digital notes on Chapter 1 and wouldn’t want to download another full text</a:t>
            </a:r>
          </a:p>
          <a:p>
            <a:r>
              <a:rPr lang="en-US" dirty="0"/>
              <a:t>I’ll keep this pattern moving forward. Perhaps releasing weekly rather than by chapter.</a:t>
            </a:r>
          </a:p>
        </p:txBody>
      </p:sp>
    </p:spTree>
    <p:extLst>
      <p:ext uri="{BB962C8B-B14F-4D97-AF65-F5344CB8AC3E}">
        <p14:creationId xmlns:p14="http://schemas.microsoft.com/office/powerpoint/2010/main" val="195848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9F11-CFEE-FF40-A893-13E3AE23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DD5B-4A64-B548-99A9-8EC3C644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24430"/>
          </a:xfrm>
        </p:spPr>
        <p:txBody>
          <a:bodyPr>
            <a:normAutofit/>
          </a:bodyPr>
          <a:lstStyle/>
          <a:p>
            <a:r>
              <a:rPr lang="en-US" dirty="0" err="1"/>
              <a:t>Github</a:t>
            </a:r>
            <a:r>
              <a:rPr lang="en-US" dirty="0"/>
              <a:t>… Please remove any public records of your solution to Lab1. I’ve posted directions on Piazza on how to push your records to a </a:t>
            </a:r>
            <a:r>
              <a:rPr lang="en-US" dirty="0" err="1"/>
              <a:t>Github</a:t>
            </a:r>
            <a:r>
              <a:rPr lang="en-US" dirty="0"/>
              <a:t> classroom private repository.</a:t>
            </a:r>
          </a:p>
          <a:p>
            <a:r>
              <a:rPr lang="en-US" dirty="0"/>
              <a:t>We are using GitHub Classroom for Lab2. See the link for the classroom in Lab2. With your teammate, set up an account.</a:t>
            </a:r>
          </a:p>
          <a:p>
            <a:r>
              <a:rPr lang="en-US" dirty="0"/>
              <a:t>Let me know if there are any issues with this</a:t>
            </a:r>
          </a:p>
          <a:p>
            <a:r>
              <a:rPr lang="en-US" dirty="0"/>
              <a:t>Git is a version control software. GitHub is a website that uses git. </a:t>
            </a:r>
            <a:r>
              <a:rPr lang="en-US" dirty="0" err="1"/>
              <a:t>GitHubClassroom</a:t>
            </a:r>
            <a:r>
              <a:rPr lang="en-US" dirty="0"/>
              <a:t> is a tool for teachers to provide private repositories to students so that you can practice version control without releasing your homework publicly and spoiling other students opportunity to learn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91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BE2BC-7B7E-1240-92C1-ACD0EB76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48A27-06BC-EF4E-A559-545EA7053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25576"/>
          </a:xfrm>
        </p:spPr>
        <p:txBody>
          <a:bodyPr>
            <a:normAutofit/>
          </a:bodyPr>
          <a:lstStyle/>
          <a:p>
            <a:r>
              <a:rPr lang="en-US" dirty="0"/>
              <a:t>Great feedback everyone who completed the survey.</a:t>
            </a:r>
          </a:p>
          <a:p>
            <a:r>
              <a:rPr lang="en-US" dirty="0"/>
              <a:t>If you haven’t done so already, please look at the lab one goals on piazza for this survey</a:t>
            </a:r>
          </a:p>
          <a:p>
            <a:r>
              <a:rPr lang="en-US" dirty="0"/>
              <a:t>Lot’s of great advise</a:t>
            </a:r>
          </a:p>
          <a:p>
            <a:r>
              <a:rPr lang="en-US" dirty="0"/>
              <a:t>Nothing too concerning</a:t>
            </a:r>
          </a:p>
          <a:p>
            <a:r>
              <a:rPr lang="en-US" dirty="0"/>
              <a:t>I’m happy to speak further about anything in the feedback forms. Just shoot me a line on Piazza or we can meet at Office Hours.</a:t>
            </a:r>
          </a:p>
        </p:txBody>
      </p:sp>
    </p:spTree>
    <p:extLst>
      <p:ext uri="{BB962C8B-B14F-4D97-AF65-F5344CB8AC3E}">
        <p14:creationId xmlns:p14="http://schemas.microsoft.com/office/powerpoint/2010/main" val="115951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Before class assignment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1570456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3215</TotalTime>
  <Words>1025</Words>
  <Application>Microsoft Macintosh PowerPoint</Application>
  <PresentationFormat>Widescreen</PresentationFormat>
  <Paragraphs>158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Gill Sans MT</vt:lpstr>
      <vt:lpstr>Gallery</vt:lpstr>
      <vt:lpstr>L2d1</vt:lpstr>
      <vt:lpstr>PLAN</vt:lpstr>
      <vt:lpstr>PowerPoint Presentation</vt:lpstr>
      <vt:lpstr>ANNOUNCEMENTS</vt:lpstr>
      <vt:lpstr>ANNOUNCEMENTS</vt:lpstr>
      <vt:lpstr>Announcements</vt:lpstr>
      <vt:lpstr>ANNOUNCEMENTS</vt:lpstr>
      <vt:lpstr>Lab 1 feedback</vt:lpstr>
      <vt:lpstr>Questions?</vt:lpstr>
      <vt:lpstr>In class exercise</vt:lpstr>
      <vt:lpstr>How was that</vt:lpstr>
      <vt:lpstr>What next</vt:lpstr>
      <vt:lpstr>Brain Teaser – Grammar</vt:lpstr>
      <vt:lpstr>Lab 2</vt:lpstr>
      <vt:lpstr>Types</vt:lpstr>
      <vt:lpstr>Language Abilities</vt:lpstr>
      <vt:lpstr>Short circuiting</vt:lpstr>
      <vt:lpstr>Short circuiting</vt:lpstr>
      <vt:lpstr>Side effects</vt:lpstr>
      <vt:lpstr>JavaScript</vt:lpstr>
      <vt:lpstr>JavaScript</vt:lpstr>
      <vt:lpstr>In scala</vt:lpstr>
      <vt:lpstr>In scala</vt:lpstr>
      <vt:lpstr>In scala</vt:lpstr>
      <vt:lpstr>In scala</vt:lpstr>
      <vt:lpstr>In scala</vt:lpstr>
      <vt:lpstr>Short circuiting</vt:lpstr>
      <vt:lpstr>Questions?</vt:lpstr>
      <vt:lpstr>Truethy and Falsey</vt:lpstr>
      <vt:lpstr>Truethy and Falsey</vt:lpstr>
      <vt:lpstr>Truethy or falsey</vt:lpstr>
      <vt:lpstr>JavaScript</vt:lpstr>
      <vt:lpstr>Short Circuiting</vt:lpstr>
      <vt:lpstr>Questions?</vt:lpstr>
      <vt:lpstr>// TODO</vt:lpstr>
      <vt:lpstr>Ending class</vt:lpstr>
      <vt:lpstr>Lab 2 teams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Lndm</dc:title>
  <dc:creator>spencer wilson</dc:creator>
  <cp:lastModifiedBy>spencer wilson</cp:lastModifiedBy>
  <cp:revision>34</cp:revision>
  <dcterms:created xsi:type="dcterms:W3CDTF">2018-05-22T21:06:51Z</dcterms:created>
  <dcterms:modified xsi:type="dcterms:W3CDTF">2018-06-12T00:32:55Z</dcterms:modified>
</cp:coreProperties>
</file>