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4"/>
  </p:notesMasterIdLst>
  <p:sldIdLst>
    <p:sldId id="256" r:id="rId2"/>
    <p:sldId id="261" r:id="rId3"/>
    <p:sldId id="258" r:id="rId4"/>
    <p:sldId id="376" r:id="rId5"/>
    <p:sldId id="379" r:id="rId6"/>
    <p:sldId id="380" r:id="rId7"/>
    <p:sldId id="294" r:id="rId8"/>
    <p:sldId id="295" r:id="rId9"/>
    <p:sldId id="260" r:id="rId10"/>
    <p:sldId id="378" r:id="rId11"/>
    <p:sldId id="299" r:id="rId12"/>
    <p:sldId id="300" r:id="rId13"/>
    <p:sldId id="362" r:id="rId14"/>
    <p:sldId id="278" r:id="rId15"/>
    <p:sldId id="284" r:id="rId16"/>
    <p:sldId id="375" r:id="rId17"/>
    <p:sldId id="305" r:id="rId18"/>
    <p:sldId id="313" r:id="rId19"/>
    <p:sldId id="356" r:id="rId20"/>
    <p:sldId id="306" r:id="rId21"/>
    <p:sldId id="307" r:id="rId22"/>
    <p:sldId id="309" r:id="rId23"/>
    <p:sldId id="308" r:id="rId24"/>
    <p:sldId id="310" r:id="rId25"/>
    <p:sldId id="312" r:id="rId26"/>
    <p:sldId id="311" r:id="rId27"/>
    <p:sldId id="357" r:id="rId28"/>
    <p:sldId id="314" r:id="rId29"/>
    <p:sldId id="364" r:id="rId30"/>
    <p:sldId id="315" r:id="rId31"/>
    <p:sldId id="328" r:id="rId32"/>
    <p:sldId id="316" r:id="rId33"/>
    <p:sldId id="317" r:id="rId34"/>
    <p:sldId id="318" r:id="rId35"/>
    <p:sldId id="320" r:id="rId36"/>
    <p:sldId id="322" r:id="rId37"/>
    <p:sldId id="321" r:id="rId38"/>
    <p:sldId id="323" r:id="rId39"/>
    <p:sldId id="324" r:id="rId40"/>
    <p:sldId id="325" r:id="rId41"/>
    <p:sldId id="326" r:id="rId42"/>
    <p:sldId id="327" r:id="rId43"/>
    <p:sldId id="329" r:id="rId44"/>
    <p:sldId id="330" r:id="rId45"/>
    <p:sldId id="331" r:id="rId46"/>
    <p:sldId id="332" r:id="rId47"/>
    <p:sldId id="333" r:id="rId48"/>
    <p:sldId id="334" r:id="rId49"/>
    <p:sldId id="365" r:id="rId50"/>
    <p:sldId id="335" r:id="rId51"/>
    <p:sldId id="371" r:id="rId52"/>
    <p:sldId id="368" r:id="rId53"/>
    <p:sldId id="367" r:id="rId54"/>
    <p:sldId id="369" r:id="rId55"/>
    <p:sldId id="336" r:id="rId56"/>
    <p:sldId id="337" r:id="rId57"/>
    <p:sldId id="338" r:id="rId58"/>
    <p:sldId id="339" r:id="rId59"/>
    <p:sldId id="341" r:id="rId60"/>
    <p:sldId id="340" r:id="rId61"/>
    <p:sldId id="342" r:id="rId62"/>
    <p:sldId id="343" r:id="rId63"/>
    <p:sldId id="358" r:id="rId64"/>
    <p:sldId id="359" r:id="rId65"/>
    <p:sldId id="360" r:id="rId66"/>
    <p:sldId id="370" r:id="rId67"/>
    <p:sldId id="347" r:id="rId68"/>
    <p:sldId id="372" r:id="rId69"/>
    <p:sldId id="373" r:id="rId70"/>
    <p:sldId id="348" r:id="rId71"/>
    <p:sldId id="349" r:id="rId72"/>
    <p:sldId id="374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BC8D-6D16-5F4F-B611-D2EC9487345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D20A9-94D9-0F4B-A4EC-E5A20CB2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quite serious</a:t>
            </a:r>
            <a:r>
              <a:rPr lang="is-IS" dirty="0"/>
              <a:t>… </a:t>
            </a:r>
            <a:r>
              <a:rPr lang="en-US" dirty="0"/>
              <a:t>If you haven’t done any of these then you are officially behind</a:t>
            </a:r>
            <a:r>
              <a:rPr lang="en-US" baseline="0" dirty="0"/>
              <a:t> the ball. I built in some wiggle room here since it is the first week but you should be aware that this is BAD</a:t>
            </a:r>
          </a:p>
          <a:p>
            <a:endParaRPr lang="en-US" baseline="0" dirty="0"/>
          </a:p>
          <a:p>
            <a:r>
              <a:rPr lang="en-US" baseline="0" dirty="0"/>
              <a:t>I will be taking questions on the syllabus in class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L3d2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06/19/2018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1E74-23E2-824C-996D-DCEC6FFA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Weekend study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0871-D15A-0C46-9090-89519191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in the fishbowl from 11am – 1pm this Saturday to host a review session</a:t>
            </a:r>
          </a:p>
          <a:p>
            <a:r>
              <a:rPr lang="en-US" dirty="0"/>
              <a:t>You can “zoom” into the event, but that might not work very well.</a:t>
            </a:r>
          </a:p>
          <a:p>
            <a:r>
              <a:rPr lang="en-US" dirty="0"/>
              <a:t>Ill try to get notes from that session posted online</a:t>
            </a:r>
          </a:p>
          <a:p>
            <a:endParaRPr lang="en-US" dirty="0"/>
          </a:p>
          <a:p>
            <a:r>
              <a:rPr lang="en-US" dirty="0"/>
              <a:t>I will try to get the practice exam solutions out ASAP so that you can review those prior to this Saturday review session</a:t>
            </a:r>
          </a:p>
        </p:txBody>
      </p:sp>
    </p:spTree>
    <p:extLst>
      <p:ext uri="{BB962C8B-B14F-4D97-AF65-F5344CB8AC3E}">
        <p14:creationId xmlns:p14="http://schemas.microsoft.com/office/powerpoint/2010/main" val="201588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</a:t>
            </a:r>
          </a:p>
          <a:p>
            <a:pPr lvl="1"/>
            <a:r>
              <a:rPr lang="en-US" dirty="0"/>
              <a:t>Lab 2 interviews</a:t>
            </a:r>
          </a:p>
          <a:p>
            <a:pPr lvl="1"/>
            <a:r>
              <a:rPr lang="en-US" dirty="0"/>
              <a:t>Work on Lab 3</a:t>
            </a:r>
          </a:p>
          <a:p>
            <a:pPr lvl="1"/>
            <a:r>
              <a:rPr lang="en-US" dirty="0"/>
              <a:t>Prepare for midterm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Week</a:t>
            </a:r>
          </a:p>
          <a:p>
            <a:pPr lvl="1"/>
            <a:r>
              <a:rPr lang="en-US" dirty="0"/>
              <a:t>Take the midterm</a:t>
            </a:r>
          </a:p>
          <a:p>
            <a:pPr lvl="1"/>
            <a:r>
              <a:rPr lang="en-US" dirty="0"/>
              <a:t>Complete Lab 3</a:t>
            </a:r>
          </a:p>
          <a:p>
            <a:pPr lvl="1"/>
            <a:r>
              <a:rPr lang="en-US" dirty="0"/>
              <a:t>Start lab 4 ( a two week lab )</a:t>
            </a:r>
          </a:p>
          <a:p>
            <a:r>
              <a:rPr lang="en-US" dirty="0"/>
              <a:t>And then </a:t>
            </a:r>
          </a:p>
          <a:p>
            <a:pPr lvl="1"/>
            <a:r>
              <a:rPr lang="en-US" dirty="0"/>
              <a:t>You have Wednesday July 4</a:t>
            </a:r>
            <a:r>
              <a:rPr lang="en-US" baseline="30000" dirty="0"/>
              <a:t>th</a:t>
            </a:r>
            <a:r>
              <a:rPr lang="en-US" dirty="0"/>
              <a:t> off</a:t>
            </a:r>
          </a:p>
          <a:p>
            <a:pPr lvl="1"/>
            <a:r>
              <a:rPr lang="en-US" dirty="0"/>
              <a:t>July 5</a:t>
            </a:r>
            <a:r>
              <a:rPr lang="en-US" baseline="30000" dirty="0"/>
              <a:t>th</a:t>
            </a:r>
            <a:r>
              <a:rPr lang="en-US" dirty="0"/>
              <a:t> go over midterm and review anything you want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1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828" y="2186228"/>
            <a:ext cx="9601196" cy="3705645"/>
          </a:xfrm>
        </p:spPr>
        <p:txBody>
          <a:bodyPr>
            <a:normAutofit/>
          </a:bodyPr>
          <a:lstStyle/>
          <a:p>
            <a:r>
              <a:rPr lang="en-US" dirty="0"/>
              <a:t>The midterm is one week from today. </a:t>
            </a:r>
          </a:p>
          <a:p>
            <a:r>
              <a:rPr lang="en-US" dirty="0"/>
              <a:t>Tuesday June 26, 2018 from 5:00pm – 6:15pm</a:t>
            </a:r>
          </a:p>
          <a:p>
            <a:r>
              <a:rPr lang="en-US" dirty="0"/>
              <a:t>Note the exam policy in the syllabus (60% exam average required to pass the course)</a:t>
            </a:r>
          </a:p>
          <a:p>
            <a:endParaRPr lang="en-US" dirty="0"/>
          </a:p>
          <a:p>
            <a:r>
              <a:rPr lang="en-US" dirty="0"/>
              <a:t>Those of you with accommodations – please check piazza for a private message from 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1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457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570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inference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707" y="1979552"/>
            <a:ext cx="11602995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Presuming that </a:t>
            </a:r>
            <a:r>
              <a:rPr lang="en-US" sz="3000" dirty="0" err="1"/>
              <a:t>toNumber</a:t>
            </a:r>
            <a:r>
              <a:rPr lang="en-US" sz="3000" dirty="0"/>
              <a:t> casts values to Doubles in the same way that JavaScript would</a:t>
            </a:r>
            <a:r>
              <a:rPr lang="is-IS" sz="3000" dirty="0"/>
              <a:t>… </a:t>
            </a:r>
            <a:r>
              <a:rPr lang="en-US" sz="3000" dirty="0"/>
              <a:t>Why does this inference rule work?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b="1" dirty="0" err="1"/>
              <a:t>EvalMinus</a:t>
            </a:r>
            <a:r>
              <a:rPr lang="en-US" sz="3000" b="1" dirty="0"/>
              <a:t> </a:t>
            </a:r>
            <a:r>
              <a:rPr lang="en-US" sz="3000" dirty="0"/>
              <a:t>(a rule hidden inside </a:t>
            </a:r>
            <a:r>
              <a:rPr lang="en-US" sz="3000" dirty="0" err="1"/>
              <a:t>EvalArith</a:t>
            </a:r>
            <a:r>
              <a:rPr lang="en-US" sz="3000" dirty="0"/>
              <a:t>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E |- e</a:t>
            </a:r>
            <a:r>
              <a:rPr lang="en-US" sz="3000" baseline="-25000" dirty="0"/>
              <a:t>1</a:t>
            </a:r>
            <a:r>
              <a:rPr lang="en-US" sz="3000" dirty="0"/>
              <a:t> </a:t>
            </a:r>
            <a:r>
              <a:rPr lang="en-US" sz="3200" dirty="0"/>
              <a:t>⇓ v</a:t>
            </a:r>
            <a:r>
              <a:rPr lang="en-US" sz="3200" baseline="-25000" dirty="0"/>
              <a:t>1</a:t>
            </a:r>
            <a:r>
              <a:rPr lang="en-US" sz="3200" dirty="0"/>
              <a:t>      </a:t>
            </a:r>
            <a:r>
              <a:rPr lang="en-US" sz="3000" dirty="0"/>
              <a:t> E |- e</a:t>
            </a:r>
            <a:r>
              <a:rPr lang="en-US" sz="3000" baseline="-25000" dirty="0"/>
              <a:t>2</a:t>
            </a:r>
            <a:r>
              <a:rPr lang="en-US" sz="3000" dirty="0"/>
              <a:t> </a:t>
            </a:r>
            <a:r>
              <a:rPr lang="en-US" sz="3200" dirty="0"/>
              <a:t>⇓ v</a:t>
            </a:r>
            <a:r>
              <a:rPr lang="en-US" sz="3200" baseline="-25000" dirty="0"/>
              <a:t>2</a:t>
            </a:r>
            <a:r>
              <a:rPr lang="en-US" sz="3200" dirty="0"/>
              <a:t>      n’ = </a:t>
            </a:r>
            <a:r>
              <a:rPr lang="en-US" sz="3200" dirty="0" err="1"/>
              <a:t>toNumber</a:t>
            </a:r>
            <a:r>
              <a:rPr lang="en-US" sz="3200" dirty="0"/>
              <a:t>(v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  <a:r>
              <a:rPr lang="en-US" sz="3200" b="1" dirty="0">
                <a:solidFill>
                  <a:srgbClr val="C00000"/>
                </a:solidFill>
              </a:rPr>
              <a:t> - </a:t>
            </a:r>
            <a:r>
              <a:rPr lang="en-US" sz="3200" dirty="0" err="1"/>
              <a:t>toNumber</a:t>
            </a:r>
            <a:r>
              <a:rPr lang="en-US" sz="3200" dirty="0"/>
              <a:t>(v</a:t>
            </a:r>
            <a:r>
              <a:rPr lang="en-US" sz="3200" baseline="-25000" dirty="0"/>
              <a:t>2</a:t>
            </a:r>
            <a:r>
              <a:rPr lang="en-US" sz="3200" dirty="0"/>
              <a:t>)</a:t>
            </a:r>
            <a:endParaRPr lang="en-US" sz="3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----------------------------------------------------------------------------------------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    		     E |- e</a:t>
            </a:r>
            <a:r>
              <a:rPr lang="en-US" sz="3000" baseline="-25000" dirty="0"/>
              <a:t>1</a:t>
            </a:r>
            <a:r>
              <a:rPr lang="en-US" sz="3000" dirty="0"/>
              <a:t> – e</a:t>
            </a:r>
            <a:r>
              <a:rPr lang="en-US" sz="3000" baseline="-25000" dirty="0"/>
              <a:t>2</a:t>
            </a:r>
            <a:r>
              <a:rPr lang="en-US" sz="3000" dirty="0"/>
              <a:t> </a:t>
            </a:r>
            <a:r>
              <a:rPr lang="en-US" sz="2800" dirty="0"/>
              <a:t>⇓ n’</a:t>
            </a:r>
            <a:endParaRPr lang="en-US" sz="3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9030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Why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851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Inference 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Theory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0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: set of sentences</a:t>
            </a:r>
          </a:p>
          <a:p>
            <a:r>
              <a:rPr lang="en-US" dirty="0"/>
              <a:t>Grammar : set of grammar rules that describe a language</a:t>
            </a:r>
          </a:p>
          <a:p>
            <a:r>
              <a:rPr lang="en-US" dirty="0"/>
              <a:t>Object-language : The language that I want to describe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Meta-language : The language that I use to describe my object-language</a:t>
            </a:r>
          </a:p>
          <a:p>
            <a:pPr lvl="1"/>
            <a:r>
              <a:rPr lang="en-US" dirty="0"/>
              <a:t>Interpreter level : Scala</a:t>
            </a:r>
          </a:p>
          <a:p>
            <a:pPr lvl="1"/>
            <a:r>
              <a:rPr lang="en-US" dirty="0"/>
              <a:t>Grammar level : CFG in BNF</a:t>
            </a:r>
          </a:p>
        </p:txBody>
      </p:sp>
    </p:spTree>
    <p:extLst>
      <p:ext uri="{BB962C8B-B14F-4D97-AF65-F5344CB8AC3E}">
        <p14:creationId xmlns:p14="http://schemas.microsoft.com/office/powerpoint/2010/main" val="316175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Grammars to inference rules to derivations</a:t>
            </a:r>
          </a:p>
          <a:p>
            <a:r>
              <a:rPr lang="en-US" dirty="0"/>
              <a:t>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 Meta-symbols of BNF are 	::=  	| 		 </a:t>
            </a:r>
            <a:r>
              <a:rPr lang="en-US" i="1" dirty="0"/>
              <a:t>ϵ</a:t>
            </a:r>
            <a:r>
              <a:rPr lang="en-US" dirty="0"/>
              <a:t> </a:t>
            </a:r>
          </a:p>
          <a:p>
            <a:r>
              <a:rPr lang="en-US" dirty="0"/>
              <a:t>Non-terminals are the things found before the ::= meta-symbol</a:t>
            </a:r>
          </a:p>
          <a:p>
            <a:r>
              <a:rPr lang="en-US" dirty="0"/>
              <a:t>Terminals are the lexemes/words of your object language/the language that you are describing (don’t need* to know it’s definition)</a:t>
            </a:r>
          </a:p>
          <a:p>
            <a:r>
              <a:rPr lang="en-US" dirty="0"/>
              <a:t>Productions are what your non-terminals can become</a:t>
            </a:r>
          </a:p>
          <a:p>
            <a:pPr lvl="1"/>
            <a:r>
              <a:rPr lang="en-US" dirty="0"/>
              <a:t>S ::= a | b | S + S     	is a grammar rule with 3 productions of non-terminal S</a:t>
            </a:r>
          </a:p>
        </p:txBody>
      </p:sp>
    </p:spTree>
    <p:extLst>
      <p:ext uri="{BB962C8B-B14F-4D97-AF65-F5344CB8AC3E}">
        <p14:creationId xmlns:p14="http://schemas.microsoft.com/office/powerpoint/2010/main" val="175640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Grammar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/>
              <a:t>S ::=   </a:t>
            </a:r>
            <a:r>
              <a:rPr lang="en-US" sz="3600" i="1" dirty="0"/>
              <a:t>ϵ</a:t>
            </a:r>
            <a:r>
              <a:rPr lang="en-US" sz="3600" dirty="0"/>
              <a:t>  | 0 S | 1 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6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How many grammar rules are there? What are the meta-symbols, terminals, and non-terminals?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How many productions do we have? Is the grammar ambiguous? What is the language defined by this grammar?</a:t>
            </a:r>
          </a:p>
        </p:txBody>
      </p:sp>
    </p:spTree>
    <p:extLst>
      <p:ext uri="{BB962C8B-B14F-4D97-AF65-F5344CB8AC3E}">
        <p14:creationId xmlns:p14="http://schemas.microsoft.com/office/powerpoint/2010/main" val="57573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Grammar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Meta-variables : a variable that represents an intuitive language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6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e.g. n represents the language of numbers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e.g. b represents the language of </a:t>
            </a:r>
            <a:r>
              <a:rPr lang="en-US" sz="3600" dirty="0" err="1"/>
              <a:t>booleans</a:t>
            </a:r>
            <a:endParaRPr lang="en-US" sz="36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e.g. </a:t>
            </a:r>
            <a:r>
              <a:rPr lang="en-US" sz="3600" dirty="0" err="1"/>
              <a:t>str</a:t>
            </a:r>
            <a:r>
              <a:rPr lang="en-US" sz="3600" dirty="0"/>
              <a:t> represents the language of strings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e.g. x represents the language of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41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Grammar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S ::=  End  | n -&gt; 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 err="1"/>
              <a:t>s.t.</a:t>
            </a:r>
            <a:r>
              <a:rPr lang="en-US" sz="3600" dirty="0"/>
              <a:t> n is a meta-</a:t>
            </a:r>
            <a:r>
              <a:rPr lang="en-US" sz="3600" i="1" dirty="0"/>
              <a:t>variable</a:t>
            </a:r>
            <a:r>
              <a:rPr lang="en-US" sz="3600" dirty="0"/>
              <a:t> for numbers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6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Question : What is the language described by the grammar?</a:t>
            </a:r>
          </a:p>
        </p:txBody>
      </p:sp>
    </p:spTree>
    <p:extLst>
      <p:ext uri="{BB962C8B-B14F-4D97-AF65-F5344CB8AC3E}">
        <p14:creationId xmlns:p14="http://schemas.microsoft.com/office/powerpoint/2010/main" val="161070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/>
              <a:t>S ::=  End  | n -&gt; 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600" dirty="0" err="1"/>
              <a:t>s.t.</a:t>
            </a:r>
            <a:r>
              <a:rPr lang="en-US" sz="3600" dirty="0"/>
              <a:t> n is a meta-</a:t>
            </a:r>
            <a:r>
              <a:rPr lang="en-US" sz="3600" i="1" dirty="0"/>
              <a:t>variable</a:t>
            </a:r>
            <a:r>
              <a:rPr lang="en-US" sz="3600" dirty="0"/>
              <a:t> for numbers</a:t>
            </a:r>
          </a:p>
        </p:txBody>
      </p:sp>
    </p:spTree>
    <p:extLst>
      <p:ext uri="{BB962C8B-B14F-4D97-AF65-F5344CB8AC3E}">
        <p14:creationId xmlns:p14="http://schemas.microsoft.com/office/powerpoint/2010/main" val="241694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 specific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Judgment Form -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form of how languages will relate</a:t>
            </a:r>
          </a:p>
          <a:p>
            <a:pPr lvl="1"/>
            <a:r>
              <a:rPr lang="en-US" sz="3000" dirty="0"/>
              <a:t>= + 		common addition</a:t>
            </a:r>
          </a:p>
          <a:p>
            <a:pPr lvl="1"/>
            <a:r>
              <a:rPr lang="en-US" sz="3000" dirty="0"/>
              <a:t>⇓ 			big-step evaluation</a:t>
            </a:r>
          </a:p>
          <a:p>
            <a:pPr lvl="1"/>
            <a:r>
              <a:rPr lang="en-US" sz="3000" dirty="0"/>
              <a:t>⟶ 			small-step evaluation</a:t>
            </a:r>
          </a:p>
          <a:p>
            <a:pPr lvl="1"/>
            <a:r>
              <a:rPr lang="en-US" sz="3000" dirty="0"/>
              <a:t>|- ⇓ 		big-step with environment</a:t>
            </a:r>
          </a:p>
        </p:txBody>
      </p:sp>
    </p:spTree>
    <p:extLst>
      <p:ext uri="{BB962C8B-B14F-4D97-AF65-F5344CB8AC3E}">
        <p14:creationId xmlns:p14="http://schemas.microsoft.com/office/powerpoint/2010/main" val="102402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Judgment Form – reasonable lie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006583" cy="3318936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The inputs and outputs are typically implied and not written out.</a:t>
            </a:r>
          </a:p>
          <a:p>
            <a:pPr lvl="1"/>
            <a:r>
              <a:rPr lang="en-US" sz="3000" dirty="0"/>
              <a:t>Output = input1 + input2		common addition</a:t>
            </a:r>
          </a:p>
          <a:p>
            <a:pPr lvl="1"/>
            <a:r>
              <a:rPr lang="en-US" sz="3000" dirty="0"/>
              <a:t>Input ⇓ output 						big-step evaluation</a:t>
            </a:r>
          </a:p>
          <a:p>
            <a:pPr lvl="1"/>
            <a:r>
              <a:rPr lang="en-US" sz="3000" dirty="0"/>
              <a:t>Input ⟶ output						small-step evaluation</a:t>
            </a:r>
          </a:p>
          <a:p>
            <a:pPr lvl="1"/>
            <a:r>
              <a:rPr lang="en-US" sz="3000" dirty="0"/>
              <a:t>Input1 |- input2 ⇓ output			big-step with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90669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212" y="1853754"/>
            <a:ext cx="9970007" cy="3996268"/>
          </a:xfrm>
        </p:spPr>
        <p:txBody>
          <a:bodyPr>
            <a:noAutofit/>
          </a:bodyPr>
          <a:lstStyle/>
          <a:p>
            <a:r>
              <a:rPr lang="en-US" sz="2600" dirty="0"/>
              <a:t>Combines a judgment form with specific languages to explain some behavior that we want to express</a:t>
            </a:r>
          </a:p>
          <a:p>
            <a:pPr lvl="1"/>
            <a:r>
              <a:rPr lang="en-US" sz="2600" dirty="0"/>
              <a:t>n’ = n</a:t>
            </a:r>
            <a:r>
              <a:rPr lang="en-US" sz="2600" baseline="-25000" dirty="0"/>
              <a:t>1</a:t>
            </a:r>
            <a:r>
              <a:rPr lang="en-US" sz="2600" dirty="0"/>
              <a:t> + n</a:t>
            </a:r>
            <a:r>
              <a:rPr lang="en-US" sz="2600" baseline="-25000" dirty="0"/>
              <a:t>2</a:t>
            </a:r>
            <a:r>
              <a:rPr lang="en-US" sz="2600" dirty="0"/>
              <a:t>		where n is the language of numbers</a:t>
            </a:r>
          </a:p>
          <a:p>
            <a:pPr lvl="1"/>
            <a:r>
              <a:rPr lang="en-US" sz="2600" dirty="0"/>
              <a:t>e ⇓ v			where e are expressions and v are values</a:t>
            </a:r>
          </a:p>
          <a:p>
            <a:pPr lvl="1"/>
            <a:r>
              <a:rPr lang="en-US" sz="2600" dirty="0"/>
              <a:t>e ⟶ e’			where e and e’ are both expressions</a:t>
            </a:r>
          </a:p>
          <a:p>
            <a:pPr lvl="1"/>
            <a:r>
              <a:rPr lang="en-US" sz="2600" dirty="0"/>
              <a:t>E|- e ⇓ v			where E is an environment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388620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Inference 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43CCF-907D-764F-9840-D620D5387C89}"/>
              </a:ext>
            </a:extLst>
          </p:cNvPr>
          <p:cNvSpPr txBox="1"/>
          <p:nvPr/>
        </p:nvSpPr>
        <p:spPr>
          <a:xfrm>
            <a:off x="3954162" y="254549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</a:t>
            </a:r>
          </a:p>
        </p:txBody>
      </p:sp>
    </p:spTree>
    <p:extLst>
      <p:ext uri="{BB962C8B-B14F-4D97-AF65-F5344CB8AC3E}">
        <p14:creationId xmlns:p14="http://schemas.microsoft.com/office/powerpoint/2010/main" val="4071568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173872"/>
            <a:ext cx="9601196" cy="3996268"/>
          </a:xfrm>
        </p:spPr>
        <p:txBody>
          <a:bodyPr>
            <a:noAutofit/>
          </a:bodyPr>
          <a:lstStyle/>
          <a:p>
            <a:r>
              <a:rPr lang="en-US" sz="3000" dirty="0"/>
              <a:t>Terms from PL research and Math research</a:t>
            </a:r>
          </a:p>
          <a:p>
            <a:r>
              <a:rPr lang="en-US" sz="3000" dirty="0"/>
              <a:t>Uses an operational semantic and any grammars related to languages referenced by that grammar to inductively define how the operation takes place.</a:t>
            </a:r>
          </a:p>
          <a:p>
            <a:r>
              <a:rPr lang="en-US" sz="3000" dirty="0"/>
              <a:t>Lab 3 has a lot of these to look at</a:t>
            </a:r>
          </a:p>
        </p:txBody>
      </p:sp>
    </p:spTree>
    <p:extLst>
      <p:ext uri="{BB962C8B-B14F-4D97-AF65-F5344CB8AC3E}">
        <p14:creationId xmlns:p14="http://schemas.microsoft.com/office/powerpoint/2010/main" val="208609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285083"/>
            <a:ext cx="9601196" cy="3996268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/>
              <a:t>Premise1   </a:t>
            </a:r>
            <a:r>
              <a:rPr lang="is-IS" sz="3000" dirty="0"/>
              <a:t>…     Premise n</a:t>
            </a:r>
            <a:endParaRPr lang="en-US" sz="3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/>
              <a:t>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/>
              <a:t>		Conclusion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/>
              <a:t>Axiom : an inference rule with no Premise</a:t>
            </a:r>
          </a:p>
        </p:txBody>
      </p:sp>
    </p:spTree>
    <p:extLst>
      <p:ext uri="{BB962C8B-B14F-4D97-AF65-F5344CB8AC3E}">
        <p14:creationId xmlns:p14="http://schemas.microsoft.com/office/powerpoint/2010/main" val="4111195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037947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S ::=  End  | n -&gt; 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err="1"/>
              <a:t>s.t.</a:t>
            </a:r>
            <a:r>
              <a:rPr lang="en-US" sz="3200" dirty="0"/>
              <a:t> n is a meta-</a:t>
            </a:r>
            <a:r>
              <a:rPr lang="en-US" sz="3200" i="1" dirty="0"/>
              <a:t>variable</a:t>
            </a:r>
            <a:r>
              <a:rPr lang="en-US" sz="3200" dirty="0"/>
              <a:t> for numbers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Input ⇓</a:t>
            </a:r>
            <a:r>
              <a:rPr lang="en-US" sz="3200" baseline="-25000" dirty="0"/>
              <a:t>sum</a:t>
            </a:r>
            <a:r>
              <a:rPr lang="en-US" sz="3200" dirty="0"/>
              <a:t> Output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S ⇓</a:t>
            </a:r>
            <a:r>
              <a:rPr lang="en-US" sz="3200" baseline="-25000" dirty="0"/>
              <a:t>sum</a:t>
            </a:r>
            <a:r>
              <a:rPr lang="en-US" sz="3200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981437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S ::=  End  | n -&gt; 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err="1"/>
              <a:t>s.t.</a:t>
            </a:r>
            <a:r>
              <a:rPr lang="en-US" sz="3200" dirty="0"/>
              <a:t> n is a meta-</a:t>
            </a:r>
            <a:r>
              <a:rPr lang="en-US" sz="3200" i="1" dirty="0"/>
              <a:t>variable</a:t>
            </a:r>
            <a:r>
              <a:rPr lang="en-US" sz="3200" dirty="0"/>
              <a:t> for numbers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Input ⇓</a:t>
            </a:r>
            <a:r>
              <a:rPr lang="en-US" sz="3200" baseline="-25000" dirty="0"/>
              <a:t>sum</a:t>
            </a:r>
            <a:r>
              <a:rPr lang="en-US" sz="3200" dirty="0"/>
              <a:t> Output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S ⇓</a:t>
            </a:r>
            <a:r>
              <a:rPr lang="en-US" sz="3200" baseline="-25000" dirty="0"/>
              <a:t>sum</a:t>
            </a:r>
            <a:r>
              <a:rPr lang="en-US" sz="3200" dirty="0"/>
              <a:t> 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The input language is defined by a grammar that has 2 productions so I likely need at least 2 inference rules</a:t>
            </a:r>
          </a:p>
        </p:txBody>
      </p:sp>
    </p:spTree>
    <p:extLst>
      <p:ext uri="{BB962C8B-B14F-4D97-AF65-F5344CB8AC3E}">
        <p14:creationId xmlns:p14="http://schemas.microsoft.com/office/powerpoint/2010/main" val="253399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35057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	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	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153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73873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S ::=  End  | n -&gt; 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err="1"/>
              <a:t>s.t.</a:t>
            </a:r>
            <a:r>
              <a:rPr lang="en-US" sz="3200" dirty="0"/>
              <a:t> n is a meta-</a:t>
            </a:r>
            <a:r>
              <a:rPr lang="en-US" sz="3200" i="1" dirty="0"/>
              <a:t>variable</a:t>
            </a:r>
            <a:r>
              <a:rPr lang="en-US" sz="3200" dirty="0"/>
              <a:t> for numbers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Input ⇓</a:t>
            </a:r>
            <a:r>
              <a:rPr lang="en-US" sz="3200" baseline="-25000" dirty="0"/>
              <a:t>sum</a:t>
            </a:r>
            <a:r>
              <a:rPr lang="en-US" sz="3200" dirty="0"/>
              <a:t> Output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S ⇓</a:t>
            </a:r>
            <a:r>
              <a:rPr lang="en-US" sz="3200" baseline="-25000" dirty="0"/>
              <a:t>sum</a:t>
            </a:r>
            <a:r>
              <a:rPr lang="en-US" sz="3200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4076539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186229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n -&gt; S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735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285083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What is the sum of this Linked List of numbers?</a:t>
            </a:r>
          </a:p>
        </p:txBody>
      </p:sp>
    </p:spTree>
    <p:extLst>
      <p:ext uri="{BB962C8B-B14F-4D97-AF65-F5344CB8AC3E}">
        <p14:creationId xmlns:p14="http://schemas.microsoft.com/office/powerpoint/2010/main" val="1606626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210943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End ⇓</a:t>
            </a:r>
            <a:r>
              <a:rPr lang="en-US" sz="3200" baseline="-25000" dirty="0"/>
              <a:t>sum</a:t>
            </a:r>
            <a:r>
              <a:rPr lang="en-US" sz="3200" dirty="0"/>
              <a:t> 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What is the sum of this Linked List of numbers?</a:t>
            </a:r>
          </a:p>
        </p:txBody>
      </p:sp>
    </p:spTree>
    <p:extLst>
      <p:ext uri="{BB962C8B-B14F-4D97-AF65-F5344CB8AC3E}">
        <p14:creationId xmlns:p14="http://schemas.microsoft.com/office/powerpoint/2010/main" val="161893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8D3F-4BEF-634D-9FB7-BD3C18E9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functions values?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53D9-C418-4A49-B49B-4EC27E1B4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6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173873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End ⇓</a:t>
            </a:r>
            <a:r>
              <a:rPr lang="en-US" sz="3200" baseline="-25000" dirty="0"/>
              <a:t>sum</a:t>
            </a:r>
            <a:r>
              <a:rPr lang="en-US" sz="3200" dirty="0"/>
              <a:t> 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n -&gt; S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649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285083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n –&gt; S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What is the sum of this Linked List of numbers?</a:t>
            </a:r>
          </a:p>
        </p:txBody>
      </p:sp>
    </p:spTree>
    <p:extLst>
      <p:ext uri="{BB962C8B-B14F-4D97-AF65-F5344CB8AC3E}">
        <p14:creationId xmlns:p14="http://schemas.microsoft.com/office/powerpoint/2010/main" val="4170870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037948"/>
            <a:ext cx="9601196" cy="3996268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	S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n –&gt; S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It depends on the sum of S</a:t>
            </a:r>
            <a:r>
              <a:rPr lang="is-IS" sz="3200" dirty="0"/>
              <a:t>… here I am declaring a premise... </a:t>
            </a:r>
            <a:r>
              <a:rPr lang="en-US" sz="3200" dirty="0"/>
              <a:t>I</a:t>
            </a:r>
            <a:r>
              <a:rPr lang="is-IS" sz="3200" dirty="0"/>
              <a:t>t recurses the operation of the form “</a:t>
            </a:r>
            <a:r>
              <a:rPr lang="en-US" sz="3200" dirty="0"/>
              <a:t>⇓</a:t>
            </a:r>
            <a:r>
              <a:rPr lang="en-US" sz="3200" baseline="-25000" dirty="0" err="1"/>
              <a:t>sum</a:t>
            </a:r>
            <a:r>
              <a:rPr lang="en-US" sz="3200" dirty="0" err="1"/>
              <a:t>”on</a:t>
            </a:r>
            <a:r>
              <a:rPr lang="en-US" sz="3200" dirty="0"/>
              <a:t> S.</a:t>
            </a:r>
          </a:p>
        </p:txBody>
      </p:sp>
    </p:spTree>
    <p:extLst>
      <p:ext uri="{BB962C8B-B14F-4D97-AF65-F5344CB8AC3E}">
        <p14:creationId xmlns:p14="http://schemas.microsoft.com/office/powerpoint/2010/main" val="3661393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1853754"/>
            <a:ext cx="9601196" cy="3996268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	S ⇓</a:t>
            </a:r>
            <a:r>
              <a:rPr lang="en-US" sz="3200" baseline="-25000" dirty="0"/>
              <a:t>sum</a:t>
            </a:r>
            <a:r>
              <a:rPr lang="en-US" sz="3200" dirty="0"/>
              <a:t> n’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n –&gt; S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The output is labeled n’. It must be an n. I chose to denote that it is a different n then that of our conclusion by adding an apostrophe.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979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136803"/>
            <a:ext cx="9601196" cy="3996268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	S ⇓</a:t>
            </a:r>
            <a:r>
              <a:rPr lang="en-US" sz="3200" baseline="-25000" dirty="0"/>
              <a:t>sum</a:t>
            </a:r>
            <a:r>
              <a:rPr lang="en-US" sz="3200" dirty="0"/>
              <a:t> n’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n –&gt; S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Now what is my output?</a:t>
            </a:r>
          </a:p>
        </p:txBody>
      </p:sp>
    </p:spTree>
    <p:extLst>
      <p:ext uri="{BB962C8B-B14F-4D97-AF65-F5344CB8AC3E}">
        <p14:creationId xmlns:p14="http://schemas.microsoft.com/office/powerpoint/2010/main" val="1119746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Wrong Way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1951451"/>
            <a:ext cx="9601196" cy="3996268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			S ⇓</a:t>
            </a:r>
            <a:r>
              <a:rPr lang="en-US" sz="3200" baseline="-25000" dirty="0"/>
              <a:t>sum</a:t>
            </a:r>
            <a:r>
              <a:rPr lang="en-US" sz="3200" dirty="0"/>
              <a:t> n’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n –&gt; S ⇓</a:t>
            </a:r>
            <a:r>
              <a:rPr lang="en-US" sz="3200" baseline="-25000" dirty="0"/>
              <a:t>sum</a:t>
            </a:r>
            <a:r>
              <a:rPr lang="en-US" sz="3200" dirty="0"/>
              <a:t> n </a:t>
            </a:r>
            <a:r>
              <a:rPr lang="en-US" sz="3200" b="1" dirty="0"/>
              <a:t>+</a:t>
            </a:r>
            <a:r>
              <a:rPr lang="en-US" sz="3200" dirty="0"/>
              <a:t> n’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S ⇓</a:t>
            </a:r>
            <a:r>
              <a:rPr lang="en-US" sz="3200" baseline="-25000" dirty="0"/>
              <a:t>sum</a:t>
            </a:r>
            <a:r>
              <a:rPr lang="en-US" sz="3200" dirty="0"/>
              <a:t> 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n + n’ DNE in the language of 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4486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 2 - preferred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996268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	S ⇓</a:t>
            </a:r>
            <a:r>
              <a:rPr lang="en-US" sz="3200" baseline="-25000" dirty="0"/>
              <a:t>sum</a:t>
            </a:r>
            <a:r>
              <a:rPr lang="en-US" sz="3200" dirty="0"/>
              <a:t> n’		n’’ = n </a:t>
            </a:r>
            <a:r>
              <a:rPr lang="en-US" sz="3200" b="1" dirty="0"/>
              <a:t>+</a:t>
            </a:r>
            <a:r>
              <a:rPr lang="en-US" sz="3200" dirty="0"/>
              <a:t> n’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n –&gt; S ⇓</a:t>
            </a:r>
            <a:r>
              <a:rPr lang="en-US" sz="3200" baseline="-25000" dirty="0"/>
              <a:t>sum</a:t>
            </a:r>
            <a:r>
              <a:rPr lang="en-US" sz="3200" dirty="0"/>
              <a:t> n’’</a:t>
            </a:r>
          </a:p>
        </p:txBody>
      </p:sp>
    </p:spTree>
    <p:extLst>
      <p:ext uri="{BB962C8B-B14F-4D97-AF65-F5344CB8AC3E}">
        <p14:creationId xmlns:p14="http://schemas.microsoft.com/office/powerpoint/2010/main" val="2184651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1451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1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End ⇓</a:t>
            </a:r>
            <a:r>
              <a:rPr lang="en-US" sz="3200" baseline="-25000" dirty="0"/>
              <a:t>sum</a:t>
            </a:r>
            <a:r>
              <a:rPr lang="en-US" sz="3200" dirty="0"/>
              <a:t> 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Rule 2 	S ⇓</a:t>
            </a:r>
            <a:r>
              <a:rPr lang="en-US" sz="3200" baseline="-25000" dirty="0"/>
              <a:t>sum</a:t>
            </a:r>
            <a:r>
              <a:rPr lang="en-US" sz="3200" dirty="0"/>
              <a:t> n’		n’’ = n </a:t>
            </a:r>
            <a:r>
              <a:rPr lang="en-US" sz="3200" b="1" dirty="0"/>
              <a:t>+</a:t>
            </a:r>
            <a:r>
              <a:rPr lang="en-US" sz="3200" dirty="0"/>
              <a:t> n’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-------------------------------------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n –&gt; S ⇓</a:t>
            </a:r>
            <a:r>
              <a:rPr lang="en-US" sz="3200" baseline="-25000" dirty="0"/>
              <a:t>sum</a:t>
            </a:r>
            <a:r>
              <a:rPr lang="en-US" sz="3200" dirty="0"/>
              <a:t> n’’</a:t>
            </a:r>
          </a:p>
        </p:txBody>
      </p:sp>
    </p:spTree>
    <p:extLst>
      <p:ext uri="{BB962C8B-B14F-4D97-AF65-F5344CB8AC3E}">
        <p14:creationId xmlns:p14="http://schemas.microsoft.com/office/powerpoint/2010/main" val="3666118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the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1853754"/>
            <a:ext cx="960119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err="1"/>
              <a:t>SumEmptyLL</a:t>
            </a: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	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		End ⇓</a:t>
            </a:r>
            <a:r>
              <a:rPr lang="en-US" sz="3200" baseline="-25000" dirty="0"/>
              <a:t>sum</a:t>
            </a:r>
            <a:r>
              <a:rPr lang="en-US" sz="3200" dirty="0"/>
              <a:t> 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err="1"/>
              <a:t>SumNonEmptyLL</a:t>
            </a:r>
            <a:r>
              <a:rPr lang="en-US" sz="3200" dirty="0"/>
              <a:t>	S ⇓</a:t>
            </a:r>
            <a:r>
              <a:rPr lang="en-US" sz="3200" baseline="-25000" dirty="0"/>
              <a:t>sum</a:t>
            </a:r>
            <a:r>
              <a:rPr lang="en-US" sz="3200" dirty="0"/>
              <a:t> n’		n’’ = n </a:t>
            </a:r>
            <a:r>
              <a:rPr lang="en-US" sz="3200" b="1" dirty="0"/>
              <a:t>+</a:t>
            </a:r>
            <a:r>
              <a:rPr lang="en-US" sz="3200" dirty="0"/>
              <a:t> n’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	-------------------------------------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			n –&gt; S ⇓</a:t>
            </a:r>
            <a:r>
              <a:rPr lang="en-US" sz="3200" baseline="-25000" dirty="0"/>
              <a:t>sum</a:t>
            </a:r>
            <a:r>
              <a:rPr lang="en-US" sz="3200" dirty="0"/>
              <a:t> n’’</a:t>
            </a:r>
          </a:p>
        </p:txBody>
      </p:sp>
    </p:spTree>
    <p:extLst>
      <p:ext uri="{BB962C8B-B14F-4D97-AF65-F5344CB8AC3E}">
        <p14:creationId xmlns:p14="http://schemas.microsoft.com/office/powerpoint/2010/main" val="1283577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95D3-42C1-4442-B253-ABF9B24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09A9E-2AD5-2141-9872-408ABF987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6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functions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217" y="1954839"/>
            <a:ext cx="10280822" cy="3729269"/>
          </a:xfrm>
        </p:spPr>
        <p:txBody>
          <a:bodyPr>
            <a:no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>
                <a:sym typeface="Wingdings" pitchFamily="2" charset="2"/>
              </a:rPr>
              <a:t>What does this do?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dirty="0">
              <a:sym typeface="Wingdings" pitchFamily="2" charset="2"/>
            </a:endParaRP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>
                <a:sym typeface="Wingdings" pitchFamily="2" charset="2"/>
              </a:rPr>
              <a:t>const f = (x) =&gt; { return (y) =&gt; { return x + y } }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>
                <a:sym typeface="Wingdings" pitchFamily="2" charset="2"/>
              </a:rPr>
              <a:t>const g = f(2) 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>
                <a:sym typeface="Wingdings" pitchFamily="2" charset="2"/>
              </a:rPr>
              <a:t>g(3)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5094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013235"/>
            <a:ext cx="9601196" cy="39962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Find a sentence that is in the input language (use parse trees to confirm the </a:t>
            </a:r>
            <a:r>
              <a:rPr lang="en-US" sz="3200" dirty="0" err="1"/>
              <a:t>existance</a:t>
            </a:r>
            <a:r>
              <a:rPr lang="en-US" sz="3200" dirty="0"/>
              <a:t>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Using the judgment form, state a judgment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Using the inference rules, derive the judgment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8097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13AD38-7F36-284A-9045-D00F8E5AC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Grammar: 	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2800" dirty="0"/>
              <a:t>S ::=  End  | n -&gt; S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Sentence: 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3000" dirty="0"/>
              <a:t>`1</a:t>
            </a:r>
            <a:r>
              <a:rPr lang="en-US" sz="3000" dirty="0">
                <a:sym typeface="Wingdings" pitchFamily="2" charset="2"/>
              </a:rPr>
              <a:t> -&gt; 2 -&gt; End`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27EED6-C5FF-8649-9512-04F66948D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33063-25B3-2D41-A34D-109C92EF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12007" y="2708036"/>
            <a:ext cx="3820394" cy="28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4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013235"/>
            <a:ext cx="9601196" cy="39962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Find a sentence that is in the input language 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3000" dirty="0"/>
              <a:t>`1</a:t>
            </a:r>
            <a:r>
              <a:rPr lang="en-US" sz="3000" dirty="0">
                <a:sym typeface="Wingdings" pitchFamily="2" charset="2"/>
              </a:rPr>
              <a:t> -&gt; 2 -&gt; End`</a:t>
            </a:r>
            <a:endParaRPr lang="en-US" sz="2800" dirty="0"/>
          </a:p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Using the judgment form, state a judgment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Using the inference rules, derive the judgment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4095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013235"/>
            <a:ext cx="9601196" cy="39962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Using the judgment form, state a judgment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3000" dirty="0"/>
              <a:t>Judgment form: 		</a:t>
            </a:r>
            <a:r>
              <a:rPr lang="en-US" sz="2800" dirty="0"/>
              <a:t> ⇓</a:t>
            </a:r>
            <a:r>
              <a:rPr lang="en-US" sz="2800" baseline="-25000" dirty="0"/>
              <a:t>sum</a:t>
            </a:r>
            <a:r>
              <a:rPr lang="en-US" sz="2800" dirty="0"/>
              <a:t> 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2800" dirty="0"/>
              <a:t>Judgment:</a:t>
            </a:r>
          </a:p>
          <a:p>
            <a:pPr lvl="2">
              <a:spcBef>
                <a:spcPts val="0"/>
              </a:spcBef>
              <a:buClrTx/>
              <a:buSzTx/>
            </a:pPr>
            <a:r>
              <a:rPr lang="en-US" sz="2400" dirty="0"/>
              <a:t>1</a:t>
            </a:r>
            <a:r>
              <a:rPr lang="en-US" sz="2400" dirty="0">
                <a:sym typeface="Wingdings" pitchFamily="2" charset="2"/>
              </a:rPr>
              <a:t> -&gt; 2 -&gt; End </a:t>
            </a:r>
            <a:r>
              <a:rPr lang="en-US" sz="2400" dirty="0"/>
              <a:t> ⇓</a:t>
            </a:r>
            <a:r>
              <a:rPr lang="en-US" sz="2400" baseline="-25000" dirty="0"/>
              <a:t>sum</a:t>
            </a:r>
            <a:r>
              <a:rPr lang="en-US" sz="2400" dirty="0"/>
              <a:t> 3</a:t>
            </a:r>
            <a:endParaRPr lang="en-US" sz="2400" dirty="0">
              <a:sym typeface="Wingdings" pitchFamily="2" charset="2"/>
            </a:endParaRPr>
          </a:p>
          <a:p>
            <a:pPr lvl="2">
              <a:spcBef>
                <a:spcPts val="0"/>
              </a:spcBef>
              <a:buClrTx/>
              <a:buSzTx/>
            </a:pPr>
            <a:endParaRPr lang="en-US" sz="2400" dirty="0">
              <a:sym typeface="Wingdings" pitchFamily="2" charset="2"/>
            </a:endParaRPr>
          </a:p>
          <a:p>
            <a:pPr lvl="2">
              <a:spcBef>
                <a:spcPts val="0"/>
              </a:spcBef>
              <a:buClrTx/>
              <a:buSzTx/>
            </a:pPr>
            <a:endParaRPr lang="en-US" sz="26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2114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013235"/>
            <a:ext cx="9601196" cy="39962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Find a sentence that is in the input language 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3000" dirty="0"/>
              <a:t>`1</a:t>
            </a:r>
            <a:r>
              <a:rPr lang="en-US" sz="3000" dirty="0">
                <a:sym typeface="Wingdings" pitchFamily="2" charset="2"/>
              </a:rPr>
              <a:t> -&gt; 2 -&gt; End`</a:t>
            </a:r>
            <a:endParaRPr lang="en-US" sz="2800" dirty="0"/>
          </a:p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Using the judgment form, state a judgment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3200" dirty="0"/>
              <a:t>1</a:t>
            </a:r>
            <a:r>
              <a:rPr lang="en-US" sz="3200" dirty="0">
                <a:sym typeface="Wingdings" pitchFamily="2" charset="2"/>
              </a:rPr>
              <a:t> -&gt; 2 -&gt; End </a:t>
            </a:r>
            <a:r>
              <a:rPr lang="en-US" sz="3200" dirty="0"/>
              <a:t> ⇓</a:t>
            </a:r>
            <a:r>
              <a:rPr lang="en-US" sz="3200" baseline="-25000" dirty="0"/>
              <a:t>sum</a:t>
            </a:r>
            <a:r>
              <a:rPr lang="en-US" sz="3200" dirty="0"/>
              <a:t> 3</a:t>
            </a:r>
            <a:endParaRPr lang="en-US" sz="3000" dirty="0"/>
          </a:p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Using the inference rules, derive the judgment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1293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827" y="1853754"/>
            <a:ext cx="10637107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9256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63808"/>
            <a:ext cx="11283777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2 -&gt; End ⇓</a:t>
            </a:r>
            <a:r>
              <a:rPr lang="en-US" sz="3200" baseline="-25000" dirty="0"/>
              <a:t>sum</a:t>
            </a:r>
            <a:r>
              <a:rPr lang="en-US" sz="3200" dirty="0"/>
              <a:t> 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082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10485048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</a:t>
            </a:r>
            <a:r>
              <a:rPr lang="en-US" sz="2000" dirty="0" err="1"/>
              <a:t>SumEmptyLL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2 -&gt; End ⇓</a:t>
            </a:r>
            <a:r>
              <a:rPr lang="en-US" sz="3200" baseline="-25000" dirty="0"/>
              <a:t>sum</a:t>
            </a:r>
            <a:r>
              <a:rPr lang="en-US" sz="3200" dirty="0"/>
              <a:t> 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856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11496223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</a:t>
            </a:r>
            <a:r>
              <a:rPr lang="en-US" sz="2000" dirty="0" err="1"/>
              <a:t>SumEmptyLL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End ⇓</a:t>
            </a:r>
            <a:r>
              <a:rPr lang="en-US" sz="3200" baseline="-25000" dirty="0"/>
              <a:t>sum</a:t>
            </a:r>
            <a:r>
              <a:rPr lang="en-US" sz="3200" dirty="0"/>
              <a:t> 0			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2 -&gt; End ⇓</a:t>
            </a:r>
            <a:r>
              <a:rPr lang="en-US" sz="3200" baseline="-25000" dirty="0"/>
              <a:t>sum</a:t>
            </a:r>
            <a:r>
              <a:rPr lang="en-US" sz="3200" dirty="0"/>
              <a:t> 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660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5592"/>
            <a:ext cx="10896599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</a:t>
            </a:r>
            <a:r>
              <a:rPr lang="en-US" sz="2000" dirty="0" err="1"/>
              <a:t>SumEmptyLL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End ⇓</a:t>
            </a:r>
            <a:r>
              <a:rPr lang="en-US" sz="3200" baseline="-25000" dirty="0"/>
              <a:t>sum</a:t>
            </a:r>
            <a:r>
              <a:rPr lang="en-US" sz="3200" dirty="0"/>
              <a:t> 0			 = 2 + 0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2 -&gt; End ⇓</a:t>
            </a:r>
            <a:r>
              <a:rPr lang="en-US" sz="3200" baseline="-25000" dirty="0"/>
              <a:t>sum</a:t>
            </a:r>
            <a:r>
              <a:rPr lang="en-US" sz="3200" dirty="0"/>
              <a:t> 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47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functions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9217" y="1954839"/>
            <a:ext cx="10280822" cy="4347107"/>
          </a:xfrm>
        </p:spPr>
        <p:txBody>
          <a:bodyPr>
            <a:no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>
                <a:sym typeface="Wingdings" pitchFamily="2" charset="2"/>
              </a:rPr>
              <a:t>What does this do?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dirty="0">
              <a:sym typeface="Wingdings" pitchFamily="2" charset="2"/>
            </a:endParaRP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>
                <a:sym typeface="Wingdings" pitchFamily="2" charset="2"/>
              </a:rPr>
              <a:t>const f = (x) =&gt; { return (y) =&gt; { return x + y } }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>
                <a:sym typeface="Wingdings" pitchFamily="2" charset="2"/>
              </a:rPr>
              <a:t>const g = f(2) // (y) =&gt; { return 2 + y } 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>
                <a:sym typeface="Wingdings" pitchFamily="2" charset="2"/>
              </a:rPr>
              <a:t>g(3)  // 5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dirty="0">
              <a:sym typeface="Wingdings" pitchFamily="2" charset="2"/>
            </a:endParaRP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600" dirty="0">
                <a:sym typeface="Wingdings" pitchFamily="2" charset="2"/>
              </a:rPr>
              <a:t>f(2)(3)  // 5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81405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53754"/>
            <a:ext cx="10200843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</a:t>
            </a:r>
            <a:r>
              <a:rPr lang="en-US" sz="2000" dirty="0" err="1"/>
              <a:t>SumEmptyLL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End ⇓</a:t>
            </a:r>
            <a:r>
              <a:rPr lang="en-US" sz="3200" baseline="-25000" dirty="0"/>
              <a:t>sum</a:t>
            </a:r>
            <a:r>
              <a:rPr lang="en-US" sz="3200" dirty="0"/>
              <a:t> 0			2 = 2 + 0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2 -&gt; End ⇓</a:t>
            </a:r>
            <a:r>
              <a:rPr lang="en-US" sz="3200" baseline="-25000" dirty="0"/>
              <a:t>sum</a:t>
            </a:r>
            <a:r>
              <a:rPr lang="en-US" sz="3200" dirty="0"/>
              <a:t>  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9313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78708"/>
            <a:ext cx="10260547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</a:t>
            </a:r>
            <a:r>
              <a:rPr lang="en-US" sz="2000" dirty="0" err="1"/>
              <a:t>SumEmptyLL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End ⇓</a:t>
            </a:r>
            <a:r>
              <a:rPr lang="en-US" sz="3200" baseline="-25000" dirty="0"/>
              <a:t>sum</a:t>
            </a:r>
            <a:r>
              <a:rPr lang="en-US" sz="3200" dirty="0"/>
              <a:t> 0			2 = 2 + 0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2 -&gt; End ⇓</a:t>
            </a:r>
            <a:r>
              <a:rPr lang="en-US" sz="3200" baseline="-25000" dirty="0"/>
              <a:t>sum</a:t>
            </a:r>
            <a:r>
              <a:rPr lang="en-US" sz="3200" dirty="0"/>
              <a:t>   2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941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97440"/>
            <a:ext cx="10418804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---------------</a:t>
            </a:r>
            <a:r>
              <a:rPr lang="en-US" sz="2000" dirty="0" err="1"/>
              <a:t>SumEmptyLL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End ⇓</a:t>
            </a:r>
            <a:r>
              <a:rPr lang="en-US" sz="2000" baseline="-25000" dirty="0"/>
              <a:t>sum</a:t>
            </a:r>
            <a:r>
              <a:rPr lang="en-US" sz="2000" dirty="0"/>
              <a:t> 0		2 = </a:t>
            </a:r>
            <a:r>
              <a:rPr lang="en-US" dirty="0"/>
              <a:t>2 + 0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2 -&gt; End ⇓</a:t>
            </a:r>
            <a:r>
              <a:rPr lang="en-US" sz="2000" baseline="-25000" dirty="0"/>
              <a:t>sum</a:t>
            </a:r>
            <a:r>
              <a:rPr lang="en-US" sz="2000" dirty="0"/>
              <a:t>   2					</a:t>
            </a:r>
            <a:r>
              <a:rPr lang="en-US" sz="3200" dirty="0"/>
              <a:t>	= 1 + 2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201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641226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---------------</a:t>
            </a:r>
            <a:r>
              <a:rPr lang="en-US" sz="2000" dirty="0" err="1"/>
              <a:t>SumEmptyLL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End ⇓</a:t>
            </a:r>
            <a:r>
              <a:rPr lang="en-US" sz="2000" baseline="-25000" dirty="0"/>
              <a:t>sum</a:t>
            </a:r>
            <a:r>
              <a:rPr lang="en-US" sz="2000" dirty="0"/>
              <a:t> 0		2 = </a:t>
            </a:r>
            <a:r>
              <a:rPr lang="en-US" dirty="0"/>
              <a:t>2 + 0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2 -&gt; End ⇓</a:t>
            </a:r>
            <a:r>
              <a:rPr lang="en-US" sz="2000" baseline="-25000" dirty="0"/>
              <a:t>sum</a:t>
            </a:r>
            <a:r>
              <a:rPr lang="en-US" sz="2000" dirty="0"/>
              <a:t>   2					</a:t>
            </a:r>
            <a:r>
              <a:rPr lang="en-US" sz="3200" dirty="0"/>
              <a:t>	3 = 1 + 2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8750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1048999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---------------</a:t>
            </a:r>
            <a:r>
              <a:rPr lang="en-US" sz="2000" dirty="0" err="1"/>
              <a:t>SumEmptyLL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End ⇓</a:t>
            </a:r>
            <a:r>
              <a:rPr lang="en-US" sz="2000" baseline="-25000" dirty="0"/>
              <a:t>sum</a:t>
            </a:r>
            <a:r>
              <a:rPr lang="en-US" sz="2000" dirty="0"/>
              <a:t> 0		2 = 0</a:t>
            </a:r>
            <a:r>
              <a:rPr lang="en-US" dirty="0"/>
              <a:t> + 2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2 -&gt; End ⇓</a:t>
            </a:r>
            <a:r>
              <a:rPr lang="en-US" sz="2000" baseline="-25000" dirty="0"/>
              <a:t>sum</a:t>
            </a:r>
            <a:r>
              <a:rPr lang="en-US" sz="2000" dirty="0"/>
              <a:t>   2					</a:t>
            </a:r>
            <a:r>
              <a:rPr lang="en-US" sz="3200" dirty="0"/>
              <a:t>	3 = 1 + 2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1738715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seem 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777150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---------------</a:t>
            </a:r>
            <a:r>
              <a:rPr lang="en-US" sz="2000" dirty="0" err="1"/>
              <a:t>SumEmptyLL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End ⇓</a:t>
            </a:r>
            <a:r>
              <a:rPr lang="en-US" sz="2000" baseline="-25000" dirty="0"/>
              <a:t>sum</a:t>
            </a:r>
            <a:r>
              <a:rPr lang="en-US" sz="2000" dirty="0"/>
              <a:t> 0		2 = </a:t>
            </a:r>
            <a:r>
              <a:rPr lang="en-US" dirty="0"/>
              <a:t>2 + 0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/>
              <a:t>2 -&gt; End ⇓</a:t>
            </a:r>
            <a:r>
              <a:rPr lang="en-US" sz="2000" baseline="-25000" dirty="0"/>
              <a:t>sum</a:t>
            </a:r>
            <a:r>
              <a:rPr lang="en-US" sz="2000" dirty="0"/>
              <a:t>   2					</a:t>
            </a:r>
            <a:r>
              <a:rPr lang="en-US" sz="3200" dirty="0"/>
              <a:t>	3 = 1 + 2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---------------------------------------------------------------</a:t>
            </a:r>
            <a:r>
              <a:rPr lang="en-US" sz="2000" dirty="0" err="1"/>
              <a:t>SumNonEmptyLL</a:t>
            </a:r>
            <a:endParaRPr lang="en-US" sz="2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		1 -&gt; 2 -&gt; End ⇓</a:t>
            </a:r>
            <a:r>
              <a:rPr lang="en-US" sz="3200" baseline="-25000" dirty="0"/>
              <a:t>sum</a:t>
            </a:r>
            <a:r>
              <a:rPr lang="en-US" sz="32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2833444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  <a:r>
              <a:rPr lang="is-IS" dirty="0"/>
              <a:t>… Do a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658" y="2013235"/>
            <a:ext cx="9601196" cy="39962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Find a sentence that is in the input language 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3000" dirty="0"/>
              <a:t>`1</a:t>
            </a:r>
            <a:r>
              <a:rPr lang="en-US" sz="3000" dirty="0">
                <a:sym typeface="Wingdings" pitchFamily="2" charset="2"/>
              </a:rPr>
              <a:t> -&gt; 2 -&gt; End`</a:t>
            </a:r>
            <a:endParaRPr lang="en-US" sz="2800" dirty="0"/>
          </a:p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Using the judgment form, state a judgment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3200" dirty="0"/>
              <a:t>1</a:t>
            </a:r>
            <a:r>
              <a:rPr lang="en-US" sz="3200" dirty="0">
                <a:sym typeface="Wingdings" pitchFamily="2" charset="2"/>
              </a:rPr>
              <a:t> -&gt; 2 -&gt; End </a:t>
            </a:r>
            <a:r>
              <a:rPr lang="en-US" sz="3200" dirty="0"/>
              <a:t> ⇓</a:t>
            </a:r>
            <a:r>
              <a:rPr lang="en-US" sz="3200" baseline="-25000" dirty="0"/>
              <a:t>sum</a:t>
            </a:r>
            <a:r>
              <a:rPr lang="en-US" sz="3200" dirty="0"/>
              <a:t> 3</a:t>
            </a:r>
            <a:endParaRPr lang="en-US" sz="3000" dirty="0"/>
          </a:p>
          <a:p>
            <a:pPr>
              <a:spcBef>
                <a:spcPts val="0"/>
              </a:spcBef>
              <a:buClrTx/>
              <a:buSzTx/>
            </a:pPr>
            <a:r>
              <a:rPr lang="en-US" sz="3200" dirty="0"/>
              <a:t>Using the inference rules, derive the judgment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3000" dirty="0"/>
              <a:t>It worked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1084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	1 -&gt; 2 -&gt; End ⇓</a:t>
            </a:r>
            <a:r>
              <a:rPr lang="en-US" baseline="-25000" dirty="0"/>
              <a:t>sum</a:t>
            </a:r>
            <a:r>
              <a:rPr lang="en-US" dirty="0"/>
              <a:t>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Easy as 1 2 3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065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Inference rule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794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D037-B3E4-C649-9C88-0F25EC02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1C89-2AEF-0D4E-B134-EBC72ED8B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2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 did not check all of those but I am fairly certain that I am correct</a:t>
            </a:r>
          </a:p>
        </p:txBody>
      </p:sp>
    </p:spTree>
    <p:extLst>
      <p:ext uri="{BB962C8B-B14F-4D97-AF65-F5344CB8AC3E}">
        <p14:creationId xmlns:p14="http://schemas.microsoft.com/office/powerpoint/2010/main" val="3552391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1450"/>
            <a:ext cx="10274984" cy="3996268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S ::=  End  | n -&gt; 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err="1"/>
              <a:t>s.t.</a:t>
            </a:r>
            <a:r>
              <a:rPr lang="en-US" sz="3200" dirty="0"/>
              <a:t> n is a meta-</a:t>
            </a:r>
            <a:r>
              <a:rPr lang="en-US" sz="3200" i="1" dirty="0"/>
              <a:t>variable</a:t>
            </a:r>
            <a:r>
              <a:rPr lang="en-US" sz="3200" dirty="0"/>
              <a:t> for numbers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3200" dirty="0"/>
              <a:t>+ ⇓</a:t>
            </a:r>
            <a:r>
              <a:rPr lang="en-US" sz="3200" baseline="-25000" dirty="0"/>
              <a:t>increase </a:t>
            </a:r>
            <a:r>
              <a:rPr lang="en-US" sz="3200" dirty="0"/>
              <a:t>		OR 		Input</a:t>
            </a:r>
            <a:r>
              <a:rPr lang="en-US" sz="3200" baseline="-25000" dirty="0"/>
              <a:t>1</a:t>
            </a:r>
            <a:r>
              <a:rPr lang="en-US" sz="3200" dirty="0"/>
              <a:t> + Input</a:t>
            </a:r>
            <a:r>
              <a:rPr lang="en-US" sz="3200" baseline="-25000" dirty="0"/>
              <a:t>2</a:t>
            </a:r>
            <a:r>
              <a:rPr lang="en-US" sz="3200" dirty="0"/>
              <a:t> ⇓</a:t>
            </a:r>
            <a:r>
              <a:rPr lang="en-US" sz="3200" baseline="-25000" dirty="0"/>
              <a:t> increase </a:t>
            </a:r>
            <a:r>
              <a:rPr lang="en-US" sz="3200" dirty="0"/>
              <a:t>Output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3200" dirty="0"/>
              <a:t>S + n ⇓</a:t>
            </a:r>
            <a:r>
              <a:rPr lang="en-US" sz="3200" baseline="-25000" dirty="0"/>
              <a:t> increase</a:t>
            </a:r>
            <a:r>
              <a:rPr lang="en-US" sz="3200" dirty="0"/>
              <a:t> S’</a:t>
            </a:r>
          </a:p>
        </p:txBody>
      </p:sp>
    </p:spTree>
    <p:extLst>
      <p:ext uri="{BB962C8B-B14F-4D97-AF65-F5344CB8AC3E}">
        <p14:creationId xmlns:p14="http://schemas.microsoft.com/office/powerpoint/2010/main" val="24393256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61516"/>
            <a:ext cx="9601196" cy="3996268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3200" dirty="0"/>
              <a:t>S + n ⇓</a:t>
            </a:r>
            <a:r>
              <a:rPr lang="en-US" sz="3200" baseline="-25000" dirty="0"/>
              <a:t> increase</a:t>
            </a:r>
            <a:r>
              <a:rPr lang="en-US" sz="3200" dirty="0"/>
              <a:t> S’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3200" dirty="0"/>
              <a:t>1 -&gt; 2 -&gt; End + 5 ⇓</a:t>
            </a:r>
            <a:r>
              <a:rPr lang="en-US" sz="3200" baseline="-25000" dirty="0"/>
              <a:t> increase</a:t>
            </a:r>
            <a:r>
              <a:rPr lang="en-US" sz="3200" dirty="0"/>
              <a:t> 6 -&gt; 7 -&gt; End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/>
              <a:t>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3200" dirty="0"/>
              <a:t>5 -&gt; 10 -&gt; 15 -&gt; End + 2 ⇓</a:t>
            </a:r>
            <a:r>
              <a:rPr lang="en-US" sz="3200" baseline="-25000" dirty="0"/>
              <a:t> increase</a:t>
            </a:r>
            <a:r>
              <a:rPr lang="en-US" sz="3200" dirty="0"/>
              <a:t> 7 -&gt; 12 -&gt; 17 -&gt; End </a:t>
            </a:r>
          </a:p>
        </p:txBody>
      </p:sp>
    </p:spTree>
    <p:extLst>
      <p:ext uri="{BB962C8B-B14F-4D97-AF65-F5344CB8AC3E}">
        <p14:creationId xmlns:p14="http://schemas.microsoft.com/office/powerpoint/2010/main" val="37174679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728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Exams are live</a:t>
            </a:r>
          </a:p>
          <a:p>
            <a:r>
              <a:rPr lang="en-US" dirty="0"/>
              <a:t>They are posted on Moodle</a:t>
            </a:r>
          </a:p>
          <a:p>
            <a:r>
              <a:rPr lang="en-US" dirty="0"/>
              <a:t>I have a few extra hard copies today if needed</a:t>
            </a:r>
          </a:p>
          <a:p>
            <a:r>
              <a:rPr lang="en-US" dirty="0"/>
              <a:t>These are practice exams. Study first. Then take this exam in test conditions and judge how you did</a:t>
            </a:r>
          </a:p>
        </p:txBody>
      </p:sp>
    </p:spTree>
    <p:extLst>
      <p:ext uri="{BB962C8B-B14F-4D97-AF65-F5344CB8AC3E}">
        <p14:creationId xmlns:p14="http://schemas.microsoft.com/office/powerpoint/2010/main" val="36265284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2710</TotalTime>
  <Words>1402</Words>
  <Application>Microsoft Macintosh PowerPoint</Application>
  <PresentationFormat>Widescreen</PresentationFormat>
  <Paragraphs>399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Gill Sans MT</vt:lpstr>
      <vt:lpstr>Wingdings</vt:lpstr>
      <vt:lpstr>Gallery</vt:lpstr>
      <vt:lpstr>L3d2</vt:lpstr>
      <vt:lpstr>PLAN</vt:lpstr>
      <vt:lpstr>PowerPoint Presentation</vt:lpstr>
      <vt:lpstr>Are functions values?</vt:lpstr>
      <vt:lpstr>Are functions Values?</vt:lpstr>
      <vt:lpstr>Are functions Values?</vt:lpstr>
      <vt:lpstr>Disclaimer</vt:lpstr>
      <vt:lpstr>Announcements</vt:lpstr>
      <vt:lpstr>Practice exam</vt:lpstr>
      <vt:lpstr>Weekend study session</vt:lpstr>
      <vt:lpstr>Looking ahead</vt:lpstr>
      <vt:lpstr>Midterm</vt:lpstr>
      <vt:lpstr>Questions?</vt:lpstr>
      <vt:lpstr>Questions?</vt:lpstr>
      <vt:lpstr>Understanding the inference rule…</vt:lpstr>
      <vt:lpstr>Questions?</vt:lpstr>
      <vt:lpstr>Writing Inference Rules</vt:lpstr>
      <vt:lpstr>Language Theory terminology</vt:lpstr>
      <vt:lpstr>CFG Terminology</vt:lpstr>
      <vt:lpstr>BNF grammars</vt:lpstr>
      <vt:lpstr>Testing Grammar Terminology</vt:lpstr>
      <vt:lpstr>One more Grammar Terminology</vt:lpstr>
      <vt:lpstr>Example Grammar Terminology</vt:lpstr>
      <vt:lpstr>Linked List</vt:lpstr>
      <vt:lpstr>PL specific terminology</vt:lpstr>
      <vt:lpstr>Judgment Form - truth</vt:lpstr>
      <vt:lpstr>Judgment Form – reasonable lie</vt:lpstr>
      <vt:lpstr>Operational Semantic</vt:lpstr>
      <vt:lpstr>Writing Inference Rules</vt:lpstr>
      <vt:lpstr>Inference rules</vt:lpstr>
      <vt:lpstr>Inference rules</vt:lpstr>
      <vt:lpstr>Example</vt:lpstr>
      <vt:lpstr>Example</vt:lpstr>
      <vt:lpstr>Example</vt:lpstr>
      <vt:lpstr>Example</vt:lpstr>
      <vt:lpstr>Example</vt:lpstr>
      <vt:lpstr>Example</vt:lpstr>
      <vt:lpstr>Rule 1</vt:lpstr>
      <vt:lpstr>Rule 1</vt:lpstr>
      <vt:lpstr>Example</vt:lpstr>
      <vt:lpstr>Rule 2</vt:lpstr>
      <vt:lpstr>Rule 2</vt:lpstr>
      <vt:lpstr>Rule 2</vt:lpstr>
      <vt:lpstr>Rule 2</vt:lpstr>
      <vt:lpstr>The Wrong Way…</vt:lpstr>
      <vt:lpstr>Flavor 2 - preferred</vt:lpstr>
      <vt:lpstr>Example</vt:lpstr>
      <vt:lpstr>Rename the rules</vt:lpstr>
      <vt:lpstr>Derivations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Sanity check… Do a derivation</vt:lpstr>
      <vt:lpstr>Does this seem correct?</vt:lpstr>
      <vt:lpstr>Sanity check… Do a derivation</vt:lpstr>
      <vt:lpstr> 1 -&gt; 2 -&gt; End ⇓sum 3</vt:lpstr>
      <vt:lpstr>Questions?</vt:lpstr>
      <vt:lpstr>In class exercise</vt:lpstr>
      <vt:lpstr>Try it yourself</vt:lpstr>
      <vt:lpstr>Try it yourself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32</cp:revision>
  <dcterms:created xsi:type="dcterms:W3CDTF">2018-05-22T21:06:51Z</dcterms:created>
  <dcterms:modified xsi:type="dcterms:W3CDTF">2018-06-20T00:20:48Z</dcterms:modified>
</cp:coreProperties>
</file>