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  <p:sldId id="258" r:id="rId5"/>
    <p:sldId id="260" r:id="rId6"/>
    <p:sldId id="311" r:id="rId7"/>
    <p:sldId id="278" r:id="rId8"/>
    <p:sldId id="266" r:id="rId9"/>
    <p:sldId id="308" r:id="rId10"/>
    <p:sldId id="274" r:id="rId11"/>
    <p:sldId id="275" r:id="rId12"/>
    <p:sldId id="276" r:id="rId13"/>
    <p:sldId id="296" r:id="rId14"/>
    <p:sldId id="277" r:id="rId15"/>
    <p:sldId id="297" r:id="rId16"/>
    <p:sldId id="290" r:id="rId17"/>
    <p:sldId id="298" r:id="rId18"/>
    <p:sldId id="299" r:id="rId19"/>
    <p:sldId id="300" r:id="rId20"/>
    <p:sldId id="301" r:id="rId21"/>
    <p:sldId id="302" r:id="rId22"/>
    <p:sldId id="282" r:id="rId23"/>
    <p:sldId id="283" r:id="rId24"/>
    <p:sldId id="284" r:id="rId25"/>
    <p:sldId id="303" r:id="rId26"/>
    <p:sldId id="279" r:id="rId27"/>
    <p:sldId id="267" r:id="rId28"/>
    <p:sldId id="304" r:id="rId29"/>
    <p:sldId id="287" r:id="rId30"/>
    <p:sldId id="288" r:id="rId31"/>
    <p:sldId id="289" r:id="rId32"/>
    <p:sldId id="285" r:id="rId33"/>
    <p:sldId id="291" r:id="rId34"/>
    <p:sldId id="309" r:id="rId35"/>
    <p:sldId id="310" r:id="rId36"/>
    <p:sldId id="305" r:id="rId37"/>
    <p:sldId id="293" r:id="rId38"/>
    <p:sldId id="280" r:id="rId39"/>
    <p:sldId id="269" r:id="rId40"/>
    <p:sldId id="306" r:id="rId41"/>
    <p:sldId id="30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72"/>
    <p:restoredTop sz="93692"/>
  </p:normalViewPr>
  <p:slideViewPr>
    <p:cSldViewPr snapToGrid="0" snapToObjects="1">
      <p:cViewPr varScale="1">
        <p:scale>
          <a:sx n="104" d="100"/>
          <a:sy n="104" d="100"/>
        </p:scale>
        <p:origin x="11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1303-24CC-7447-8290-EE87BF298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L3d3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B5857-894A-DF46-8487-5ECCAAE5D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511250"/>
          </a:xfrm>
        </p:spPr>
        <p:txBody>
          <a:bodyPr>
            <a:normAutofit/>
          </a:bodyPr>
          <a:lstStyle/>
          <a:p>
            <a:r>
              <a:rPr lang="en-US" dirty="0"/>
              <a:t>Cu boulder</a:t>
            </a:r>
          </a:p>
          <a:p>
            <a:r>
              <a:rPr lang="en-US" dirty="0" err="1"/>
              <a:t>Csci</a:t>
            </a:r>
            <a:r>
              <a:rPr lang="en-US" dirty="0"/>
              <a:t> 3155: principles of programming languages</a:t>
            </a:r>
          </a:p>
          <a:p>
            <a:r>
              <a:rPr lang="en-US" dirty="0"/>
              <a:t>Summer 2018</a:t>
            </a:r>
          </a:p>
          <a:p>
            <a:r>
              <a:rPr lang="en-US" dirty="0"/>
              <a:t>Spencer wilson</a:t>
            </a:r>
          </a:p>
          <a:p>
            <a:r>
              <a:rPr lang="en-US" dirty="0"/>
              <a:t>06/20/2018</a:t>
            </a:r>
          </a:p>
        </p:txBody>
      </p:sp>
    </p:spTree>
    <p:extLst>
      <p:ext uri="{BB962C8B-B14F-4D97-AF65-F5344CB8AC3E}">
        <p14:creationId xmlns:p14="http://schemas.microsoft.com/office/powerpoint/2010/main" val="22245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Judgment Form : 	⟶</a:t>
            </a:r>
          </a:p>
          <a:p>
            <a:r>
              <a:rPr lang="en-US" dirty="0"/>
              <a:t>~ Judgment Form ~ : 	Input ⟶ Output</a:t>
            </a:r>
          </a:p>
          <a:p>
            <a:r>
              <a:rPr lang="en-US" dirty="0"/>
              <a:t>Operational semantic : 	e ⟶</a:t>
            </a:r>
            <a:r>
              <a:rPr lang="en-US" dirty="0">
                <a:sym typeface="Wingdings"/>
              </a:rPr>
              <a:t> e’</a:t>
            </a:r>
          </a:p>
          <a:p>
            <a:pPr lvl="1"/>
            <a:r>
              <a:rPr lang="en-US" dirty="0">
                <a:sym typeface="Wingdings"/>
              </a:rPr>
              <a:t>This does not necessarily return a valued expression v</a:t>
            </a:r>
          </a:p>
          <a:p>
            <a:pPr lvl="1"/>
            <a:r>
              <a:rPr lang="en-US" dirty="0">
                <a:sym typeface="Wingdings"/>
              </a:rPr>
              <a:t>It simply returns a new expression 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15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driver that allows step to eventually return a value</a:t>
            </a:r>
          </a:p>
          <a:p>
            <a:r>
              <a:rPr lang="en-US" dirty="0"/>
              <a:t>A convenient way to think about this is: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e ⟶* v</a:t>
            </a:r>
            <a:br>
              <a:rPr lang="en-US" dirty="0"/>
            </a:br>
            <a:r>
              <a:rPr lang="en-US" dirty="0"/>
              <a:t>-------------------------</a:t>
            </a:r>
            <a:br>
              <a:rPr lang="en-US" dirty="0"/>
            </a:br>
            <a:r>
              <a:rPr lang="en-US" dirty="0"/>
              <a:t>     e ⇓</a:t>
            </a:r>
            <a:r>
              <a:rPr lang="en-US" baseline="-25000" dirty="0" err="1"/>
              <a:t>iterateStep</a:t>
            </a:r>
            <a:r>
              <a:rPr lang="en-US" dirty="0"/>
              <a:t> v</a:t>
            </a:r>
          </a:p>
          <a:p>
            <a:r>
              <a:rPr lang="en-US" dirty="0"/>
              <a:t>Expression </a:t>
            </a:r>
            <a:r>
              <a:rPr lang="en-US" b="1" dirty="0"/>
              <a:t>e</a:t>
            </a:r>
            <a:r>
              <a:rPr lang="en-US" dirty="0"/>
              <a:t> evaluates to a value </a:t>
            </a:r>
            <a:r>
              <a:rPr lang="en-US" b="1" dirty="0"/>
              <a:t>v</a:t>
            </a:r>
            <a:r>
              <a:rPr lang="en-US" dirty="0"/>
              <a:t> by stepping on e 0-or-many-times until it reaches the value v.</a:t>
            </a:r>
          </a:p>
        </p:txBody>
      </p:sp>
    </p:spTree>
    <p:extLst>
      <p:ext uri="{BB962C8B-B14F-4D97-AF65-F5344CB8AC3E}">
        <p14:creationId xmlns:p14="http://schemas.microsoft.com/office/powerpoint/2010/main" val="2609739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iterateStep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actually looks more like 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e0 ⟶</a:t>
            </a:r>
            <a:r>
              <a:rPr lang="en-US" baseline="30000" dirty="0"/>
              <a:t>n</a:t>
            </a:r>
            <a:r>
              <a:rPr lang="en-US" dirty="0"/>
              <a:t>  v   			print ”#  </a:t>
            </a:r>
            <a:r>
              <a:rPr lang="en-US" dirty="0" err="1"/>
              <a:t>i</a:t>
            </a:r>
            <a:r>
              <a:rPr lang="en-US" dirty="0"/>
              <a:t>: </a:t>
            </a:r>
            <a:r>
              <a:rPr lang="en-US" dirty="0" err="1"/>
              <a:t>ei</a:t>
            </a:r>
            <a:r>
              <a:rPr lang="en-US" dirty="0"/>
              <a:t>” at each iteration of ⟶</a:t>
            </a:r>
            <a:r>
              <a:rPr lang="en-US" baseline="30000" dirty="0" err="1"/>
              <a:t>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-------------------------------------------------------------------------------------------</a:t>
            </a:r>
            <a:br>
              <a:rPr lang="en-US" dirty="0"/>
            </a:br>
            <a:r>
              <a:rPr lang="en-US" dirty="0"/>
              <a:t>     			(e0) ⇓</a:t>
            </a:r>
            <a:r>
              <a:rPr lang="en-US" baseline="-25000" dirty="0" err="1"/>
              <a:t>iterateStep</a:t>
            </a:r>
            <a:r>
              <a:rPr lang="en-US" dirty="0"/>
              <a:t> v</a:t>
            </a:r>
          </a:p>
          <a:p>
            <a:endParaRPr lang="en-US" dirty="0"/>
          </a:p>
          <a:p>
            <a:r>
              <a:rPr lang="en-US" dirty="0"/>
              <a:t>This stops when it finds a value – which is why there is no </a:t>
            </a:r>
            <a:r>
              <a:rPr lang="en-US" dirty="0" err="1"/>
              <a:t>DoVal</a:t>
            </a:r>
            <a:r>
              <a:rPr lang="en-US" dirty="0"/>
              <a:t> inference for the step function</a:t>
            </a:r>
          </a:p>
        </p:txBody>
      </p:sp>
    </p:spTree>
    <p:extLst>
      <p:ext uri="{BB962C8B-B14F-4D97-AF65-F5344CB8AC3E}">
        <p14:creationId xmlns:p14="http://schemas.microsoft.com/office/powerpoint/2010/main" val="320657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 back to when you first learned about (PE)MDAS</a:t>
            </a:r>
          </a:p>
          <a:p>
            <a:r>
              <a:rPr lang="en-US" dirty="0"/>
              <a:t>How did you evaluate the mathematic expression : 1 + 2 * 3</a:t>
            </a:r>
          </a:p>
          <a:p>
            <a:r>
              <a:rPr lang="en-US" dirty="0"/>
              <a:t>1 + 2 * 3 = 1 + 6 = 7</a:t>
            </a:r>
          </a:p>
          <a:p>
            <a:r>
              <a:rPr lang="en-US" dirty="0"/>
              <a:t>Or if you were fancy 7 = 1 + 2 * 3 = 1 + 6 = 7</a:t>
            </a:r>
          </a:p>
          <a:p>
            <a:r>
              <a:rPr lang="en-US" dirty="0"/>
              <a:t>Here you were applying rules of inference without looking at the actual rules. Using the operational semantic :    n1 bop n2 = n’    for all numbers n and bops in the set { +, - , * , /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66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we want to use the operational semantic : e ⟶ e’</a:t>
            </a:r>
          </a:p>
          <a:p>
            <a:r>
              <a:rPr lang="en-US" dirty="0"/>
              <a:t>On the expression: 1 + 2 * 3 </a:t>
            </a:r>
          </a:p>
          <a:p>
            <a:r>
              <a:rPr lang="en-US" dirty="0"/>
              <a:t>1 + 2 * 3 ⟶ 1 + 6 ⟶ 7</a:t>
            </a:r>
          </a:p>
          <a:p>
            <a:endParaRPr lang="en-US" dirty="0"/>
          </a:p>
          <a:p>
            <a:r>
              <a:rPr lang="en-US" dirty="0"/>
              <a:t>Let’s look at the derivations</a:t>
            </a:r>
            <a:r>
              <a:rPr lang="is-IS" dirty="0"/>
              <a:t>… Lets do the 2 derivations required for each step made on the expression 1+2*3 in finding the value it evaluates to : 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84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1 + 2 * 3 ⟶</a:t>
            </a:r>
            <a:r>
              <a:rPr lang="en-US" dirty="0">
                <a:sym typeface="Wingdings"/>
              </a:rPr>
              <a:t> 1 + 6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259" y="2556932"/>
            <a:ext cx="10775092" cy="3318936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: </a:t>
            </a:r>
            <a:r>
              <a:rPr lang="en-US" dirty="0">
                <a:solidFill>
                  <a:srgbClr val="00B050"/>
                </a:solidFill>
              </a:rPr>
              <a:t>this color </a:t>
            </a:r>
            <a:r>
              <a:rPr lang="en-US" dirty="0"/>
              <a:t>is to express what operator I am observing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this color </a:t>
            </a:r>
            <a:r>
              <a:rPr lang="en-US" dirty="0"/>
              <a:t>represents that the operation is literally happening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this color</a:t>
            </a:r>
            <a:r>
              <a:rPr lang="en-US" dirty="0"/>
              <a:t> denotes a premise that I am leaving out (for the sake of space)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6 = </a:t>
            </a:r>
            <a:r>
              <a:rPr lang="en-US" dirty="0" err="1"/>
              <a:t>toNumber</a:t>
            </a:r>
            <a:r>
              <a:rPr lang="en-US" dirty="0"/>
              <a:t>(2) </a:t>
            </a:r>
            <a:r>
              <a:rPr lang="en-US" b="1" dirty="0">
                <a:solidFill>
                  <a:srgbClr val="C00000"/>
                </a:solidFill>
              </a:rPr>
              <a:t>*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toNumber</a:t>
            </a:r>
            <a:r>
              <a:rPr lang="en-US" dirty="0">
                <a:solidFill>
                  <a:schemeClr val="tx1"/>
                </a:solidFill>
              </a:rPr>
              <a:t>(3)	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&lt;* is a valid bop&gt;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--------------------------------------------</a:t>
            </a:r>
            <a:r>
              <a:rPr lang="en-US" dirty="0" err="1"/>
              <a:t>DoArith</a:t>
            </a:r>
            <a:r>
              <a:rPr lang="en-US" dirty="0"/>
              <a:t> // v1=2, bop=*,v2=3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2 </a:t>
            </a:r>
            <a:r>
              <a:rPr lang="en-US" dirty="0">
                <a:solidFill>
                  <a:srgbClr val="00B050"/>
                </a:solidFill>
              </a:rPr>
              <a:t>*</a:t>
            </a:r>
            <a:r>
              <a:rPr lang="en-US" dirty="0"/>
              <a:t> 3 ⟶</a:t>
            </a:r>
            <a:r>
              <a:rPr lang="en-US" dirty="0">
                <a:sym typeface="Wingdings"/>
              </a:rPr>
              <a:t> 6					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&lt;+ is a valid bop&gt;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--------------------------------------------------------------SearchBinaryArith2 // v1=1,bop=+,e2=2*3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	 1 </a:t>
            </a:r>
            <a:r>
              <a:rPr lang="en-US" dirty="0">
                <a:solidFill>
                  <a:srgbClr val="00B050"/>
                </a:solidFill>
              </a:rPr>
              <a:t>+</a:t>
            </a:r>
            <a:r>
              <a:rPr lang="en-US" dirty="0"/>
              <a:t> 2 * 3 ⟶</a:t>
            </a:r>
            <a:r>
              <a:rPr lang="en-US" dirty="0">
                <a:sym typeface="Wingdings"/>
              </a:rPr>
              <a:t> 1 + 6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00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SearchBinary2 second premise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385" y="2556932"/>
            <a:ext cx="9638269" cy="3318936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often leave this premise off of the derivations</a:t>
            </a:r>
            <a:r>
              <a:rPr lang="is-IS" dirty="0"/>
              <a:t>… but I’m lazy. You should* write this out in your derivation. For the sake of space I won’t do this.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s-I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</a:t>
            </a:r>
            <a:r>
              <a:rPr lang="is-IS" dirty="0"/>
              <a:t>or our example, the bop is * so the second premise in the derivation would be: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s-IS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is-IS" dirty="0"/>
              <a:t>* ∈ {</a:t>
            </a:r>
            <a:r>
              <a:rPr lang="tr-TR" dirty="0"/>
              <a:t> + , - , * , / , &lt; , &lt;= , &gt; , &gt;= }</a:t>
            </a:r>
          </a:p>
        </p:txBody>
      </p:sp>
    </p:spTree>
    <p:extLst>
      <p:ext uri="{BB962C8B-B14F-4D97-AF65-F5344CB8AC3E}">
        <p14:creationId xmlns:p14="http://schemas.microsoft.com/office/powerpoint/2010/main" val="2474620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1 + 2 * 3 ⟶</a:t>
            </a:r>
            <a:r>
              <a:rPr lang="en-US" dirty="0">
                <a:sym typeface="Wingdings"/>
              </a:rPr>
              <a:t> 1 + 6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259" y="2556932"/>
            <a:ext cx="10775092" cy="3318936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Cleaned up</a:t>
            </a:r>
            <a:r>
              <a:rPr lang="is-IS" dirty="0"/>
              <a:t>….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6 = </a:t>
            </a:r>
            <a:r>
              <a:rPr lang="en-US" dirty="0" err="1"/>
              <a:t>toNumber</a:t>
            </a:r>
            <a:r>
              <a:rPr lang="en-US" dirty="0"/>
              <a:t>(2) </a:t>
            </a:r>
            <a:r>
              <a:rPr lang="en-US" b="1" dirty="0">
                <a:solidFill>
                  <a:srgbClr val="C00000"/>
                </a:solidFill>
              </a:rPr>
              <a:t>*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toNumber</a:t>
            </a:r>
            <a:r>
              <a:rPr lang="en-US" dirty="0">
                <a:solidFill>
                  <a:schemeClr val="tx1"/>
                </a:solidFill>
              </a:rPr>
              <a:t>(3)	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--------------------------------------------</a:t>
            </a:r>
            <a:r>
              <a:rPr lang="en-US" dirty="0" err="1"/>
              <a:t>DoArith</a:t>
            </a:r>
            <a:r>
              <a:rPr lang="en-US" dirty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2 </a:t>
            </a:r>
            <a:r>
              <a:rPr lang="en-US" dirty="0">
                <a:solidFill>
                  <a:srgbClr val="00B050"/>
                </a:solidFill>
              </a:rPr>
              <a:t>*</a:t>
            </a:r>
            <a:r>
              <a:rPr lang="en-US" dirty="0"/>
              <a:t> 3 ⟶</a:t>
            </a:r>
            <a:r>
              <a:rPr lang="en-US" dirty="0">
                <a:sym typeface="Wingdings"/>
              </a:rPr>
              <a:t> 6					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--------------------------------------------------------------SearchBinary2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	1 </a:t>
            </a:r>
            <a:r>
              <a:rPr lang="en-US" dirty="0">
                <a:solidFill>
                  <a:srgbClr val="92D050"/>
                </a:solidFill>
              </a:rPr>
              <a:t>+</a:t>
            </a:r>
            <a:r>
              <a:rPr lang="en-US" dirty="0"/>
              <a:t> 2 * 3 ⟶</a:t>
            </a:r>
            <a:r>
              <a:rPr lang="en-US" dirty="0">
                <a:sym typeface="Wingdings"/>
              </a:rPr>
              <a:t> 1 + 6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6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1 + 2 * 3 ⟶</a:t>
            </a:r>
            <a:r>
              <a:rPr lang="en-US" dirty="0">
                <a:sym typeface="Wingdings"/>
              </a:rPr>
              <a:t> 1 + 6 </a:t>
            </a:r>
            <a:r>
              <a:rPr lang="en-US" dirty="0"/>
              <a:t>⟶</a:t>
            </a:r>
            <a:r>
              <a:rPr lang="en-US" dirty="0">
                <a:sym typeface="Wingdings"/>
              </a:rPr>
              <a:t>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 = </a:t>
            </a:r>
            <a:r>
              <a:rPr lang="en-US" dirty="0" err="1"/>
              <a:t>toNumber</a:t>
            </a:r>
            <a:r>
              <a:rPr lang="en-US" dirty="0"/>
              <a:t>(1) </a:t>
            </a:r>
            <a:r>
              <a:rPr lang="en-US" b="1" dirty="0">
                <a:solidFill>
                  <a:srgbClr val="C00000"/>
                </a:solidFill>
              </a:rPr>
              <a:t>+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toNumber</a:t>
            </a:r>
            <a:r>
              <a:rPr lang="en-US" dirty="0"/>
              <a:t>(6)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---------------------------------------------</a:t>
            </a:r>
            <a:r>
              <a:rPr lang="en-US" dirty="0" err="1"/>
              <a:t>DoPlusNumber</a:t>
            </a:r>
            <a:r>
              <a:rPr lang="en-US" dirty="0"/>
              <a:t> // v1=1,bop=+,e2=6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	 </a:t>
            </a:r>
            <a:r>
              <a:rPr lang="en-US" dirty="0">
                <a:sym typeface="Wingdings"/>
              </a:rPr>
              <a:t>1 </a:t>
            </a:r>
            <a:r>
              <a:rPr lang="en-US" dirty="0">
                <a:solidFill>
                  <a:srgbClr val="00B050"/>
                </a:solidFill>
                <a:sym typeface="Wingdings"/>
              </a:rPr>
              <a:t>+</a:t>
            </a:r>
            <a:r>
              <a:rPr lang="en-US" dirty="0">
                <a:sym typeface="Wingdings"/>
              </a:rPr>
              <a:t> 6 </a:t>
            </a:r>
            <a:r>
              <a:rPr lang="en-US" dirty="0"/>
              <a:t>⟶</a:t>
            </a:r>
            <a:r>
              <a:rPr lang="en-US" dirty="0">
                <a:sym typeface="Wingdings"/>
              </a:rPr>
              <a:t>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40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1 + 2 * 3 ⟶</a:t>
            </a:r>
            <a:r>
              <a:rPr lang="en-US" dirty="0">
                <a:sym typeface="Wingdings"/>
              </a:rPr>
              <a:t> 1 + 6 </a:t>
            </a:r>
            <a:r>
              <a:rPr lang="en-US" dirty="0"/>
              <a:t>⟶</a:t>
            </a:r>
            <a:r>
              <a:rPr lang="en-US" dirty="0">
                <a:sym typeface="Wingdings"/>
              </a:rPr>
              <a:t>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 = </a:t>
            </a:r>
            <a:r>
              <a:rPr lang="en-US" dirty="0" err="1"/>
              <a:t>toNumber</a:t>
            </a:r>
            <a:r>
              <a:rPr lang="en-US" dirty="0"/>
              <a:t>(1) </a:t>
            </a:r>
            <a:r>
              <a:rPr lang="en-US" b="1" dirty="0">
                <a:solidFill>
                  <a:srgbClr val="C00000"/>
                </a:solidFill>
              </a:rPr>
              <a:t>+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toNumber</a:t>
            </a:r>
            <a:r>
              <a:rPr lang="en-US" dirty="0"/>
              <a:t>(6)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---------------------------------------------</a:t>
            </a:r>
            <a:r>
              <a:rPr lang="en-US" dirty="0" err="1"/>
              <a:t>DoPlusNumber</a:t>
            </a:r>
            <a:r>
              <a:rPr lang="en-US" dirty="0"/>
              <a:t> // v1=1,bop=+,e2=6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	 </a:t>
            </a:r>
            <a:r>
              <a:rPr lang="en-US" dirty="0">
                <a:sym typeface="Wingdings"/>
              </a:rPr>
              <a:t>1 </a:t>
            </a:r>
            <a:r>
              <a:rPr lang="en-US" dirty="0">
                <a:solidFill>
                  <a:srgbClr val="92D050"/>
                </a:solidFill>
                <a:sym typeface="Wingdings"/>
              </a:rPr>
              <a:t>+</a:t>
            </a:r>
            <a:r>
              <a:rPr lang="en-US" dirty="0">
                <a:sym typeface="Wingdings"/>
              </a:rPr>
              <a:t> 6 </a:t>
            </a:r>
            <a:r>
              <a:rPr lang="en-US" dirty="0"/>
              <a:t>⟶</a:t>
            </a:r>
            <a:r>
              <a:rPr lang="en-US" dirty="0">
                <a:sym typeface="Wingdings"/>
              </a:rPr>
              <a:t>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7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D322-A819-914A-A344-B1D4FABA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1073-70B8-5849-9901-66CC7DB3D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Q&amp;A before class assignment</a:t>
            </a:r>
          </a:p>
          <a:p>
            <a:r>
              <a:rPr lang="en-US" dirty="0"/>
              <a:t>Small step derivations</a:t>
            </a:r>
          </a:p>
          <a:p>
            <a:r>
              <a:rPr lang="en-US" dirty="0"/>
              <a:t>In class exercise</a:t>
            </a:r>
          </a:p>
          <a:p>
            <a:r>
              <a:rPr lang="en-US" dirty="0"/>
              <a:t>Coding small step</a:t>
            </a:r>
          </a:p>
        </p:txBody>
      </p:sp>
    </p:spTree>
    <p:extLst>
      <p:ext uri="{BB962C8B-B14F-4D97-AF65-F5344CB8AC3E}">
        <p14:creationId xmlns:p14="http://schemas.microsoft.com/office/powerpoint/2010/main" val="2735673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summarize 1+2*3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I am interested in knowing each step of evaluation:</a:t>
            </a:r>
          </a:p>
          <a:p>
            <a:r>
              <a:rPr lang="en-US" dirty="0"/>
              <a:t>1 + 2 * 3 ⟶ 1 + 6 ⟶ 7</a:t>
            </a:r>
          </a:p>
          <a:p>
            <a:endParaRPr lang="en-US" dirty="0"/>
          </a:p>
          <a:p>
            <a:r>
              <a:rPr lang="en-US" dirty="0"/>
              <a:t>OR If I am more interested in knowing the value found</a:t>
            </a:r>
          </a:p>
          <a:p>
            <a:r>
              <a:rPr lang="en-US" dirty="0"/>
              <a:t>1 + 2 * 3 ⟶</a:t>
            </a:r>
            <a:r>
              <a:rPr lang="en-US" baseline="30000" dirty="0"/>
              <a:t>2</a:t>
            </a:r>
            <a:r>
              <a:rPr lang="en-US" dirty="0"/>
              <a:t> 7</a:t>
            </a:r>
          </a:p>
          <a:p>
            <a:pPr lvl="1"/>
            <a:r>
              <a:rPr lang="en-US" dirty="0"/>
              <a:t>Note : this also expresses the number of steps taken.</a:t>
            </a:r>
          </a:p>
        </p:txBody>
      </p:sp>
    </p:spTree>
    <p:extLst>
      <p:ext uri="{BB962C8B-B14F-4D97-AF65-F5344CB8AC3E}">
        <p14:creationId xmlns:p14="http://schemas.microsoft.com/office/powerpoint/2010/main" val="3846843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+ 2 * 3 ⟶ 1 + 6 ⟶ 7   i.e. 1 + 2 * 3 ⟶</a:t>
            </a:r>
            <a:r>
              <a:rPr lang="en-US" baseline="30000" dirty="0"/>
              <a:t>2</a:t>
            </a:r>
            <a:r>
              <a:rPr lang="en-US" dirty="0"/>
              <a:t> 7</a:t>
            </a:r>
          </a:p>
          <a:p>
            <a:endParaRPr lang="en-US" dirty="0"/>
          </a:p>
          <a:p>
            <a:r>
              <a:rPr lang="en-US" dirty="0"/>
              <a:t>Lets try another</a:t>
            </a:r>
          </a:p>
          <a:p>
            <a:r>
              <a:rPr lang="en-US" dirty="0"/>
              <a:t>(“hi”+0) &amp;&amp; 15 || </a:t>
            </a:r>
            <a:r>
              <a:rPr lang="en-US" dirty="0" err="1"/>
              <a:t>console.log</a:t>
            </a:r>
            <a:r>
              <a:rPr lang="en-US" dirty="0"/>
              <a:t>(false) ⟶* ???</a:t>
            </a:r>
          </a:p>
        </p:txBody>
      </p:sp>
    </p:spTree>
    <p:extLst>
      <p:ext uri="{BB962C8B-B14F-4D97-AF65-F5344CB8AC3E}">
        <p14:creationId xmlns:p14="http://schemas.microsoft.com/office/powerpoint/2010/main" val="1764646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(“hi”+0) &amp;&amp; 15 || </a:t>
            </a:r>
            <a:r>
              <a:rPr lang="en-US" dirty="0" err="1"/>
              <a:t>console.log</a:t>
            </a:r>
            <a:r>
              <a:rPr lang="en-US" dirty="0"/>
              <a:t>(false) </a:t>
            </a:r>
            <a:br>
              <a:rPr lang="en-US" dirty="0"/>
            </a:br>
            <a:r>
              <a:rPr lang="en-US" dirty="0"/>
              <a:t>⟶ (“hi0”) &amp;&amp; 15 || </a:t>
            </a:r>
            <a:r>
              <a:rPr lang="en-US" dirty="0" err="1"/>
              <a:t>console.log</a:t>
            </a:r>
            <a:r>
              <a:rPr lang="en-US" dirty="0"/>
              <a:t>(false)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“hi0” = “hi” </a:t>
            </a:r>
            <a:r>
              <a:rPr lang="en-US" b="1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 err="1"/>
              <a:t>toString</a:t>
            </a:r>
            <a:r>
              <a:rPr lang="en-US" dirty="0"/>
              <a:t>(0)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-----------------------------------DoPlusString1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 “hi” </a:t>
            </a:r>
            <a:r>
              <a:rPr lang="en-US" dirty="0">
                <a:solidFill>
                  <a:srgbClr val="00B050"/>
                </a:solidFill>
              </a:rPr>
              <a:t>+</a:t>
            </a:r>
            <a:r>
              <a:rPr lang="en-US" dirty="0"/>
              <a:t> 0 ⟶ </a:t>
            </a:r>
            <a:r>
              <a:rPr lang="en-US" dirty="0">
                <a:sym typeface="Wingdings"/>
              </a:rPr>
              <a:t>“hi0”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-------------------------------------------SearchBinary1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(“hi”+0) </a:t>
            </a:r>
            <a:r>
              <a:rPr lang="en-US" dirty="0">
                <a:solidFill>
                  <a:srgbClr val="00B050"/>
                </a:solidFill>
              </a:rPr>
              <a:t>&amp;&amp; </a:t>
            </a:r>
            <a:r>
              <a:rPr lang="en-US" dirty="0"/>
              <a:t>15 ⟶</a:t>
            </a:r>
            <a:r>
              <a:rPr lang="en-US" dirty="0">
                <a:sym typeface="Wingdings"/>
              </a:rPr>
              <a:t> “hi0” &amp;&amp; 15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----------------------------------------------------------------------------------------------SearchBinary1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(“hi”+0) </a:t>
            </a:r>
            <a:r>
              <a:rPr lang="en-US" dirty="0">
                <a:solidFill>
                  <a:schemeClr val="tx1"/>
                </a:solidFill>
              </a:rPr>
              <a:t>&amp;&amp;</a:t>
            </a:r>
            <a:r>
              <a:rPr lang="en-US" dirty="0"/>
              <a:t> 15 </a:t>
            </a:r>
            <a:r>
              <a:rPr lang="en-US" b="1" dirty="0">
                <a:solidFill>
                  <a:srgbClr val="00B050"/>
                </a:solidFill>
              </a:rPr>
              <a:t>||</a:t>
            </a:r>
            <a:r>
              <a:rPr lang="en-US" dirty="0"/>
              <a:t> </a:t>
            </a:r>
            <a:r>
              <a:rPr lang="en-US" dirty="0" err="1"/>
              <a:t>console.log</a:t>
            </a:r>
            <a:r>
              <a:rPr lang="en-US" dirty="0"/>
              <a:t>(false) ⟶ (“hi0”) &amp;&amp; 15 || </a:t>
            </a:r>
            <a:r>
              <a:rPr lang="en-US" dirty="0" err="1"/>
              <a:t>console.log</a:t>
            </a:r>
            <a:r>
              <a:rPr lang="en-US" dirty="0"/>
              <a:t>(false)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97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(“hi0”) &amp;&amp; 15 || </a:t>
            </a:r>
            <a:r>
              <a:rPr lang="en-US" dirty="0" err="1"/>
              <a:t>console.log</a:t>
            </a:r>
            <a:r>
              <a:rPr lang="en-US" dirty="0"/>
              <a:t>(false) </a:t>
            </a:r>
            <a:br>
              <a:rPr lang="en-US" dirty="0"/>
            </a:br>
            <a:r>
              <a:rPr lang="en-US" dirty="0"/>
              <a:t>⟶ 15 || </a:t>
            </a:r>
            <a:r>
              <a:rPr lang="en-US" dirty="0" err="1"/>
              <a:t>console.log</a:t>
            </a:r>
            <a:r>
              <a:rPr lang="en-US" dirty="0"/>
              <a:t>(false)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true = </a:t>
            </a:r>
            <a:r>
              <a:rPr lang="en-US" dirty="0" err="1"/>
              <a:t>toBoolean</a:t>
            </a:r>
            <a:r>
              <a:rPr lang="en-US" dirty="0"/>
              <a:t>(“hi0”)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--------------------------------</a:t>
            </a:r>
            <a:r>
              <a:rPr lang="en-US" dirty="0" err="1"/>
              <a:t>DoAndTrue</a:t>
            </a: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(“hi0”) </a:t>
            </a:r>
            <a:r>
              <a:rPr lang="en-US" dirty="0">
                <a:solidFill>
                  <a:srgbClr val="00B050"/>
                </a:solidFill>
              </a:rPr>
              <a:t>&amp;&amp;</a:t>
            </a:r>
            <a:r>
              <a:rPr lang="en-US" dirty="0"/>
              <a:t> 15 ⟶ 15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--------------------------------------------------------------------------------SearchBinary1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(“hi0”) &amp;&amp; 15 </a:t>
            </a:r>
            <a:r>
              <a:rPr lang="en-US" b="1" dirty="0">
                <a:solidFill>
                  <a:srgbClr val="00B050"/>
                </a:solidFill>
              </a:rPr>
              <a:t>||</a:t>
            </a:r>
            <a:r>
              <a:rPr lang="en-US" dirty="0"/>
              <a:t> </a:t>
            </a:r>
            <a:r>
              <a:rPr lang="en-US" dirty="0" err="1"/>
              <a:t>console.log</a:t>
            </a:r>
            <a:r>
              <a:rPr lang="en-US" dirty="0"/>
              <a:t>(false) ⟶</a:t>
            </a:r>
            <a:r>
              <a:rPr lang="en-US" dirty="0">
                <a:sym typeface="Wingdings"/>
              </a:rPr>
              <a:t> </a:t>
            </a:r>
            <a:r>
              <a:rPr lang="en-US" dirty="0"/>
              <a:t>15 || </a:t>
            </a:r>
            <a:r>
              <a:rPr lang="en-US" dirty="0" err="1"/>
              <a:t>console.log</a:t>
            </a:r>
            <a:r>
              <a:rPr lang="en-US" dirty="0"/>
              <a:t>(false)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98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15 || </a:t>
            </a:r>
            <a:r>
              <a:rPr lang="en-US" dirty="0" err="1"/>
              <a:t>console.log</a:t>
            </a:r>
            <a:r>
              <a:rPr lang="en-US" dirty="0"/>
              <a:t>(false) ⟶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true = </a:t>
            </a:r>
            <a:r>
              <a:rPr lang="en-US" dirty="0" err="1"/>
              <a:t>toBoolean</a:t>
            </a:r>
            <a:r>
              <a:rPr lang="en-US" dirty="0"/>
              <a:t>(15)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-------------------------------------------</a:t>
            </a:r>
            <a:r>
              <a:rPr lang="en-US" dirty="0" err="1"/>
              <a:t>DoOrTrue</a:t>
            </a: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15 </a:t>
            </a:r>
            <a:r>
              <a:rPr lang="en-US" b="1" dirty="0">
                <a:solidFill>
                  <a:srgbClr val="00B050"/>
                </a:solidFill>
              </a:rPr>
              <a:t>||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dirty="0" err="1"/>
              <a:t>console.log</a:t>
            </a:r>
            <a:r>
              <a:rPr lang="en-US" dirty="0"/>
              <a:t>(false) ⟶ 15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41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summarize that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44323"/>
          </a:xfrm>
        </p:spPr>
        <p:txBody>
          <a:bodyPr>
            <a:normAutofit/>
          </a:bodyPr>
          <a:lstStyle/>
          <a:p>
            <a:r>
              <a:rPr lang="en-US" dirty="0"/>
              <a:t>If I am interested in knowing each step of evaluation:</a:t>
            </a:r>
          </a:p>
          <a:p>
            <a:r>
              <a:rPr lang="en-US" dirty="0"/>
              <a:t>(“hi”+0) </a:t>
            </a:r>
            <a:r>
              <a:rPr lang="en-US" dirty="0">
                <a:solidFill>
                  <a:schemeClr val="tx1"/>
                </a:solidFill>
              </a:rPr>
              <a:t>&amp;&amp;</a:t>
            </a:r>
            <a:r>
              <a:rPr lang="en-US" dirty="0"/>
              <a:t> 15 </a:t>
            </a:r>
            <a:r>
              <a:rPr lang="en-US" b="1" dirty="0">
                <a:solidFill>
                  <a:schemeClr val="tx1"/>
                </a:solidFill>
              </a:rPr>
              <a:t>||</a:t>
            </a:r>
            <a:r>
              <a:rPr lang="en-US" dirty="0"/>
              <a:t> </a:t>
            </a:r>
            <a:r>
              <a:rPr lang="en-US" dirty="0" err="1"/>
              <a:t>console.log</a:t>
            </a:r>
            <a:r>
              <a:rPr lang="en-US" dirty="0"/>
              <a:t>(false) </a:t>
            </a:r>
            <a:br>
              <a:rPr lang="en-US" dirty="0"/>
            </a:br>
            <a:r>
              <a:rPr lang="en-US" dirty="0"/>
              <a:t>⟶ (“hi0”) &amp;&amp; 15 || </a:t>
            </a:r>
            <a:r>
              <a:rPr lang="en-US" dirty="0" err="1"/>
              <a:t>console.log</a:t>
            </a:r>
            <a:r>
              <a:rPr lang="en-US" dirty="0"/>
              <a:t>(false)</a:t>
            </a:r>
            <a:br>
              <a:rPr lang="en-US" dirty="0"/>
            </a:br>
            <a:r>
              <a:rPr lang="en-US" dirty="0"/>
              <a:t>⟶ 15 || </a:t>
            </a:r>
            <a:r>
              <a:rPr lang="en-US" dirty="0" err="1"/>
              <a:t>console.log</a:t>
            </a:r>
            <a:r>
              <a:rPr lang="en-US" dirty="0"/>
              <a:t>(false) </a:t>
            </a:r>
            <a:br>
              <a:rPr lang="en-US" dirty="0"/>
            </a:br>
            <a:r>
              <a:rPr lang="en-US" dirty="0"/>
              <a:t>⟶ 15</a:t>
            </a:r>
          </a:p>
          <a:p>
            <a:r>
              <a:rPr lang="en-US" dirty="0"/>
              <a:t>OR If I am more interested in knowing the value found</a:t>
            </a:r>
          </a:p>
          <a:p>
            <a:r>
              <a:rPr lang="en-US" dirty="0"/>
              <a:t>(“hi”+0) </a:t>
            </a:r>
            <a:r>
              <a:rPr lang="en-US" dirty="0">
                <a:solidFill>
                  <a:schemeClr val="tx1"/>
                </a:solidFill>
              </a:rPr>
              <a:t>&amp;&amp;</a:t>
            </a:r>
            <a:r>
              <a:rPr lang="en-US" dirty="0"/>
              <a:t> 15 </a:t>
            </a:r>
            <a:r>
              <a:rPr lang="en-US" b="1" dirty="0">
                <a:solidFill>
                  <a:schemeClr val="tx1"/>
                </a:solidFill>
              </a:rPr>
              <a:t>||</a:t>
            </a:r>
            <a:r>
              <a:rPr lang="en-US" dirty="0"/>
              <a:t> </a:t>
            </a:r>
            <a:r>
              <a:rPr lang="en-US" dirty="0" err="1"/>
              <a:t>console.log</a:t>
            </a:r>
            <a:r>
              <a:rPr lang="en-US" dirty="0"/>
              <a:t>(false) ⟶</a:t>
            </a:r>
            <a:r>
              <a:rPr lang="en-US" baseline="30000" dirty="0"/>
              <a:t>3</a:t>
            </a:r>
            <a:r>
              <a:rPr lang="en-US" dirty="0"/>
              <a:t> 15</a:t>
            </a:r>
          </a:p>
          <a:p>
            <a:pPr lvl="1"/>
            <a:r>
              <a:rPr lang="en-US" dirty="0"/>
              <a:t>Note : this also expresses the number of steps taken.</a:t>
            </a:r>
          </a:p>
        </p:txBody>
      </p:sp>
    </p:spTree>
    <p:extLst>
      <p:ext uri="{BB962C8B-B14F-4D97-AF65-F5344CB8AC3E}">
        <p14:creationId xmlns:p14="http://schemas.microsoft.com/office/powerpoint/2010/main" val="324783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Small step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80555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29AD-650D-4B40-A7F4-0EEAA460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03B12-A188-C24D-AB20-BB7489D1A9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78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Teaser – and in 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2043" y="1864194"/>
            <a:ext cx="10280822" cy="3729269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/>
              <a:t>Derive each step of :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/>
              <a:t>(“hello”+1) ? 5 * ”2” : </a:t>
            </a:r>
            <a:r>
              <a:rPr lang="en-US" sz="3000" dirty="0" err="1"/>
              <a:t>console.log</a:t>
            </a:r>
            <a:r>
              <a:rPr lang="en-US" sz="3000" dirty="0"/>
              <a:t>(”things”)+”and stuff” </a:t>
            </a:r>
            <a:r>
              <a:rPr lang="en-US" sz="3200" dirty="0"/>
              <a:t>⟶</a:t>
            </a:r>
            <a:r>
              <a:rPr lang="en-US" sz="3000" dirty="0">
                <a:sym typeface="Wingdings"/>
              </a:rPr>
              <a:t>* ???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3000" dirty="0">
              <a:sym typeface="Wingdings"/>
            </a:endParaRP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>
                <a:sym typeface="Wingdings"/>
              </a:rPr>
              <a:t>			stuff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dirty="0">
                <a:sym typeface="Wingdings"/>
              </a:rPr>
              <a:t>	DoPlusString1----------------------------------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dirty="0">
                <a:sym typeface="Wingdings"/>
              </a:rPr>
              <a:t>	 		</a:t>
            </a:r>
            <a:r>
              <a:rPr lang="en-US" sz="2000" dirty="0"/>
              <a:t>“hello”</a:t>
            </a:r>
            <a:r>
              <a:rPr lang="en-US" sz="2000" dirty="0">
                <a:solidFill>
                  <a:srgbClr val="00B050"/>
                </a:solidFill>
              </a:rPr>
              <a:t>+</a:t>
            </a:r>
            <a:r>
              <a:rPr lang="en-US" sz="2000" dirty="0"/>
              <a:t>1 ⟶</a:t>
            </a:r>
            <a:r>
              <a:rPr lang="en-US" sz="2000" dirty="0">
                <a:sym typeface="Wingdings"/>
              </a:rPr>
              <a:t> ???	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dirty="0" err="1">
                <a:sym typeface="Wingdings"/>
              </a:rPr>
              <a:t>SearchIf</a:t>
            </a:r>
            <a:r>
              <a:rPr lang="en-US" sz="2000" dirty="0">
                <a:sym typeface="Wingdings"/>
              </a:rPr>
              <a:t> -------------------------------------------------------------------------------------------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dirty="0">
                <a:sym typeface="Wingdings"/>
              </a:rPr>
              <a:t>	</a:t>
            </a:r>
            <a:r>
              <a:rPr lang="en-US" sz="2000" dirty="0"/>
              <a:t>(“hello”+1) </a:t>
            </a:r>
            <a:r>
              <a:rPr lang="en-US" sz="2000" dirty="0">
                <a:solidFill>
                  <a:srgbClr val="00B050"/>
                </a:solidFill>
              </a:rPr>
              <a:t>?</a:t>
            </a:r>
            <a:r>
              <a:rPr lang="en-US" sz="2000" dirty="0"/>
              <a:t> 5 * ”2” </a:t>
            </a:r>
            <a:r>
              <a:rPr lang="en-US" sz="2000" dirty="0">
                <a:solidFill>
                  <a:srgbClr val="00B050"/>
                </a:solidFill>
              </a:rPr>
              <a:t>: </a:t>
            </a:r>
            <a:r>
              <a:rPr lang="en-US" sz="2000" dirty="0" err="1"/>
              <a:t>console.log</a:t>
            </a:r>
            <a:r>
              <a:rPr lang="en-US" sz="2000" dirty="0"/>
              <a:t>(”things”)+”and stuff” ⟶</a:t>
            </a:r>
            <a:r>
              <a:rPr lang="en-US" sz="2000" dirty="0">
                <a:sym typeface="Wingdings"/>
              </a:rPr>
              <a:t> ???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186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41" y="982132"/>
            <a:ext cx="11368215" cy="1303867"/>
          </a:xfrm>
        </p:spPr>
        <p:txBody>
          <a:bodyPr>
            <a:noAutofit/>
          </a:bodyPr>
          <a:lstStyle/>
          <a:p>
            <a:pPr lvl="0" defTabSz="914400">
              <a:spcBef>
                <a:spcPts val="0"/>
              </a:spcBef>
              <a:defRPr/>
            </a:pPr>
            <a:r>
              <a:rPr lang="en-US" sz="3000" dirty="0"/>
              <a:t>(“hello”+1) ? 5 * ”2” : </a:t>
            </a:r>
            <a:r>
              <a:rPr lang="en-US" sz="3000" dirty="0" err="1"/>
              <a:t>console.log</a:t>
            </a:r>
            <a:r>
              <a:rPr lang="en-US" sz="3000" dirty="0"/>
              <a:t>(”things”)+”and stuff” </a:t>
            </a:r>
            <a:br>
              <a:rPr lang="en-US" sz="3000" dirty="0"/>
            </a:br>
            <a:r>
              <a:rPr lang="en-US" sz="3000" dirty="0"/>
              <a:t>⟶ (“hello1”) ? 5 * ”2” : </a:t>
            </a:r>
            <a:r>
              <a:rPr lang="en-US" sz="3000" dirty="0" err="1"/>
              <a:t>console.log</a:t>
            </a:r>
            <a:r>
              <a:rPr lang="en-US" sz="3000" dirty="0"/>
              <a:t>(”things”)+”and stuff”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”hello1” = “hello” </a:t>
            </a:r>
            <a:r>
              <a:rPr lang="en-US" b="1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 err="1"/>
              <a:t>toString</a:t>
            </a:r>
            <a:r>
              <a:rPr lang="en-US" dirty="0"/>
              <a:t>(1)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-----------------------------------------DoPlusString1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“hello” </a:t>
            </a:r>
            <a:r>
              <a:rPr lang="en-US" b="1" dirty="0">
                <a:solidFill>
                  <a:srgbClr val="00B050"/>
                </a:solidFill>
              </a:rPr>
              <a:t>+</a:t>
            </a:r>
            <a:r>
              <a:rPr lang="en-US" dirty="0"/>
              <a:t> 1 ⟶ ”hello1”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--------------------------------------------------------------------------------</a:t>
            </a:r>
            <a:r>
              <a:rPr lang="en-US" dirty="0" err="1"/>
              <a:t>SearchIf</a:t>
            </a: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(“hello”+1) </a:t>
            </a:r>
            <a:r>
              <a:rPr lang="en-US" b="1" dirty="0">
                <a:solidFill>
                  <a:srgbClr val="00B050"/>
                </a:solidFill>
              </a:rPr>
              <a:t>?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dirty="0"/>
              <a:t>5 * ”2”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: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dirty="0" err="1"/>
              <a:t>console.log</a:t>
            </a:r>
            <a:r>
              <a:rPr lang="en-US" dirty="0"/>
              <a:t>(”things”)+”and stuff”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⟶ (“hello1”) ? 5 * ”2” : </a:t>
            </a:r>
            <a:r>
              <a:rPr lang="en-US" dirty="0" err="1"/>
              <a:t>console.log</a:t>
            </a:r>
            <a:r>
              <a:rPr lang="en-US" dirty="0"/>
              <a:t>(”things”)+”and stuff”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5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8654-84DE-E545-A4FE-FE97BDAB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EACC33-7775-0D46-B0AA-5D123FD29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447978" cy="4076149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/>
              <a:t>Derive each step of :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/>
              <a:t>(“hello”+1) ? 5 * ”2” : </a:t>
            </a:r>
            <a:r>
              <a:rPr lang="en-US" sz="3000" dirty="0" err="1"/>
              <a:t>console.log</a:t>
            </a:r>
            <a:r>
              <a:rPr lang="en-US" sz="3000" dirty="0"/>
              <a:t>(”things”)+”and stuff” </a:t>
            </a:r>
            <a:r>
              <a:rPr lang="en-US" sz="3200" dirty="0"/>
              <a:t>⟶</a:t>
            </a:r>
            <a:r>
              <a:rPr lang="en-US" sz="3000" dirty="0">
                <a:sym typeface="Wingdings"/>
              </a:rPr>
              <a:t>* ???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3000" dirty="0">
              <a:sym typeface="Wingdings"/>
            </a:endParaRP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>
                <a:sym typeface="Wingdings"/>
              </a:rPr>
              <a:t>			stuff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dirty="0">
                <a:sym typeface="Wingdings"/>
              </a:rPr>
              <a:t>	DoPlusString1----------------------------------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dirty="0">
                <a:sym typeface="Wingdings"/>
              </a:rPr>
              <a:t>	 		</a:t>
            </a:r>
            <a:r>
              <a:rPr lang="en-US" sz="2000" dirty="0"/>
              <a:t>“hello”+1 ⟶</a:t>
            </a:r>
            <a:r>
              <a:rPr lang="en-US" sz="2000" dirty="0">
                <a:sym typeface="Wingdings"/>
              </a:rPr>
              <a:t> ???	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dirty="0" err="1">
                <a:sym typeface="Wingdings"/>
              </a:rPr>
              <a:t>SearchIf</a:t>
            </a:r>
            <a:r>
              <a:rPr lang="en-US" sz="2000" dirty="0">
                <a:sym typeface="Wingdings"/>
              </a:rPr>
              <a:t> -------------------------------------------------------------------------------------------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dirty="0">
                <a:sym typeface="Wingdings"/>
              </a:rPr>
              <a:t>	</a:t>
            </a:r>
            <a:r>
              <a:rPr lang="en-US" sz="2000" dirty="0"/>
              <a:t>(“hello”+1) ? 5 * ”2” : </a:t>
            </a:r>
            <a:r>
              <a:rPr lang="en-US" sz="2000" dirty="0" err="1"/>
              <a:t>console.log</a:t>
            </a:r>
            <a:r>
              <a:rPr lang="en-US" sz="2000" dirty="0"/>
              <a:t>(”things”)+”and stuff” ⟶</a:t>
            </a:r>
            <a:r>
              <a:rPr lang="en-US" sz="2000" dirty="0">
                <a:sym typeface="Wingdings"/>
              </a:rPr>
              <a:t> ???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2616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42" y="982132"/>
            <a:ext cx="11170507" cy="1303867"/>
          </a:xfrm>
        </p:spPr>
        <p:txBody>
          <a:bodyPr>
            <a:normAutofit fontScale="90000"/>
          </a:bodyPr>
          <a:lstStyle/>
          <a:p>
            <a:pPr lvl="0" defTabSz="914400">
              <a:spcBef>
                <a:spcPts val="0"/>
              </a:spcBef>
              <a:defRPr/>
            </a:pPr>
            <a:r>
              <a:rPr lang="en-US" dirty="0"/>
              <a:t>(“hello1”) ? 5 * ”2” : </a:t>
            </a:r>
            <a:r>
              <a:rPr lang="en-US" dirty="0" err="1"/>
              <a:t>console.log</a:t>
            </a:r>
            <a:r>
              <a:rPr lang="en-US" dirty="0"/>
              <a:t>(”things”)+”and stuff” </a:t>
            </a:r>
            <a:br>
              <a:rPr lang="en-US" dirty="0"/>
            </a:br>
            <a:r>
              <a:rPr lang="en-US" dirty="0"/>
              <a:t>⟶ 5 * ”2”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	true = </a:t>
            </a:r>
            <a:r>
              <a:rPr lang="en-US" dirty="0" err="1"/>
              <a:t>toBoolean</a:t>
            </a:r>
            <a:r>
              <a:rPr lang="en-US" dirty="0"/>
              <a:t>(“hello1”)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-------------------------------------------------------------------------------------</a:t>
            </a:r>
            <a:r>
              <a:rPr lang="en-US" dirty="0" err="1"/>
              <a:t>DoIfTrue</a:t>
            </a:r>
            <a:endParaRPr lang="en-US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(“hello1”)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?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dirty="0"/>
              <a:t>5 * ”2”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: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/>
              <a:t>console.log</a:t>
            </a:r>
            <a:r>
              <a:rPr lang="en-US" dirty="0"/>
              <a:t>(”things”)+”and stuff” ⟶ 5 * ”2”</a:t>
            </a:r>
          </a:p>
        </p:txBody>
      </p:sp>
    </p:spTree>
    <p:extLst>
      <p:ext uri="{BB962C8B-B14F-4D97-AF65-F5344CB8AC3E}">
        <p14:creationId xmlns:p14="http://schemas.microsoft.com/office/powerpoint/2010/main" val="3991594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>
              <a:spcBef>
                <a:spcPts val="0"/>
              </a:spcBef>
              <a:defRPr/>
            </a:pPr>
            <a:r>
              <a:rPr lang="en-US" dirty="0"/>
              <a:t>5 * ”2” ⟶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10 = </a:t>
            </a:r>
            <a:r>
              <a:rPr lang="en-US" dirty="0" err="1"/>
              <a:t>toNumber</a:t>
            </a:r>
            <a:r>
              <a:rPr lang="en-US" dirty="0"/>
              <a:t>(5) </a:t>
            </a:r>
            <a:r>
              <a:rPr lang="en-US" b="1" dirty="0">
                <a:solidFill>
                  <a:srgbClr val="FF0000"/>
                </a:solidFill>
              </a:rPr>
              <a:t>*</a:t>
            </a:r>
            <a:r>
              <a:rPr lang="en-US" dirty="0"/>
              <a:t> </a:t>
            </a:r>
            <a:r>
              <a:rPr lang="en-US" dirty="0" err="1"/>
              <a:t>toNumber</a:t>
            </a:r>
            <a:r>
              <a:rPr lang="en-US" dirty="0"/>
              <a:t>(“2”)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---------------------------------------------------------------------</a:t>
            </a:r>
            <a:r>
              <a:rPr lang="en-US" dirty="0" err="1"/>
              <a:t>DoArith</a:t>
            </a: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5 * ”2” ⟶ 10</a:t>
            </a:r>
          </a:p>
        </p:txBody>
      </p:sp>
    </p:spTree>
    <p:extLst>
      <p:ext uri="{BB962C8B-B14F-4D97-AF65-F5344CB8AC3E}">
        <p14:creationId xmlns:p14="http://schemas.microsoft.com/office/powerpoint/2010/main" val="1770096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Summate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2043" y="2560319"/>
            <a:ext cx="10280822" cy="3729269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/>
              <a:t>(“hello”+1) ? 5 * ”2” : </a:t>
            </a:r>
            <a:r>
              <a:rPr lang="en-US" sz="3000" dirty="0" err="1"/>
              <a:t>console.log</a:t>
            </a:r>
            <a:r>
              <a:rPr lang="en-US" sz="3000" dirty="0"/>
              <a:t>(”things”)+”and stuff” 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/>
              <a:t>⟶ (“hello1”) ? 5 * ”2” : </a:t>
            </a:r>
            <a:r>
              <a:rPr lang="en-US" sz="3000" dirty="0" err="1"/>
              <a:t>console.log</a:t>
            </a:r>
            <a:r>
              <a:rPr lang="en-US" sz="3000" dirty="0"/>
              <a:t>(”things”)+”and stuff” 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/>
              <a:t>⟶ 5 * ”2”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/>
              <a:t>⟶ 10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30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/>
              <a:t>(“hello”+1) ? 5 * ”2” : </a:t>
            </a:r>
            <a:r>
              <a:rPr lang="en-US" sz="3000" dirty="0" err="1"/>
              <a:t>console.log</a:t>
            </a:r>
            <a:r>
              <a:rPr lang="en-US" sz="3000" dirty="0"/>
              <a:t>(”things”)+”and stuff” ⟶</a:t>
            </a:r>
            <a:r>
              <a:rPr lang="en-US" sz="3000" baseline="30000" dirty="0"/>
              <a:t>3</a:t>
            </a:r>
            <a:r>
              <a:rPr lang="en-US" sz="3000" dirty="0"/>
              <a:t> 10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20137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BigStep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9217" y="2078405"/>
            <a:ext cx="10280822" cy="3729269"/>
          </a:xfrm>
        </p:spPr>
        <p:txBody>
          <a:bodyPr>
            <a:noAutofit/>
          </a:bodyPr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600" i="1" dirty="0"/>
              <a:t>Stuff1</a:t>
            </a:r>
            <a:r>
              <a:rPr lang="en-US" sz="2600" dirty="0"/>
              <a:t> : see next slide,      </a:t>
            </a:r>
            <a:r>
              <a:rPr lang="en-US" sz="2600" i="1" dirty="0"/>
              <a:t>Stuff2</a:t>
            </a:r>
            <a:r>
              <a:rPr lang="en-US" sz="2600" dirty="0"/>
              <a:t>  true = </a:t>
            </a:r>
            <a:r>
              <a:rPr lang="en-US" sz="2600" dirty="0" err="1"/>
              <a:t>toBoolean</a:t>
            </a:r>
            <a:r>
              <a:rPr lang="en-US" sz="2600" dirty="0"/>
              <a:t>(“hello1”)</a:t>
            </a:r>
            <a:endParaRPr lang="en-US" sz="2600" i="1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2600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600" i="1" dirty="0"/>
              <a:t>Stuff1					Stuff3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600" dirty="0"/>
              <a:t>-----------EvalPlusString1		--------------------</a:t>
            </a:r>
            <a:r>
              <a:rPr lang="en-US" sz="2600" dirty="0" err="1"/>
              <a:t>EvalArith</a:t>
            </a:r>
            <a:endParaRPr lang="en-US" sz="2600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600" dirty="0"/>
              <a:t>[ ]⊢ “hello”+1 ⇓ “hello1”    </a:t>
            </a:r>
            <a:r>
              <a:rPr lang="en-US" sz="2600" i="1" dirty="0"/>
              <a:t>stuff2 	</a:t>
            </a:r>
            <a:r>
              <a:rPr lang="en-US" sz="2600" dirty="0"/>
              <a:t> [ ]⊢ 5 * ”2” ⇓10 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600" dirty="0"/>
              <a:t>-------------------------------------------------------------------</a:t>
            </a:r>
            <a:r>
              <a:rPr lang="en-US" sz="2600" dirty="0" err="1"/>
              <a:t>DoEvalIfTrue</a:t>
            </a:r>
            <a:endParaRPr lang="en-US" sz="2600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600" dirty="0"/>
              <a:t>[ ]⊢ (“hello”+1) ? 5 * ”2” : </a:t>
            </a:r>
            <a:r>
              <a:rPr lang="en-US" sz="2600" dirty="0" err="1"/>
              <a:t>console.log</a:t>
            </a:r>
            <a:r>
              <a:rPr lang="en-US" sz="2600" dirty="0"/>
              <a:t>(”things”)+”and stuff” ⇓ 10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20509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BigStep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1574" y="2049545"/>
            <a:ext cx="10280822" cy="3729269"/>
          </a:xfrm>
        </p:spPr>
        <p:txBody>
          <a:bodyPr>
            <a:noAutofit/>
          </a:bodyPr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600" i="1" dirty="0"/>
              <a:t>Stuff1</a:t>
            </a:r>
            <a:r>
              <a:rPr lang="en-US" sz="2600" dirty="0"/>
              <a:t> in context of it’s parent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2600" i="1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2600" i="1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600" i="1" dirty="0"/>
              <a:t>--------------------</a:t>
            </a:r>
            <a:r>
              <a:rPr lang="en-US" sz="2600" dirty="0" err="1"/>
              <a:t>EvalVal</a:t>
            </a:r>
            <a:r>
              <a:rPr lang="en-US" sz="2600" dirty="0"/>
              <a:t>	    -------</a:t>
            </a:r>
            <a:r>
              <a:rPr lang="en-US" sz="2600" dirty="0" err="1"/>
              <a:t>EvalVal</a:t>
            </a:r>
            <a:endParaRPr lang="en-US" sz="2600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600" dirty="0"/>
              <a:t>[ ]⊢ “hello” ⇓ “hello”   [ ]⊢ 1 ⇓ 1        ”hello1”=“hello”+</a:t>
            </a:r>
            <a:r>
              <a:rPr lang="en-US" sz="2600" dirty="0" err="1"/>
              <a:t>toString</a:t>
            </a:r>
            <a:r>
              <a:rPr lang="en-US" sz="2600" dirty="0"/>
              <a:t>(1)</a:t>
            </a:r>
            <a:endParaRPr lang="en-US" sz="2600" i="1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600" dirty="0"/>
              <a:t>-------------------------------------------------------EvalPlusString1	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600" dirty="0"/>
              <a:t>[ ]⊢ “hello”+1 ⇓ “hello1”</a:t>
            </a:r>
          </a:p>
        </p:txBody>
      </p:sp>
    </p:spTree>
    <p:extLst>
      <p:ext uri="{BB962C8B-B14F-4D97-AF65-F5344CB8AC3E}">
        <p14:creationId xmlns:p14="http://schemas.microsoft.com/office/powerpoint/2010/main" val="366743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BigStep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341" y="1864194"/>
            <a:ext cx="11660659" cy="3729269"/>
          </a:xfrm>
        </p:spPr>
        <p:txBody>
          <a:bodyPr>
            <a:noAutofit/>
          </a:bodyPr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600" i="1" dirty="0"/>
              <a:t>Stuff3</a:t>
            </a:r>
            <a:r>
              <a:rPr lang="en-US" sz="2600" dirty="0"/>
              <a:t> in context of it’s parent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2600" i="1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2600" i="1" dirty="0"/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sz="2600" i="1" dirty="0"/>
              <a:t>--------------------</a:t>
            </a:r>
            <a:r>
              <a:rPr lang="en-US" sz="2600" dirty="0" err="1"/>
              <a:t>EvalVal</a:t>
            </a:r>
            <a:r>
              <a:rPr lang="en-US" sz="2600" dirty="0"/>
              <a:t>	    -----------------</a:t>
            </a:r>
            <a:r>
              <a:rPr lang="en-US" sz="2600" dirty="0" err="1"/>
              <a:t>EvalVal</a:t>
            </a:r>
            <a:endParaRPr lang="en-US" sz="2600" dirty="0"/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sz="2600" dirty="0"/>
              <a:t>[ ]⊢ 5 ⇓ 5                    [ ]⊢ “2” ⇓ “2        	10 = </a:t>
            </a:r>
            <a:r>
              <a:rPr lang="en-US" sz="2600" dirty="0" err="1"/>
              <a:t>toNumber</a:t>
            </a:r>
            <a:r>
              <a:rPr lang="en-US" sz="2600" dirty="0"/>
              <a:t>(5) * </a:t>
            </a:r>
            <a:r>
              <a:rPr lang="en-US" sz="2600" dirty="0" err="1"/>
              <a:t>toNumber</a:t>
            </a:r>
            <a:r>
              <a:rPr lang="en-US" sz="2600" dirty="0"/>
              <a:t>(“2”)</a:t>
            </a:r>
            <a:endParaRPr lang="en-US" sz="2600" i="1" dirty="0"/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sz="2600" dirty="0"/>
              <a:t>-----------------------------------------------------------------------------------------</a:t>
            </a:r>
            <a:r>
              <a:rPr lang="en-US" sz="2600" dirty="0" err="1"/>
              <a:t>EvalArith</a:t>
            </a:r>
            <a:endParaRPr lang="en-US" sz="2600" dirty="0"/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sz="2600" dirty="0"/>
              <a:t> [ ]⊢ 5 * ”2” ⇓10 </a:t>
            </a:r>
          </a:p>
        </p:txBody>
      </p:sp>
    </p:spTree>
    <p:extLst>
      <p:ext uri="{BB962C8B-B14F-4D97-AF65-F5344CB8AC3E}">
        <p14:creationId xmlns:p14="http://schemas.microsoft.com/office/powerpoint/2010/main" val="58243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BigStep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5676" y="1864194"/>
            <a:ext cx="10280822" cy="3729269"/>
          </a:xfrm>
        </p:spPr>
        <p:txBody>
          <a:bodyPr>
            <a:noAutofit/>
          </a:bodyPr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2600" i="1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200" i="1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000" i="1" dirty="0"/>
              <a:t>------------------------------------</a:t>
            </a:r>
            <a:r>
              <a:rPr lang="en-US" sz="1000" dirty="0" err="1"/>
              <a:t>EvalVal</a:t>
            </a:r>
            <a:r>
              <a:rPr lang="en-US" sz="1000" dirty="0"/>
              <a:t>    --------------</a:t>
            </a:r>
            <a:r>
              <a:rPr lang="en-US" sz="1000" dirty="0" err="1"/>
              <a:t>EvalVal</a:t>
            </a:r>
            <a:endParaRPr lang="en-US" sz="1000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000" dirty="0"/>
              <a:t>[ ]⊢ “hello” ⇓ “hello”                 [ ]⊢ 1 ⇓ 1               ”hello1”=“hello”+</a:t>
            </a:r>
            <a:r>
              <a:rPr lang="en-US" sz="1000" dirty="0" err="1"/>
              <a:t>toString</a:t>
            </a:r>
            <a:r>
              <a:rPr lang="en-US" sz="1000" dirty="0"/>
              <a:t>(1)</a:t>
            </a:r>
            <a:endParaRPr lang="en-US" sz="1000" i="1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000" dirty="0"/>
              <a:t>---------------------------------------------------------------------------------------------------------EvalPlusString1			</a:t>
            </a:r>
            <a:r>
              <a:rPr lang="en-US" sz="700" dirty="0"/>
              <a:t>-</a:t>
            </a:r>
            <a:r>
              <a:rPr lang="en-US" sz="1000" dirty="0"/>
              <a:t>------------------------------</a:t>
            </a:r>
            <a:r>
              <a:rPr lang="en-US" sz="800" dirty="0"/>
              <a:t>-----------      ---------------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sz="1000" dirty="0"/>
              <a:t>[ ]⊢ “hello”+1 ⇓ “hello1”</a:t>
            </a:r>
            <a:r>
              <a:rPr lang="en-US" sz="800" dirty="0"/>
              <a:t>							[ ]⊢5⇓ 5      [ ]⊢”2”⇓”2”    10 = </a:t>
            </a:r>
            <a:r>
              <a:rPr lang="en-US" sz="800" dirty="0" err="1"/>
              <a:t>toNumber</a:t>
            </a:r>
            <a:r>
              <a:rPr lang="en-US" sz="800" dirty="0"/>
              <a:t>(5) + </a:t>
            </a:r>
            <a:r>
              <a:rPr lang="en-US" sz="800" dirty="0" err="1"/>
              <a:t>toNumber</a:t>
            </a:r>
            <a:r>
              <a:rPr lang="en-US" sz="800" dirty="0"/>
              <a:t>(”2”)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sz="1000" dirty="0"/>
              <a:t>---------------------------------------------------------------------------------EvalPlusString1		                                                   --------------------------------------------------------</a:t>
            </a:r>
            <a:r>
              <a:rPr lang="en-US" sz="1000" dirty="0" err="1"/>
              <a:t>EvalArith</a:t>
            </a:r>
            <a:endParaRPr lang="en-US" sz="1000" dirty="0"/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sz="1000" dirty="0"/>
              <a:t>[ ]⊢ “hello”+1 ⇓ “hello1”   					   true = </a:t>
            </a:r>
            <a:r>
              <a:rPr lang="en-US" sz="1000" dirty="0" err="1"/>
              <a:t>toBoolean</a:t>
            </a:r>
            <a:r>
              <a:rPr lang="en-US" sz="1000" dirty="0"/>
              <a:t>(“hello1”)</a:t>
            </a:r>
            <a:r>
              <a:rPr lang="en-US" sz="1000" i="1" dirty="0"/>
              <a:t> 	</a:t>
            </a:r>
            <a:r>
              <a:rPr lang="en-US" sz="1000" dirty="0"/>
              <a:t> [ ]⊢ 5 * ”2” ⇓10 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sz="1000" dirty="0"/>
              <a:t>-----------------------------------------------------------------------------------------------------------------------------------------------------------------------------------------------------------------------------------</a:t>
            </a:r>
            <a:r>
              <a:rPr lang="en-US" sz="1000" dirty="0" err="1"/>
              <a:t>DoEvalIfTrue</a:t>
            </a:r>
            <a:endParaRPr lang="en-US" sz="1000" dirty="0"/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sz="1000" dirty="0"/>
              <a:t>[ ]⊢ (“hello”+1) ? 5 * ”2” : </a:t>
            </a:r>
            <a:r>
              <a:rPr lang="en-US" sz="1000" dirty="0" err="1"/>
              <a:t>console.log</a:t>
            </a:r>
            <a:r>
              <a:rPr lang="en-US" sz="1000" dirty="0"/>
              <a:t>(”things”)+”and stuff” ⇓ 10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50908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 big and small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60319"/>
            <a:ext cx="10639168" cy="3729269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/>
              <a:t>Small Step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/>
              <a:t>(“hello”+1) ? 5 * ”2” : </a:t>
            </a:r>
            <a:r>
              <a:rPr lang="en-US" sz="3000" dirty="0" err="1"/>
              <a:t>console.log</a:t>
            </a:r>
            <a:r>
              <a:rPr lang="en-US" sz="3000" dirty="0"/>
              <a:t>(”things”)+”and stuff” ⟶</a:t>
            </a:r>
            <a:r>
              <a:rPr lang="en-US" sz="3000" baseline="30000" dirty="0"/>
              <a:t>3</a:t>
            </a:r>
            <a:r>
              <a:rPr lang="en-US" sz="3000" dirty="0"/>
              <a:t> 10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30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 err="1"/>
              <a:t>BigStep</a:t>
            </a:r>
            <a:endParaRPr lang="en-US" sz="3000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200" dirty="0"/>
              <a:t>[ ]⊢ </a:t>
            </a:r>
            <a:r>
              <a:rPr lang="en-US" sz="3000" dirty="0"/>
              <a:t>(“hello”+1) ? 5 * ”2” : </a:t>
            </a:r>
            <a:r>
              <a:rPr lang="en-US" sz="3000" dirty="0" err="1"/>
              <a:t>console.log</a:t>
            </a:r>
            <a:r>
              <a:rPr lang="en-US" sz="3000" dirty="0"/>
              <a:t>(”things”)+”and stuff” </a:t>
            </a:r>
            <a:r>
              <a:rPr lang="en-US" sz="2800" dirty="0"/>
              <a:t>⇓</a:t>
            </a:r>
            <a:r>
              <a:rPr lang="en-US" sz="3000" dirty="0"/>
              <a:t> 10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33023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/>
              <a:t>Class Exercise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5389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D2F6-1CAA-4E4E-B348-636AA58C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small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97B0A-5273-BE4B-AA56-AFD6D04D9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IntelliJ</a:t>
            </a:r>
          </a:p>
        </p:txBody>
      </p:sp>
    </p:spTree>
    <p:extLst>
      <p:ext uri="{BB962C8B-B14F-4D97-AF65-F5344CB8AC3E}">
        <p14:creationId xmlns:p14="http://schemas.microsoft.com/office/powerpoint/2010/main" val="402415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mputer joke of the day">
            <a:extLst>
              <a:ext uri="{FF2B5EF4-FFF2-40B4-BE49-F238E27FC236}">
                <a16:creationId xmlns:a16="http://schemas.microsoft.com/office/drawing/2014/main" id="{7A27EEA1-DE5E-134F-9DA1-07458DFE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77" y="588490"/>
            <a:ext cx="63881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568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Coding Small Step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225585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Anything course related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202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9F11-CFEE-FF40-A893-13E3AE23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DD5B-4A64-B548-99A9-8EC3C644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2 feedback was solid. Nothing of particular concern. </a:t>
            </a:r>
          </a:p>
          <a:p>
            <a:r>
              <a:rPr lang="en-US" dirty="0"/>
              <a:t>Practice exams are on Moodle.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2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0AD5-3E94-CD4F-B028-AEACFBD9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FCC53-3B85-BE4B-84A2-286287E00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015491" cy="40020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class exercises to date are graded</a:t>
            </a:r>
          </a:p>
          <a:p>
            <a:r>
              <a:rPr lang="en-US" dirty="0"/>
              <a:t>Lab 1</a:t>
            </a:r>
          </a:p>
          <a:p>
            <a:pPr lvl="1"/>
            <a:r>
              <a:rPr lang="en-US" dirty="0"/>
              <a:t>Lab 1 </a:t>
            </a:r>
            <a:r>
              <a:rPr lang="en-US" dirty="0" err="1"/>
              <a:t>autograder</a:t>
            </a:r>
            <a:r>
              <a:rPr lang="en-US" dirty="0"/>
              <a:t> won’t become available, I’ll give you all 100% for the code in lab 1 (this weekend)</a:t>
            </a:r>
          </a:p>
          <a:p>
            <a:pPr lvl="1"/>
            <a:r>
              <a:rPr lang="en-US" dirty="0"/>
              <a:t>Lab 1 writeup will be graded next week</a:t>
            </a:r>
          </a:p>
          <a:p>
            <a:pPr lvl="1"/>
            <a:r>
              <a:rPr lang="en-US" dirty="0"/>
              <a:t>Lab 1 interview grades are live</a:t>
            </a:r>
          </a:p>
          <a:p>
            <a:r>
              <a:rPr lang="en-US" dirty="0"/>
              <a:t>Lab 2</a:t>
            </a:r>
          </a:p>
          <a:p>
            <a:pPr lvl="1"/>
            <a:r>
              <a:rPr lang="en-US" dirty="0"/>
              <a:t>Lab 2 </a:t>
            </a:r>
            <a:r>
              <a:rPr lang="en-US" dirty="0" err="1"/>
              <a:t>autograder</a:t>
            </a:r>
            <a:r>
              <a:rPr lang="en-US" dirty="0"/>
              <a:t> had issues. Post to piazza in private message to instructors for resolution</a:t>
            </a:r>
          </a:p>
          <a:p>
            <a:pPr lvl="1"/>
            <a:r>
              <a:rPr lang="en-US" dirty="0"/>
              <a:t>Lab 2 writeup will be graded next week</a:t>
            </a:r>
          </a:p>
          <a:p>
            <a:pPr lvl="1"/>
            <a:r>
              <a:rPr lang="en-US" dirty="0"/>
              <a:t>Lab 2 interview grades will go live this weekend</a:t>
            </a:r>
          </a:p>
          <a:p>
            <a:r>
              <a:rPr lang="en-US" dirty="0"/>
              <a:t>Please check that posted grades are visible.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Before class assignment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1570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Small Step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brief lecture</a:t>
            </a:r>
          </a:p>
        </p:txBody>
      </p:sp>
    </p:spTree>
    <p:extLst>
      <p:ext uri="{BB962C8B-B14F-4D97-AF65-F5344CB8AC3E}">
        <p14:creationId xmlns:p14="http://schemas.microsoft.com/office/powerpoint/2010/main" val="51717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D8612-67F7-5447-94BF-8EB03EF9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Lab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DB73-4DC2-1349-8D4D-0A58C284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Eval</a:t>
            </a:r>
            <a:r>
              <a:rPr lang="en-US" dirty="0"/>
              <a:t> (you implement using big step inference rules)</a:t>
            </a:r>
          </a:p>
          <a:p>
            <a:r>
              <a:rPr lang="en-US" dirty="0"/>
              <a:t>Evaluate (implemented for you in Lab3Like.scala… calls </a:t>
            </a:r>
            <a:r>
              <a:rPr lang="en-US" dirty="0" err="1"/>
              <a:t>eval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Iterate (you implement)</a:t>
            </a:r>
          </a:p>
          <a:p>
            <a:r>
              <a:rPr lang="en-US" dirty="0"/>
              <a:t>Iterate Step (implemented for you Lab3Like.scala … calls iterate)</a:t>
            </a:r>
          </a:p>
          <a:p>
            <a:r>
              <a:rPr lang="en-US" dirty="0"/>
              <a:t>Step (you implement using small step inference rules)</a:t>
            </a:r>
          </a:p>
        </p:txBody>
      </p:sp>
    </p:spTree>
    <p:extLst>
      <p:ext uri="{BB962C8B-B14F-4D97-AF65-F5344CB8AC3E}">
        <p14:creationId xmlns:p14="http://schemas.microsoft.com/office/powerpoint/2010/main" val="26830853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241</TotalTime>
  <Words>1285</Words>
  <Application>Microsoft Macintosh PowerPoint</Application>
  <PresentationFormat>Widescreen</PresentationFormat>
  <Paragraphs>260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Gill Sans MT</vt:lpstr>
      <vt:lpstr>Wingdings</vt:lpstr>
      <vt:lpstr>Gallery</vt:lpstr>
      <vt:lpstr>L3d3</vt:lpstr>
      <vt:lpstr>PLAN</vt:lpstr>
      <vt:lpstr>Warm up</vt:lpstr>
      <vt:lpstr>PowerPoint Presentation</vt:lpstr>
      <vt:lpstr>ANNOUNCEMENTS</vt:lpstr>
      <vt:lpstr>grades</vt:lpstr>
      <vt:lpstr>Questions?</vt:lpstr>
      <vt:lpstr>Small Step</vt:lpstr>
      <vt:lpstr>Some Lab functions</vt:lpstr>
      <vt:lpstr>Step</vt:lpstr>
      <vt:lpstr>Iterate Step</vt:lpstr>
      <vt:lpstr>iterateStep</vt:lpstr>
      <vt:lpstr>Small-step evaluation</vt:lpstr>
      <vt:lpstr>Step</vt:lpstr>
      <vt:lpstr> 1 + 2 * 3 ⟶ 1 + 6</vt:lpstr>
      <vt:lpstr>SearchBinary2 second premise</vt:lpstr>
      <vt:lpstr> 1 + 2 * 3 ⟶ 1 + 6</vt:lpstr>
      <vt:lpstr> 1 + 2 * 3 ⟶ 1 + 6 ⟶ 7</vt:lpstr>
      <vt:lpstr> 1 + 2 * 3 ⟶ 1 + 6 ⟶ 7</vt:lpstr>
      <vt:lpstr>To summarize 1+2*3</vt:lpstr>
      <vt:lpstr>Step</vt:lpstr>
      <vt:lpstr>(“hi”+0) &amp;&amp; 15 || console.log(false)  ⟶ (“hi0”) &amp;&amp; 15 || console.log(false) </vt:lpstr>
      <vt:lpstr>(“hi0”) &amp;&amp; 15 || console.log(false)  ⟶ 15 || console.log(false) </vt:lpstr>
      <vt:lpstr>15 || console.log(false) ⟶ 15</vt:lpstr>
      <vt:lpstr>To summarize that example</vt:lpstr>
      <vt:lpstr>Questions?</vt:lpstr>
      <vt:lpstr>In class exercise</vt:lpstr>
      <vt:lpstr>Brain Teaser – and in class exercise</vt:lpstr>
      <vt:lpstr>(“hello”+1) ? 5 * ”2” : console.log(”things”)+”and stuff”  ⟶ (“hello1”) ? 5 * ”2” : console.log(”things”)+”and stuff” </vt:lpstr>
      <vt:lpstr>(“hello1”) ? 5 * ”2” : console.log(”things”)+”and stuff”  ⟶ 5 * ”2”</vt:lpstr>
      <vt:lpstr>5 * ”2” ⟶ 10</vt:lpstr>
      <vt:lpstr>To Summate</vt:lpstr>
      <vt:lpstr>BigStep?</vt:lpstr>
      <vt:lpstr>BigStep?</vt:lpstr>
      <vt:lpstr>BigStep?</vt:lpstr>
      <vt:lpstr>BigStep?</vt:lpstr>
      <vt:lpstr>Both big and small step</vt:lpstr>
      <vt:lpstr>Questions?</vt:lpstr>
      <vt:lpstr>Coding small step</vt:lpstr>
      <vt:lpstr>Questions?</vt:lpstr>
      <vt:lpstr>Questions?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Lndm</dc:title>
  <dc:creator>spencer wilson</dc:creator>
  <cp:lastModifiedBy>spencer wilson</cp:lastModifiedBy>
  <cp:revision>22</cp:revision>
  <dcterms:created xsi:type="dcterms:W3CDTF">2018-05-22T21:06:51Z</dcterms:created>
  <dcterms:modified xsi:type="dcterms:W3CDTF">2018-06-21T00:16:14Z</dcterms:modified>
</cp:coreProperties>
</file>