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8" r:id="rId4"/>
    <p:sldId id="306" r:id="rId5"/>
    <p:sldId id="260" r:id="rId6"/>
    <p:sldId id="296" r:id="rId7"/>
    <p:sldId id="278" r:id="rId8"/>
    <p:sldId id="310" r:id="rId9"/>
    <p:sldId id="297" r:id="rId10"/>
    <p:sldId id="298" r:id="rId11"/>
    <p:sldId id="301" r:id="rId12"/>
    <p:sldId id="299" r:id="rId13"/>
    <p:sldId id="300" r:id="rId14"/>
    <p:sldId id="302" r:id="rId15"/>
    <p:sldId id="358" r:id="rId16"/>
    <p:sldId id="303" r:id="rId17"/>
    <p:sldId id="304" r:id="rId18"/>
    <p:sldId id="305" r:id="rId19"/>
    <p:sldId id="355" r:id="rId20"/>
    <p:sldId id="356"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338" r:id="rId49"/>
    <p:sldId id="339" r:id="rId50"/>
    <p:sldId id="340" r:id="rId51"/>
    <p:sldId id="341" r:id="rId52"/>
    <p:sldId id="342" r:id="rId53"/>
    <p:sldId id="343" r:id="rId54"/>
    <p:sldId id="279" r:id="rId55"/>
    <p:sldId id="267" r:id="rId56"/>
    <p:sldId id="359" r:id="rId57"/>
    <p:sldId id="360" r:id="rId58"/>
    <p:sldId id="345" r:id="rId59"/>
    <p:sldId id="346" r:id="rId60"/>
    <p:sldId id="347" r:id="rId61"/>
    <p:sldId id="348" r:id="rId62"/>
    <p:sldId id="349" r:id="rId63"/>
    <p:sldId id="350" r:id="rId64"/>
    <p:sldId id="351" r:id="rId65"/>
    <p:sldId id="280" r:id="rId66"/>
    <p:sldId id="352" r:id="rId67"/>
    <p:sldId id="353" r:id="rId68"/>
    <p:sldId id="357" r:id="rId69"/>
    <p:sldId id="354"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p:restoredTop sz="93692"/>
  </p:normalViewPr>
  <p:slideViewPr>
    <p:cSldViewPr snapToGrid="0" snapToObjects="1">
      <p:cViewPr varScale="1">
        <p:scale>
          <a:sx n="104" d="100"/>
          <a:sy n="104" d="100"/>
        </p:scale>
        <p:origin x="116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6/22/18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6/22/18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1303-24CC-7447-8290-EE87BF298C24}"/>
              </a:ext>
            </a:extLst>
          </p:cNvPr>
          <p:cNvSpPr>
            <a:spLocks noGrp="1"/>
          </p:cNvSpPr>
          <p:nvPr>
            <p:ph type="ctrTitle"/>
          </p:nvPr>
        </p:nvSpPr>
        <p:spPr/>
        <p:txBody>
          <a:bodyPr/>
          <a:lstStyle/>
          <a:p>
            <a:r>
              <a:rPr lang="en-US" dirty="0"/>
              <a:t>L3d4</a:t>
            </a:r>
          </a:p>
        </p:txBody>
      </p:sp>
      <p:sp>
        <p:nvSpPr>
          <p:cNvPr id="3" name="Subtitle 2">
            <a:extLst>
              <a:ext uri="{FF2B5EF4-FFF2-40B4-BE49-F238E27FC236}">
                <a16:creationId xmlns:a16="http://schemas.microsoft.com/office/drawing/2014/main" id="{E8FB5857-894A-DF46-8487-5ECCAAE5DC55}"/>
              </a:ext>
            </a:extLst>
          </p:cNvPr>
          <p:cNvSpPr>
            <a:spLocks noGrp="1"/>
          </p:cNvSpPr>
          <p:nvPr>
            <p:ph type="subTitle" idx="1"/>
          </p:nvPr>
        </p:nvSpPr>
        <p:spPr>
          <a:xfrm>
            <a:off x="2417780" y="3531204"/>
            <a:ext cx="8637072" cy="2511250"/>
          </a:xfrm>
        </p:spPr>
        <p:txBody>
          <a:bodyPr>
            <a:normAutofit/>
          </a:bodyPr>
          <a:lstStyle/>
          <a:p>
            <a:r>
              <a:rPr lang="en-US" dirty="0"/>
              <a:t>Cu boulder</a:t>
            </a:r>
          </a:p>
          <a:p>
            <a:r>
              <a:rPr lang="en-US" dirty="0" err="1"/>
              <a:t>Csci</a:t>
            </a:r>
            <a:r>
              <a:rPr lang="en-US" dirty="0"/>
              <a:t> 3155: principles of programming languages</a:t>
            </a:r>
          </a:p>
          <a:p>
            <a:r>
              <a:rPr lang="en-US" dirty="0"/>
              <a:t>Summer 2018</a:t>
            </a:r>
          </a:p>
          <a:p>
            <a:r>
              <a:rPr lang="en-US" dirty="0"/>
              <a:t>Spencer wilson</a:t>
            </a:r>
          </a:p>
          <a:p>
            <a:r>
              <a:rPr lang="en-US" dirty="0"/>
              <a:t>06/21/2018</a:t>
            </a:r>
          </a:p>
        </p:txBody>
      </p:sp>
    </p:spTree>
    <p:extLst>
      <p:ext uri="{BB962C8B-B14F-4D97-AF65-F5344CB8AC3E}">
        <p14:creationId xmlns:p14="http://schemas.microsoft.com/office/powerpoint/2010/main" val="2224538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Interpreter – in general</a:t>
            </a:r>
          </a:p>
        </p:txBody>
      </p:sp>
      <p:sp>
        <p:nvSpPr>
          <p:cNvPr id="3" name="Content Placeholder 2"/>
          <p:cNvSpPr>
            <a:spLocks noGrp="1"/>
          </p:cNvSpPr>
          <p:nvPr>
            <p:ph idx="1"/>
          </p:nvPr>
        </p:nvSpPr>
        <p:spPr>
          <a:xfrm>
            <a:off x="1295401" y="2556931"/>
            <a:ext cx="9601196" cy="3686213"/>
          </a:xfrm>
        </p:spPr>
        <p:txBody>
          <a:bodyPr>
            <a:normAutofit/>
          </a:bodyPr>
          <a:lstStyle/>
          <a:p>
            <a:r>
              <a:rPr lang="en-US" dirty="0"/>
              <a:t>Interpreter : “a program that can analyze and execute a program line by line.”</a:t>
            </a:r>
          </a:p>
          <a:p>
            <a:endParaRPr lang="en-US" dirty="0"/>
          </a:p>
          <a:p>
            <a:r>
              <a:rPr lang="en-US" dirty="0"/>
              <a:t>In building an interpreter</a:t>
            </a:r>
            <a:r>
              <a:rPr lang="is-IS" dirty="0"/>
              <a:t>…</a:t>
            </a:r>
            <a:endParaRPr lang="en-US" dirty="0"/>
          </a:p>
          <a:p>
            <a:r>
              <a:rPr lang="en-US" dirty="0"/>
              <a:t>Looks at an input object-language : the program to be executed ( </a:t>
            </a:r>
            <a:r>
              <a:rPr lang="en-US" i="1" dirty="0" err="1"/>
              <a:t>javascripty</a:t>
            </a:r>
            <a:r>
              <a:rPr lang="en-US" i="1" dirty="0"/>
              <a:t> </a:t>
            </a:r>
            <a:r>
              <a:rPr lang="en-US" dirty="0"/>
              <a:t>)</a:t>
            </a:r>
          </a:p>
          <a:p>
            <a:r>
              <a:rPr lang="en-US" dirty="0"/>
              <a:t>Interprets the program in a meta-language : a langue that we already have an interpreter or compiler for ( Scala )</a:t>
            </a:r>
          </a:p>
          <a:p>
            <a:r>
              <a:rPr lang="en-US" dirty="0"/>
              <a:t>And executes it in an output object-language : the language of your machine ( x86</a:t>
            </a:r>
            <a:r>
              <a:rPr lang="en-US" i="1" dirty="0"/>
              <a:t> </a:t>
            </a:r>
            <a:r>
              <a:rPr lang="en-US" dirty="0"/>
              <a:t>)</a:t>
            </a:r>
          </a:p>
          <a:p>
            <a:endParaRPr lang="en-US" dirty="0"/>
          </a:p>
        </p:txBody>
      </p:sp>
    </p:spTree>
    <p:extLst>
      <p:ext uri="{BB962C8B-B14F-4D97-AF65-F5344CB8AC3E}">
        <p14:creationId xmlns:p14="http://schemas.microsoft.com/office/powerpoint/2010/main" val="1770865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Interpreter – in our course</a:t>
            </a:r>
          </a:p>
        </p:txBody>
      </p:sp>
      <p:sp>
        <p:nvSpPr>
          <p:cNvPr id="3" name="Content Placeholder 2"/>
          <p:cNvSpPr>
            <a:spLocks noGrp="1"/>
          </p:cNvSpPr>
          <p:nvPr>
            <p:ph idx="1"/>
          </p:nvPr>
        </p:nvSpPr>
        <p:spPr>
          <a:xfrm>
            <a:off x="1295401" y="2556931"/>
            <a:ext cx="9601196" cy="3686213"/>
          </a:xfrm>
        </p:spPr>
        <p:txBody>
          <a:bodyPr>
            <a:normAutofit/>
          </a:bodyPr>
          <a:lstStyle/>
          <a:p>
            <a:r>
              <a:rPr lang="en-US" dirty="0"/>
              <a:t>JavaScript : is a popular programming language that already has interpreters built for it</a:t>
            </a:r>
          </a:p>
          <a:p>
            <a:r>
              <a:rPr lang="en-US" i="1" dirty="0" err="1"/>
              <a:t>javascripty</a:t>
            </a:r>
            <a:r>
              <a:rPr lang="en-US" dirty="0"/>
              <a:t> : is (mostly) subset (so far) of JavaScript for which there is no interpreter</a:t>
            </a:r>
          </a:p>
          <a:p>
            <a:pPr lvl="1"/>
            <a:r>
              <a:rPr lang="en-US" dirty="0"/>
              <a:t>We handle comparisons differently </a:t>
            </a:r>
            <a:r>
              <a:rPr lang="en-US" dirty="0" err="1"/>
              <a:t>w.r.t</a:t>
            </a:r>
            <a:r>
              <a:rPr lang="en-US" dirty="0"/>
              <a:t>. functions</a:t>
            </a:r>
          </a:p>
          <a:p>
            <a:pPr lvl="1"/>
            <a:r>
              <a:rPr lang="en-US" dirty="0"/>
              <a:t>We are going to restrict types in the next lab</a:t>
            </a:r>
          </a:p>
          <a:p>
            <a:endParaRPr lang="en-US" i="1" dirty="0"/>
          </a:p>
          <a:p>
            <a:r>
              <a:rPr lang="en-US" dirty="0"/>
              <a:t>We utilize the JavaScript interpreter “</a:t>
            </a:r>
            <a:r>
              <a:rPr lang="en-US" dirty="0" err="1"/>
              <a:t>NodeJs</a:t>
            </a:r>
            <a:r>
              <a:rPr lang="en-US" dirty="0"/>
              <a:t>” to understand the nature of our subset of JavaScript and instantiate that logic as actions on an AST in Scala</a:t>
            </a:r>
          </a:p>
          <a:p>
            <a:endParaRPr lang="en-US" dirty="0"/>
          </a:p>
        </p:txBody>
      </p:sp>
    </p:spTree>
    <p:extLst>
      <p:ext uri="{BB962C8B-B14F-4D97-AF65-F5344CB8AC3E}">
        <p14:creationId xmlns:p14="http://schemas.microsoft.com/office/powerpoint/2010/main" val="39178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flavors – in general</a:t>
            </a:r>
          </a:p>
        </p:txBody>
      </p:sp>
      <p:sp>
        <p:nvSpPr>
          <p:cNvPr id="3" name="Text Placeholder 2"/>
          <p:cNvSpPr>
            <a:spLocks noGrp="1"/>
          </p:cNvSpPr>
          <p:nvPr>
            <p:ph type="body" idx="1"/>
          </p:nvPr>
        </p:nvSpPr>
        <p:spPr/>
        <p:txBody>
          <a:bodyPr/>
          <a:lstStyle/>
          <a:p>
            <a:r>
              <a:rPr lang="en-US" dirty="0"/>
              <a:t>Big – step interpreter</a:t>
            </a:r>
          </a:p>
        </p:txBody>
      </p:sp>
      <p:sp>
        <p:nvSpPr>
          <p:cNvPr id="4" name="Content Placeholder 3"/>
          <p:cNvSpPr>
            <a:spLocks noGrp="1"/>
          </p:cNvSpPr>
          <p:nvPr>
            <p:ph sz="half" idx="2"/>
          </p:nvPr>
        </p:nvSpPr>
        <p:spPr/>
        <p:txBody>
          <a:bodyPr/>
          <a:lstStyle/>
          <a:p>
            <a:r>
              <a:rPr lang="en-US" dirty="0"/>
              <a:t>Evaluates the program to a value in a single unit of computation</a:t>
            </a:r>
          </a:p>
          <a:p>
            <a:r>
              <a:rPr lang="en-US" dirty="0"/>
              <a:t>Can capture the intermediate actions but that is challenging</a:t>
            </a:r>
          </a:p>
        </p:txBody>
      </p:sp>
      <p:sp>
        <p:nvSpPr>
          <p:cNvPr id="5" name="Text Placeholder 4"/>
          <p:cNvSpPr>
            <a:spLocks noGrp="1"/>
          </p:cNvSpPr>
          <p:nvPr>
            <p:ph type="body" sz="quarter" idx="3"/>
          </p:nvPr>
        </p:nvSpPr>
        <p:spPr/>
        <p:txBody>
          <a:bodyPr/>
          <a:lstStyle/>
          <a:p>
            <a:r>
              <a:rPr lang="en-US" dirty="0"/>
              <a:t>Small – step interpreter</a:t>
            </a:r>
          </a:p>
        </p:txBody>
      </p:sp>
      <p:sp>
        <p:nvSpPr>
          <p:cNvPr id="6" name="Content Placeholder 5"/>
          <p:cNvSpPr>
            <a:spLocks noGrp="1"/>
          </p:cNvSpPr>
          <p:nvPr>
            <p:ph sz="quarter" idx="4"/>
          </p:nvPr>
        </p:nvSpPr>
        <p:spPr/>
        <p:txBody>
          <a:bodyPr/>
          <a:lstStyle/>
          <a:p>
            <a:r>
              <a:rPr lang="en-US" dirty="0"/>
              <a:t>Re-writes expressions in the program until it arrives at a value</a:t>
            </a:r>
          </a:p>
          <a:p>
            <a:r>
              <a:rPr lang="en-US" dirty="0"/>
              <a:t>Allows us to easily capture the intermediate steps – which is helpful for debugging</a:t>
            </a:r>
          </a:p>
        </p:txBody>
      </p:sp>
    </p:spTree>
    <p:extLst>
      <p:ext uri="{BB962C8B-B14F-4D97-AF65-F5344CB8AC3E}">
        <p14:creationId xmlns:p14="http://schemas.microsoft.com/office/powerpoint/2010/main" val="1737447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flavors – in our course</a:t>
            </a:r>
          </a:p>
        </p:txBody>
      </p:sp>
      <p:sp>
        <p:nvSpPr>
          <p:cNvPr id="3" name="Text Placeholder 2"/>
          <p:cNvSpPr>
            <a:spLocks noGrp="1"/>
          </p:cNvSpPr>
          <p:nvPr>
            <p:ph type="body" idx="1"/>
          </p:nvPr>
        </p:nvSpPr>
        <p:spPr/>
        <p:txBody>
          <a:bodyPr/>
          <a:lstStyle/>
          <a:p>
            <a:r>
              <a:rPr lang="en-US" dirty="0"/>
              <a:t>Big – step interpreter</a:t>
            </a:r>
          </a:p>
        </p:txBody>
      </p:sp>
      <p:sp>
        <p:nvSpPr>
          <p:cNvPr id="4" name="Content Placeholder 3"/>
          <p:cNvSpPr>
            <a:spLocks noGrp="1"/>
          </p:cNvSpPr>
          <p:nvPr>
            <p:ph sz="half" idx="2"/>
          </p:nvPr>
        </p:nvSpPr>
        <p:spPr/>
        <p:txBody>
          <a:bodyPr>
            <a:normAutofit/>
          </a:bodyPr>
          <a:lstStyle/>
          <a:p>
            <a:r>
              <a:rPr lang="en-US" dirty="0"/>
              <a:t>E ⊢ e ⇓ v</a:t>
            </a:r>
          </a:p>
          <a:p>
            <a:r>
              <a:rPr lang="en-US" dirty="0" err="1"/>
              <a:t>eval</a:t>
            </a:r>
            <a:r>
              <a:rPr lang="en-US" dirty="0"/>
              <a:t>(</a:t>
            </a:r>
            <a:r>
              <a:rPr lang="en-US" dirty="0" err="1"/>
              <a:t>env:Env</a:t>
            </a:r>
            <a:r>
              <a:rPr lang="en-US" dirty="0"/>
              <a:t> , </a:t>
            </a:r>
            <a:r>
              <a:rPr lang="en-US" dirty="0" err="1"/>
              <a:t>e:Expr</a:t>
            </a:r>
            <a:r>
              <a:rPr lang="en-US" dirty="0"/>
              <a:t>):Expr</a:t>
            </a:r>
          </a:p>
          <a:p>
            <a:r>
              <a:rPr lang="en-US" dirty="0"/>
              <a:t>Implements Dynamic scoping (BOOO!)</a:t>
            </a:r>
          </a:p>
          <a:p>
            <a:r>
              <a:rPr lang="en-US" dirty="0"/>
              <a:t>Does not provide useful debugging information</a:t>
            </a:r>
          </a:p>
          <a:p>
            <a:endParaRPr lang="en-US" dirty="0"/>
          </a:p>
        </p:txBody>
      </p:sp>
      <p:sp>
        <p:nvSpPr>
          <p:cNvPr id="5" name="Text Placeholder 4"/>
          <p:cNvSpPr>
            <a:spLocks noGrp="1"/>
          </p:cNvSpPr>
          <p:nvPr>
            <p:ph type="body" sz="quarter" idx="3"/>
          </p:nvPr>
        </p:nvSpPr>
        <p:spPr/>
        <p:txBody>
          <a:bodyPr/>
          <a:lstStyle/>
          <a:p>
            <a:r>
              <a:rPr lang="en-US" dirty="0"/>
              <a:t>Small – step interpreter</a:t>
            </a:r>
          </a:p>
        </p:txBody>
      </p:sp>
      <p:sp>
        <p:nvSpPr>
          <p:cNvPr id="6" name="Content Placeholder 5"/>
          <p:cNvSpPr>
            <a:spLocks noGrp="1"/>
          </p:cNvSpPr>
          <p:nvPr>
            <p:ph sz="quarter" idx="4"/>
          </p:nvPr>
        </p:nvSpPr>
        <p:spPr/>
        <p:txBody>
          <a:bodyPr>
            <a:normAutofit/>
          </a:bodyPr>
          <a:lstStyle/>
          <a:p>
            <a:r>
              <a:rPr lang="en-US" dirty="0"/>
              <a:t>e ⟶ e’</a:t>
            </a:r>
          </a:p>
          <a:p>
            <a:r>
              <a:rPr lang="en-US" dirty="0"/>
              <a:t>step(</a:t>
            </a:r>
            <a:r>
              <a:rPr lang="en-US" dirty="0" err="1"/>
              <a:t>e:Expr</a:t>
            </a:r>
            <a:r>
              <a:rPr lang="en-US" dirty="0"/>
              <a:t>):Expr</a:t>
            </a:r>
          </a:p>
          <a:p>
            <a:r>
              <a:rPr lang="en-US" dirty="0"/>
              <a:t>Implements Static scoping (YEAH!)</a:t>
            </a:r>
          </a:p>
          <a:p>
            <a:r>
              <a:rPr lang="en-US" dirty="0"/>
              <a:t>Provides useful debugging information</a:t>
            </a:r>
          </a:p>
        </p:txBody>
      </p:sp>
    </p:spTree>
    <p:extLst>
      <p:ext uri="{BB962C8B-B14F-4D97-AF65-F5344CB8AC3E}">
        <p14:creationId xmlns:p14="http://schemas.microsoft.com/office/powerpoint/2010/main" val="715206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 Big-step interpreters</a:t>
            </a:r>
          </a:p>
        </p:txBody>
      </p:sp>
      <p:sp>
        <p:nvSpPr>
          <p:cNvPr id="3" name="Content Placeholder 2"/>
          <p:cNvSpPr>
            <a:spLocks noGrp="1"/>
          </p:cNvSpPr>
          <p:nvPr>
            <p:ph idx="1"/>
          </p:nvPr>
        </p:nvSpPr>
        <p:spPr/>
        <p:txBody>
          <a:bodyPr>
            <a:normAutofit/>
          </a:bodyPr>
          <a:lstStyle/>
          <a:p>
            <a:r>
              <a:rPr lang="en-US" dirty="0"/>
              <a:t>Big step interpreters can be written to implement static scoping. But it is a challenging process. (stack of environments might work)</a:t>
            </a:r>
          </a:p>
          <a:p>
            <a:r>
              <a:rPr lang="en-US" dirty="0"/>
              <a:t>Big step interpreters can be written to provide helpful debugging information. But it is a challenging process.</a:t>
            </a:r>
          </a:p>
          <a:p>
            <a:endParaRPr lang="en-US" dirty="0"/>
          </a:p>
          <a:p>
            <a:r>
              <a:rPr lang="en-US" dirty="0"/>
              <a:t>Small step interpreters are easier to build with static scoping and debugging information so we </a:t>
            </a:r>
            <a:r>
              <a:rPr lang="en-US" b="1" dirty="0"/>
              <a:t>CHOSE </a:t>
            </a:r>
            <a:r>
              <a:rPr lang="en-US" dirty="0"/>
              <a:t>to go that route.</a:t>
            </a:r>
          </a:p>
        </p:txBody>
      </p:sp>
    </p:spTree>
    <p:extLst>
      <p:ext uri="{BB962C8B-B14F-4D97-AF65-F5344CB8AC3E}">
        <p14:creationId xmlns:p14="http://schemas.microsoft.com/office/powerpoint/2010/main" val="3824636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 Small step interpreters</a:t>
            </a:r>
          </a:p>
        </p:txBody>
      </p:sp>
      <p:sp>
        <p:nvSpPr>
          <p:cNvPr id="3" name="Content Placeholder 2"/>
          <p:cNvSpPr>
            <a:spLocks noGrp="1"/>
          </p:cNvSpPr>
          <p:nvPr>
            <p:ph idx="1"/>
          </p:nvPr>
        </p:nvSpPr>
        <p:spPr/>
        <p:txBody>
          <a:bodyPr>
            <a:normAutofit/>
          </a:bodyPr>
          <a:lstStyle/>
          <a:p>
            <a:r>
              <a:rPr lang="en-US" dirty="0"/>
              <a:t>You could implement dynamic scoping with a small step interpreter if you wanted to…</a:t>
            </a:r>
          </a:p>
          <a:p>
            <a:r>
              <a:rPr lang="en-US" dirty="0"/>
              <a:t>So, if you want a language that is dynamically scoped but provides an easy way to debug things you might consider this route.</a:t>
            </a:r>
          </a:p>
        </p:txBody>
      </p:sp>
    </p:spTree>
    <p:extLst>
      <p:ext uri="{BB962C8B-B14F-4D97-AF65-F5344CB8AC3E}">
        <p14:creationId xmlns:p14="http://schemas.microsoft.com/office/powerpoint/2010/main" val="3069539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Nature of our </a:t>
            </a:r>
            <a:r>
              <a:rPr lang="en-US" dirty="0" err="1"/>
              <a:t>eval</a:t>
            </a:r>
            <a:r>
              <a:rPr lang="en-US" dirty="0"/>
              <a:t> function</a:t>
            </a:r>
          </a:p>
        </p:txBody>
      </p:sp>
      <p:sp>
        <p:nvSpPr>
          <p:cNvPr id="3" name="Content Placeholder 2"/>
          <p:cNvSpPr>
            <a:spLocks noGrp="1"/>
          </p:cNvSpPr>
          <p:nvPr>
            <p:ph idx="1"/>
          </p:nvPr>
        </p:nvSpPr>
        <p:spPr/>
        <p:txBody>
          <a:bodyPr/>
          <a:lstStyle/>
          <a:p>
            <a:r>
              <a:rPr lang="en-US" dirty="0"/>
              <a:t>When a variable is bound. I must remember the value it is bound to so that I can use it moving forward</a:t>
            </a:r>
          </a:p>
          <a:p>
            <a:r>
              <a:rPr lang="en-US" dirty="0"/>
              <a:t>Because of the way we do this we end up with dynamic scoping (BOOO!)</a:t>
            </a:r>
          </a:p>
        </p:txBody>
      </p:sp>
    </p:spTree>
    <p:extLst>
      <p:ext uri="{BB962C8B-B14F-4D97-AF65-F5344CB8AC3E}">
        <p14:creationId xmlns:p14="http://schemas.microsoft.com/office/powerpoint/2010/main" val="526632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Nature of our step function</a:t>
            </a:r>
          </a:p>
        </p:txBody>
      </p:sp>
      <p:sp>
        <p:nvSpPr>
          <p:cNvPr id="3" name="Content Placeholder 2"/>
          <p:cNvSpPr>
            <a:spLocks noGrp="1"/>
          </p:cNvSpPr>
          <p:nvPr>
            <p:ph idx="1"/>
          </p:nvPr>
        </p:nvSpPr>
        <p:spPr>
          <a:xfrm>
            <a:off x="1295401" y="2556932"/>
            <a:ext cx="9601196" cy="3701978"/>
          </a:xfrm>
        </p:spPr>
        <p:txBody>
          <a:bodyPr>
            <a:normAutofit/>
          </a:bodyPr>
          <a:lstStyle/>
          <a:p>
            <a:r>
              <a:rPr lang="en-US" dirty="0"/>
              <a:t>When a variable is bound. I remove all references to that variable in the scope of my program where the variable might be used and replace it with the value that was bound to it.</a:t>
            </a:r>
          </a:p>
          <a:p>
            <a:pPr lvl="1"/>
            <a:r>
              <a:rPr lang="en-US" dirty="0"/>
              <a:t>This is performed by the substitute function</a:t>
            </a:r>
          </a:p>
          <a:p>
            <a:r>
              <a:rPr lang="en-US" dirty="0"/>
              <a:t>Because of the way we do this we end up with static scoping (YEAH!)</a:t>
            </a:r>
          </a:p>
        </p:txBody>
      </p:sp>
    </p:spTree>
    <p:extLst>
      <p:ext uri="{BB962C8B-B14F-4D97-AF65-F5344CB8AC3E}">
        <p14:creationId xmlns:p14="http://schemas.microsoft.com/office/powerpoint/2010/main" val="542118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Nature of our substitute function</a:t>
            </a:r>
          </a:p>
        </p:txBody>
      </p:sp>
      <p:sp>
        <p:nvSpPr>
          <p:cNvPr id="3" name="Content Placeholder 2"/>
          <p:cNvSpPr>
            <a:spLocks noGrp="1"/>
          </p:cNvSpPr>
          <p:nvPr>
            <p:ph idx="1"/>
          </p:nvPr>
        </p:nvSpPr>
        <p:spPr>
          <a:xfrm>
            <a:off x="1295401" y="2556932"/>
            <a:ext cx="9601196" cy="3701978"/>
          </a:xfrm>
        </p:spPr>
        <p:txBody>
          <a:bodyPr>
            <a:normAutofit/>
          </a:bodyPr>
          <a:lstStyle/>
          <a:p>
            <a:r>
              <a:rPr lang="en-US" dirty="0"/>
              <a:t>When a variable is bound. I remove all references to that variable in the scope of my program where the variable might be used and replace it with the value that was bound to it.</a:t>
            </a:r>
          </a:p>
          <a:p>
            <a:r>
              <a:rPr lang="en-US" dirty="0"/>
              <a:t>This would be simple if all variable names were unique but programming would be difficult if that were a requirement (we’ll look at  a work around for that issue in Lab 4 and 5)</a:t>
            </a:r>
          </a:p>
          <a:p>
            <a:r>
              <a:rPr lang="en-US" dirty="0"/>
              <a:t>The substitute function need to look for free instances of the variable in the scope where the variable might be used. (the free instance is a use of this variable)</a:t>
            </a:r>
          </a:p>
        </p:txBody>
      </p:sp>
    </p:spTree>
    <p:extLst>
      <p:ext uri="{BB962C8B-B14F-4D97-AF65-F5344CB8AC3E}">
        <p14:creationId xmlns:p14="http://schemas.microsoft.com/office/powerpoint/2010/main" val="3187779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Interpreters</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134182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D322-A819-914A-A344-B1D4FABA62AB}"/>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6CE01073-70B8-5849-9901-66CC7DB3D342}"/>
              </a:ext>
            </a:extLst>
          </p:cNvPr>
          <p:cNvSpPr>
            <a:spLocks noGrp="1"/>
          </p:cNvSpPr>
          <p:nvPr>
            <p:ph idx="1"/>
          </p:nvPr>
        </p:nvSpPr>
        <p:spPr/>
        <p:txBody>
          <a:bodyPr/>
          <a:lstStyle/>
          <a:p>
            <a:r>
              <a:rPr lang="en-US" dirty="0"/>
              <a:t>Q&amp;A before class assignment</a:t>
            </a:r>
          </a:p>
          <a:p>
            <a:r>
              <a:rPr lang="en-US" dirty="0"/>
              <a:t>?</a:t>
            </a:r>
          </a:p>
          <a:p>
            <a:r>
              <a:rPr lang="en-US" dirty="0"/>
              <a:t>In class exercise</a:t>
            </a:r>
          </a:p>
          <a:p>
            <a:r>
              <a:rPr lang="en-US" dirty="0"/>
              <a:t>?</a:t>
            </a:r>
          </a:p>
        </p:txBody>
      </p:sp>
    </p:spTree>
    <p:extLst>
      <p:ext uri="{BB962C8B-B14F-4D97-AF65-F5344CB8AC3E}">
        <p14:creationId xmlns:p14="http://schemas.microsoft.com/office/powerpoint/2010/main" val="2735673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0A79-BB78-F942-B1A0-67332B4C1A9F}"/>
              </a:ext>
            </a:extLst>
          </p:cNvPr>
          <p:cNvSpPr>
            <a:spLocks noGrp="1"/>
          </p:cNvSpPr>
          <p:nvPr>
            <p:ph type="title"/>
          </p:nvPr>
        </p:nvSpPr>
        <p:spPr/>
        <p:txBody>
          <a:bodyPr/>
          <a:lstStyle/>
          <a:p>
            <a:r>
              <a:rPr lang="en-US" dirty="0"/>
              <a:t>Scoping</a:t>
            </a:r>
          </a:p>
        </p:txBody>
      </p:sp>
      <p:sp>
        <p:nvSpPr>
          <p:cNvPr id="3" name="Text Placeholder 2">
            <a:extLst>
              <a:ext uri="{FF2B5EF4-FFF2-40B4-BE49-F238E27FC236}">
                <a16:creationId xmlns:a16="http://schemas.microsoft.com/office/drawing/2014/main" id="{8177C65C-6216-3A49-B6F3-789292532A7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72825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 Teaser</a:t>
            </a:r>
          </a:p>
        </p:txBody>
      </p:sp>
      <p:sp>
        <p:nvSpPr>
          <p:cNvPr id="3" name="Content Placeholder 2"/>
          <p:cNvSpPr>
            <a:spLocks noGrp="1"/>
          </p:cNvSpPr>
          <p:nvPr>
            <p:ph sz="half" idx="1"/>
          </p:nvPr>
        </p:nvSpPr>
        <p:spPr>
          <a:xfrm>
            <a:off x="1449217" y="1873468"/>
            <a:ext cx="6671660" cy="3729269"/>
          </a:xfrm>
        </p:spPr>
        <p:txBody>
          <a:bodyPr>
            <a:noAutofit/>
          </a:bodyPr>
          <a:lstStyle/>
          <a:p>
            <a:pPr marL="0" lvl="0" indent="0" defTabSz="914400">
              <a:spcBef>
                <a:spcPts val="0"/>
              </a:spcBef>
              <a:spcAft>
                <a:spcPts val="0"/>
              </a:spcAft>
              <a:buClrTx/>
              <a:buSzTx/>
              <a:buNone/>
              <a:defRPr/>
            </a:pPr>
            <a:r>
              <a:rPr lang="en-US" sz="3000" dirty="0" err="1"/>
              <a:t>val</a:t>
            </a:r>
            <a:r>
              <a:rPr lang="en-US" sz="3000" dirty="0"/>
              <a:t> x = 3</a:t>
            </a:r>
          </a:p>
          <a:p>
            <a:pPr marL="0" lvl="0" indent="0" defTabSz="914400">
              <a:spcBef>
                <a:spcPts val="0"/>
              </a:spcBef>
              <a:spcAft>
                <a:spcPts val="0"/>
              </a:spcAft>
              <a:buClrTx/>
              <a:buSzTx/>
              <a:buNone/>
              <a:defRPr/>
            </a:pPr>
            <a:r>
              <a:rPr lang="en-US" sz="3000" dirty="0" err="1"/>
              <a:t>def</a:t>
            </a:r>
            <a:r>
              <a:rPr lang="en-US" sz="3000" dirty="0"/>
              <a:t> foo( ):</a:t>
            </a:r>
            <a:r>
              <a:rPr lang="en-US" sz="3000" dirty="0" err="1"/>
              <a:t>Int</a:t>
            </a:r>
            <a:r>
              <a:rPr lang="en-US" sz="3000" dirty="0"/>
              <a:t> = { x + 6 }</a:t>
            </a:r>
          </a:p>
          <a:p>
            <a:pPr marL="0" lvl="0" indent="0" defTabSz="914400">
              <a:spcBef>
                <a:spcPts val="0"/>
              </a:spcBef>
              <a:spcAft>
                <a:spcPts val="0"/>
              </a:spcAft>
              <a:buClrTx/>
              <a:buSzTx/>
              <a:buNone/>
              <a:defRPr/>
            </a:pPr>
            <a:r>
              <a:rPr lang="en-US" sz="3000" dirty="0" err="1"/>
              <a:t>def</a:t>
            </a:r>
            <a:r>
              <a:rPr lang="en-US" sz="3000" dirty="0"/>
              <a:t> bar( ):</a:t>
            </a:r>
            <a:r>
              <a:rPr lang="en-US" sz="3000" dirty="0" err="1"/>
              <a:t>Int</a:t>
            </a:r>
            <a:r>
              <a:rPr lang="en-US" sz="3000" dirty="0"/>
              <a:t> = {</a:t>
            </a:r>
          </a:p>
          <a:p>
            <a:pPr marL="0" lvl="0" indent="0" defTabSz="914400">
              <a:spcBef>
                <a:spcPts val="0"/>
              </a:spcBef>
              <a:spcAft>
                <a:spcPts val="0"/>
              </a:spcAft>
              <a:buClrTx/>
              <a:buSzTx/>
              <a:buNone/>
              <a:defRPr/>
            </a:pPr>
            <a:r>
              <a:rPr lang="en-US" sz="3000" dirty="0"/>
              <a:t>	</a:t>
            </a:r>
            <a:r>
              <a:rPr lang="en-US" sz="3000" dirty="0" err="1"/>
              <a:t>val</a:t>
            </a:r>
            <a:r>
              <a:rPr lang="en-US" sz="3000" dirty="0"/>
              <a:t> x = - 2	</a:t>
            </a:r>
          </a:p>
          <a:p>
            <a:pPr marL="0" lvl="0" indent="0" defTabSz="914400">
              <a:spcBef>
                <a:spcPts val="0"/>
              </a:spcBef>
              <a:spcAft>
                <a:spcPts val="0"/>
              </a:spcAft>
              <a:buClrTx/>
              <a:buSzTx/>
              <a:buNone/>
              <a:defRPr/>
            </a:pPr>
            <a:r>
              <a:rPr lang="en-US" sz="3000" dirty="0"/>
              <a:t>	foo( )</a:t>
            </a:r>
          </a:p>
          <a:p>
            <a:pPr marL="0" lvl="0" indent="0" defTabSz="914400">
              <a:spcBef>
                <a:spcPts val="0"/>
              </a:spcBef>
              <a:spcAft>
                <a:spcPts val="0"/>
              </a:spcAft>
              <a:buClrTx/>
              <a:buSzTx/>
              <a:buNone/>
              <a:defRPr/>
            </a:pPr>
            <a:r>
              <a:rPr lang="en-US" sz="3000" dirty="0"/>
              <a:t>}</a:t>
            </a:r>
          </a:p>
          <a:p>
            <a:pPr marL="0" lvl="0" indent="0" defTabSz="914400">
              <a:spcBef>
                <a:spcPts val="0"/>
              </a:spcBef>
              <a:spcAft>
                <a:spcPts val="0"/>
              </a:spcAft>
              <a:buClrTx/>
              <a:buSzTx/>
              <a:buNone/>
              <a:defRPr/>
            </a:pPr>
            <a:r>
              <a:rPr lang="en-US" sz="3000" dirty="0" err="1"/>
              <a:t>println</a:t>
            </a:r>
            <a:r>
              <a:rPr lang="en-US" sz="3000" dirty="0"/>
              <a:t>(foo( ))</a:t>
            </a:r>
          </a:p>
          <a:p>
            <a:pPr marL="0" lvl="0" indent="0" defTabSz="914400">
              <a:spcBef>
                <a:spcPts val="0"/>
              </a:spcBef>
              <a:spcAft>
                <a:spcPts val="0"/>
              </a:spcAft>
              <a:buClrTx/>
              <a:buSzTx/>
              <a:buNone/>
              <a:defRPr/>
            </a:pPr>
            <a:r>
              <a:rPr lang="en-US" sz="3000" dirty="0" err="1"/>
              <a:t>println</a:t>
            </a:r>
            <a:r>
              <a:rPr lang="en-US" sz="3000" dirty="0"/>
              <a:t>(bar( ))</a:t>
            </a:r>
          </a:p>
        </p:txBody>
      </p:sp>
      <p:sp>
        <p:nvSpPr>
          <p:cNvPr id="4" name="Content Placeholder 3"/>
          <p:cNvSpPr>
            <a:spLocks noGrp="1"/>
          </p:cNvSpPr>
          <p:nvPr>
            <p:ph sz="half" idx="2"/>
          </p:nvPr>
        </p:nvSpPr>
        <p:spPr/>
        <p:txBody>
          <a:bodyPr>
            <a:normAutofit/>
          </a:bodyPr>
          <a:lstStyle/>
          <a:p>
            <a:r>
              <a:rPr lang="en-US" sz="2600" dirty="0"/>
              <a:t>Under Static Scoping Conditions?</a:t>
            </a:r>
          </a:p>
          <a:p>
            <a:r>
              <a:rPr lang="en-US" sz="2600" dirty="0"/>
              <a:t>Under Dynamic Scoping Conditions?</a:t>
            </a:r>
          </a:p>
          <a:p>
            <a:r>
              <a:rPr lang="en-US" sz="2600" dirty="0"/>
              <a:t>Scala in general?</a:t>
            </a:r>
          </a:p>
        </p:txBody>
      </p:sp>
    </p:spTree>
    <p:extLst>
      <p:ext uri="{BB962C8B-B14F-4D97-AF65-F5344CB8AC3E}">
        <p14:creationId xmlns:p14="http://schemas.microsoft.com/office/powerpoint/2010/main" val="2704005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 big step</a:t>
            </a:r>
          </a:p>
        </p:txBody>
      </p:sp>
      <p:sp>
        <p:nvSpPr>
          <p:cNvPr id="3" name="Subtitle 2"/>
          <p:cNvSpPr>
            <a:spLocks noGrp="1"/>
          </p:cNvSpPr>
          <p:nvPr>
            <p:ph type="subTitle" idx="1"/>
          </p:nvPr>
        </p:nvSpPr>
        <p:spPr/>
        <p:txBody>
          <a:bodyPr/>
          <a:lstStyle/>
          <a:p>
            <a:r>
              <a:rPr lang="en-US" dirty="0"/>
              <a:t>This is broadly what the inference rules tell us to do</a:t>
            </a:r>
          </a:p>
        </p:txBody>
      </p:sp>
    </p:spTree>
    <p:extLst>
      <p:ext uri="{BB962C8B-B14F-4D97-AF65-F5344CB8AC3E}">
        <p14:creationId xmlns:p14="http://schemas.microsoft.com/office/powerpoint/2010/main" val="3187260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step ideals</a:t>
            </a:r>
          </a:p>
        </p:txBody>
      </p:sp>
      <p:sp>
        <p:nvSpPr>
          <p:cNvPr id="3" name="Content Placeholder 2"/>
          <p:cNvSpPr>
            <a:spLocks noGrp="1"/>
          </p:cNvSpPr>
          <p:nvPr>
            <p:ph idx="1"/>
          </p:nvPr>
        </p:nvSpPr>
        <p:spPr/>
        <p:txBody>
          <a:bodyPr/>
          <a:lstStyle/>
          <a:p>
            <a:r>
              <a:rPr lang="en-US" dirty="0"/>
              <a:t>Our big step rules are written for </a:t>
            </a:r>
            <a:r>
              <a:rPr lang="en-US" i="1" dirty="0" err="1"/>
              <a:t>javascripty</a:t>
            </a:r>
            <a:r>
              <a:rPr lang="en-US" dirty="0"/>
              <a:t> but their concepts can be applied to other programming languages such as </a:t>
            </a:r>
            <a:r>
              <a:rPr lang="en-US" dirty="0" err="1"/>
              <a:t>scala</a:t>
            </a:r>
            <a:r>
              <a:rPr lang="en-US" dirty="0"/>
              <a:t>.</a:t>
            </a:r>
          </a:p>
          <a:p>
            <a:r>
              <a:rPr lang="en-US" dirty="0"/>
              <a:t>Remember that these rules as they are written implement dynamic scoping</a:t>
            </a:r>
          </a:p>
          <a:p>
            <a:r>
              <a:rPr lang="en-US" dirty="0"/>
              <a:t>We usually </a:t>
            </a:r>
            <a:r>
              <a:rPr lang="en-US" b="1" dirty="0">
                <a:solidFill>
                  <a:srgbClr val="FF0000"/>
                </a:solidFill>
              </a:rPr>
              <a:t>D</a:t>
            </a:r>
            <a:r>
              <a:rPr lang="en-US" b="1" dirty="0"/>
              <a:t>on</a:t>
            </a:r>
            <a:r>
              <a:rPr lang="uk-UA" b="1" dirty="0"/>
              <a:t>’</a:t>
            </a:r>
            <a:r>
              <a:rPr lang="en-US" b="1" dirty="0"/>
              <a:t>t </a:t>
            </a:r>
            <a:r>
              <a:rPr lang="en-US" dirty="0"/>
              <a:t>want </a:t>
            </a:r>
            <a:r>
              <a:rPr lang="en-US" b="1" dirty="0">
                <a:solidFill>
                  <a:srgbClr val="FF0000"/>
                </a:solidFill>
              </a:rPr>
              <a:t>D</a:t>
            </a:r>
            <a:r>
              <a:rPr lang="en-US" b="1" dirty="0"/>
              <a:t>ynamic</a:t>
            </a:r>
            <a:r>
              <a:rPr lang="en-US" dirty="0"/>
              <a:t> scoping behavior form an interpreter as most programming languages are statically scoped</a:t>
            </a:r>
          </a:p>
          <a:p>
            <a:r>
              <a:rPr lang="en-US" dirty="0"/>
              <a:t>The following is the big picture of how the logic of our big step interpreter would be applied to Scala. It isn’t exactly how it works, but it’s good enough to see how dynamic scope works.</a:t>
            </a:r>
          </a:p>
        </p:txBody>
      </p:sp>
    </p:spTree>
    <p:extLst>
      <p:ext uri="{BB962C8B-B14F-4D97-AF65-F5344CB8AC3E}">
        <p14:creationId xmlns:p14="http://schemas.microsoft.com/office/powerpoint/2010/main" val="2644239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step logic – on Scala</a:t>
            </a:r>
          </a:p>
        </p:txBody>
      </p:sp>
      <p:sp>
        <p:nvSpPr>
          <p:cNvPr id="3" name="Content Placeholder 2"/>
          <p:cNvSpPr>
            <a:spLocks noGrp="1"/>
          </p:cNvSpPr>
          <p:nvPr>
            <p:ph sz="half" idx="1"/>
          </p:nvPr>
        </p:nvSpPr>
        <p:spPr>
          <a:xfrm>
            <a:off x="1449217" y="1729594"/>
            <a:ext cx="6671660" cy="3729269"/>
          </a:xfrm>
        </p:spPr>
        <p:txBody>
          <a:bodyPr>
            <a:noAutofit/>
          </a:bodyPr>
          <a:lstStyle/>
          <a:p>
            <a:pPr marL="0" lvl="0" indent="0" defTabSz="914400">
              <a:spcBef>
                <a:spcPts val="0"/>
              </a:spcBef>
              <a:spcAft>
                <a:spcPts val="0"/>
              </a:spcAft>
              <a:buClrTx/>
              <a:buSzTx/>
              <a:buNone/>
              <a:defRPr/>
            </a:pPr>
            <a:r>
              <a:rPr lang="en-US" sz="3000" dirty="0" err="1"/>
              <a:t>val</a:t>
            </a:r>
            <a:r>
              <a:rPr lang="en-US" sz="3000" dirty="0"/>
              <a:t> x = 3</a:t>
            </a:r>
          </a:p>
          <a:p>
            <a:pPr marL="0" lvl="0" indent="0" defTabSz="914400">
              <a:spcBef>
                <a:spcPts val="0"/>
              </a:spcBef>
              <a:spcAft>
                <a:spcPts val="0"/>
              </a:spcAft>
              <a:buClrTx/>
              <a:buSzTx/>
              <a:buNone/>
              <a:defRPr/>
            </a:pPr>
            <a:r>
              <a:rPr lang="en-US" sz="3000" dirty="0"/>
              <a:t>def foo( ):</a:t>
            </a:r>
            <a:r>
              <a:rPr lang="en-US" sz="3000" dirty="0" err="1"/>
              <a:t>Int</a:t>
            </a:r>
            <a:r>
              <a:rPr lang="en-US" sz="3000" dirty="0"/>
              <a:t> = { x + 6 }</a:t>
            </a:r>
          </a:p>
          <a:p>
            <a:pPr marL="0" lvl="0" indent="0" defTabSz="914400">
              <a:spcBef>
                <a:spcPts val="0"/>
              </a:spcBef>
              <a:spcAft>
                <a:spcPts val="0"/>
              </a:spcAft>
              <a:buClrTx/>
              <a:buSzTx/>
              <a:buNone/>
              <a:defRPr/>
            </a:pPr>
            <a:r>
              <a:rPr lang="en-US" sz="3000" dirty="0" err="1"/>
              <a:t>def</a:t>
            </a:r>
            <a:r>
              <a:rPr lang="en-US" sz="3000" dirty="0"/>
              <a:t> bar( ):</a:t>
            </a:r>
            <a:r>
              <a:rPr lang="en-US" sz="3000" dirty="0" err="1"/>
              <a:t>Int</a:t>
            </a:r>
            <a:r>
              <a:rPr lang="en-US" sz="3000" dirty="0"/>
              <a:t> = {</a:t>
            </a:r>
          </a:p>
          <a:p>
            <a:pPr marL="0" lvl="0" indent="0" defTabSz="914400">
              <a:spcBef>
                <a:spcPts val="0"/>
              </a:spcBef>
              <a:spcAft>
                <a:spcPts val="0"/>
              </a:spcAft>
              <a:buClrTx/>
              <a:buSzTx/>
              <a:buNone/>
              <a:defRPr/>
            </a:pPr>
            <a:r>
              <a:rPr lang="en-US" sz="3000" dirty="0"/>
              <a:t>	</a:t>
            </a:r>
            <a:r>
              <a:rPr lang="en-US" sz="3000" dirty="0" err="1"/>
              <a:t>val</a:t>
            </a:r>
            <a:r>
              <a:rPr lang="en-US" sz="3000" dirty="0"/>
              <a:t> x = - 2	</a:t>
            </a:r>
          </a:p>
          <a:p>
            <a:pPr marL="0" lvl="0" indent="0" defTabSz="914400">
              <a:spcBef>
                <a:spcPts val="0"/>
              </a:spcBef>
              <a:spcAft>
                <a:spcPts val="0"/>
              </a:spcAft>
              <a:buClrTx/>
              <a:buSzTx/>
              <a:buNone/>
              <a:defRPr/>
            </a:pPr>
            <a:r>
              <a:rPr lang="en-US" sz="3000" dirty="0"/>
              <a:t>	foo( )</a:t>
            </a:r>
          </a:p>
          <a:p>
            <a:pPr marL="0" lvl="0" indent="0" defTabSz="914400">
              <a:spcBef>
                <a:spcPts val="0"/>
              </a:spcBef>
              <a:spcAft>
                <a:spcPts val="0"/>
              </a:spcAft>
              <a:buClrTx/>
              <a:buSzTx/>
              <a:buNone/>
              <a:defRPr/>
            </a:pPr>
            <a:r>
              <a:rPr lang="en-US" sz="3000" dirty="0"/>
              <a:t>}</a:t>
            </a:r>
          </a:p>
          <a:p>
            <a:pPr marL="0" lvl="0" indent="0" defTabSz="914400">
              <a:spcBef>
                <a:spcPts val="0"/>
              </a:spcBef>
              <a:spcAft>
                <a:spcPts val="0"/>
              </a:spcAft>
              <a:buClrTx/>
              <a:buSzTx/>
              <a:buNone/>
              <a:defRPr/>
            </a:pPr>
            <a:r>
              <a:rPr lang="en-US" sz="3000" dirty="0" err="1"/>
              <a:t>println</a:t>
            </a:r>
            <a:r>
              <a:rPr lang="en-US" sz="3000" dirty="0"/>
              <a:t>(foo( ))</a:t>
            </a:r>
          </a:p>
          <a:p>
            <a:pPr marL="0" lvl="0" indent="0" defTabSz="914400">
              <a:spcBef>
                <a:spcPts val="0"/>
              </a:spcBef>
              <a:spcAft>
                <a:spcPts val="0"/>
              </a:spcAft>
              <a:buClrTx/>
              <a:buSzTx/>
              <a:buNone/>
              <a:defRPr/>
            </a:pPr>
            <a:r>
              <a:rPr lang="en-US" sz="3000" dirty="0" err="1"/>
              <a:t>println</a:t>
            </a:r>
            <a:r>
              <a:rPr lang="en-US" sz="3000" dirty="0"/>
              <a:t>(bar( ))</a:t>
            </a:r>
          </a:p>
        </p:txBody>
      </p:sp>
      <p:sp>
        <p:nvSpPr>
          <p:cNvPr id="4" name="Content Placeholder 3"/>
          <p:cNvSpPr>
            <a:spLocks noGrp="1"/>
          </p:cNvSpPr>
          <p:nvPr>
            <p:ph sz="half" idx="2"/>
          </p:nvPr>
        </p:nvSpPr>
        <p:spPr/>
        <p:txBody>
          <a:bodyPr>
            <a:normAutofit/>
          </a:bodyPr>
          <a:lstStyle/>
          <a:p>
            <a:r>
              <a:rPr lang="en-US" sz="2600" dirty="0"/>
              <a:t>Remember that x = 3 and move on</a:t>
            </a:r>
          </a:p>
        </p:txBody>
      </p:sp>
    </p:spTree>
    <p:extLst>
      <p:ext uri="{BB962C8B-B14F-4D97-AF65-F5344CB8AC3E}">
        <p14:creationId xmlns:p14="http://schemas.microsoft.com/office/powerpoint/2010/main" val="489988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step logic – on Scala</a:t>
            </a:r>
          </a:p>
        </p:txBody>
      </p:sp>
      <p:sp>
        <p:nvSpPr>
          <p:cNvPr id="3" name="Content Placeholder 2"/>
          <p:cNvSpPr>
            <a:spLocks noGrp="1"/>
          </p:cNvSpPr>
          <p:nvPr>
            <p:ph sz="half" idx="1"/>
          </p:nvPr>
        </p:nvSpPr>
        <p:spPr>
          <a:xfrm>
            <a:off x="1449217" y="2017343"/>
            <a:ext cx="6671660" cy="3729269"/>
          </a:xfrm>
        </p:spPr>
        <p:txBody>
          <a:bodyPr>
            <a:noAutofit/>
          </a:bodyPr>
          <a:lstStyle/>
          <a:p>
            <a:pPr marL="0" lvl="0" indent="0" defTabSz="914400">
              <a:spcBef>
                <a:spcPts val="0"/>
              </a:spcBef>
              <a:spcAft>
                <a:spcPts val="0"/>
              </a:spcAft>
              <a:buClrTx/>
              <a:buSzTx/>
              <a:buNone/>
              <a:defRPr/>
            </a:pPr>
            <a:r>
              <a:rPr lang="en-US" sz="3000" dirty="0" err="1"/>
              <a:t>def</a:t>
            </a:r>
            <a:r>
              <a:rPr lang="en-US" sz="3000" dirty="0"/>
              <a:t> foo( ):</a:t>
            </a:r>
            <a:r>
              <a:rPr lang="en-US" sz="3000" dirty="0" err="1"/>
              <a:t>Int</a:t>
            </a:r>
            <a:r>
              <a:rPr lang="en-US" sz="3000" dirty="0"/>
              <a:t> = { x + 6 }</a:t>
            </a:r>
          </a:p>
          <a:p>
            <a:pPr marL="0" lvl="0" indent="0" defTabSz="914400">
              <a:spcBef>
                <a:spcPts val="0"/>
              </a:spcBef>
              <a:spcAft>
                <a:spcPts val="0"/>
              </a:spcAft>
              <a:buClrTx/>
              <a:buSzTx/>
              <a:buNone/>
              <a:defRPr/>
            </a:pPr>
            <a:r>
              <a:rPr lang="en-US" sz="3000" dirty="0" err="1"/>
              <a:t>def</a:t>
            </a:r>
            <a:r>
              <a:rPr lang="en-US" sz="3000" dirty="0"/>
              <a:t> bar( ):</a:t>
            </a:r>
            <a:r>
              <a:rPr lang="en-US" sz="3000" dirty="0" err="1"/>
              <a:t>Int</a:t>
            </a:r>
            <a:r>
              <a:rPr lang="en-US" sz="3000" dirty="0"/>
              <a:t> = {</a:t>
            </a:r>
          </a:p>
          <a:p>
            <a:pPr marL="0" lvl="0" indent="0" defTabSz="914400">
              <a:spcBef>
                <a:spcPts val="0"/>
              </a:spcBef>
              <a:spcAft>
                <a:spcPts val="0"/>
              </a:spcAft>
              <a:buClrTx/>
              <a:buSzTx/>
              <a:buNone/>
              <a:defRPr/>
            </a:pPr>
            <a:r>
              <a:rPr lang="en-US" sz="3000" dirty="0"/>
              <a:t>	</a:t>
            </a:r>
            <a:r>
              <a:rPr lang="en-US" sz="3000" dirty="0" err="1"/>
              <a:t>val</a:t>
            </a:r>
            <a:r>
              <a:rPr lang="en-US" sz="3000" dirty="0"/>
              <a:t> x = - 2	</a:t>
            </a:r>
          </a:p>
          <a:p>
            <a:pPr marL="0" lvl="0" indent="0" defTabSz="914400">
              <a:spcBef>
                <a:spcPts val="0"/>
              </a:spcBef>
              <a:spcAft>
                <a:spcPts val="0"/>
              </a:spcAft>
              <a:buClrTx/>
              <a:buSzTx/>
              <a:buNone/>
              <a:defRPr/>
            </a:pPr>
            <a:r>
              <a:rPr lang="en-US" sz="3000" dirty="0"/>
              <a:t>	foo( )</a:t>
            </a:r>
          </a:p>
          <a:p>
            <a:pPr marL="0" lvl="0" indent="0" defTabSz="914400">
              <a:spcBef>
                <a:spcPts val="0"/>
              </a:spcBef>
              <a:spcAft>
                <a:spcPts val="0"/>
              </a:spcAft>
              <a:buClrTx/>
              <a:buSzTx/>
              <a:buNone/>
              <a:defRPr/>
            </a:pPr>
            <a:r>
              <a:rPr lang="en-US" sz="3000" dirty="0"/>
              <a:t>}</a:t>
            </a:r>
          </a:p>
          <a:p>
            <a:pPr marL="0" lvl="0" indent="0" defTabSz="914400">
              <a:spcBef>
                <a:spcPts val="0"/>
              </a:spcBef>
              <a:spcAft>
                <a:spcPts val="0"/>
              </a:spcAft>
              <a:buClrTx/>
              <a:buSzTx/>
              <a:buNone/>
              <a:defRPr/>
            </a:pPr>
            <a:r>
              <a:rPr lang="en-US" sz="3000" dirty="0" err="1"/>
              <a:t>println</a:t>
            </a:r>
            <a:r>
              <a:rPr lang="en-US" sz="3000" dirty="0"/>
              <a:t>(foo( ))</a:t>
            </a:r>
          </a:p>
          <a:p>
            <a:pPr marL="0" lvl="0" indent="0" defTabSz="914400">
              <a:spcBef>
                <a:spcPts val="0"/>
              </a:spcBef>
              <a:spcAft>
                <a:spcPts val="0"/>
              </a:spcAft>
              <a:buClrTx/>
              <a:buSzTx/>
              <a:buNone/>
              <a:defRPr/>
            </a:pPr>
            <a:r>
              <a:rPr lang="en-US" sz="3000" dirty="0" err="1"/>
              <a:t>println</a:t>
            </a:r>
            <a:r>
              <a:rPr lang="en-US" sz="3000" dirty="0"/>
              <a:t>(bar( ))</a:t>
            </a:r>
          </a:p>
        </p:txBody>
      </p:sp>
      <p:sp>
        <p:nvSpPr>
          <p:cNvPr id="4" name="Content Placeholder 3"/>
          <p:cNvSpPr>
            <a:spLocks noGrp="1"/>
          </p:cNvSpPr>
          <p:nvPr>
            <p:ph sz="half" idx="2"/>
          </p:nvPr>
        </p:nvSpPr>
        <p:spPr/>
        <p:txBody>
          <a:bodyPr>
            <a:normAutofit/>
          </a:bodyPr>
          <a:lstStyle/>
          <a:p>
            <a:r>
              <a:rPr lang="en-US" sz="2600" dirty="0"/>
              <a:t>x = 3</a:t>
            </a:r>
          </a:p>
          <a:p>
            <a:r>
              <a:rPr lang="en-US" sz="2600" dirty="0"/>
              <a:t>Remember that foo is a function and move on</a:t>
            </a:r>
          </a:p>
        </p:txBody>
      </p:sp>
    </p:spTree>
    <p:extLst>
      <p:ext uri="{BB962C8B-B14F-4D97-AF65-F5344CB8AC3E}">
        <p14:creationId xmlns:p14="http://schemas.microsoft.com/office/powerpoint/2010/main" val="2244094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step logic – on Scala</a:t>
            </a:r>
          </a:p>
        </p:txBody>
      </p:sp>
      <p:sp>
        <p:nvSpPr>
          <p:cNvPr id="3" name="Content Placeholder 2"/>
          <p:cNvSpPr>
            <a:spLocks noGrp="1"/>
          </p:cNvSpPr>
          <p:nvPr>
            <p:ph sz="half" idx="1"/>
          </p:nvPr>
        </p:nvSpPr>
        <p:spPr>
          <a:xfrm>
            <a:off x="1449217" y="2127832"/>
            <a:ext cx="6671660" cy="3729269"/>
          </a:xfrm>
        </p:spPr>
        <p:txBody>
          <a:bodyPr>
            <a:noAutofit/>
          </a:bodyPr>
          <a:lstStyle/>
          <a:p>
            <a:pPr marL="0" lvl="0" indent="0" defTabSz="914400">
              <a:spcBef>
                <a:spcPts val="0"/>
              </a:spcBef>
              <a:spcAft>
                <a:spcPts val="0"/>
              </a:spcAft>
              <a:buClrTx/>
              <a:buSzTx/>
              <a:buNone/>
              <a:defRPr/>
            </a:pPr>
            <a:r>
              <a:rPr lang="en-US" sz="3000" dirty="0" err="1"/>
              <a:t>def</a:t>
            </a:r>
            <a:r>
              <a:rPr lang="en-US" sz="3000" dirty="0"/>
              <a:t> bar( ):</a:t>
            </a:r>
            <a:r>
              <a:rPr lang="en-US" sz="3000" dirty="0" err="1"/>
              <a:t>Int</a:t>
            </a:r>
            <a:r>
              <a:rPr lang="en-US" sz="3000" dirty="0"/>
              <a:t> = {</a:t>
            </a:r>
          </a:p>
          <a:p>
            <a:pPr marL="0" lvl="0" indent="0" defTabSz="914400">
              <a:spcBef>
                <a:spcPts val="0"/>
              </a:spcBef>
              <a:spcAft>
                <a:spcPts val="0"/>
              </a:spcAft>
              <a:buClrTx/>
              <a:buSzTx/>
              <a:buNone/>
              <a:defRPr/>
            </a:pPr>
            <a:r>
              <a:rPr lang="en-US" sz="3000" dirty="0"/>
              <a:t>	</a:t>
            </a:r>
            <a:r>
              <a:rPr lang="en-US" sz="3000" dirty="0" err="1"/>
              <a:t>val</a:t>
            </a:r>
            <a:r>
              <a:rPr lang="en-US" sz="3000" dirty="0"/>
              <a:t> x = - 2	</a:t>
            </a:r>
          </a:p>
          <a:p>
            <a:pPr marL="0" lvl="0" indent="0" defTabSz="914400">
              <a:spcBef>
                <a:spcPts val="0"/>
              </a:spcBef>
              <a:spcAft>
                <a:spcPts val="0"/>
              </a:spcAft>
              <a:buClrTx/>
              <a:buSzTx/>
              <a:buNone/>
              <a:defRPr/>
            </a:pPr>
            <a:r>
              <a:rPr lang="en-US" sz="3000" dirty="0"/>
              <a:t>	foo( )</a:t>
            </a:r>
          </a:p>
          <a:p>
            <a:pPr marL="0" lvl="0" indent="0" defTabSz="914400">
              <a:spcBef>
                <a:spcPts val="0"/>
              </a:spcBef>
              <a:spcAft>
                <a:spcPts val="0"/>
              </a:spcAft>
              <a:buClrTx/>
              <a:buSzTx/>
              <a:buNone/>
              <a:defRPr/>
            </a:pPr>
            <a:r>
              <a:rPr lang="en-US" sz="3000" dirty="0"/>
              <a:t>}</a:t>
            </a:r>
          </a:p>
          <a:p>
            <a:pPr marL="0" lvl="0" indent="0" defTabSz="914400">
              <a:spcBef>
                <a:spcPts val="0"/>
              </a:spcBef>
              <a:spcAft>
                <a:spcPts val="0"/>
              </a:spcAft>
              <a:buClrTx/>
              <a:buSzTx/>
              <a:buNone/>
              <a:defRPr/>
            </a:pPr>
            <a:r>
              <a:rPr lang="en-US" sz="3000" dirty="0" err="1"/>
              <a:t>println</a:t>
            </a:r>
            <a:r>
              <a:rPr lang="en-US" sz="3000" dirty="0"/>
              <a:t>(foo( ))</a:t>
            </a:r>
          </a:p>
          <a:p>
            <a:pPr marL="0" lvl="0" indent="0" defTabSz="914400">
              <a:spcBef>
                <a:spcPts val="0"/>
              </a:spcBef>
              <a:spcAft>
                <a:spcPts val="0"/>
              </a:spcAft>
              <a:buClrTx/>
              <a:buSzTx/>
              <a:buNone/>
              <a:defRPr/>
            </a:pPr>
            <a:r>
              <a:rPr lang="en-US" sz="3000" dirty="0" err="1"/>
              <a:t>println</a:t>
            </a:r>
            <a:r>
              <a:rPr lang="en-US" sz="3000" dirty="0"/>
              <a:t>(bar( ))</a:t>
            </a:r>
          </a:p>
        </p:txBody>
      </p:sp>
      <p:sp>
        <p:nvSpPr>
          <p:cNvPr id="4" name="Content Placeholder 3"/>
          <p:cNvSpPr>
            <a:spLocks noGrp="1"/>
          </p:cNvSpPr>
          <p:nvPr>
            <p:ph sz="half" idx="2"/>
          </p:nvPr>
        </p:nvSpPr>
        <p:spPr/>
        <p:txBody>
          <a:bodyPr>
            <a:normAutofit/>
          </a:bodyPr>
          <a:lstStyle/>
          <a:p>
            <a:r>
              <a:rPr lang="en-US" sz="2600" dirty="0"/>
              <a:t>x = 3</a:t>
            </a:r>
          </a:p>
          <a:p>
            <a:pPr lvl="0"/>
            <a:r>
              <a:rPr lang="en-US" sz="2600" dirty="0"/>
              <a:t>foo = </a:t>
            </a:r>
            <a:r>
              <a:rPr lang="en-US" sz="2800" dirty="0" err="1"/>
              <a:t>def</a:t>
            </a:r>
            <a:r>
              <a:rPr lang="en-US" sz="2800" dirty="0"/>
              <a:t> foo( ):</a:t>
            </a:r>
            <a:r>
              <a:rPr lang="en-US" sz="2800" dirty="0" err="1"/>
              <a:t>Int</a:t>
            </a:r>
            <a:r>
              <a:rPr lang="en-US" sz="2800" dirty="0"/>
              <a:t> ={x + 6}</a:t>
            </a:r>
          </a:p>
          <a:p>
            <a:pPr lvl="0"/>
            <a:r>
              <a:rPr lang="en-US" sz="2800" dirty="0"/>
              <a:t>Remember that bar is a function and move on</a:t>
            </a:r>
          </a:p>
          <a:p>
            <a:endParaRPr lang="en-US" sz="2600" dirty="0"/>
          </a:p>
        </p:txBody>
      </p:sp>
    </p:spTree>
    <p:extLst>
      <p:ext uri="{BB962C8B-B14F-4D97-AF65-F5344CB8AC3E}">
        <p14:creationId xmlns:p14="http://schemas.microsoft.com/office/powerpoint/2010/main" val="659391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step logic – on Scala</a:t>
            </a:r>
          </a:p>
        </p:txBody>
      </p:sp>
      <p:sp>
        <p:nvSpPr>
          <p:cNvPr id="3" name="Content Placeholder 2"/>
          <p:cNvSpPr>
            <a:spLocks noGrp="1"/>
          </p:cNvSpPr>
          <p:nvPr>
            <p:ph sz="half" idx="1"/>
          </p:nvPr>
        </p:nvSpPr>
        <p:spPr>
          <a:xfrm>
            <a:off x="1298448" y="2560319"/>
            <a:ext cx="6671660" cy="3729269"/>
          </a:xfrm>
        </p:spPr>
        <p:txBody>
          <a:bodyPr>
            <a:noAutofit/>
          </a:bodyPr>
          <a:lstStyle/>
          <a:p>
            <a:pPr marL="0" lvl="0" indent="0" defTabSz="914400">
              <a:spcBef>
                <a:spcPts val="0"/>
              </a:spcBef>
              <a:spcAft>
                <a:spcPts val="0"/>
              </a:spcAft>
              <a:buClrTx/>
              <a:buSzTx/>
              <a:buNone/>
              <a:defRPr/>
            </a:pPr>
            <a:r>
              <a:rPr lang="en-US" sz="3000" dirty="0" err="1"/>
              <a:t>println</a:t>
            </a:r>
            <a:r>
              <a:rPr lang="en-US" sz="3000" dirty="0"/>
              <a:t>(foo( ))</a:t>
            </a:r>
          </a:p>
          <a:p>
            <a:pPr marL="0" lvl="0" indent="0" defTabSz="914400">
              <a:spcBef>
                <a:spcPts val="0"/>
              </a:spcBef>
              <a:spcAft>
                <a:spcPts val="0"/>
              </a:spcAft>
              <a:buClrTx/>
              <a:buSzTx/>
              <a:buNone/>
              <a:defRPr/>
            </a:pPr>
            <a:r>
              <a:rPr lang="en-US" sz="3000" dirty="0" err="1"/>
              <a:t>println</a:t>
            </a:r>
            <a:r>
              <a:rPr lang="en-US" sz="3000" dirty="0"/>
              <a:t>(bar( ))</a:t>
            </a:r>
          </a:p>
        </p:txBody>
      </p:sp>
      <p:sp>
        <p:nvSpPr>
          <p:cNvPr id="4" name="Content Placeholder 3"/>
          <p:cNvSpPr>
            <a:spLocks noGrp="1"/>
          </p:cNvSpPr>
          <p:nvPr>
            <p:ph sz="half" idx="2"/>
          </p:nvPr>
        </p:nvSpPr>
        <p:spPr/>
        <p:txBody>
          <a:bodyPr>
            <a:normAutofit/>
          </a:bodyPr>
          <a:lstStyle/>
          <a:p>
            <a:r>
              <a:rPr lang="en-US" sz="2600" dirty="0"/>
              <a:t>x = 3</a:t>
            </a:r>
          </a:p>
          <a:p>
            <a:pPr lvl="0"/>
            <a:r>
              <a:rPr lang="en-US" sz="2600" dirty="0"/>
              <a:t>foo = </a:t>
            </a:r>
            <a:r>
              <a:rPr lang="en-US" sz="2800" dirty="0" err="1"/>
              <a:t>def</a:t>
            </a:r>
            <a:r>
              <a:rPr lang="en-US" sz="2800" dirty="0"/>
              <a:t> foo( ):</a:t>
            </a:r>
            <a:r>
              <a:rPr lang="en-US" sz="2800" dirty="0" err="1"/>
              <a:t>Int</a:t>
            </a:r>
            <a:r>
              <a:rPr lang="en-US" sz="2800" dirty="0"/>
              <a:t> ={x + 6 }</a:t>
            </a:r>
          </a:p>
          <a:p>
            <a:pPr lvl="0"/>
            <a:r>
              <a:rPr lang="en-US" sz="2800" dirty="0"/>
              <a:t>bar = </a:t>
            </a:r>
            <a:r>
              <a:rPr lang="en-US" sz="2800" dirty="0" err="1"/>
              <a:t>def</a:t>
            </a:r>
            <a:r>
              <a:rPr lang="en-US" sz="2800" dirty="0"/>
              <a:t> bar( ):</a:t>
            </a:r>
            <a:r>
              <a:rPr lang="en-US" sz="2800" dirty="0" err="1"/>
              <a:t>Int</a:t>
            </a:r>
            <a:r>
              <a:rPr lang="en-US" sz="2800" dirty="0"/>
              <a:t> = {</a:t>
            </a:r>
            <a:r>
              <a:rPr lang="en-US" sz="2800" dirty="0" err="1"/>
              <a:t>val</a:t>
            </a:r>
            <a:r>
              <a:rPr lang="en-US" sz="2800" dirty="0"/>
              <a:t> x = - 2;	foo( )}</a:t>
            </a:r>
          </a:p>
          <a:p>
            <a:pPr lvl="0"/>
            <a:r>
              <a:rPr lang="en-US" sz="2800" dirty="0"/>
              <a:t>In print I must lookup foo</a:t>
            </a:r>
          </a:p>
          <a:p>
            <a:pPr lvl="0"/>
            <a:endParaRPr lang="en-US" sz="2800" dirty="0"/>
          </a:p>
          <a:p>
            <a:endParaRPr lang="en-US" sz="2600" dirty="0"/>
          </a:p>
        </p:txBody>
      </p:sp>
    </p:spTree>
    <p:extLst>
      <p:ext uri="{BB962C8B-B14F-4D97-AF65-F5344CB8AC3E}">
        <p14:creationId xmlns:p14="http://schemas.microsoft.com/office/powerpoint/2010/main" val="1560981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step logic – on Scala</a:t>
            </a:r>
          </a:p>
        </p:txBody>
      </p:sp>
      <p:sp>
        <p:nvSpPr>
          <p:cNvPr id="3" name="Content Placeholder 2"/>
          <p:cNvSpPr>
            <a:spLocks noGrp="1"/>
          </p:cNvSpPr>
          <p:nvPr>
            <p:ph sz="half" idx="1"/>
          </p:nvPr>
        </p:nvSpPr>
        <p:spPr>
          <a:xfrm>
            <a:off x="1298448" y="2547962"/>
            <a:ext cx="6671660" cy="3729269"/>
          </a:xfrm>
        </p:spPr>
        <p:txBody>
          <a:bodyPr>
            <a:noAutofit/>
          </a:bodyPr>
          <a:lstStyle/>
          <a:p>
            <a:pPr marL="0" indent="0" defTabSz="914400">
              <a:spcBef>
                <a:spcPts val="0"/>
              </a:spcBef>
              <a:spcAft>
                <a:spcPts val="0"/>
              </a:spcAft>
              <a:buClrTx/>
              <a:buSzTx/>
              <a:buNone/>
              <a:defRPr/>
            </a:pPr>
            <a:r>
              <a:rPr lang="en-US" sz="3000" dirty="0" err="1"/>
              <a:t>println</a:t>
            </a:r>
            <a:r>
              <a:rPr lang="en-US" sz="3000" dirty="0"/>
              <a:t>(</a:t>
            </a:r>
          </a:p>
          <a:p>
            <a:pPr marL="0" indent="0" defTabSz="914400">
              <a:spcBef>
                <a:spcPts val="0"/>
              </a:spcBef>
              <a:spcAft>
                <a:spcPts val="0"/>
              </a:spcAft>
              <a:buClrTx/>
              <a:buSzTx/>
              <a:buNone/>
              <a:defRPr/>
            </a:pPr>
            <a:r>
              <a:rPr lang="en-US" sz="3000" dirty="0"/>
              <a:t>	</a:t>
            </a:r>
            <a:r>
              <a:rPr lang="en-US" sz="3200" dirty="0" err="1"/>
              <a:t>def</a:t>
            </a:r>
            <a:r>
              <a:rPr lang="en-US" sz="3200" dirty="0"/>
              <a:t> foo( ):</a:t>
            </a:r>
            <a:r>
              <a:rPr lang="en-US" sz="3200" dirty="0" err="1"/>
              <a:t>Int</a:t>
            </a:r>
            <a:r>
              <a:rPr lang="en-US" sz="3200" dirty="0"/>
              <a:t> ={</a:t>
            </a:r>
          </a:p>
          <a:p>
            <a:pPr marL="0" indent="0" defTabSz="914400">
              <a:spcBef>
                <a:spcPts val="0"/>
              </a:spcBef>
              <a:spcAft>
                <a:spcPts val="0"/>
              </a:spcAft>
              <a:buClrTx/>
              <a:buSzTx/>
              <a:buNone/>
              <a:defRPr/>
            </a:pPr>
            <a:r>
              <a:rPr lang="en-US" sz="3200" dirty="0"/>
              <a:t>		x + 6 </a:t>
            </a:r>
          </a:p>
          <a:p>
            <a:pPr marL="0" indent="0" defTabSz="914400">
              <a:spcBef>
                <a:spcPts val="0"/>
              </a:spcBef>
              <a:spcAft>
                <a:spcPts val="0"/>
              </a:spcAft>
              <a:buClrTx/>
              <a:buSzTx/>
              <a:buNone/>
              <a:defRPr/>
            </a:pPr>
            <a:r>
              <a:rPr lang="en-US" sz="3200" dirty="0"/>
              <a:t>	}</a:t>
            </a:r>
            <a:r>
              <a:rPr lang="en-US" sz="3000" dirty="0"/>
              <a:t>( )</a:t>
            </a:r>
          </a:p>
          <a:p>
            <a:pPr marL="0" indent="0" defTabSz="914400">
              <a:spcBef>
                <a:spcPts val="0"/>
              </a:spcBef>
              <a:spcAft>
                <a:spcPts val="0"/>
              </a:spcAft>
              <a:buClrTx/>
              <a:buSzTx/>
              <a:buNone/>
              <a:defRPr/>
            </a:pPr>
            <a:r>
              <a:rPr lang="en-US" sz="3000" dirty="0"/>
              <a:t>)</a:t>
            </a:r>
          </a:p>
          <a:p>
            <a:pPr marL="0" lvl="0" indent="0" defTabSz="914400">
              <a:spcBef>
                <a:spcPts val="0"/>
              </a:spcBef>
              <a:spcAft>
                <a:spcPts val="0"/>
              </a:spcAft>
              <a:buClrTx/>
              <a:buSzTx/>
              <a:buNone/>
              <a:defRPr/>
            </a:pPr>
            <a:r>
              <a:rPr lang="en-US" sz="3000" dirty="0" err="1"/>
              <a:t>println</a:t>
            </a:r>
            <a:r>
              <a:rPr lang="en-US" sz="3000" dirty="0"/>
              <a:t>(bar( ))</a:t>
            </a:r>
          </a:p>
        </p:txBody>
      </p:sp>
      <p:sp>
        <p:nvSpPr>
          <p:cNvPr id="4" name="Content Placeholder 3"/>
          <p:cNvSpPr>
            <a:spLocks noGrp="1"/>
          </p:cNvSpPr>
          <p:nvPr>
            <p:ph sz="half" idx="2"/>
          </p:nvPr>
        </p:nvSpPr>
        <p:spPr/>
        <p:txBody>
          <a:bodyPr>
            <a:normAutofit/>
          </a:bodyPr>
          <a:lstStyle/>
          <a:p>
            <a:r>
              <a:rPr lang="en-US" sz="2600" dirty="0"/>
              <a:t>x = 3</a:t>
            </a:r>
          </a:p>
          <a:p>
            <a:pPr lvl="0"/>
            <a:r>
              <a:rPr lang="en-US" sz="2600" dirty="0"/>
              <a:t>foo = </a:t>
            </a:r>
            <a:r>
              <a:rPr lang="en-US" sz="2800" dirty="0" err="1"/>
              <a:t>def</a:t>
            </a:r>
            <a:r>
              <a:rPr lang="en-US" sz="2800" dirty="0"/>
              <a:t> foo( ):</a:t>
            </a:r>
            <a:r>
              <a:rPr lang="en-US" sz="2800" dirty="0" err="1"/>
              <a:t>Int</a:t>
            </a:r>
            <a:r>
              <a:rPr lang="en-US" sz="2800" dirty="0"/>
              <a:t> ={x + 6 }</a:t>
            </a:r>
          </a:p>
          <a:p>
            <a:pPr lvl="0"/>
            <a:r>
              <a:rPr lang="en-US" sz="2800" dirty="0"/>
              <a:t>bar = </a:t>
            </a:r>
            <a:r>
              <a:rPr lang="en-US" sz="2800" dirty="0" err="1"/>
              <a:t>def</a:t>
            </a:r>
            <a:r>
              <a:rPr lang="en-US" sz="2800" dirty="0"/>
              <a:t> bar( ):</a:t>
            </a:r>
            <a:r>
              <a:rPr lang="en-US" sz="2800" dirty="0" err="1"/>
              <a:t>Int</a:t>
            </a:r>
            <a:r>
              <a:rPr lang="en-US" sz="2800" dirty="0"/>
              <a:t> = {</a:t>
            </a:r>
            <a:r>
              <a:rPr lang="en-US" sz="2800" dirty="0" err="1"/>
              <a:t>val</a:t>
            </a:r>
            <a:r>
              <a:rPr lang="en-US" sz="2800" dirty="0"/>
              <a:t> x = - 2;	foo( )}</a:t>
            </a:r>
          </a:p>
          <a:p>
            <a:pPr lvl="0"/>
            <a:r>
              <a:rPr lang="en-US" sz="2800" dirty="0"/>
              <a:t>In print I </a:t>
            </a:r>
            <a:r>
              <a:rPr lang="en-US" sz="2800"/>
              <a:t>must call foo</a:t>
            </a:r>
            <a:endParaRPr lang="en-US" sz="2800" dirty="0"/>
          </a:p>
          <a:p>
            <a:pPr lvl="0"/>
            <a:endParaRPr lang="en-US" sz="2800" dirty="0"/>
          </a:p>
          <a:p>
            <a:pPr lvl="0"/>
            <a:endParaRPr lang="en-US" sz="2800" dirty="0"/>
          </a:p>
          <a:p>
            <a:endParaRPr lang="en-US" sz="2600" dirty="0"/>
          </a:p>
        </p:txBody>
      </p:sp>
    </p:spTree>
    <p:extLst>
      <p:ext uri="{BB962C8B-B14F-4D97-AF65-F5344CB8AC3E}">
        <p14:creationId xmlns:p14="http://schemas.microsoft.com/office/powerpoint/2010/main" val="1031445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step logic – on Scala</a:t>
            </a:r>
          </a:p>
        </p:txBody>
      </p:sp>
      <p:sp>
        <p:nvSpPr>
          <p:cNvPr id="3" name="Content Placeholder 2"/>
          <p:cNvSpPr>
            <a:spLocks noGrp="1"/>
          </p:cNvSpPr>
          <p:nvPr>
            <p:ph sz="half" idx="1"/>
          </p:nvPr>
        </p:nvSpPr>
        <p:spPr>
          <a:xfrm>
            <a:off x="1298448" y="2560319"/>
            <a:ext cx="6671660" cy="3729269"/>
          </a:xfrm>
        </p:spPr>
        <p:txBody>
          <a:bodyPr>
            <a:noAutofit/>
          </a:bodyPr>
          <a:lstStyle/>
          <a:p>
            <a:pPr marL="0" indent="0" defTabSz="914400">
              <a:spcBef>
                <a:spcPts val="0"/>
              </a:spcBef>
              <a:spcAft>
                <a:spcPts val="0"/>
              </a:spcAft>
              <a:buClrTx/>
              <a:buSzTx/>
              <a:buNone/>
              <a:defRPr/>
            </a:pPr>
            <a:r>
              <a:rPr lang="en-US" sz="3000" dirty="0" err="1"/>
              <a:t>println</a:t>
            </a:r>
            <a:r>
              <a:rPr lang="en-US" sz="3000" dirty="0"/>
              <a:t>(</a:t>
            </a:r>
            <a:endParaRPr lang="en-US" sz="3200" dirty="0"/>
          </a:p>
          <a:p>
            <a:pPr marL="0" indent="0" defTabSz="914400">
              <a:spcBef>
                <a:spcPts val="0"/>
              </a:spcBef>
              <a:spcAft>
                <a:spcPts val="0"/>
              </a:spcAft>
              <a:buClrTx/>
              <a:buSzTx/>
              <a:buNone/>
              <a:defRPr/>
            </a:pPr>
            <a:r>
              <a:rPr lang="en-US" sz="3200" dirty="0"/>
              <a:t>	x + 6 </a:t>
            </a:r>
          </a:p>
          <a:p>
            <a:pPr marL="0" indent="0" defTabSz="914400">
              <a:spcBef>
                <a:spcPts val="0"/>
              </a:spcBef>
              <a:spcAft>
                <a:spcPts val="0"/>
              </a:spcAft>
              <a:buClrTx/>
              <a:buSzTx/>
              <a:buNone/>
              <a:defRPr/>
            </a:pPr>
            <a:r>
              <a:rPr lang="en-US" sz="3000" dirty="0"/>
              <a:t>)</a:t>
            </a:r>
          </a:p>
          <a:p>
            <a:pPr marL="0" lvl="0" indent="0" defTabSz="914400">
              <a:spcBef>
                <a:spcPts val="0"/>
              </a:spcBef>
              <a:spcAft>
                <a:spcPts val="0"/>
              </a:spcAft>
              <a:buClrTx/>
              <a:buSzTx/>
              <a:buNone/>
              <a:defRPr/>
            </a:pPr>
            <a:r>
              <a:rPr lang="en-US" sz="3000" dirty="0" err="1"/>
              <a:t>println</a:t>
            </a:r>
            <a:r>
              <a:rPr lang="en-US" sz="3000" dirty="0"/>
              <a:t>(bar( ))</a:t>
            </a:r>
          </a:p>
        </p:txBody>
      </p:sp>
      <p:sp>
        <p:nvSpPr>
          <p:cNvPr id="4" name="Content Placeholder 3"/>
          <p:cNvSpPr>
            <a:spLocks noGrp="1"/>
          </p:cNvSpPr>
          <p:nvPr>
            <p:ph sz="half" idx="2"/>
          </p:nvPr>
        </p:nvSpPr>
        <p:spPr/>
        <p:txBody>
          <a:bodyPr>
            <a:normAutofit fontScale="92500" lnSpcReduction="20000"/>
          </a:bodyPr>
          <a:lstStyle/>
          <a:p>
            <a:r>
              <a:rPr lang="en-US" sz="2600" dirty="0"/>
              <a:t>x = 3</a:t>
            </a:r>
          </a:p>
          <a:p>
            <a:pPr lvl="0"/>
            <a:r>
              <a:rPr lang="en-US" sz="2600" dirty="0"/>
              <a:t>foo = </a:t>
            </a:r>
            <a:r>
              <a:rPr lang="en-US" sz="2800" dirty="0" err="1"/>
              <a:t>def</a:t>
            </a:r>
            <a:r>
              <a:rPr lang="en-US" sz="2800" dirty="0"/>
              <a:t> foo( ):</a:t>
            </a:r>
            <a:r>
              <a:rPr lang="en-US" sz="2800" dirty="0" err="1"/>
              <a:t>Int</a:t>
            </a:r>
            <a:r>
              <a:rPr lang="en-US" sz="2800" dirty="0"/>
              <a:t> ={x + 6 }</a:t>
            </a:r>
          </a:p>
          <a:p>
            <a:pPr lvl="0"/>
            <a:r>
              <a:rPr lang="en-US" sz="2800" dirty="0"/>
              <a:t>bar = </a:t>
            </a:r>
            <a:r>
              <a:rPr lang="en-US" sz="2800" dirty="0" err="1"/>
              <a:t>def</a:t>
            </a:r>
            <a:r>
              <a:rPr lang="en-US" sz="2800" dirty="0"/>
              <a:t> bar( ):</a:t>
            </a:r>
            <a:r>
              <a:rPr lang="en-US" sz="2800" dirty="0" err="1"/>
              <a:t>Int</a:t>
            </a:r>
            <a:r>
              <a:rPr lang="en-US" sz="2800" dirty="0"/>
              <a:t> = {</a:t>
            </a:r>
            <a:r>
              <a:rPr lang="en-US" sz="2800" dirty="0" err="1"/>
              <a:t>val</a:t>
            </a:r>
            <a:r>
              <a:rPr lang="en-US" sz="2800" dirty="0"/>
              <a:t> x = - 2;	foo( )}</a:t>
            </a:r>
          </a:p>
          <a:p>
            <a:pPr lvl="0"/>
            <a:r>
              <a:rPr lang="en-US" sz="2800" dirty="0"/>
              <a:t>In print I must perform addition </a:t>
            </a:r>
          </a:p>
          <a:p>
            <a:pPr lvl="0"/>
            <a:r>
              <a:rPr lang="en-US" sz="2800" dirty="0"/>
              <a:t>In addition I must lookup x</a:t>
            </a:r>
          </a:p>
          <a:p>
            <a:pPr lvl="0"/>
            <a:endParaRPr lang="en-US" sz="2800" dirty="0"/>
          </a:p>
          <a:p>
            <a:pPr lvl="0"/>
            <a:endParaRPr lang="en-US" sz="2800" dirty="0"/>
          </a:p>
          <a:p>
            <a:endParaRPr lang="en-US" sz="2600" dirty="0"/>
          </a:p>
        </p:txBody>
      </p:sp>
    </p:spTree>
    <p:extLst>
      <p:ext uri="{BB962C8B-B14F-4D97-AF65-F5344CB8AC3E}">
        <p14:creationId xmlns:p14="http://schemas.microsoft.com/office/powerpoint/2010/main" val="104550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mputer joke of the day">
            <a:extLst>
              <a:ext uri="{FF2B5EF4-FFF2-40B4-BE49-F238E27FC236}">
                <a16:creationId xmlns:a16="http://schemas.microsoft.com/office/drawing/2014/main" id="{3F27A495-7623-564A-93BA-00149CA47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8550" y="798555"/>
            <a:ext cx="4914900"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568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step logic – on Scala</a:t>
            </a:r>
          </a:p>
        </p:txBody>
      </p:sp>
      <p:sp>
        <p:nvSpPr>
          <p:cNvPr id="3" name="Content Placeholder 2"/>
          <p:cNvSpPr>
            <a:spLocks noGrp="1"/>
          </p:cNvSpPr>
          <p:nvPr>
            <p:ph sz="half" idx="1"/>
          </p:nvPr>
        </p:nvSpPr>
        <p:spPr>
          <a:xfrm>
            <a:off x="1298448" y="2560319"/>
            <a:ext cx="6671660" cy="3729269"/>
          </a:xfrm>
        </p:spPr>
        <p:txBody>
          <a:bodyPr>
            <a:noAutofit/>
          </a:bodyPr>
          <a:lstStyle/>
          <a:p>
            <a:pPr marL="0" indent="0" defTabSz="914400">
              <a:spcBef>
                <a:spcPts val="0"/>
              </a:spcBef>
              <a:spcAft>
                <a:spcPts val="0"/>
              </a:spcAft>
              <a:buClrTx/>
              <a:buSzTx/>
              <a:buNone/>
              <a:defRPr/>
            </a:pPr>
            <a:r>
              <a:rPr lang="en-US" sz="3000" dirty="0" err="1"/>
              <a:t>println</a:t>
            </a:r>
            <a:r>
              <a:rPr lang="en-US" sz="3000" dirty="0"/>
              <a:t>(</a:t>
            </a:r>
            <a:endParaRPr lang="en-US" sz="3200" dirty="0"/>
          </a:p>
          <a:p>
            <a:pPr marL="0" indent="0" defTabSz="914400">
              <a:spcBef>
                <a:spcPts val="0"/>
              </a:spcBef>
              <a:spcAft>
                <a:spcPts val="0"/>
              </a:spcAft>
              <a:buClrTx/>
              <a:buSzTx/>
              <a:buNone/>
              <a:defRPr/>
            </a:pPr>
            <a:r>
              <a:rPr lang="en-US" sz="3200" dirty="0"/>
              <a:t>	3 + 6 </a:t>
            </a:r>
          </a:p>
          <a:p>
            <a:pPr marL="0" indent="0" defTabSz="914400">
              <a:spcBef>
                <a:spcPts val="0"/>
              </a:spcBef>
              <a:spcAft>
                <a:spcPts val="0"/>
              </a:spcAft>
              <a:buClrTx/>
              <a:buSzTx/>
              <a:buNone/>
              <a:defRPr/>
            </a:pPr>
            <a:r>
              <a:rPr lang="en-US" sz="3000" dirty="0"/>
              <a:t>)</a:t>
            </a:r>
          </a:p>
          <a:p>
            <a:pPr marL="0" lvl="0" indent="0" defTabSz="914400">
              <a:spcBef>
                <a:spcPts val="0"/>
              </a:spcBef>
              <a:spcAft>
                <a:spcPts val="0"/>
              </a:spcAft>
              <a:buClrTx/>
              <a:buSzTx/>
              <a:buNone/>
              <a:defRPr/>
            </a:pPr>
            <a:r>
              <a:rPr lang="en-US" sz="3000" dirty="0" err="1"/>
              <a:t>println</a:t>
            </a:r>
            <a:r>
              <a:rPr lang="en-US" sz="3000" dirty="0"/>
              <a:t>(bar( ))</a:t>
            </a:r>
          </a:p>
        </p:txBody>
      </p:sp>
      <p:sp>
        <p:nvSpPr>
          <p:cNvPr id="4" name="Content Placeholder 3"/>
          <p:cNvSpPr>
            <a:spLocks noGrp="1"/>
          </p:cNvSpPr>
          <p:nvPr>
            <p:ph sz="half" idx="2"/>
          </p:nvPr>
        </p:nvSpPr>
        <p:spPr/>
        <p:txBody>
          <a:bodyPr>
            <a:normAutofit lnSpcReduction="10000"/>
          </a:bodyPr>
          <a:lstStyle/>
          <a:p>
            <a:r>
              <a:rPr lang="en-US" sz="2600" dirty="0"/>
              <a:t>x = 3</a:t>
            </a:r>
          </a:p>
          <a:p>
            <a:pPr lvl="0"/>
            <a:r>
              <a:rPr lang="en-US" sz="2600" dirty="0"/>
              <a:t>foo = </a:t>
            </a:r>
            <a:r>
              <a:rPr lang="en-US" sz="2800" dirty="0" err="1"/>
              <a:t>def</a:t>
            </a:r>
            <a:r>
              <a:rPr lang="en-US" sz="2800" dirty="0"/>
              <a:t> foo( ):</a:t>
            </a:r>
            <a:r>
              <a:rPr lang="en-US" sz="2800" dirty="0" err="1"/>
              <a:t>Int</a:t>
            </a:r>
            <a:r>
              <a:rPr lang="en-US" sz="2800" dirty="0"/>
              <a:t> ={x + 6 }</a:t>
            </a:r>
          </a:p>
          <a:p>
            <a:pPr lvl="0"/>
            <a:r>
              <a:rPr lang="en-US" sz="2800" dirty="0"/>
              <a:t>bar = </a:t>
            </a:r>
            <a:r>
              <a:rPr lang="en-US" sz="2800" dirty="0" err="1"/>
              <a:t>def</a:t>
            </a:r>
            <a:r>
              <a:rPr lang="en-US" sz="2800" dirty="0"/>
              <a:t> bar( ):</a:t>
            </a:r>
            <a:r>
              <a:rPr lang="en-US" sz="2800" dirty="0" err="1"/>
              <a:t>Int</a:t>
            </a:r>
            <a:r>
              <a:rPr lang="en-US" sz="2800" dirty="0"/>
              <a:t> = {</a:t>
            </a:r>
            <a:r>
              <a:rPr lang="en-US" sz="2800" dirty="0" err="1"/>
              <a:t>val</a:t>
            </a:r>
            <a:r>
              <a:rPr lang="en-US" sz="2800" dirty="0"/>
              <a:t> x = - 2;	foo( )}</a:t>
            </a:r>
          </a:p>
          <a:p>
            <a:pPr lvl="0"/>
            <a:r>
              <a:rPr lang="en-US" sz="2800" dirty="0"/>
              <a:t>In print I must perform addition </a:t>
            </a:r>
          </a:p>
          <a:p>
            <a:pPr lvl="0"/>
            <a:endParaRPr lang="en-US" sz="2800" dirty="0"/>
          </a:p>
          <a:p>
            <a:endParaRPr lang="en-US" sz="2600" dirty="0"/>
          </a:p>
        </p:txBody>
      </p:sp>
    </p:spTree>
    <p:extLst>
      <p:ext uri="{BB962C8B-B14F-4D97-AF65-F5344CB8AC3E}">
        <p14:creationId xmlns:p14="http://schemas.microsoft.com/office/powerpoint/2010/main" val="3093219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step logic – on Scala</a:t>
            </a:r>
          </a:p>
        </p:txBody>
      </p:sp>
      <p:sp>
        <p:nvSpPr>
          <p:cNvPr id="3" name="Content Placeholder 2"/>
          <p:cNvSpPr>
            <a:spLocks noGrp="1"/>
          </p:cNvSpPr>
          <p:nvPr>
            <p:ph sz="half" idx="1"/>
          </p:nvPr>
        </p:nvSpPr>
        <p:spPr>
          <a:xfrm>
            <a:off x="1298448" y="2560319"/>
            <a:ext cx="6671660" cy="3729269"/>
          </a:xfrm>
        </p:spPr>
        <p:txBody>
          <a:bodyPr>
            <a:noAutofit/>
          </a:bodyPr>
          <a:lstStyle/>
          <a:p>
            <a:pPr marL="0" indent="0" defTabSz="914400">
              <a:spcBef>
                <a:spcPts val="0"/>
              </a:spcBef>
              <a:spcAft>
                <a:spcPts val="0"/>
              </a:spcAft>
              <a:buClrTx/>
              <a:buSzTx/>
              <a:buNone/>
              <a:defRPr/>
            </a:pPr>
            <a:r>
              <a:rPr lang="en-US" sz="3000" dirty="0" err="1"/>
              <a:t>println</a:t>
            </a:r>
            <a:r>
              <a:rPr lang="en-US" sz="3000" dirty="0"/>
              <a:t>(</a:t>
            </a:r>
            <a:endParaRPr lang="en-US" sz="3200" dirty="0"/>
          </a:p>
          <a:p>
            <a:pPr marL="0" indent="0" defTabSz="914400">
              <a:spcBef>
                <a:spcPts val="0"/>
              </a:spcBef>
              <a:spcAft>
                <a:spcPts val="0"/>
              </a:spcAft>
              <a:buClrTx/>
              <a:buSzTx/>
              <a:buNone/>
              <a:defRPr/>
            </a:pPr>
            <a:r>
              <a:rPr lang="en-US" sz="3200" dirty="0"/>
              <a:t>	9</a:t>
            </a:r>
          </a:p>
          <a:p>
            <a:pPr marL="0" indent="0" defTabSz="914400">
              <a:spcBef>
                <a:spcPts val="0"/>
              </a:spcBef>
              <a:spcAft>
                <a:spcPts val="0"/>
              </a:spcAft>
              <a:buClrTx/>
              <a:buSzTx/>
              <a:buNone/>
              <a:defRPr/>
            </a:pPr>
            <a:r>
              <a:rPr lang="en-US" sz="3000" dirty="0"/>
              <a:t>)</a:t>
            </a:r>
          </a:p>
          <a:p>
            <a:pPr marL="0" lvl="0" indent="0" defTabSz="914400">
              <a:spcBef>
                <a:spcPts val="0"/>
              </a:spcBef>
              <a:spcAft>
                <a:spcPts val="0"/>
              </a:spcAft>
              <a:buClrTx/>
              <a:buSzTx/>
              <a:buNone/>
              <a:defRPr/>
            </a:pPr>
            <a:r>
              <a:rPr lang="en-US" sz="3000" dirty="0" err="1"/>
              <a:t>println</a:t>
            </a:r>
            <a:r>
              <a:rPr lang="en-US" sz="3000" dirty="0"/>
              <a:t>(bar( ))</a:t>
            </a:r>
          </a:p>
        </p:txBody>
      </p:sp>
      <p:sp>
        <p:nvSpPr>
          <p:cNvPr id="4" name="Content Placeholder 3"/>
          <p:cNvSpPr>
            <a:spLocks noGrp="1"/>
          </p:cNvSpPr>
          <p:nvPr>
            <p:ph sz="half" idx="2"/>
          </p:nvPr>
        </p:nvSpPr>
        <p:spPr/>
        <p:txBody>
          <a:bodyPr>
            <a:normAutofit lnSpcReduction="10000"/>
          </a:bodyPr>
          <a:lstStyle/>
          <a:p>
            <a:r>
              <a:rPr lang="en-US" sz="2600" dirty="0"/>
              <a:t>x = 3</a:t>
            </a:r>
          </a:p>
          <a:p>
            <a:pPr lvl="0"/>
            <a:r>
              <a:rPr lang="en-US" sz="2600" dirty="0"/>
              <a:t>foo = </a:t>
            </a:r>
            <a:r>
              <a:rPr lang="en-US" sz="2800" dirty="0" err="1"/>
              <a:t>def</a:t>
            </a:r>
            <a:r>
              <a:rPr lang="en-US" sz="2800" dirty="0"/>
              <a:t> foo( ):</a:t>
            </a:r>
            <a:r>
              <a:rPr lang="en-US" sz="2800" dirty="0" err="1"/>
              <a:t>Int</a:t>
            </a:r>
            <a:r>
              <a:rPr lang="en-US" sz="2800" dirty="0"/>
              <a:t> ={x + 6 }</a:t>
            </a:r>
          </a:p>
          <a:p>
            <a:pPr lvl="0"/>
            <a:r>
              <a:rPr lang="en-US" sz="2800" dirty="0"/>
              <a:t>bar = </a:t>
            </a:r>
            <a:r>
              <a:rPr lang="en-US" sz="2800" dirty="0" err="1"/>
              <a:t>def</a:t>
            </a:r>
            <a:r>
              <a:rPr lang="en-US" sz="2800" dirty="0"/>
              <a:t> bar( ):</a:t>
            </a:r>
            <a:r>
              <a:rPr lang="en-US" sz="2800" dirty="0" err="1"/>
              <a:t>Int</a:t>
            </a:r>
            <a:r>
              <a:rPr lang="en-US" sz="2800" dirty="0"/>
              <a:t> = {</a:t>
            </a:r>
            <a:r>
              <a:rPr lang="en-US" sz="2800" dirty="0" err="1"/>
              <a:t>val</a:t>
            </a:r>
            <a:r>
              <a:rPr lang="en-US" sz="2800" dirty="0"/>
              <a:t> x = - 2;	foo( )}</a:t>
            </a:r>
          </a:p>
          <a:p>
            <a:pPr lvl="0"/>
            <a:r>
              <a:rPr lang="en-US" sz="2800" dirty="0"/>
              <a:t>I can now print the value observed and move on</a:t>
            </a:r>
          </a:p>
          <a:p>
            <a:pPr lvl="0"/>
            <a:endParaRPr lang="en-US" sz="2800" dirty="0"/>
          </a:p>
          <a:p>
            <a:endParaRPr lang="en-US" sz="2600" dirty="0"/>
          </a:p>
        </p:txBody>
      </p:sp>
    </p:spTree>
    <p:extLst>
      <p:ext uri="{BB962C8B-B14F-4D97-AF65-F5344CB8AC3E}">
        <p14:creationId xmlns:p14="http://schemas.microsoft.com/office/powerpoint/2010/main" val="742132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step logic – on Scala</a:t>
            </a:r>
          </a:p>
        </p:txBody>
      </p:sp>
      <p:sp>
        <p:nvSpPr>
          <p:cNvPr id="3" name="Content Placeholder 2"/>
          <p:cNvSpPr>
            <a:spLocks noGrp="1"/>
          </p:cNvSpPr>
          <p:nvPr>
            <p:ph sz="half" idx="1"/>
          </p:nvPr>
        </p:nvSpPr>
        <p:spPr>
          <a:xfrm>
            <a:off x="1298448" y="2560319"/>
            <a:ext cx="6671660" cy="3729269"/>
          </a:xfrm>
        </p:spPr>
        <p:txBody>
          <a:bodyPr>
            <a:noAutofit/>
          </a:bodyPr>
          <a:lstStyle/>
          <a:p>
            <a:pPr marL="0" lvl="0" indent="0" defTabSz="914400">
              <a:spcBef>
                <a:spcPts val="0"/>
              </a:spcBef>
              <a:spcAft>
                <a:spcPts val="0"/>
              </a:spcAft>
              <a:buClrTx/>
              <a:buSzTx/>
              <a:buNone/>
              <a:defRPr/>
            </a:pPr>
            <a:r>
              <a:rPr lang="en-US" sz="3000" dirty="0" err="1"/>
              <a:t>println</a:t>
            </a:r>
            <a:r>
              <a:rPr lang="en-US" sz="3000" dirty="0"/>
              <a:t>(bar( ))</a:t>
            </a:r>
          </a:p>
        </p:txBody>
      </p:sp>
      <p:sp>
        <p:nvSpPr>
          <p:cNvPr id="4" name="Content Placeholder 3"/>
          <p:cNvSpPr>
            <a:spLocks noGrp="1"/>
          </p:cNvSpPr>
          <p:nvPr>
            <p:ph sz="half" idx="2"/>
          </p:nvPr>
        </p:nvSpPr>
        <p:spPr/>
        <p:txBody>
          <a:bodyPr>
            <a:normAutofit/>
          </a:bodyPr>
          <a:lstStyle/>
          <a:p>
            <a:r>
              <a:rPr lang="en-US" sz="2600" dirty="0"/>
              <a:t>x = 3</a:t>
            </a:r>
          </a:p>
          <a:p>
            <a:pPr lvl="0"/>
            <a:r>
              <a:rPr lang="en-US" sz="2600" dirty="0"/>
              <a:t>foo = </a:t>
            </a:r>
            <a:r>
              <a:rPr lang="en-US" sz="2800" dirty="0" err="1"/>
              <a:t>def</a:t>
            </a:r>
            <a:r>
              <a:rPr lang="en-US" sz="2800" dirty="0"/>
              <a:t> foo( ):</a:t>
            </a:r>
            <a:r>
              <a:rPr lang="en-US" sz="2800" dirty="0" err="1"/>
              <a:t>Int</a:t>
            </a:r>
            <a:r>
              <a:rPr lang="en-US" sz="2800" dirty="0"/>
              <a:t> ={x + 6 }</a:t>
            </a:r>
          </a:p>
          <a:p>
            <a:pPr lvl="0"/>
            <a:r>
              <a:rPr lang="en-US" sz="2800" dirty="0"/>
              <a:t>bar = </a:t>
            </a:r>
            <a:r>
              <a:rPr lang="en-US" sz="2800" dirty="0" err="1"/>
              <a:t>def</a:t>
            </a:r>
            <a:r>
              <a:rPr lang="en-US" sz="2800" dirty="0"/>
              <a:t> bar( ):</a:t>
            </a:r>
            <a:r>
              <a:rPr lang="en-US" sz="2800" dirty="0" err="1"/>
              <a:t>Int</a:t>
            </a:r>
            <a:r>
              <a:rPr lang="en-US" sz="2800" dirty="0"/>
              <a:t> = {</a:t>
            </a:r>
            <a:r>
              <a:rPr lang="en-US" sz="2800" dirty="0" err="1"/>
              <a:t>val</a:t>
            </a:r>
            <a:r>
              <a:rPr lang="en-US" sz="2800" dirty="0"/>
              <a:t> x = - 2;	foo( )}</a:t>
            </a:r>
          </a:p>
          <a:p>
            <a:pPr lvl="0"/>
            <a:r>
              <a:rPr lang="en-US" sz="2800" dirty="0"/>
              <a:t>In print I must lookup bar</a:t>
            </a:r>
          </a:p>
          <a:p>
            <a:pPr lvl="0"/>
            <a:endParaRPr lang="en-US" sz="2800" dirty="0"/>
          </a:p>
          <a:p>
            <a:endParaRPr lang="en-US" sz="2600" dirty="0"/>
          </a:p>
        </p:txBody>
      </p:sp>
    </p:spTree>
    <p:extLst>
      <p:ext uri="{BB962C8B-B14F-4D97-AF65-F5344CB8AC3E}">
        <p14:creationId xmlns:p14="http://schemas.microsoft.com/office/powerpoint/2010/main" val="1196644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step logic – on Scala</a:t>
            </a:r>
          </a:p>
        </p:txBody>
      </p:sp>
      <p:sp>
        <p:nvSpPr>
          <p:cNvPr id="3" name="Content Placeholder 2"/>
          <p:cNvSpPr>
            <a:spLocks noGrp="1"/>
          </p:cNvSpPr>
          <p:nvPr>
            <p:ph sz="half" idx="1"/>
          </p:nvPr>
        </p:nvSpPr>
        <p:spPr>
          <a:xfrm>
            <a:off x="1298448" y="2560319"/>
            <a:ext cx="6671660" cy="3729269"/>
          </a:xfrm>
        </p:spPr>
        <p:txBody>
          <a:bodyPr>
            <a:noAutofit/>
          </a:bodyPr>
          <a:lstStyle/>
          <a:p>
            <a:pPr marL="0" indent="0" defTabSz="914400">
              <a:spcBef>
                <a:spcPts val="0"/>
              </a:spcBef>
              <a:spcAft>
                <a:spcPts val="0"/>
              </a:spcAft>
              <a:buClrTx/>
              <a:buSzTx/>
              <a:buNone/>
              <a:defRPr/>
            </a:pPr>
            <a:r>
              <a:rPr lang="en-US" sz="3000" dirty="0" err="1"/>
              <a:t>println</a:t>
            </a:r>
            <a:r>
              <a:rPr lang="en-US" sz="3000" dirty="0"/>
              <a:t>(</a:t>
            </a:r>
          </a:p>
          <a:p>
            <a:pPr marL="0" indent="0" defTabSz="914400">
              <a:spcBef>
                <a:spcPts val="0"/>
              </a:spcBef>
              <a:spcAft>
                <a:spcPts val="0"/>
              </a:spcAft>
              <a:buClrTx/>
              <a:buSzTx/>
              <a:buNone/>
              <a:defRPr/>
            </a:pPr>
            <a:r>
              <a:rPr lang="en-US" sz="3000" dirty="0"/>
              <a:t>	</a:t>
            </a:r>
            <a:r>
              <a:rPr lang="en-US" sz="3200" dirty="0" err="1"/>
              <a:t>def</a:t>
            </a:r>
            <a:r>
              <a:rPr lang="en-US" sz="3200" dirty="0"/>
              <a:t> bar( ):</a:t>
            </a:r>
            <a:r>
              <a:rPr lang="en-US" sz="3200" dirty="0" err="1"/>
              <a:t>Int</a:t>
            </a:r>
            <a:r>
              <a:rPr lang="en-US" sz="3200" dirty="0"/>
              <a:t> = {</a:t>
            </a:r>
          </a:p>
          <a:p>
            <a:pPr marL="0" indent="0" defTabSz="914400">
              <a:spcBef>
                <a:spcPts val="0"/>
              </a:spcBef>
              <a:spcAft>
                <a:spcPts val="0"/>
              </a:spcAft>
              <a:buClrTx/>
              <a:buSzTx/>
              <a:buNone/>
              <a:defRPr/>
            </a:pPr>
            <a:r>
              <a:rPr lang="en-US" sz="3200" dirty="0"/>
              <a:t>		</a:t>
            </a:r>
            <a:r>
              <a:rPr lang="en-US" sz="3200" dirty="0" err="1"/>
              <a:t>val</a:t>
            </a:r>
            <a:r>
              <a:rPr lang="en-US" sz="3200" dirty="0"/>
              <a:t> x = - 2</a:t>
            </a:r>
          </a:p>
          <a:p>
            <a:pPr marL="0" indent="0" defTabSz="914400">
              <a:spcBef>
                <a:spcPts val="0"/>
              </a:spcBef>
              <a:spcAft>
                <a:spcPts val="0"/>
              </a:spcAft>
              <a:buClrTx/>
              <a:buSzTx/>
              <a:buNone/>
              <a:defRPr/>
            </a:pPr>
            <a:r>
              <a:rPr lang="en-US" sz="3200" dirty="0"/>
              <a:t>		foo( )</a:t>
            </a:r>
          </a:p>
          <a:p>
            <a:pPr marL="0" indent="0" defTabSz="914400">
              <a:spcBef>
                <a:spcPts val="0"/>
              </a:spcBef>
              <a:spcAft>
                <a:spcPts val="0"/>
              </a:spcAft>
              <a:buClrTx/>
              <a:buSzTx/>
              <a:buNone/>
              <a:defRPr/>
            </a:pPr>
            <a:r>
              <a:rPr lang="en-US" sz="3200" dirty="0"/>
              <a:t>	}( )</a:t>
            </a:r>
          </a:p>
          <a:p>
            <a:pPr marL="0" lvl="0" indent="0" defTabSz="914400">
              <a:spcBef>
                <a:spcPts val="0"/>
              </a:spcBef>
              <a:spcAft>
                <a:spcPts val="0"/>
              </a:spcAft>
              <a:buClrTx/>
              <a:buSzTx/>
              <a:buNone/>
              <a:defRPr/>
            </a:pPr>
            <a:r>
              <a:rPr lang="en-US" sz="3000" dirty="0"/>
              <a:t>)</a:t>
            </a:r>
          </a:p>
        </p:txBody>
      </p:sp>
      <p:sp>
        <p:nvSpPr>
          <p:cNvPr id="4" name="Content Placeholder 3"/>
          <p:cNvSpPr>
            <a:spLocks noGrp="1"/>
          </p:cNvSpPr>
          <p:nvPr>
            <p:ph sz="half" idx="2"/>
          </p:nvPr>
        </p:nvSpPr>
        <p:spPr/>
        <p:txBody>
          <a:bodyPr>
            <a:normAutofit/>
          </a:bodyPr>
          <a:lstStyle/>
          <a:p>
            <a:r>
              <a:rPr lang="en-US" sz="2600" dirty="0"/>
              <a:t>x = 3</a:t>
            </a:r>
          </a:p>
          <a:p>
            <a:pPr lvl="0"/>
            <a:r>
              <a:rPr lang="en-US" sz="2600" dirty="0"/>
              <a:t>foo = </a:t>
            </a:r>
            <a:r>
              <a:rPr lang="en-US" sz="2800" dirty="0" err="1"/>
              <a:t>def</a:t>
            </a:r>
            <a:r>
              <a:rPr lang="en-US" sz="2800" dirty="0"/>
              <a:t> foo( ):</a:t>
            </a:r>
            <a:r>
              <a:rPr lang="en-US" sz="2800" dirty="0" err="1"/>
              <a:t>Int</a:t>
            </a:r>
            <a:r>
              <a:rPr lang="en-US" sz="2800" dirty="0"/>
              <a:t> ={x + 6 }</a:t>
            </a:r>
          </a:p>
          <a:p>
            <a:pPr lvl="0"/>
            <a:r>
              <a:rPr lang="en-US" sz="2800" dirty="0"/>
              <a:t>bar = </a:t>
            </a:r>
            <a:r>
              <a:rPr lang="en-US" sz="2800" dirty="0" err="1"/>
              <a:t>def</a:t>
            </a:r>
            <a:r>
              <a:rPr lang="en-US" sz="2800" dirty="0"/>
              <a:t> bar( ):</a:t>
            </a:r>
            <a:r>
              <a:rPr lang="en-US" sz="2800" dirty="0" err="1"/>
              <a:t>Int</a:t>
            </a:r>
            <a:r>
              <a:rPr lang="en-US" sz="2800" dirty="0"/>
              <a:t> = {</a:t>
            </a:r>
            <a:r>
              <a:rPr lang="en-US" sz="2800" dirty="0" err="1"/>
              <a:t>val</a:t>
            </a:r>
            <a:r>
              <a:rPr lang="en-US" sz="2800" dirty="0"/>
              <a:t> x = - 2;	foo( )}</a:t>
            </a:r>
          </a:p>
          <a:p>
            <a:pPr lvl="0"/>
            <a:r>
              <a:rPr lang="en-US" sz="2800" dirty="0"/>
              <a:t>In print I must call bar</a:t>
            </a:r>
          </a:p>
          <a:p>
            <a:pPr lvl="0"/>
            <a:endParaRPr lang="en-US" sz="2800" dirty="0"/>
          </a:p>
          <a:p>
            <a:endParaRPr lang="en-US" sz="2600" dirty="0"/>
          </a:p>
        </p:txBody>
      </p:sp>
    </p:spTree>
    <p:extLst>
      <p:ext uri="{BB962C8B-B14F-4D97-AF65-F5344CB8AC3E}">
        <p14:creationId xmlns:p14="http://schemas.microsoft.com/office/powerpoint/2010/main" val="961561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Dynamic issue!</a:t>
            </a:r>
          </a:p>
        </p:txBody>
      </p:sp>
      <p:sp>
        <p:nvSpPr>
          <p:cNvPr id="3" name="Content Placeholder 2"/>
          <p:cNvSpPr>
            <a:spLocks noGrp="1"/>
          </p:cNvSpPr>
          <p:nvPr>
            <p:ph sz="half" idx="1"/>
          </p:nvPr>
        </p:nvSpPr>
        <p:spPr>
          <a:xfrm>
            <a:off x="1298448" y="2560319"/>
            <a:ext cx="6671660" cy="3729269"/>
          </a:xfrm>
        </p:spPr>
        <p:txBody>
          <a:bodyPr>
            <a:noAutofit/>
          </a:bodyPr>
          <a:lstStyle/>
          <a:p>
            <a:pPr marL="0" indent="0" defTabSz="914400">
              <a:spcBef>
                <a:spcPts val="0"/>
              </a:spcBef>
              <a:spcAft>
                <a:spcPts val="0"/>
              </a:spcAft>
              <a:buClrTx/>
              <a:buSzTx/>
              <a:buNone/>
              <a:defRPr/>
            </a:pPr>
            <a:r>
              <a:rPr lang="en-US" sz="3000" dirty="0" err="1"/>
              <a:t>println</a:t>
            </a:r>
            <a:r>
              <a:rPr lang="en-US" sz="3000" dirty="0"/>
              <a:t>(</a:t>
            </a:r>
          </a:p>
          <a:p>
            <a:pPr marL="0" indent="0" defTabSz="914400">
              <a:spcBef>
                <a:spcPts val="0"/>
              </a:spcBef>
              <a:spcAft>
                <a:spcPts val="0"/>
              </a:spcAft>
              <a:buClrTx/>
              <a:buSzTx/>
              <a:buNone/>
              <a:defRPr/>
            </a:pPr>
            <a:r>
              <a:rPr lang="en-US" sz="3200" dirty="0"/>
              <a:t>	</a:t>
            </a:r>
            <a:r>
              <a:rPr lang="en-US" sz="3200" dirty="0" err="1"/>
              <a:t>val</a:t>
            </a:r>
            <a:r>
              <a:rPr lang="en-US" sz="3200" dirty="0"/>
              <a:t> x = - 2</a:t>
            </a:r>
          </a:p>
          <a:p>
            <a:pPr marL="0" indent="0" defTabSz="914400">
              <a:spcBef>
                <a:spcPts val="0"/>
              </a:spcBef>
              <a:spcAft>
                <a:spcPts val="0"/>
              </a:spcAft>
              <a:buClrTx/>
              <a:buSzTx/>
              <a:buNone/>
              <a:defRPr/>
            </a:pPr>
            <a:r>
              <a:rPr lang="en-US" sz="3200" dirty="0"/>
              <a:t>	foo( )</a:t>
            </a:r>
          </a:p>
          <a:p>
            <a:pPr marL="0" lvl="0" indent="0" defTabSz="914400">
              <a:spcBef>
                <a:spcPts val="0"/>
              </a:spcBef>
              <a:spcAft>
                <a:spcPts val="0"/>
              </a:spcAft>
              <a:buClrTx/>
              <a:buSzTx/>
              <a:buNone/>
              <a:defRPr/>
            </a:pPr>
            <a:r>
              <a:rPr lang="en-US" sz="3000" dirty="0"/>
              <a:t>)</a:t>
            </a:r>
          </a:p>
        </p:txBody>
      </p:sp>
      <p:sp>
        <p:nvSpPr>
          <p:cNvPr id="4" name="Content Placeholder 3"/>
          <p:cNvSpPr>
            <a:spLocks noGrp="1"/>
          </p:cNvSpPr>
          <p:nvPr>
            <p:ph sz="half" idx="2"/>
          </p:nvPr>
        </p:nvSpPr>
        <p:spPr/>
        <p:txBody>
          <a:bodyPr>
            <a:normAutofit lnSpcReduction="10000"/>
          </a:bodyPr>
          <a:lstStyle/>
          <a:p>
            <a:r>
              <a:rPr lang="en-US" sz="2600" dirty="0"/>
              <a:t>x = 3</a:t>
            </a:r>
          </a:p>
          <a:p>
            <a:pPr lvl="0"/>
            <a:r>
              <a:rPr lang="en-US" sz="2600" dirty="0"/>
              <a:t>foo = </a:t>
            </a:r>
            <a:r>
              <a:rPr lang="en-US" sz="2800" dirty="0" err="1"/>
              <a:t>def</a:t>
            </a:r>
            <a:r>
              <a:rPr lang="en-US" sz="2800" dirty="0"/>
              <a:t> foo( ):</a:t>
            </a:r>
            <a:r>
              <a:rPr lang="en-US" sz="2800" dirty="0" err="1"/>
              <a:t>Int</a:t>
            </a:r>
            <a:r>
              <a:rPr lang="en-US" sz="2800" dirty="0"/>
              <a:t> ={x + 6 }</a:t>
            </a:r>
          </a:p>
          <a:p>
            <a:pPr lvl="0"/>
            <a:r>
              <a:rPr lang="en-US" sz="2800" dirty="0"/>
              <a:t>bar = </a:t>
            </a:r>
            <a:r>
              <a:rPr lang="en-US" sz="2800" dirty="0" err="1"/>
              <a:t>def</a:t>
            </a:r>
            <a:r>
              <a:rPr lang="en-US" sz="2800" dirty="0"/>
              <a:t> bar( ):</a:t>
            </a:r>
            <a:r>
              <a:rPr lang="en-US" sz="2800" dirty="0" err="1"/>
              <a:t>Int</a:t>
            </a:r>
            <a:r>
              <a:rPr lang="en-US" sz="2800" dirty="0"/>
              <a:t> = {</a:t>
            </a:r>
            <a:r>
              <a:rPr lang="en-US" sz="2800" dirty="0" err="1"/>
              <a:t>val</a:t>
            </a:r>
            <a:r>
              <a:rPr lang="en-US" sz="2800" dirty="0"/>
              <a:t> x = - 2;	foo( )}</a:t>
            </a:r>
          </a:p>
          <a:p>
            <a:pPr lvl="0"/>
            <a:r>
              <a:rPr lang="en-US" sz="2800" dirty="0">
                <a:solidFill>
                  <a:srgbClr val="FF0000"/>
                </a:solidFill>
              </a:rPr>
              <a:t>In print I must remember that x = -2</a:t>
            </a:r>
            <a:r>
              <a:rPr lang="en-US" sz="2800" dirty="0">
                <a:solidFill>
                  <a:schemeClr val="tx1"/>
                </a:solidFill>
              </a:rPr>
              <a:t> and move on</a:t>
            </a:r>
            <a:endParaRPr lang="en-US" sz="2800" dirty="0">
              <a:solidFill>
                <a:srgbClr val="FF0000"/>
              </a:solidFill>
            </a:endParaRPr>
          </a:p>
          <a:p>
            <a:pPr lvl="0"/>
            <a:endParaRPr lang="en-US" sz="2800" dirty="0"/>
          </a:p>
          <a:p>
            <a:endParaRPr lang="en-US" sz="2600" dirty="0"/>
          </a:p>
        </p:txBody>
      </p:sp>
    </p:spTree>
    <p:extLst>
      <p:ext uri="{BB962C8B-B14F-4D97-AF65-F5344CB8AC3E}">
        <p14:creationId xmlns:p14="http://schemas.microsoft.com/office/powerpoint/2010/main" val="68125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Dynamic issue!</a:t>
            </a:r>
          </a:p>
        </p:txBody>
      </p:sp>
      <p:sp>
        <p:nvSpPr>
          <p:cNvPr id="3" name="Content Placeholder 2"/>
          <p:cNvSpPr>
            <a:spLocks noGrp="1"/>
          </p:cNvSpPr>
          <p:nvPr>
            <p:ph sz="half" idx="1"/>
          </p:nvPr>
        </p:nvSpPr>
        <p:spPr>
          <a:xfrm>
            <a:off x="1298448" y="2560319"/>
            <a:ext cx="6671660" cy="3729269"/>
          </a:xfrm>
        </p:spPr>
        <p:txBody>
          <a:bodyPr>
            <a:noAutofit/>
          </a:bodyPr>
          <a:lstStyle/>
          <a:p>
            <a:pPr marL="0" indent="0" defTabSz="914400">
              <a:spcBef>
                <a:spcPts val="0"/>
              </a:spcBef>
              <a:spcAft>
                <a:spcPts val="0"/>
              </a:spcAft>
              <a:buClrTx/>
              <a:buSzTx/>
              <a:buNone/>
              <a:defRPr/>
            </a:pPr>
            <a:r>
              <a:rPr lang="en-US" sz="3000" dirty="0" err="1"/>
              <a:t>println</a:t>
            </a:r>
            <a:r>
              <a:rPr lang="en-US" sz="3000" dirty="0"/>
              <a:t>(</a:t>
            </a:r>
          </a:p>
          <a:p>
            <a:pPr marL="0" indent="0" defTabSz="914400">
              <a:spcBef>
                <a:spcPts val="0"/>
              </a:spcBef>
              <a:spcAft>
                <a:spcPts val="0"/>
              </a:spcAft>
              <a:buClrTx/>
              <a:buSzTx/>
              <a:buNone/>
              <a:defRPr/>
            </a:pPr>
            <a:r>
              <a:rPr lang="en-US" sz="3200" dirty="0"/>
              <a:t>	foo( )</a:t>
            </a:r>
          </a:p>
          <a:p>
            <a:pPr marL="0" lvl="0" indent="0" defTabSz="914400">
              <a:spcBef>
                <a:spcPts val="0"/>
              </a:spcBef>
              <a:spcAft>
                <a:spcPts val="0"/>
              </a:spcAft>
              <a:buClrTx/>
              <a:buSzTx/>
              <a:buNone/>
              <a:defRPr/>
            </a:pPr>
            <a:r>
              <a:rPr lang="en-US" sz="3000" dirty="0"/>
              <a:t>)</a:t>
            </a:r>
          </a:p>
        </p:txBody>
      </p:sp>
      <p:sp>
        <p:nvSpPr>
          <p:cNvPr id="4" name="Content Placeholder 3"/>
          <p:cNvSpPr>
            <a:spLocks noGrp="1"/>
          </p:cNvSpPr>
          <p:nvPr>
            <p:ph sz="half" idx="2"/>
          </p:nvPr>
        </p:nvSpPr>
        <p:spPr/>
        <p:txBody>
          <a:bodyPr>
            <a:normAutofit/>
          </a:bodyPr>
          <a:lstStyle/>
          <a:p>
            <a:r>
              <a:rPr lang="en-US" sz="2600" dirty="0">
                <a:solidFill>
                  <a:srgbClr val="FF0000"/>
                </a:solidFill>
              </a:rPr>
              <a:t>x = -2</a:t>
            </a:r>
          </a:p>
          <a:p>
            <a:pPr lvl="0"/>
            <a:r>
              <a:rPr lang="en-US" sz="2600" dirty="0"/>
              <a:t>foo = </a:t>
            </a:r>
            <a:r>
              <a:rPr lang="en-US" sz="2800" dirty="0" err="1"/>
              <a:t>def</a:t>
            </a:r>
            <a:r>
              <a:rPr lang="en-US" sz="2800" dirty="0"/>
              <a:t> foo( ):</a:t>
            </a:r>
            <a:r>
              <a:rPr lang="en-US" sz="2800" dirty="0" err="1"/>
              <a:t>Int</a:t>
            </a:r>
            <a:r>
              <a:rPr lang="en-US" sz="2800" dirty="0"/>
              <a:t> ={x + 6 }</a:t>
            </a:r>
          </a:p>
          <a:p>
            <a:pPr lvl="0"/>
            <a:r>
              <a:rPr lang="en-US" sz="2800" dirty="0"/>
              <a:t>bar = </a:t>
            </a:r>
            <a:r>
              <a:rPr lang="en-US" sz="2800" dirty="0" err="1"/>
              <a:t>def</a:t>
            </a:r>
            <a:r>
              <a:rPr lang="en-US" sz="2800" dirty="0"/>
              <a:t> bar( ):</a:t>
            </a:r>
            <a:r>
              <a:rPr lang="en-US" sz="2800" dirty="0" err="1"/>
              <a:t>Int</a:t>
            </a:r>
            <a:r>
              <a:rPr lang="en-US" sz="2800" dirty="0"/>
              <a:t> = {</a:t>
            </a:r>
            <a:r>
              <a:rPr lang="en-US" sz="2800" dirty="0" err="1"/>
              <a:t>val</a:t>
            </a:r>
            <a:r>
              <a:rPr lang="en-US" sz="2800" dirty="0"/>
              <a:t> x = - 2;	foo( )}</a:t>
            </a:r>
          </a:p>
          <a:p>
            <a:pPr lvl="0"/>
            <a:r>
              <a:rPr lang="en-US" sz="2800" dirty="0"/>
              <a:t>In print I must lookup foo</a:t>
            </a:r>
          </a:p>
          <a:p>
            <a:endParaRPr lang="en-US" sz="2600" dirty="0"/>
          </a:p>
        </p:txBody>
      </p:sp>
    </p:spTree>
    <p:extLst>
      <p:ext uri="{BB962C8B-B14F-4D97-AF65-F5344CB8AC3E}">
        <p14:creationId xmlns:p14="http://schemas.microsoft.com/office/powerpoint/2010/main" val="1922120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Dynamic issue!</a:t>
            </a:r>
          </a:p>
        </p:txBody>
      </p:sp>
      <p:sp>
        <p:nvSpPr>
          <p:cNvPr id="3" name="Content Placeholder 2"/>
          <p:cNvSpPr>
            <a:spLocks noGrp="1"/>
          </p:cNvSpPr>
          <p:nvPr>
            <p:ph sz="half" idx="1"/>
          </p:nvPr>
        </p:nvSpPr>
        <p:spPr>
          <a:xfrm>
            <a:off x="1298448" y="2560319"/>
            <a:ext cx="6671660" cy="3729269"/>
          </a:xfrm>
        </p:spPr>
        <p:txBody>
          <a:bodyPr>
            <a:noAutofit/>
          </a:bodyPr>
          <a:lstStyle/>
          <a:p>
            <a:pPr marL="0" indent="0" defTabSz="914400">
              <a:spcBef>
                <a:spcPts val="0"/>
              </a:spcBef>
              <a:spcAft>
                <a:spcPts val="0"/>
              </a:spcAft>
              <a:buClrTx/>
              <a:buSzTx/>
              <a:buNone/>
              <a:defRPr/>
            </a:pPr>
            <a:r>
              <a:rPr lang="en-US" sz="3000" dirty="0" err="1"/>
              <a:t>println</a:t>
            </a:r>
            <a:r>
              <a:rPr lang="en-US" sz="3000" dirty="0"/>
              <a:t>(</a:t>
            </a:r>
          </a:p>
          <a:p>
            <a:pPr marL="0" lvl="0" indent="0" defTabSz="914400">
              <a:spcBef>
                <a:spcPts val="0"/>
              </a:spcBef>
              <a:spcAft>
                <a:spcPts val="0"/>
              </a:spcAft>
              <a:buClrTx/>
              <a:buSzTx/>
              <a:buNone/>
              <a:defRPr/>
            </a:pPr>
            <a:r>
              <a:rPr lang="en-US" sz="3200" dirty="0"/>
              <a:t>	</a:t>
            </a:r>
            <a:r>
              <a:rPr lang="en-US" sz="3200" dirty="0" err="1"/>
              <a:t>def</a:t>
            </a:r>
            <a:r>
              <a:rPr lang="en-US" sz="3200" dirty="0"/>
              <a:t> foo( ):</a:t>
            </a:r>
            <a:r>
              <a:rPr lang="en-US" sz="3200" dirty="0" err="1"/>
              <a:t>Int</a:t>
            </a:r>
            <a:r>
              <a:rPr lang="en-US" sz="3200" dirty="0"/>
              <a:t> ={</a:t>
            </a:r>
          </a:p>
          <a:p>
            <a:pPr marL="0" lvl="0" indent="0" defTabSz="914400">
              <a:spcBef>
                <a:spcPts val="0"/>
              </a:spcBef>
              <a:spcAft>
                <a:spcPts val="0"/>
              </a:spcAft>
              <a:buClrTx/>
              <a:buSzTx/>
              <a:buNone/>
              <a:defRPr/>
            </a:pPr>
            <a:r>
              <a:rPr lang="en-US" sz="3200" dirty="0"/>
              <a:t>		x + 6 </a:t>
            </a:r>
          </a:p>
          <a:p>
            <a:pPr marL="0" lvl="0" indent="0" defTabSz="914400">
              <a:spcBef>
                <a:spcPts val="0"/>
              </a:spcBef>
              <a:spcAft>
                <a:spcPts val="0"/>
              </a:spcAft>
              <a:buClrTx/>
              <a:buSzTx/>
              <a:buNone/>
              <a:defRPr/>
            </a:pPr>
            <a:r>
              <a:rPr lang="en-US" sz="3200" dirty="0"/>
              <a:t>	}( )</a:t>
            </a:r>
          </a:p>
          <a:p>
            <a:pPr marL="0" lvl="0" indent="0" defTabSz="914400">
              <a:spcBef>
                <a:spcPts val="0"/>
              </a:spcBef>
              <a:spcAft>
                <a:spcPts val="0"/>
              </a:spcAft>
              <a:buClrTx/>
              <a:buSzTx/>
              <a:buNone/>
              <a:defRPr/>
            </a:pPr>
            <a:r>
              <a:rPr lang="en-US" sz="3000" dirty="0"/>
              <a:t>)</a:t>
            </a:r>
          </a:p>
        </p:txBody>
      </p:sp>
      <p:sp>
        <p:nvSpPr>
          <p:cNvPr id="4" name="Content Placeholder 3"/>
          <p:cNvSpPr>
            <a:spLocks noGrp="1"/>
          </p:cNvSpPr>
          <p:nvPr>
            <p:ph sz="half" idx="2"/>
          </p:nvPr>
        </p:nvSpPr>
        <p:spPr/>
        <p:txBody>
          <a:bodyPr>
            <a:normAutofit/>
          </a:bodyPr>
          <a:lstStyle/>
          <a:p>
            <a:r>
              <a:rPr lang="en-US" sz="2600" dirty="0">
                <a:solidFill>
                  <a:srgbClr val="FF0000"/>
                </a:solidFill>
              </a:rPr>
              <a:t>x = -2</a:t>
            </a:r>
          </a:p>
          <a:p>
            <a:pPr lvl="0"/>
            <a:r>
              <a:rPr lang="en-US" sz="2600" dirty="0"/>
              <a:t>foo = </a:t>
            </a:r>
            <a:r>
              <a:rPr lang="en-US" sz="2800" dirty="0" err="1"/>
              <a:t>def</a:t>
            </a:r>
            <a:r>
              <a:rPr lang="en-US" sz="2800" dirty="0"/>
              <a:t> foo( ):</a:t>
            </a:r>
            <a:r>
              <a:rPr lang="en-US" sz="2800" dirty="0" err="1"/>
              <a:t>Int</a:t>
            </a:r>
            <a:r>
              <a:rPr lang="en-US" sz="2800" dirty="0"/>
              <a:t> ={x + 6 }</a:t>
            </a:r>
          </a:p>
          <a:p>
            <a:pPr lvl="0"/>
            <a:r>
              <a:rPr lang="en-US" sz="2800" dirty="0"/>
              <a:t>bar = </a:t>
            </a:r>
            <a:r>
              <a:rPr lang="en-US" sz="2800" dirty="0" err="1"/>
              <a:t>def</a:t>
            </a:r>
            <a:r>
              <a:rPr lang="en-US" sz="2800" dirty="0"/>
              <a:t> bar( ):</a:t>
            </a:r>
            <a:r>
              <a:rPr lang="en-US" sz="2800" dirty="0" err="1"/>
              <a:t>Int</a:t>
            </a:r>
            <a:r>
              <a:rPr lang="en-US" sz="2800" dirty="0"/>
              <a:t> = {</a:t>
            </a:r>
            <a:r>
              <a:rPr lang="en-US" sz="2800" dirty="0" err="1"/>
              <a:t>val</a:t>
            </a:r>
            <a:r>
              <a:rPr lang="en-US" sz="2800" dirty="0"/>
              <a:t> x = - 2;	foo( )}</a:t>
            </a:r>
          </a:p>
          <a:p>
            <a:pPr lvl="0"/>
            <a:r>
              <a:rPr lang="en-US" sz="2800" dirty="0"/>
              <a:t>In print I call foo</a:t>
            </a:r>
          </a:p>
          <a:p>
            <a:endParaRPr lang="en-US" sz="2600" dirty="0"/>
          </a:p>
        </p:txBody>
      </p:sp>
    </p:spTree>
    <p:extLst>
      <p:ext uri="{BB962C8B-B14F-4D97-AF65-F5344CB8AC3E}">
        <p14:creationId xmlns:p14="http://schemas.microsoft.com/office/powerpoint/2010/main" val="121675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Dynamic issue!</a:t>
            </a:r>
          </a:p>
        </p:txBody>
      </p:sp>
      <p:sp>
        <p:nvSpPr>
          <p:cNvPr id="3" name="Content Placeholder 2"/>
          <p:cNvSpPr>
            <a:spLocks noGrp="1"/>
          </p:cNvSpPr>
          <p:nvPr>
            <p:ph sz="half" idx="1"/>
          </p:nvPr>
        </p:nvSpPr>
        <p:spPr>
          <a:xfrm>
            <a:off x="1298448" y="2560319"/>
            <a:ext cx="6671660" cy="3729269"/>
          </a:xfrm>
        </p:spPr>
        <p:txBody>
          <a:bodyPr>
            <a:noAutofit/>
          </a:bodyPr>
          <a:lstStyle/>
          <a:p>
            <a:pPr marL="0" indent="0" defTabSz="914400">
              <a:spcBef>
                <a:spcPts val="0"/>
              </a:spcBef>
              <a:spcAft>
                <a:spcPts val="0"/>
              </a:spcAft>
              <a:buClrTx/>
              <a:buSzTx/>
              <a:buNone/>
              <a:defRPr/>
            </a:pPr>
            <a:r>
              <a:rPr lang="en-US" sz="3000" dirty="0" err="1"/>
              <a:t>println</a:t>
            </a:r>
            <a:r>
              <a:rPr lang="en-US" sz="3000" dirty="0"/>
              <a:t>(</a:t>
            </a:r>
          </a:p>
          <a:p>
            <a:pPr marL="0" lvl="0" indent="0" defTabSz="914400">
              <a:spcBef>
                <a:spcPts val="0"/>
              </a:spcBef>
              <a:spcAft>
                <a:spcPts val="0"/>
              </a:spcAft>
              <a:buClrTx/>
              <a:buSzTx/>
              <a:buNone/>
              <a:defRPr/>
            </a:pPr>
            <a:r>
              <a:rPr lang="en-US" sz="3200" dirty="0"/>
              <a:t>	x + 6 </a:t>
            </a:r>
          </a:p>
          <a:p>
            <a:pPr marL="0" lvl="0" indent="0" defTabSz="914400">
              <a:spcBef>
                <a:spcPts val="0"/>
              </a:spcBef>
              <a:spcAft>
                <a:spcPts val="0"/>
              </a:spcAft>
              <a:buClrTx/>
              <a:buSzTx/>
              <a:buNone/>
              <a:defRPr/>
            </a:pPr>
            <a:r>
              <a:rPr lang="en-US" sz="3000" dirty="0"/>
              <a:t>)</a:t>
            </a:r>
          </a:p>
        </p:txBody>
      </p:sp>
      <p:sp>
        <p:nvSpPr>
          <p:cNvPr id="4" name="Content Placeholder 3"/>
          <p:cNvSpPr>
            <a:spLocks noGrp="1"/>
          </p:cNvSpPr>
          <p:nvPr>
            <p:ph sz="half" idx="2"/>
          </p:nvPr>
        </p:nvSpPr>
        <p:spPr/>
        <p:txBody>
          <a:bodyPr>
            <a:normAutofit lnSpcReduction="10000"/>
          </a:bodyPr>
          <a:lstStyle/>
          <a:p>
            <a:r>
              <a:rPr lang="en-US" sz="2600" dirty="0">
                <a:solidFill>
                  <a:srgbClr val="FF0000"/>
                </a:solidFill>
              </a:rPr>
              <a:t>x = -2</a:t>
            </a:r>
          </a:p>
          <a:p>
            <a:pPr lvl="0"/>
            <a:r>
              <a:rPr lang="en-US" sz="2600" dirty="0"/>
              <a:t>foo = </a:t>
            </a:r>
            <a:r>
              <a:rPr lang="en-US" sz="2800" dirty="0" err="1"/>
              <a:t>def</a:t>
            </a:r>
            <a:r>
              <a:rPr lang="en-US" sz="2800" dirty="0"/>
              <a:t> foo( ):</a:t>
            </a:r>
            <a:r>
              <a:rPr lang="en-US" sz="2800" dirty="0" err="1"/>
              <a:t>Int</a:t>
            </a:r>
            <a:r>
              <a:rPr lang="en-US" sz="2800" dirty="0"/>
              <a:t> ={x + 6 }</a:t>
            </a:r>
          </a:p>
          <a:p>
            <a:pPr lvl="0"/>
            <a:r>
              <a:rPr lang="en-US" sz="2800" dirty="0"/>
              <a:t>bar = </a:t>
            </a:r>
            <a:r>
              <a:rPr lang="en-US" sz="2800" dirty="0" err="1"/>
              <a:t>def</a:t>
            </a:r>
            <a:r>
              <a:rPr lang="en-US" sz="2800" dirty="0"/>
              <a:t> bar( ):</a:t>
            </a:r>
            <a:r>
              <a:rPr lang="en-US" sz="2800" dirty="0" err="1"/>
              <a:t>Int</a:t>
            </a:r>
            <a:r>
              <a:rPr lang="en-US" sz="2800" dirty="0"/>
              <a:t> = {</a:t>
            </a:r>
            <a:r>
              <a:rPr lang="en-US" sz="2800" dirty="0" err="1"/>
              <a:t>val</a:t>
            </a:r>
            <a:r>
              <a:rPr lang="en-US" sz="2800" dirty="0"/>
              <a:t> x = - 2;	foo( )}</a:t>
            </a:r>
          </a:p>
          <a:p>
            <a:pPr lvl="0"/>
            <a:r>
              <a:rPr lang="en-US" sz="2800" dirty="0"/>
              <a:t>In print I do addition</a:t>
            </a:r>
          </a:p>
          <a:p>
            <a:pPr lvl="0"/>
            <a:r>
              <a:rPr lang="en-US" sz="2800" dirty="0"/>
              <a:t>In addition I lookup x</a:t>
            </a:r>
          </a:p>
          <a:p>
            <a:endParaRPr lang="en-US" sz="2600" dirty="0"/>
          </a:p>
        </p:txBody>
      </p:sp>
    </p:spTree>
    <p:extLst>
      <p:ext uri="{BB962C8B-B14F-4D97-AF65-F5344CB8AC3E}">
        <p14:creationId xmlns:p14="http://schemas.microsoft.com/office/powerpoint/2010/main" val="1881188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Dynamic issue!</a:t>
            </a:r>
          </a:p>
        </p:txBody>
      </p:sp>
      <p:sp>
        <p:nvSpPr>
          <p:cNvPr id="3" name="Content Placeholder 2"/>
          <p:cNvSpPr>
            <a:spLocks noGrp="1"/>
          </p:cNvSpPr>
          <p:nvPr>
            <p:ph sz="half" idx="1"/>
          </p:nvPr>
        </p:nvSpPr>
        <p:spPr>
          <a:xfrm>
            <a:off x="1298448" y="2560319"/>
            <a:ext cx="6671660" cy="3729269"/>
          </a:xfrm>
        </p:spPr>
        <p:txBody>
          <a:bodyPr>
            <a:noAutofit/>
          </a:bodyPr>
          <a:lstStyle/>
          <a:p>
            <a:pPr marL="0" indent="0" defTabSz="914400">
              <a:spcBef>
                <a:spcPts val="0"/>
              </a:spcBef>
              <a:spcAft>
                <a:spcPts val="0"/>
              </a:spcAft>
              <a:buClrTx/>
              <a:buSzTx/>
              <a:buNone/>
              <a:defRPr/>
            </a:pPr>
            <a:r>
              <a:rPr lang="en-US" sz="3000" dirty="0" err="1"/>
              <a:t>println</a:t>
            </a:r>
            <a:r>
              <a:rPr lang="en-US" sz="3000" dirty="0"/>
              <a:t>(</a:t>
            </a:r>
          </a:p>
          <a:p>
            <a:pPr marL="0" lvl="0" indent="0" defTabSz="914400">
              <a:spcBef>
                <a:spcPts val="0"/>
              </a:spcBef>
              <a:spcAft>
                <a:spcPts val="0"/>
              </a:spcAft>
              <a:buClrTx/>
              <a:buSzTx/>
              <a:buNone/>
              <a:defRPr/>
            </a:pPr>
            <a:r>
              <a:rPr lang="en-US" sz="3200" dirty="0"/>
              <a:t>	</a:t>
            </a:r>
            <a:r>
              <a:rPr lang="en-US" sz="3200" dirty="0">
                <a:solidFill>
                  <a:srgbClr val="FF0000"/>
                </a:solidFill>
              </a:rPr>
              <a:t>-2 </a:t>
            </a:r>
            <a:r>
              <a:rPr lang="en-US" sz="3200" dirty="0"/>
              <a:t>+ 6 </a:t>
            </a:r>
          </a:p>
          <a:p>
            <a:pPr marL="0" lvl="0" indent="0" defTabSz="914400">
              <a:spcBef>
                <a:spcPts val="0"/>
              </a:spcBef>
              <a:spcAft>
                <a:spcPts val="0"/>
              </a:spcAft>
              <a:buClrTx/>
              <a:buSzTx/>
              <a:buNone/>
              <a:defRPr/>
            </a:pPr>
            <a:r>
              <a:rPr lang="en-US" sz="3000" dirty="0"/>
              <a:t>)</a:t>
            </a:r>
          </a:p>
        </p:txBody>
      </p:sp>
      <p:sp>
        <p:nvSpPr>
          <p:cNvPr id="4" name="Content Placeholder 3"/>
          <p:cNvSpPr>
            <a:spLocks noGrp="1"/>
          </p:cNvSpPr>
          <p:nvPr>
            <p:ph sz="half" idx="2"/>
          </p:nvPr>
        </p:nvSpPr>
        <p:spPr/>
        <p:txBody>
          <a:bodyPr>
            <a:normAutofit/>
          </a:bodyPr>
          <a:lstStyle/>
          <a:p>
            <a:r>
              <a:rPr lang="en-US" sz="2600" dirty="0">
                <a:solidFill>
                  <a:srgbClr val="FF0000"/>
                </a:solidFill>
              </a:rPr>
              <a:t>x = -2</a:t>
            </a:r>
          </a:p>
          <a:p>
            <a:pPr lvl="0"/>
            <a:r>
              <a:rPr lang="en-US" sz="2600" dirty="0"/>
              <a:t>foo = </a:t>
            </a:r>
            <a:r>
              <a:rPr lang="en-US" sz="2800" dirty="0" err="1"/>
              <a:t>def</a:t>
            </a:r>
            <a:r>
              <a:rPr lang="en-US" sz="2800" dirty="0"/>
              <a:t> foo( ):</a:t>
            </a:r>
            <a:r>
              <a:rPr lang="en-US" sz="2800" dirty="0" err="1"/>
              <a:t>Int</a:t>
            </a:r>
            <a:r>
              <a:rPr lang="en-US" sz="2800" dirty="0"/>
              <a:t> ={x + 6 }</a:t>
            </a:r>
          </a:p>
          <a:p>
            <a:pPr lvl="0"/>
            <a:r>
              <a:rPr lang="en-US" sz="2800" dirty="0"/>
              <a:t>bar = </a:t>
            </a:r>
            <a:r>
              <a:rPr lang="en-US" sz="2800" dirty="0" err="1"/>
              <a:t>def</a:t>
            </a:r>
            <a:r>
              <a:rPr lang="en-US" sz="2800" dirty="0"/>
              <a:t> bar( ):</a:t>
            </a:r>
            <a:r>
              <a:rPr lang="en-US" sz="2800" dirty="0" err="1"/>
              <a:t>Int</a:t>
            </a:r>
            <a:r>
              <a:rPr lang="en-US" sz="2800" dirty="0"/>
              <a:t> = {</a:t>
            </a:r>
            <a:r>
              <a:rPr lang="en-US" sz="2800" dirty="0" err="1"/>
              <a:t>val</a:t>
            </a:r>
            <a:r>
              <a:rPr lang="en-US" sz="2800" dirty="0"/>
              <a:t> x = - 2;	foo( )}</a:t>
            </a:r>
          </a:p>
          <a:p>
            <a:pPr lvl="0"/>
            <a:r>
              <a:rPr lang="en-US" sz="2800" dirty="0"/>
              <a:t>In print I do addition</a:t>
            </a:r>
          </a:p>
        </p:txBody>
      </p:sp>
    </p:spTree>
    <p:extLst>
      <p:ext uri="{BB962C8B-B14F-4D97-AF65-F5344CB8AC3E}">
        <p14:creationId xmlns:p14="http://schemas.microsoft.com/office/powerpoint/2010/main" val="3130409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Dynamic issue!</a:t>
            </a:r>
          </a:p>
        </p:txBody>
      </p:sp>
      <p:sp>
        <p:nvSpPr>
          <p:cNvPr id="3" name="Content Placeholder 2"/>
          <p:cNvSpPr>
            <a:spLocks noGrp="1"/>
          </p:cNvSpPr>
          <p:nvPr>
            <p:ph sz="half" idx="1"/>
          </p:nvPr>
        </p:nvSpPr>
        <p:spPr>
          <a:xfrm>
            <a:off x="1298448" y="2560319"/>
            <a:ext cx="6671660" cy="3729269"/>
          </a:xfrm>
        </p:spPr>
        <p:txBody>
          <a:bodyPr>
            <a:noAutofit/>
          </a:bodyPr>
          <a:lstStyle/>
          <a:p>
            <a:pPr marL="0" indent="0" defTabSz="914400">
              <a:spcBef>
                <a:spcPts val="0"/>
              </a:spcBef>
              <a:spcAft>
                <a:spcPts val="0"/>
              </a:spcAft>
              <a:buClrTx/>
              <a:buSzTx/>
              <a:buNone/>
              <a:defRPr/>
            </a:pPr>
            <a:r>
              <a:rPr lang="en-US" sz="3000" dirty="0" err="1"/>
              <a:t>println</a:t>
            </a:r>
            <a:r>
              <a:rPr lang="en-US" sz="3000" dirty="0"/>
              <a:t>(</a:t>
            </a:r>
          </a:p>
          <a:p>
            <a:pPr marL="0" lvl="0" indent="0" defTabSz="914400">
              <a:spcBef>
                <a:spcPts val="0"/>
              </a:spcBef>
              <a:spcAft>
                <a:spcPts val="0"/>
              </a:spcAft>
              <a:buClrTx/>
              <a:buSzTx/>
              <a:buNone/>
              <a:defRPr/>
            </a:pPr>
            <a:r>
              <a:rPr lang="en-US" sz="3200" dirty="0"/>
              <a:t>	</a:t>
            </a:r>
            <a:r>
              <a:rPr lang="en-US" sz="3200" dirty="0">
                <a:solidFill>
                  <a:srgbClr val="FF0000"/>
                </a:solidFill>
              </a:rPr>
              <a:t>4</a:t>
            </a:r>
            <a:endParaRPr lang="en-US" sz="3200" dirty="0"/>
          </a:p>
          <a:p>
            <a:pPr marL="0" lvl="0" indent="0" defTabSz="914400">
              <a:spcBef>
                <a:spcPts val="0"/>
              </a:spcBef>
              <a:spcAft>
                <a:spcPts val="0"/>
              </a:spcAft>
              <a:buClrTx/>
              <a:buSzTx/>
              <a:buNone/>
              <a:defRPr/>
            </a:pPr>
            <a:r>
              <a:rPr lang="en-US" sz="3000" dirty="0"/>
              <a:t>)</a:t>
            </a:r>
          </a:p>
        </p:txBody>
      </p:sp>
      <p:sp>
        <p:nvSpPr>
          <p:cNvPr id="4" name="Content Placeholder 3"/>
          <p:cNvSpPr>
            <a:spLocks noGrp="1"/>
          </p:cNvSpPr>
          <p:nvPr>
            <p:ph sz="half" idx="2"/>
          </p:nvPr>
        </p:nvSpPr>
        <p:spPr/>
        <p:txBody>
          <a:bodyPr>
            <a:normAutofit/>
          </a:bodyPr>
          <a:lstStyle/>
          <a:p>
            <a:r>
              <a:rPr lang="en-US" sz="2600" dirty="0">
                <a:solidFill>
                  <a:srgbClr val="FF0000"/>
                </a:solidFill>
              </a:rPr>
              <a:t>x = -2</a:t>
            </a:r>
          </a:p>
          <a:p>
            <a:pPr lvl="0"/>
            <a:r>
              <a:rPr lang="en-US" sz="2600" dirty="0"/>
              <a:t>foo = </a:t>
            </a:r>
            <a:r>
              <a:rPr lang="en-US" sz="2800" dirty="0" err="1"/>
              <a:t>def</a:t>
            </a:r>
            <a:r>
              <a:rPr lang="en-US" sz="2800" dirty="0"/>
              <a:t> foo( ):</a:t>
            </a:r>
            <a:r>
              <a:rPr lang="en-US" sz="2800" dirty="0" err="1"/>
              <a:t>Int</a:t>
            </a:r>
            <a:r>
              <a:rPr lang="en-US" sz="2800" dirty="0"/>
              <a:t> ={x + 6 }</a:t>
            </a:r>
          </a:p>
          <a:p>
            <a:pPr lvl="0"/>
            <a:r>
              <a:rPr lang="en-US" sz="2800" dirty="0"/>
              <a:t>bar = </a:t>
            </a:r>
            <a:r>
              <a:rPr lang="en-US" sz="2800" dirty="0" err="1"/>
              <a:t>def</a:t>
            </a:r>
            <a:r>
              <a:rPr lang="en-US" sz="2800" dirty="0"/>
              <a:t> bar( ):</a:t>
            </a:r>
            <a:r>
              <a:rPr lang="en-US" sz="2800" dirty="0" err="1"/>
              <a:t>Int</a:t>
            </a:r>
            <a:r>
              <a:rPr lang="en-US" sz="2800" dirty="0"/>
              <a:t> = {</a:t>
            </a:r>
            <a:r>
              <a:rPr lang="en-US" sz="2800" dirty="0" err="1"/>
              <a:t>val</a:t>
            </a:r>
            <a:r>
              <a:rPr lang="en-US" sz="2800" dirty="0"/>
              <a:t> x = - 2;	foo( )}</a:t>
            </a:r>
          </a:p>
          <a:p>
            <a:pPr lvl="0"/>
            <a:r>
              <a:rPr lang="en-US" sz="2800" dirty="0"/>
              <a:t>I can print</a:t>
            </a:r>
          </a:p>
        </p:txBody>
      </p:sp>
    </p:spTree>
    <p:extLst>
      <p:ext uri="{BB962C8B-B14F-4D97-AF65-F5344CB8AC3E}">
        <p14:creationId xmlns:p14="http://schemas.microsoft.com/office/powerpoint/2010/main" val="3710083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 Teaser</a:t>
            </a:r>
          </a:p>
        </p:txBody>
      </p:sp>
      <p:sp>
        <p:nvSpPr>
          <p:cNvPr id="3" name="Content Placeholder 2"/>
          <p:cNvSpPr>
            <a:spLocks noGrp="1"/>
          </p:cNvSpPr>
          <p:nvPr>
            <p:ph sz="half" idx="1"/>
          </p:nvPr>
        </p:nvSpPr>
        <p:spPr>
          <a:xfrm>
            <a:off x="1449217" y="1873468"/>
            <a:ext cx="6671660" cy="3729269"/>
          </a:xfrm>
        </p:spPr>
        <p:txBody>
          <a:bodyPr>
            <a:noAutofit/>
          </a:bodyPr>
          <a:lstStyle/>
          <a:p>
            <a:pPr marL="0" lvl="0" indent="0" defTabSz="914400">
              <a:spcBef>
                <a:spcPts val="0"/>
              </a:spcBef>
              <a:spcAft>
                <a:spcPts val="0"/>
              </a:spcAft>
              <a:buClrTx/>
              <a:buSzTx/>
              <a:buNone/>
              <a:defRPr/>
            </a:pPr>
            <a:r>
              <a:rPr lang="en-US" sz="2600" dirty="0" err="1"/>
              <a:t>val</a:t>
            </a:r>
            <a:r>
              <a:rPr lang="en-US" sz="2600" dirty="0"/>
              <a:t> x = 3</a:t>
            </a:r>
          </a:p>
          <a:p>
            <a:pPr marL="0" lvl="0" indent="0" defTabSz="914400">
              <a:spcBef>
                <a:spcPts val="0"/>
              </a:spcBef>
              <a:spcAft>
                <a:spcPts val="0"/>
              </a:spcAft>
              <a:buClrTx/>
              <a:buSzTx/>
              <a:buNone/>
              <a:defRPr/>
            </a:pPr>
            <a:r>
              <a:rPr lang="en-US" sz="2600" dirty="0" err="1"/>
              <a:t>def</a:t>
            </a:r>
            <a:r>
              <a:rPr lang="en-US" sz="2600" dirty="0"/>
              <a:t> foo( ):</a:t>
            </a:r>
            <a:r>
              <a:rPr lang="en-US" sz="2600" dirty="0" err="1"/>
              <a:t>Int</a:t>
            </a:r>
            <a:r>
              <a:rPr lang="en-US" sz="2600" dirty="0"/>
              <a:t> = { x + 6 }</a:t>
            </a:r>
          </a:p>
          <a:p>
            <a:pPr marL="0" lvl="0" indent="0" defTabSz="914400">
              <a:spcBef>
                <a:spcPts val="0"/>
              </a:spcBef>
              <a:spcAft>
                <a:spcPts val="0"/>
              </a:spcAft>
              <a:buClrTx/>
              <a:buSzTx/>
              <a:buNone/>
              <a:defRPr/>
            </a:pPr>
            <a:r>
              <a:rPr lang="en-US" sz="2600" dirty="0" err="1"/>
              <a:t>def</a:t>
            </a:r>
            <a:r>
              <a:rPr lang="en-US" sz="2600" dirty="0"/>
              <a:t> bar( ):</a:t>
            </a:r>
            <a:r>
              <a:rPr lang="en-US" sz="2600" dirty="0" err="1"/>
              <a:t>Int</a:t>
            </a:r>
            <a:r>
              <a:rPr lang="en-US" sz="2600" dirty="0"/>
              <a:t> = {</a:t>
            </a:r>
          </a:p>
          <a:p>
            <a:pPr marL="0" lvl="0" indent="0" defTabSz="914400">
              <a:spcBef>
                <a:spcPts val="0"/>
              </a:spcBef>
              <a:spcAft>
                <a:spcPts val="0"/>
              </a:spcAft>
              <a:buClrTx/>
              <a:buSzTx/>
              <a:buNone/>
              <a:defRPr/>
            </a:pPr>
            <a:r>
              <a:rPr lang="en-US" sz="2600" dirty="0"/>
              <a:t>	</a:t>
            </a:r>
            <a:r>
              <a:rPr lang="en-US" sz="2600" dirty="0" err="1"/>
              <a:t>val</a:t>
            </a:r>
            <a:r>
              <a:rPr lang="en-US" sz="2600" dirty="0"/>
              <a:t> x = - 2	</a:t>
            </a:r>
          </a:p>
          <a:p>
            <a:pPr marL="0" lvl="0" indent="0" defTabSz="914400">
              <a:spcBef>
                <a:spcPts val="0"/>
              </a:spcBef>
              <a:spcAft>
                <a:spcPts val="0"/>
              </a:spcAft>
              <a:buClrTx/>
              <a:buSzTx/>
              <a:buNone/>
              <a:defRPr/>
            </a:pPr>
            <a:r>
              <a:rPr lang="en-US" sz="2600" dirty="0"/>
              <a:t>	foo( )</a:t>
            </a:r>
          </a:p>
          <a:p>
            <a:pPr marL="0" lvl="0" indent="0" defTabSz="914400">
              <a:spcBef>
                <a:spcPts val="0"/>
              </a:spcBef>
              <a:spcAft>
                <a:spcPts val="0"/>
              </a:spcAft>
              <a:buClrTx/>
              <a:buSzTx/>
              <a:buNone/>
              <a:defRPr/>
            </a:pPr>
            <a:r>
              <a:rPr lang="en-US" sz="2600" dirty="0"/>
              <a:t>}</a:t>
            </a:r>
          </a:p>
          <a:p>
            <a:pPr marL="0" lvl="0" indent="0" defTabSz="914400">
              <a:spcBef>
                <a:spcPts val="0"/>
              </a:spcBef>
              <a:spcAft>
                <a:spcPts val="0"/>
              </a:spcAft>
              <a:buClrTx/>
              <a:buSzTx/>
              <a:buNone/>
              <a:defRPr/>
            </a:pPr>
            <a:r>
              <a:rPr lang="en-US" sz="2600" dirty="0" err="1"/>
              <a:t>println</a:t>
            </a:r>
            <a:r>
              <a:rPr lang="en-US" sz="2600" dirty="0"/>
              <a:t>(foo( ))</a:t>
            </a:r>
          </a:p>
          <a:p>
            <a:pPr marL="0" lvl="0" indent="0" defTabSz="914400">
              <a:spcBef>
                <a:spcPts val="0"/>
              </a:spcBef>
              <a:spcAft>
                <a:spcPts val="0"/>
              </a:spcAft>
              <a:buClrTx/>
              <a:buSzTx/>
              <a:buNone/>
              <a:defRPr/>
            </a:pPr>
            <a:r>
              <a:rPr lang="en-US" sz="2600" dirty="0" err="1"/>
              <a:t>println</a:t>
            </a:r>
            <a:r>
              <a:rPr lang="en-US" sz="2600" dirty="0"/>
              <a:t>(bar( ))</a:t>
            </a:r>
          </a:p>
        </p:txBody>
      </p:sp>
      <p:sp>
        <p:nvSpPr>
          <p:cNvPr id="4" name="Content Placeholder 3"/>
          <p:cNvSpPr>
            <a:spLocks noGrp="1"/>
          </p:cNvSpPr>
          <p:nvPr>
            <p:ph sz="half" idx="2"/>
          </p:nvPr>
        </p:nvSpPr>
        <p:spPr/>
        <p:txBody>
          <a:bodyPr>
            <a:normAutofit/>
          </a:bodyPr>
          <a:lstStyle/>
          <a:p>
            <a:r>
              <a:rPr lang="en-US" sz="2600" dirty="0"/>
              <a:t>Under Static Scoping Conditions?</a:t>
            </a:r>
          </a:p>
          <a:p>
            <a:r>
              <a:rPr lang="en-US" sz="2600" dirty="0"/>
              <a:t>Under Dynamic Scoping Conditions?</a:t>
            </a:r>
          </a:p>
          <a:p>
            <a:r>
              <a:rPr lang="en-US" sz="2600" dirty="0"/>
              <a:t>Scala in general?</a:t>
            </a:r>
          </a:p>
        </p:txBody>
      </p:sp>
    </p:spTree>
    <p:extLst>
      <p:ext uri="{BB962C8B-B14F-4D97-AF65-F5344CB8AC3E}">
        <p14:creationId xmlns:p14="http://schemas.microsoft.com/office/powerpoint/2010/main" val="4259391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step logic – on Scala</a:t>
            </a:r>
          </a:p>
        </p:txBody>
      </p:sp>
      <p:sp>
        <p:nvSpPr>
          <p:cNvPr id="3" name="Content Placeholder 2"/>
          <p:cNvSpPr>
            <a:spLocks noGrp="1"/>
          </p:cNvSpPr>
          <p:nvPr>
            <p:ph sz="half" idx="1"/>
          </p:nvPr>
        </p:nvSpPr>
        <p:spPr>
          <a:xfrm>
            <a:off x="1449217" y="1729594"/>
            <a:ext cx="6671660" cy="3729269"/>
          </a:xfrm>
        </p:spPr>
        <p:txBody>
          <a:bodyPr>
            <a:noAutofit/>
          </a:bodyPr>
          <a:lstStyle/>
          <a:p>
            <a:pPr marL="0" lvl="0" indent="0" defTabSz="914400">
              <a:spcBef>
                <a:spcPts val="0"/>
              </a:spcBef>
              <a:spcAft>
                <a:spcPts val="0"/>
              </a:spcAft>
              <a:buClrTx/>
              <a:buSzTx/>
              <a:buNone/>
              <a:defRPr/>
            </a:pPr>
            <a:r>
              <a:rPr lang="en-US" sz="3000" dirty="0" err="1"/>
              <a:t>val</a:t>
            </a:r>
            <a:r>
              <a:rPr lang="en-US" sz="3000" dirty="0"/>
              <a:t> x = 3</a:t>
            </a:r>
          </a:p>
          <a:p>
            <a:pPr marL="0" lvl="0" indent="0" defTabSz="914400">
              <a:spcBef>
                <a:spcPts val="0"/>
              </a:spcBef>
              <a:spcAft>
                <a:spcPts val="0"/>
              </a:spcAft>
              <a:buClrTx/>
              <a:buSzTx/>
              <a:buNone/>
              <a:defRPr/>
            </a:pPr>
            <a:r>
              <a:rPr lang="en-US" sz="3000" dirty="0" err="1"/>
              <a:t>def</a:t>
            </a:r>
            <a:r>
              <a:rPr lang="en-US" sz="3000" dirty="0"/>
              <a:t> foo( ):</a:t>
            </a:r>
            <a:r>
              <a:rPr lang="en-US" sz="3000" dirty="0" err="1"/>
              <a:t>Int</a:t>
            </a:r>
            <a:r>
              <a:rPr lang="en-US" sz="3000" dirty="0"/>
              <a:t> = { x + 6 }</a:t>
            </a:r>
          </a:p>
          <a:p>
            <a:pPr marL="0" lvl="0" indent="0" defTabSz="914400">
              <a:spcBef>
                <a:spcPts val="0"/>
              </a:spcBef>
              <a:spcAft>
                <a:spcPts val="0"/>
              </a:spcAft>
              <a:buClrTx/>
              <a:buSzTx/>
              <a:buNone/>
              <a:defRPr/>
            </a:pPr>
            <a:r>
              <a:rPr lang="en-US" sz="3000" dirty="0" err="1"/>
              <a:t>def</a:t>
            </a:r>
            <a:r>
              <a:rPr lang="en-US" sz="3000" dirty="0"/>
              <a:t> bar( ):</a:t>
            </a:r>
            <a:r>
              <a:rPr lang="en-US" sz="3000" dirty="0" err="1"/>
              <a:t>Int</a:t>
            </a:r>
            <a:r>
              <a:rPr lang="en-US" sz="3000" dirty="0"/>
              <a:t> = {</a:t>
            </a:r>
          </a:p>
          <a:p>
            <a:pPr marL="0" lvl="0" indent="0" defTabSz="914400">
              <a:spcBef>
                <a:spcPts val="0"/>
              </a:spcBef>
              <a:spcAft>
                <a:spcPts val="0"/>
              </a:spcAft>
              <a:buClrTx/>
              <a:buSzTx/>
              <a:buNone/>
              <a:defRPr/>
            </a:pPr>
            <a:r>
              <a:rPr lang="en-US" sz="3000" dirty="0"/>
              <a:t>	</a:t>
            </a:r>
            <a:r>
              <a:rPr lang="en-US" sz="3000" dirty="0" err="1"/>
              <a:t>val</a:t>
            </a:r>
            <a:r>
              <a:rPr lang="en-US" sz="3000" dirty="0"/>
              <a:t> x = - 2	</a:t>
            </a:r>
          </a:p>
          <a:p>
            <a:pPr marL="0" lvl="0" indent="0" defTabSz="914400">
              <a:spcBef>
                <a:spcPts val="0"/>
              </a:spcBef>
              <a:spcAft>
                <a:spcPts val="0"/>
              </a:spcAft>
              <a:buClrTx/>
              <a:buSzTx/>
              <a:buNone/>
              <a:defRPr/>
            </a:pPr>
            <a:r>
              <a:rPr lang="en-US" sz="3000" dirty="0"/>
              <a:t>	foo( )</a:t>
            </a:r>
          </a:p>
          <a:p>
            <a:pPr marL="0" lvl="0" indent="0" defTabSz="914400">
              <a:spcBef>
                <a:spcPts val="0"/>
              </a:spcBef>
              <a:spcAft>
                <a:spcPts val="0"/>
              </a:spcAft>
              <a:buClrTx/>
              <a:buSzTx/>
              <a:buNone/>
              <a:defRPr/>
            </a:pPr>
            <a:r>
              <a:rPr lang="en-US" sz="3000" dirty="0"/>
              <a:t>}</a:t>
            </a:r>
          </a:p>
          <a:p>
            <a:pPr marL="0" lvl="0" indent="0" defTabSz="914400">
              <a:spcBef>
                <a:spcPts val="0"/>
              </a:spcBef>
              <a:spcAft>
                <a:spcPts val="0"/>
              </a:spcAft>
              <a:buClrTx/>
              <a:buSzTx/>
              <a:buNone/>
              <a:defRPr/>
            </a:pPr>
            <a:r>
              <a:rPr lang="en-US" sz="3000" dirty="0" err="1"/>
              <a:t>println</a:t>
            </a:r>
            <a:r>
              <a:rPr lang="en-US" sz="3000" dirty="0"/>
              <a:t>(foo( ))</a:t>
            </a:r>
          </a:p>
          <a:p>
            <a:pPr marL="0" lvl="0" indent="0" defTabSz="914400">
              <a:spcBef>
                <a:spcPts val="0"/>
              </a:spcBef>
              <a:spcAft>
                <a:spcPts val="0"/>
              </a:spcAft>
              <a:buClrTx/>
              <a:buSzTx/>
              <a:buNone/>
              <a:defRPr/>
            </a:pPr>
            <a:r>
              <a:rPr lang="en-US" sz="3000" dirty="0" err="1"/>
              <a:t>println</a:t>
            </a:r>
            <a:r>
              <a:rPr lang="en-US" sz="3000" dirty="0"/>
              <a:t>(bar( ))</a:t>
            </a:r>
          </a:p>
        </p:txBody>
      </p:sp>
      <p:sp>
        <p:nvSpPr>
          <p:cNvPr id="4" name="Content Placeholder 3"/>
          <p:cNvSpPr>
            <a:spLocks noGrp="1"/>
          </p:cNvSpPr>
          <p:nvPr>
            <p:ph sz="half" idx="2"/>
          </p:nvPr>
        </p:nvSpPr>
        <p:spPr>
          <a:xfrm>
            <a:off x="6413771" y="2017342"/>
            <a:ext cx="4645152" cy="3926257"/>
          </a:xfrm>
        </p:spPr>
        <p:txBody>
          <a:bodyPr>
            <a:normAutofit fontScale="92500" lnSpcReduction="20000"/>
          </a:bodyPr>
          <a:lstStyle/>
          <a:p>
            <a:r>
              <a:rPr lang="en-US" sz="2600" dirty="0"/>
              <a:t>Has the </a:t>
            </a:r>
            <a:r>
              <a:rPr lang="en-US" sz="2600" dirty="0" err="1"/>
              <a:t>sideeffect</a:t>
            </a:r>
            <a:r>
              <a:rPr lang="en-US" sz="2600" dirty="0"/>
              <a:t> of :</a:t>
            </a:r>
          </a:p>
          <a:p>
            <a:r>
              <a:rPr lang="en-US" sz="2600" dirty="0"/>
              <a:t>Prints 9</a:t>
            </a:r>
          </a:p>
          <a:p>
            <a:r>
              <a:rPr lang="en-US" sz="2600" dirty="0"/>
              <a:t>Prints </a:t>
            </a:r>
            <a:r>
              <a:rPr lang="en-US" sz="2600" dirty="0">
                <a:solidFill>
                  <a:srgbClr val="FF0000"/>
                </a:solidFill>
              </a:rPr>
              <a:t>4</a:t>
            </a:r>
          </a:p>
          <a:p>
            <a:r>
              <a:rPr lang="en-US" sz="2600" dirty="0">
                <a:solidFill>
                  <a:schemeClr val="tx1"/>
                </a:solidFill>
              </a:rPr>
              <a:t>Scala is </a:t>
            </a:r>
            <a:r>
              <a:rPr lang="en-US" sz="2600" b="1" dirty="0">
                <a:solidFill>
                  <a:srgbClr val="00B050"/>
                </a:solidFill>
              </a:rPr>
              <a:t>Statically scoped </a:t>
            </a:r>
            <a:r>
              <a:rPr lang="en-US" sz="2600" dirty="0">
                <a:solidFill>
                  <a:schemeClr val="tx1"/>
                </a:solidFill>
              </a:rPr>
              <a:t>and should have printed 9 and 9. </a:t>
            </a:r>
          </a:p>
          <a:p>
            <a:r>
              <a:rPr lang="en-US" sz="2600" dirty="0">
                <a:solidFill>
                  <a:srgbClr val="FF0000"/>
                </a:solidFill>
              </a:rPr>
              <a:t>The logic of our big step interpreter is flawed for interpreting statically scoped languages</a:t>
            </a:r>
            <a:endParaRPr lang="en-US" sz="2600" dirty="0">
              <a:solidFill>
                <a:schemeClr val="tx1"/>
              </a:solidFill>
            </a:endParaRPr>
          </a:p>
        </p:txBody>
      </p:sp>
    </p:spTree>
    <p:extLst>
      <p:ext uri="{BB962C8B-B14F-4D97-AF65-F5344CB8AC3E}">
        <p14:creationId xmlns:p14="http://schemas.microsoft.com/office/powerpoint/2010/main" val="1447033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step ideals</a:t>
            </a:r>
          </a:p>
        </p:txBody>
      </p:sp>
      <p:sp>
        <p:nvSpPr>
          <p:cNvPr id="3" name="Content Placeholder 2"/>
          <p:cNvSpPr>
            <a:spLocks noGrp="1"/>
          </p:cNvSpPr>
          <p:nvPr>
            <p:ph idx="1"/>
          </p:nvPr>
        </p:nvSpPr>
        <p:spPr/>
        <p:txBody>
          <a:bodyPr/>
          <a:lstStyle/>
          <a:p>
            <a:r>
              <a:rPr lang="en-US" dirty="0"/>
              <a:t>Our small step rules are written for </a:t>
            </a:r>
            <a:r>
              <a:rPr lang="en-US" i="1" dirty="0" err="1"/>
              <a:t>javascripty</a:t>
            </a:r>
            <a:r>
              <a:rPr lang="en-US" dirty="0"/>
              <a:t> but their concepts can be applied to other programming languages such as Scala.</a:t>
            </a:r>
          </a:p>
          <a:p>
            <a:r>
              <a:rPr lang="en-US" dirty="0"/>
              <a:t>Remember that these rules as they are written implement static scoping</a:t>
            </a:r>
          </a:p>
        </p:txBody>
      </p:sp>
    </p:spTree>
    <p:extLst>
      <p:ext uri="{BB962C8B-B14F-4D97-AF65-F5344CB8AC3E}">
        <p14:creationId xmlns:p14="http://schemas.microsoft.com/office/powerpoint/2010/main" val="2576767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step logic – on Scala</a:t>
            </a:r>
          </a:p>
        </p:txBody>
      </p:sp>
      <p:sp>
        <p:nvSpPr>
          <p:cNvPr id="3" name="Content Placeholder 2"/>
          <p:cNvSpPr>
            <a:spLocks noGrp="1"/>
          </p:cNvSpPr>
          <p:nvPr>
            <p:ph sz="half" idx="1"/>
          </p:nvPr>
        </p:nvSpPr>
        <p:spPr>
          <a:xfrm>
            <a:off x="1585141" y="1769856"/>
            <a:ext cx="6671660" cy="3729269"/>
          </a:xfrm>
        </p:spPr>
        <p:txBody>
          <a:bodyPr>
            <a:noAutofit/>
          </a:bodyPr>
          <a:lstStyle/>
          <a:p>
            <a:pPr marL="0" lvl="0" indent="0" defTabSz="914400">
              <a:spcBef>
                <a:spcPts val="0"/>
              </a:spcBef>
              <a:spcAft>
                <a:spcPts val="0"/>
              </a:spcAft>
              <a:buClrTx/>
              <a:buSzTx/>
              <a:buNone/>
              <a:defRPr/>
            </a:pPr>
            <a:r>
              <a:rPr lang="en-US" sz="3000" dirty="0" err="1"/>
              <a:t>val</a:t>
            </a:r>
            <a:r>
              <a:rPr lang="en-US" sz="3000" dirty="0"/>
              <a:t> x = 3</a:t>
            </a:r>
          </a:p>
          <a:p>
            <a:pPr marL="0" lvl="0" indent="0" defTabSz="914400">
              <a:spcBef>
                <a:spcPts val="0"/>
              </a:spcBef>
              <a:spcAft>
                <a:spcPts val="0"/>
              </a:spcAft>
              <a:buClrTx/>
              <a:buSzTx/>
              <a:buNone/>
              <a:defRPr/>
            </a:pPr>
            <a:r>
              <a:rPr lang="en-US" sz="3000" dirty="0" err="1"/>
              <a:t>def</a:t>
            </a:r>
            <a:r>
              <a:rPr lang="en-US" sz="3000" dirty="0"/>
              <a:t> foo( ):</a:t>
            </a:r>
            <a:r>
              <a:rPr lang="en-US" sz="3000" dirty="0" err="1"/>
              <a:t>Int</a:t>
            </a:r>
            <a:r>
              <a:rPr lang="en-US" sz="3000" dirty="0"/>
              <a:t> = { </a:t>
            </a:r>
            <a:r>
              <a:rPr lang="en-US" sz="3000" b="1" dirty="0">
                <a:solidFill>
                  <a:srgbClr val="00B050"/>
                </a:solidFill>
              </a:rPr>
              <a:t>x</a:t>
            </a:r>
            <a:r>
              <a:rPr lang="en-US" sz="3000" dirty="0"/>
              <a:t> + 6 }</a:t>
            </a:r>
          </a:p>
          <a:p>
            <a:pPr marL="0" lvl="0" indent="0" defTabSz="914400">
              <a:spcBef>
                <a:spcPts val="0"/>
              </a:spcBef>
              <a:spcAft>
                <a:spcPts val="0"/>
              </a:spcAft>
              <a:buClrTx/>
              <a:buSzTx/>
              <a:buNone/>
              <a:defRPr/>
            </a:pPr>
            <a:r>
              <a:rPr lang="en-US" sz="3000" dirty="0" err="1"/>
              <a:t>def</a:t>
            </a:r>
            <a:r>
              <a:rPr lang="en-US" sz="3000" dirty="0"/>
              <a:t> bar( ):</a:t>
            </a:r>
            <a:r>
              <a:rPr lang="en-US" sz="3000" dirty="0" err="1"/>
              <a:t>Int</a:t>
            </a:r>
            <a:r>
              <a:rPr lang="en-US" sz="3000" dirty="0"/>
              <a:t> = {</a:t>
            </a:r>
          </a:p>
          <a:p>
            <a:pPr marL="0" lvl="0" indent="0" defTabSz="914400">
              <a:spcBef>
                <a:spcPts val="0"/>
              </a:spcBef>
              <a:spcAft>
                <a:spcPts val="0"/>
              </a:spcAft>
              <a:buClrTx/>
              <a:buSzTx/>
              <a:buNone/>
              <a:defRPr/>
            </a:pPr>
            <a:r>
              <a:rPr lang="en-US" sz="3000" dirty="0"/>
              <a:t>	</a:t>
            </a:r>
            <a:r>
              <a:rPr lang="en-US" sz="3000" dirty="0" err="1"/>
              <a:t>val</a:t>
            </a:r>
            <a:r>
              <a:rPr lang="en-US" sz="3000" dirty="0"/>
              <a:t> x = - 2	</a:t>
            </a:r>
          </a:p>
          <a:p>
            <a:pPr marL="0" lvl="0" indent="0" defTabSz="914400">
              <a:spcBef>
                <a:spcPts val="0"/>
              </a:spcBef>
              <a:spcAft>
                <a:spcPts val="0"/>
              </a:spcAft>
              <a:buClrTx/>
              <a:buSzTx/>
              <a:buNone/>
              <a:defRPr/>
            </a:pPr>
            <a:r>
              <a:rPr lang="en-US" sz="3000" dirty="0"/>
              <a:t>	foo( )</a:t>
            </a:r>
          </a:p>
          <a:p>
            <a:pPr marL="0" lvl="0" indent="0" defTabSz="914400">
              <a:spcBef>
                <a:spcPts val="0"/>
              </a:spcBef>
              <a:spcAft>
                <a:spcPts val="0"/>
              </a:spcAft>
              <a:buClrTx/>
              <a:buSzTx/>
              <a:buNone/>
              <a:defRPr/>
            </a:pPr>
            <a:r>
              <a:rPr lang="en-US" sz="3000" dirty="0"/>
              <a:t>}</a:t>
            </a:r>
          </a:p>
          <a:p>
            <a:pPr marL="0" lvl="0" indent="0" defTabSz="914400">
              <a:spcBef>
                <a:spcPts val="0"/>
              </a:spcBef>
              <a:spcAft>
                <a:spcPts val="0"/>
              </a:spcAft>
              <a:buClrTx/>
              <a:buSzTx/>
              <a:buNone/>
              <a:defRPr/>
            </a:pPr>
            <a:r>
              <a:rPr lang="en-US" sz="3000" dirty="0" err="1"/>
              <a:t>println</a:t>
            </a:r>
            <a:r>
              <a:rPr lang="en-US" sz="3000" dirty="0"/>
              <a:t>(foo( ))</a:t>
            </a:r>
          </a:p>
          <a:p>
            <a:pPr marL="0" lvl="0" indent="0" defTabSz="914400">
              <a:spcBef>
                <a:spcPts val="0"/>
              </a:spcBef>
              <a:spcAft>
                <a:spcPts val="0"/>
              </a:spcAft>
              <a:buClrTx/>
              <a:buSzTx/>
              <a:buNone/>
              <a:defRPr/>
            </a:pPr>
            <a:r>
              <a:rPr lang="en-US" sz="3000" dirty="0" err="1"/>
              <a:t>println</a:t>
            </a:r>
            <a:r>
              <a:rPr lang="en-US" sz="3000" dirty="0"/>
              <a:t>(bar( ))</a:t>
            </a:r>
          </a:p>
        </p:txBody>
      </p:sp>
      <p:sp>
        <p:nvSpPr>
          <p:cNvPr id="4" name="Content Placeholder 3"/>
          <p:cNvSpPr>
            <a:spLocks noGrp="1"/>
          </p:cNvSpPr>
          <p:nvPr>
            <p:ph sz="half" idx="2"/>
          </p:nvPr>
        </p:nvSpPr>
        <p:spPr/>
        <p:txBody>
          <a:bodyPr>
            <a:normAutofit/>
          </a:bodyPr>
          <a:lstStyle/>
          <a:p>
            <a:r>
              <a:rPr lang="en-US" sz="2600" dirty="0"/>
              <a:t>Replace all free instances of x with the value 3 and move on</a:t>
            </a:r>
          </a:p>
          <a:p>
            <a:r>
              <a:rPr lang="en-US" sz="2600" dirty="0"/>
              <a:t>Note there is only 1</a:t>
            </a:r>
          </a:p>
        </p:txBody>
      </p:sp>
    </p:spTree>
    <p:extLst>
      <p:ext uri="{BB962C8B-B14F-4D97-AF65-F5344CB8AC3E}">
        <p14:creationId xmlns:p14="http://schemas.microsoft.com/office/powerpoint/2010/main" val="692477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step logic – on Scala</a:t>
            </a:r>
          </a:p>
        </p:txBody>
      </p:sp>
      <p:sp>
        <p:nvSpPr>
          <p:cNvPr id="3" name="Content Placeholder 2"/>
          <p:cNvSpPr>
            <a:spLocks noGrp="1"/>
          </p:cNvSpPr>
          <p:nvPr>
            <p:ph sz="half" idx="1"/>
          </p:nvPr>
        </p:nvSpPr>
        <p:spPr>
          <a:xfrm>
            <a:off x="1449217" y="2017343"/>
            <a:ext cx="6671660" cy="3729269"/>
          </a:xfrm>
        </p:spPr>
        <p:txBody>
          <a:bodyPr>
            <a:noAutofit/>
          </a:bodyPr>
          <a:lstStyle/>
          <a:p>
            <a:pPr marL="0" lvl="0" indent="0" defTabSz="914400">
              <a:spcBef>
                <a:spcPts val="0"/>
              </a:spcBef>
              <a:spcAft>
                <a:spcPts val="0"/>
              </a:spcAft>
              <a:buClrTx/>
              <a:buSzTx/>
              <a:buNone/>
              <a:defRPr/>
            </a:pPr>
            <a:r>
              <a:rPr lang="en-US" sz="3000" dirty="0" err="1"/>
              <a:t>def</a:t>
            </a:r>
            <a:r>
              <a:rPr lang="en-US" sz="3000" dirty="0"/>
              <a:t> foo( ):</a:t>
            </a:r>
            <a:r>
              <a:rPr lang="en-US" sz="3000" dirty="0" err="1"/>
              <a:t>Int</a:t>
            </a:r>
            <a:r>
              <a:rPr lang="en-US" sz="3000" dirty="0"/>
              <a:t> = { 3 + 6 }</a:t>
            </a:r>
          </a:p>
          <a:p>
            <a:pPr marL="0" lvl="0" indent="0" defTabSz="914400">
              <a:spcBef>
                <a:spcPts val="0"/>
              </a:spcBef>
              <a:spcAft>
                <a:spcPts val="0"/>
              </a:spcAft>
              <a:buClrTx/>
              <a:buSzTx/>
              <a:buNone/>
              <a:defRPr/>
            </a:pPr>
            <a:r>
              <a:rPr lang="en-US" sz="3000" dirty="0" err="1"/>
              <a:t>def</a:t>
            </a:r>
            <a:r>
              <a:rPr lang="en-US" sz="3000" dirty="0"/>
              <a:t> bar( ):</a:t>
            </a:r>
            <a:r>
              <a:rPr lang="en-US" sz="3000" dirty="0" err="1"/>
              <a:t>Int</a:t>
            </a:r>
            <a:r>
              <a:rPr lang="en-US" sz="3000" dirty="0"/>
              <a:t> = {</a:t>
            </a:r>
          </a:p>
          <a:p>
            <a:pPr marL="0" lvl="0" indent="0" defTabSz="914400">
              <a:spcBef>
                <a:spcPts val="0"/>
              </a:spcBef>
              <a:spcAft>
                <a:spcPts val="0"/>
              </a:spcAft>
              <a:buClrTx/>
              <a:buSzTx/>
              <a:buNone/>
              <a:defRPr/>
            </a:pPr>
            <a:r>
              <a:rPr lang="en-US" sz="3000" dirty="0"/>
              <a:t>	</a:t>
            </a:r>
            <a:r>
              <a:rPr lang="en-US" sz="3000" dirty="0" err="1"/>
              <a:t>val</a:t>
            </a:r>
            <a:r>
              <a:rPr lang="en-US" sz="3000" dirty="0"/>
              <a:t> x = - 2	</a:t>
            </a:r>
          </a:p>
          <a:p>
            <a:pPr marL="0" lvl="0" indent="0" defTabSz="914400">
              <a:spcBef>
                <a:spcPts val="0"/>
              </a:spcBef>
              <a:spcAft>
                <a:spcPts val="0"/>
              </a:spcAft>
              <a:buClrTx/>
              <a:buSzTx/>
              <a:buNone/>
              <a:defRPr/>
            </a:pPr>
            <a:r>
              <a:rPr lang="en-US" sz="3000" dirty="0"/>
              <a:t>	</a:t>
            </a:r>
            <a:r>
              <a:rPr lang="en-US" sz="3000" b="1" dirty="0">
                <a:solidFill>
                  <a:srgbClr val="00B050"/>
                </a:solidFill>
              </a:rPr>
              <a:t>foo</a:t>
            </a:r>
            <a:r>
              <a:rPr lang="en-US" sz="3000" dirty="0"/>
              <a:t>( )</a:t>
            </a:r>
          </a:p>
          <a:p>
            <a:pPr marL="0" lvl="0" indent="0" defTabSz="914400">
              <a:spcBef>
                <a:spcPts val="0"/>
              </a:spcBef>
              <a:spcAft>
                <a:spcPts val="0"/>
              </a:spcAft>
              <a:buClrTx/>
              <a:buSzTx/>
              <a:buNone/>
              <a:defRPr/>
            </a:pPr>
            <a:r>
              <a:rPr lang="en-US" sz="3000" dirty="0"/>
              <a:t>}</a:t>
            </a:r>
          </a:p>
          <a:p>
            <a:pPr marL="0" lvl="0" indent="0" defTabSz="914400">
              <a:spcBef>
                <a:spcPts val="0"/>
              </a:spcBef>
              <a:spcAft>
                <a:spcPts val="0"/>
              </a:spcAft>
              <a:buClrTx/>
              <a:buSzTx/>
              <a:buNone/>
              <a:defRPr/>
            </a:pPr>
            <a:r>
              <a:rPr lang="en-US" sz="3000" dirty="0" err="1"/>
              <a:t>println</a:t>
            </a:r>
            <a:r>
              <a:rPr lang="en-US" sz="3000" dirty="0"/>
              <a:t>(</a:t>
            </a:r>
            <a:r>
              <a:rPr lang="en-US" sz="3000" b="1" dirty="0">
                <a:solidFill>
                  <a:srgbClr val="00B050"/>
                </a:solidFill>
              </a:rPr>
              <a:t>foo</a:t>
            </a:r>
            <a:r>
              <a:rPr lang="en-US" sz="3000" dirty="0"/>
              <a:t>( ))</a:t>
            </a:r>
          </a:p>
          <a:p>
            <a:pPr marL="0" lvl="0" indent="0" defTabSz="914400">
              <a:spcBef>
                <a:spcPts val="0"/>
              </a:spcBef>
              <a:spcAft>
                <a:spcPts val="0"/>
              </a:spcAft>
              <a:buClrTx/>
              <a:buSzTx/>
              <a:buNone/>
              <a:defRPr/>
            </a:pPr>
            <a:r>
              <a:rPr lang="en-US" sz="3000" dirty="0" err="1"/>
              <a:t>println</a:t>
            </a:r>
            <a:r>
              <a:rPr lang="en-US" sz="3000" dirty="0"/>
              <a:t>(bar( ))</a:t>
            </a:r>
          </a:p>
        </p:txBody>
      </p:sp>
      <p:sp>
        <p:nvSpPr>
          <p:cNvPr id="4" name="Content Placeholder 3"/>
          <p:cNvSpPr>
            <a:spLocks noGrp="1"/>
          </p:cNvSpPr>
          <p:nvPr>
            <p:ph sz="half" idx="2"/>
          </p:nvPr>
        </p:nvSpPr>
        <p:spPr/>
        <p:txBody>
          <a:bodyPr>
            <a:normAutofit/>
          </a:bodyPr>
          <a:lstStyle/>
          <a:p>
            <a:r>
              <a:rPr lang="en-US" sz="2600" dirty="0"/>
              <a:t>Replace all free instances of foo with the function it represents and move on</a:t>
            </a:r>
          </a:p>
          <a:p>
            <a:r>
              <a:rPr lang="en-US" sz="2600" dirty="0"/>
              <a:t>Note that there are 2 of them</a:t>
            </a:r>
          </a:p>
        </p:txBody>
      </p:sp>
    </p:spTree>
    <p:extLst>
      <p:ext uri="{BB962C8B-B14F-4D97-AF65-F5344CB8AC3E}">
        <p14:creationId xmlns:p14="http://schemas.microsoft.com/office/powerpoint/2010/main" val="21774599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step logic – on Scala</a:t>
            </a:r>
          </a:p>
        </p:txBody>
      </p:sp>
      <p:sp>
        <p:nvSpPr>
          <p:cNvPr id="3" name="Content Placeholder 2"/>
          <p:cNvSpPr>
            <a:spLocks noGrp="1"/>
          </p:cNvSpPr>
          <p:nvPr>
            <p:ph sz="half" idx="1"/>
          </p:nvPr>
        </p:nvSpPr>
        <p:spPr>
          <a:xfrm>
            <a:off x="1298448" y="2560319"/>
            <a:ext cx="6671660" cy="3729269"/>
          </a:xfrm>
        </p:spPr>
        <p:txBody>
          <a:bodyPr>
            <a:noAutofit/>
          </a:bodyPr>
          <a:lstStyle/>
          <a:p>
            <a:pPr marL="0" lvl="0" indent="0" defTabSz="914400">
              <a:spcBef>
                <a:spcPts val="0"/>
              </a:spcBef>
              <a:spcAft>
                <a:spcPts val="0"/>
              </a:spcAft>
              <a:buClrTx/>
              <a:buSzTx/>
              <a:buNone/>
              <a:defRPr/>
            </a:pPr>
            <a:r>
              <a:rPr lang="en-US" sz="3000" dirty="0" err="1"/>
              <a:t>def</a:t>
            </a:r>
            <a:r>
              <a:rPr lang="en-US" sz="3000" dirty="0"/>
              <a:t> bar( ):</a:t>
            </a:r>
            <a:r>
              <a:rPr lang="en-US" sz="3000" dirty="0" err="1"/>
              <a:t>Int</a:t>
            </a:r>
            <a:r>
              <a:rPr lang="en-US" sz="3000" dirty="0"/>
              <a:t> = {</a:t>
            </a:r>
          </a:p>
          <a:p>
            <a:pPr marL="0" lvl="0" indent="0" defTabSz="914400">
              <a:spcBef>
                <a:spcPts val="0"/>
              </a:spcBef>
              <a:spcAft>
                <a:spcPts val="0"/>
              </a:spcAft>
              <a:buClrTx/>
              <a:buSzTx/>
              <a:buNone/>
              <a:defRPr/>
            </a:pPr>
            <a:r>
              <a:rPr lang="en-US" sz="3000" dirty="0"/>
              <a:t>	</a:t>
            </a:r>
            <a:r>
              <a:rPr lang="en-US" sz="3000" dirty="0" err="1"/>
              <a:t>val</a:t>
            </a:r>
            <a:r>
              <a:rPr lang="en-US" sz="3000" dirty="0"/>
              <a:t> x = - 2	</a:t>
            </a:r>
          </a:p>
          <a:p>
            <a:pPr marL="0" indent="0" defTabSz="914400">
              <a:spcBef>
                <a:spcPts val="0"/>
              </a:spcBef>
              <a:spcAft>
                <a:spcPts val="0"/>
              </a:spcAft>
              <a:buClrTx/>
              <a:buSzTx/>
              <a:buNone/>
              <a:defRPr/>
            </a:pPr>
            <a:r>
              <a:rPr lang="en-US" sz="3000" dirty="0"/>
              <a:t>	</a:t>
            </a:r>
            <a:r>
              <a:rPr lang="en-US" sz="3000" dirty="0" err="1"/>
              <a:t>def</a:t>
            </a:r>
            <a:r>
              <a:rPr lang="en-US" sz="3000" dirty="0"/>
              <a:t> foo( ):</a:t>
            </a:r>
            <a:r>
              <a:rPr lang="en-US" sz="3000" dirty="0" err="1"/>
              <a:t>Int</a:t>
            </a:r>
            <a:r>
              <a:rPr lang="en-US" sz="3000" dirty="0"/>
              <a:t> = { 3 + 6 }( )</a:t>
            </a:r>
          </a:p>
          <a:p>
            <a:pPr marL="0" lvl="0" indent="0" defTabSz="914400">
              <a:spcBef>
                <a:spcPts val="0"/>
              </a:spcBef>
              <a:spcAft>
                <a:spcPts val="0"/>
              </a:spcAft>
              <a:buClrTx/>
              <a:buSzTx/>
              <a:buNone/>
              <a:defRPr/>
            </a:pPr>
            <a:r>
              <a:rPr lang="en-US" sz="3000" dirty="0"/>
              <a:t>}</a:t>
            </a:r>
          </a:p>
          <a:p>
            <a:pPr marL="0" indent="0" defTabSz="914400">
              <a:spcBef>
                <a:spcPts val="0"/>
              </a:spcBef>
              <a:spcAft>
                <a:spcPts val="0"/>
              </a:spcAft>
              <a:buClrTx/>
              <a:buSzTx/>
              <a:buNone/>
              <a:defRPr/>
            </a:pPr>
            <a:r>
              <a:rPr lang="en-US" sz="3000" dirty="0" err="1"/>
              <a:t>println</a:t>
            </a:r>
            <a:r>
              <a:rPr lang="en-US" sz="3000" dirty="0"/>
              <a:t>(</a:t>
            </a:r>
            <a:r>
              <a:rPr lang="en-US" sz="3000" dirty="0" err="1"/>
              <a:t>def</a:t>
            </a:r>
            <a:r>
              <a:rPr lang="en-US" sz="3000" dirty="0"/>
              <a:t> foo( ):</a:t>
            </a:r>
            <a:r>
              <a:rPr lang="en-US" sz="3000" dirty="0" err="1"/>
              <a:t>Int</a:t>
            </a:r>
            <a:r>
              <a:rPr lang="en-US" sz="3000" dirty="0"/>
              <a:t> = { 3 + 6 }( ))</a:t>
            </a:r>
          </a:p>
          <a:p>
            <a:pPr marL="0" lvl="0" indent="0" defTabSz="914400">
              <a:spcBef>
                <a:spcPts val="0"/>
              </a:spcBef>
              <a:spcAft>
                <a:spcPts val="0"/>
              </a:spcAft>
              <a:buClrTx/>
              <a:buSzTx/>
              <a:buNone/>
              <a:defRPr/>
            </a:pPr>
            <a:r>
              <a:rPr lang="en-US" sz="3000" dirty="0" err="1"/>
              <a:t>println</a:t>
            </a:r>
            <a:r>
              <a:rPr lang="en-US" sz="3000" dirty="0"/>
              <a:t>(</a:t>
            </a:r>
            <a:r>
              <a:rPr lang="en-US" sz="3000" b="1" dirty="0">
                <a:solidFill>
                  <a:srgbClr val="00B050"/>
                </a:solidFill>
              </a:rPr>
              <a:t>bar</a:t>
            </a:r>
            <a:r>
              <a:rPr lang="en-US" sz="3000" dirty="0"/>
              <a:t>( ))</a:t>
            </a:r>
          </a:p>
        </p:txBody>
      </p:sp>
      <p:sp>
        <p:nvSpPr>
          <p:cNvPr id="4" name="Content Placeholder 3"/>
          <p:cNvSpPr>
            <a:spLocks noGrp="1"/>
          </p:cNvSpPr>
          <p:nvPr>
            <p:ph sz="half" idx="2"/>
          </p:nvPr>
        </p:nvSpPr>
        <p:spPr>
          <a:xfrm>
            <a:off x="7464972" y="2560320"/>
            <a:ext cx="3434676" cy="3310128"/>
          </a:xfrm>
        </p:spPr>
        <p:txBody>
          <a:bodyPr>
            <a:normAutofit lnSpcReduction="10000"/>
          </a:bodyPr>
          <a:lstStyle/>
          <a:p>
            <a:r>
              <a:rPr lang="en-US" sz="2600" dirty="0"/>
              <a:t>Replace all free instances of bar with the function it represents and move on</a:t>
            </a:r>
          </a:p>
          <a:p>
            <a:r>
              <a:rPr lang="en-US" sz="2600" dirty="0"/>
              <a:t>Note there is only 1 of them</a:t>
            </a:r>
          </a:p>
        </p:txBody>
      </p:sp>
    </p:spTree>
    <p:extLst>
      <p:ext uri="{BB962C8B-B14F-4D97-AF65-F5344CB8AC3E}">
        <p14:creationId xmlns:p14="http://schemas.microsoft.com/office/powerpoint/2010/main" val="3541295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step logic – on Scala</a:t>
            </a:r>
          </a:p>
        </p:txBody>
      </p:sp>
      <p:sp>
        <p:nvSpPr>
          <p:cNvPr id="3" name="Content Placeholder 2"/>
          <p:cNvSpPr>
            <a:spLocks noGrp="1"/>
          </p:cNvSpPr>
          <p:nvPr>
            <p:ph sz="half" idx="1"/>
          </p:nvPr>
        </p:nvSpPr>
        <p:spPr>
          <a:xfrm>
            <a:off x="1360232" y="2131294"/>
            <a:ext cx="6671660" cy="3729269"/>
          </a:xfrm>
        </p:spPr>
        <p:txBody>
          <a:bodyPr>
            <a:noAutofit/>
          </a:bodyPr>
          <a:lstStyle/>
          <a:p>
            <a:pPr marL="0" indent="0" defTabSz="914400">
              <a:spcBef>
                <a:spcPts val="0"/>
              </a:spcBef>
              <a:spcAft>
                <a:spcPts val="0"/>
              </a:spcAft>
              <a:buClrTx/>
              <a:buSzTx/>
              <a:buNone/>
              <a:defRPr/>
            </a:pPr>
            <a:r>
              <a:rPr lang="en-US" sz="3000" dirty="0" err="1"/>
              <a:t>println</a:t>
            </a:r>
            <a:r>
              <a:rPr lang="en-US" sz="3000" dirty="0"/>
              <a:t>(</a:t>
            </a:r>
            <a:r>
              <a:rPr lang="en-US" sz="3000" dirty="0" err="1"/>
              <a:t>def</a:t>
            </a:r>
            <a:r>
              <a:rPr lang="en-US" sz="3000" dirty="0"/>
              <a:t> foo( ):</a:t>
            </a:r>
            <a:r>
              <a:rPr lang="en-US" sz="3000" dirty="0" err="1"/>
              <a:t>Int</a:t>
            </a:r>
            <a:r>
              <a:rPr lang="en-US" sz="3000" dirty="0"/>
              <a:t> = { 3 + 6 }( ))</a:t>
            </a:r>
          </a:p>
          <a:p>
            <a:pPr marL="0" lvl="0" indent="0" defTabSz="914400">
              <a:spcBef>
                <a:spcPts val="0"/>
              </a:spcBef>
              <a:spcAft>
                <a:spcPts val="0"/>
              </a:spcAft>
              <a:buClrTx/>
              <a:buSzTx/>
              <a:buNone/>
              <a:defRPr/>
            </a:pPr>
            <a:r>
              <a:rPr lang="en-US" sz="3000" dirty="0" err="1"/>
              <a:t>println</a:t>
            </a:r>
            <a:r>
              <a:rPr lang="en-US" sz="3000" dirty="0"/>
              <a:t>(</a:t>
            </a:r>
          </a:p>
          <a:p>
            <a:pPr marL="0" lvl="0" indent="0" defTabSz="914400">
              <a:spcBef>
                <a:spcPts val="0"/>
              </a:spcBef>
              <a:spcAft>
                <a:spcPts val="0"/>
              </a:spcAft>
              <a:buClrTx/>
              <a:buSzTx/>
              <a:buNone/>
              <a:defRPr/>
            </a:pPr>
            <a:r>
              <a:rPr lang="en-US" sz="3000" dirty="0"/>
              <a:t>	</a:t>
            </a:r>
            <a:r>
              <a:rPr lang="en-US" sz="3000" dirty="0" err="1"/>
              <a:t>def</a:t>
            </a:r>
            <a:r>
              <a:rPr lang="en-US" sz="3000" dirty="0"/>
              <a:t> bar( ):</a:t>
            </a:r>
            <a:r>
              <a:rPr lang="en-US" sz="3000" dirty="0" err="1"/>
              <a:t>Int</a:t>
            </a:r>
            <a:r>
              <a:rPr lang="en-US" sz="3000" dirty="0"/>
              <a:t> = {</a:t>
            </a:r>
          </a:p>
          <a:p>
            <a:pPr marL="0" lvl="0" indent="0" defTabSz="914400">
              <a:spcBef>
                <a:spcPts val="0"/>
              </a:spcBef>
              <a:spcAft>
                <a:spcPts val="0"/>
              </a:spcAft>
              <a:buClrTx/>
              <a:buSzTx/>
              <a:buNone/>
              <a:defRPr/>
            </a:pPr>
            <a:r>
              <a:rPr lang="en-US" sz="3000" dirty="0"/>
              <a:t>		</a:t>
            </a:r>
            <a:r>
              <a:rPr lang="en-US" sz="3000" dirty="0" err="1"/>
              <a:t>val</a:t>
            </a:r>
            <a:r>
              <a:rPr lang="en-US" sz="3000" dirty="0"/>
              <a:t> x = - 2	</a:t>
            </a:r>
          </a:p>
          <a:p>
            <a:pPr marL="0" indent="0" defTabSz="914400">
              <a:spcBef>
                <a:spcPts val="0"/>
              </a:spcBef>
              <a:spcAft>
                <a:spcPts val="0"/>
              </a:spcAft>
              <a:buClrTx/>
              <a:buSzTx/>
              <a:buNone/>
              <a:defRPr/>
            </a:pPr>
            <a:r>
              <a:rPr lang="en-US" sz="3000" dirty="0"/>
              <a:t>		</a:t>
            </a:r>
            <a:r>
              <a:rPr lang="en-US" sz="3000" dirty="0" err="1"/>
              <a:t>def</a:t>
            </a:r>
            <a:r>
              <a:rPr lang="en-US" sz="3000" dirty="0"/>
              <a:t> foo( ):</a:t>
            </a:r>
            <a:r>
              <a:rPr lang="en-US" sz="3000" dirty="0" err="1"/>
              <a:t>Int</a:t>
            </a:r>
            <a:r>
              <a:rPr lang="en-US" sz="3000" dirty="0"/>
              <a:t> = { 3 + 6 }( )</a:t>
            </a:r>
          </a:p>
          <a:p>
            <a:pPr marL="0" lvl="0" indent="0" defTabSz="914400">
              <a:spcBef>
                <a:spcPts val="0"/>
              </a:spcBef>
              <a:spcAft>
                <a:spcPts val="0"/>
              </a:spcAft>
              <a:buClrTx/>
              <a:buSzTx/>
              <a:buNone/>
              <a:defRPr/>
            </a:pPr>
            <a:r>
              <a:rPr lang="en-US" sz="3000" dirty="0"/>
              <a:t>	}( )</a:t>
            </a:r>
          </a:p>
          <a:p>
            <a:pPr marL="0" lvl="0" indent="0" defTabSz="914400">
              <a:spcBef>
                <a:spcPts val="0"/>
              </a:spcBef>
              <a:spcAft>
                <a:spcPts val="0"/>
              </a:spcAft>
              <a:buClrTx/>
              <a:buSzTx/>
              <a:buNone/>
              <a:defRPr/>
            </a:pPr>
            <a:r>
              <a:rPr lang="en-US" sz="3000" dirty="0"/>
              <a:t>)</a:t>
            </a:r>
          </a:p>
        </p:txBody>
      </p:sp>
      <p:sp>
        <p:nvSpPr>
          <p:cNvPr id="4" name="Content Placeholder 3"/>
          <p:cNvSpPr>
            <a:spLocks noGrp="1"/>
          </p:cNvSpPr>
          <p:nvPr>
            <p:ph sz="half" idx="2"/>
          </p:nvPr>
        </p:nvSpPr>
        <p:spPr>
          <a:xfrm>
            <a:off x="7464972" y="2560320"/>
            <a:ext cx="3434676" cy="3310128"/>
          </a:xfrm>
        </p:spPr>
        <p:txBody>
          <a:bodyPr>
            <a:normAutofit/>
          </a:bodyPr>
          <a:lstStyle/>
          <a:p>
            <a:r>
              <a:rPr lang="en-US" sz="2600" dirty="0"/>
              <a:t>In evaluating print I must evaluate its insides</a:t>
            </a:r>
          </a:p>
          <a:p>
            <a:r>
              <a:rPr lang="en-US" sz="2600" dirty="0"/>
              <a:t>I must call f</a:t>
            </a:r>
          </a:p>
        </p:txBody>
      </p:sp>
    </p:spTree>
    <p:extLst>
      <p:ext uri="{BB962C8B-B14F-4D97-AF65-F5344CB8AC3E}">
        <p14:creationId xmlns:p14="http://schemas.microsoft.com/office/powerpoint/2010/main" val="1807082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step logic – on Scala</a:t>
            </a:r>
          </a:p>
        </p:txBody>
      </p:sp>
      <p:sp>
        <p:nvSpPr>
          <p:cNvPr id="3" name="Content Placeholder 2"/>
          <p:cNvSpPr>
            <a:spLocks noGrp="1"/>
          </p:cNvSpPr>
          <p:nvPr>
            <p:ph sz="half" idx="1"/>
          </p:nvPr>
        </p:nvSpPr>
        <p:spPr>
          <a:xfrm>
            <a:off x="1323161" y="2193077"/>
            <a:ext cx="6671660" cy="3729269"/>
          </a:xfrm>
        </p:spPr>
        <p:txBody>
          <a:bodyPr>
            <a:noAutofit/>
          </a:bodyPr>
          <a:lstStyle/>
          <a:p>
            <a:pPr marL="0" indent="0" defTabSz="914400">
              <a:spcBef>
                <a:spcPts val="0"/>
              </a:spcBef>
              <a:spcAft>
                <a:spcPts val="0"/>
              </a:spcAft>
              <a:buClrTx/>
              <a:buSzTx/>
              <a:buNone/>
              <a:defRPr/>
            </a:pPr>
            <a:r>
              <a:rPr lang="en-US" sz="3000" dirty="0" err="1"/>
              <a:t>println</a:t>
            </a:r>
            <a:r>
              <a:rPr lang="en-US" sz="3000" dirty="0"/>
              <a:t>( 3 + 6 )</a:t>
            </a:r>
          </a:p>
          <a:p>
            <a:pPr marL="0" lvl="0" indent="0" defTabSz="914400">
              <a:spcBef>
                <a:spcPts val="0"/>
              </a:spcBef>
              <a:spcAft>
                <a:spcPts val="0"/>
              </a:spcAft>
              <a:buClrTx/>
              <a:buSzTx/>
              <a:buNone/>
              <a:defRPr/>
            </a:pPr>
            <a:r>
              <a:rPr lang="en-US" sz="3000" dirty="0" err="1"/>
              <a:t>println</a:t>
            </a:r>
            <a:r>
              <a:rPr lang="en-US" sz="3000" dirty="0"/>
              <a:t>(</a:t>
            </a:r>
          </a:p>
          <a:p>
            <a:pPr marL="0" lvl="0" indent="0" defTabSz="914400">
              <a:spcBef>
                <a:spcPts val="0"/>
              </a:spcBef>
              <a:spcAft>
                <a:spcPts val="0"/>
              </a:spcAft>
              <a:buClrTx/>
              <a:buSzTx/>
              <a:buNone/>
              <a:defRPr/>
            </a:pPr>
            <a:r>
              <a:rPr lang="en-US" sz="3000" dirty="0"/>
              <a:t>	</a:t>
            </a:r>
            <a:r>
              <a:rPr lang="en-US" sz="3000" dirty="0" err="1"/>
              <a:t>def</a:t>
            </a:r>
            <a:r>
              <a:rPr lang="en-US" sz="3000" dirty="0"/>
              <a:t> bar( ):</a:t>
            </a:r>
            <a:r>
              <a:rPr lang="en-US" sz="3000" dirty="0" err="1"/>
              <a:t>Int</a:t>
            </a:r>
            <a:r>
              <a:rPr lang="en-US" sz="3000" dirty="0"/>
              <a:t> = {</a:t>
            </a:r>
          </a:p>
          <a:p>
            <a:pPr marL="0" lvl="0" indent="0" defTabSz="914400">
              <a:spcBef>
                <a:spcPts val="0"/>
              </a:spcBef>
              <a:spcAft>
                <a:spcPts val="0"/>
              </a:spcAft>
              <a:buClrTx/>
              <a:buSzTx/>
              <a:buNone/>
              <a:defRPr/>
            </a:pPr>
            <a:r>
              <a:rPr lang="en-US" sz="3000" dirty="0"/>
              <a:t>		</a:t>
            </a:r>
            <a:r>
              <a:rPr lang="en-US" sz="3000" dirty="0" err="1"/>
              <a:t>val</a:t>
            </a:r>
            <a:r>
              <a:rPr lang="en-US" sz="3000" dirty="0"/>
              <a:t> x = - 2	</a:t>
            </a:r>
          </a:p>
          <a:p>
            <a:pPr marL="0" indent="0" defTabSz="914400">
              <a:spcBef>
                <a:spcPts val="0"/>
              </a:spcBef>
              <a:spcAft>
                <a:spcPts val="0"/>
              </a:spcAft>
              <a:buClrTx/>
              <a:buSzTx/>
              <a:buNone/>
              <a:defRPr/>
            </a:pPr>
            <a:r>
              <a:rPr lang="en-US" sz="3000" dirty="0"/>
              <a:t>		</a:t>
            </a:r>
            <a:r>
              <a:rPr lang="en-US" sz="3000" dirty="0" err="1"/>
              <a:t>def</a:t>
            </a:r>
            <a:r>
              <a:rPr lang="en-US" sz="3000" dirty="0"/>
              <a:t> foo( ):</a:t>
            </a:r>
            <a:r>
              <a:rPr lang="en-US" sz="3000" dirty="0" err="1"/>
              <a:t>Int</a:t>
            </a:r>
            <a:r>
              <a:rPr lang="en-US" sz="3000" dirty="0"/>
              <a:t> = { 3 + 6 }( )</a:t>
            </a:r>
          </a:p>
          <a:p>
            <a:pPr marL="0" lvl="0" indent="0" defTabSz="914400">
              <a:spcBef>
                <a:spcPts val="0"/>
              </a:spcBef>
              <a:spcAft>
                <a:spcPts val="0"/>
              </a:spcAft>
              <a:buClrTx/>
              <a:buSzTx/>
              <a:buNone/>
              <a:defRPr/>
            </a:pPr>
            <a:r>
              <a:rPr lang="en-US" sz="3000" dirty="0"/>
              <a:t>	}( )</a:t>
            </a:r>
          </a:p>
          <a:p>
            <a:pPr marL="0" lvl="0" indent="0" defTabSz="914400">
              <a:spcBef>
                <a:spcPts val="0"/>
              </a:spcBef>
              <a:spcAft>
                <a:spcPts val="0"/>
              </a:spcAft>
              <a:buClrTx/>
              <a:buSzTx/>
              <a:buNone/>
              <a:defRPr/>
            </a:pPr>
            <a:r>
              <a:rPr lang="en-US" sz="3000" dirty="0"/>
              <a:t>)</a:t>
            </a:r>
          </a:p>
        </p:txBody>
      </p:sp>
      <p:sp>
        <p:nvSpPr>
          <p:cNvPr id="4" name="Content Placeholder 3"/>
          <p:cNvSpPr>
            <a:spLocks noGrp="1"/>
          </p:cNvSpPr>
          <p:nvPr>
            <p:ph sz="half" idx="2"/>
          </p:nvPr>
        </p:nvSpPr>
        <p:spPr>
          <a:xfrm>
            <a:off x="7464972" y="2560320"/>
            <a:ext cx="3434676" cy="3310128"/>
          </a:xfrm>
        </p:spPr>
        <p:txBody>
          <a:bodyPr>
            <a:normAutofit/>
          </a:bodyPr>
          <a:lstStyle/>
          <a:p>
            <a:r>
              <a:rPr lang="en-US" sz="2600" dirty="0"/>
              <a:t>In evaluating print I must evaluate its insides</a:t>
            </a:r>
          </a:p>
          <a:p>
            <a:r>
              <a:rPr lang="en-US" sz="2600" dirty="0"/>
              <a:t>9 = 3 + 6</a:t>
            </a:r>
          </a:p>
        </p:txBody>
      </p:sp>
    </p:spTree>
    <p:extLst>
      <p:ext uri="{BB962C8B-B14F-4D97-AF65-F5344CB8AC3E}">
        <p14:creationId xmlns:p14="http://schemas.microsoft.com/office/powerpoint/2010/main" val="3249155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step logic – on Scala</a:t>
            </a:r>
          </a:p>
        </p:txBody>
      </p:sp>
      <p:sp>
        <p:nvSpPr>
          <p:cNvPr id="3" name="Content Placeholder 2"/>
          <p:cNvSpPr>
            <a:spLocks noGrp="1"/>
          </p:cNvSpPr>
          <p:nvPr>
            <p:ph sz="half" idx="1"/>
          </p:nvPr>
        </p:nvSpPr>
        <p:spPr>
          <a:xfrm>
            <a:off x="1449217" y="2217791"/>
            <a:ext cx="6671660" cy="3729269"/>
          </a:xfrm>
        </p:spPr>
        <p:txBody>
          <a:bodyPr>
            <a:noAutofit/>
          </a:bodyPr>
          <a:lstStyle/>
          <a:p>
            <a:pPr marL="0" indent="0" defTabSz="914400">
              <a:spcBef>
                <a:spcPts val="0"/>
              </a:spcBef>
              <a:spcAft>
                <a:spcPts val="0"/>
              </a:spcAft>
              <a:buClrTx/>
              <a:buSzTx/>
              <a:buNone/>
              <a:defRPr/>
            </a:pPr>
            <a:r>
              <a:rPr lang="en-US" sz="3000" dirty="0" err="1"/>
              <a:t>println</a:t>
            </a:r>
            <a:r>
              <a:rPr lang="en-US" sz="3000" dirty="0"/>
              <a:t>( 9 )</a:t>
            </a:r>
          </a:p>
          <a:p>
            <a:pPr marL="0" lvl="0" indent="0" defTabSz="914400">
              <a:spcBef>
                <a:spcPts val="0"/>
              </a:spcBef>
              <a:spcAft>
                <a:spcPts val="0"/>
              </a:spcAft>
              <a:buClrTx/>
              <a:buSzTx/>
              <a:buNone/>
              <a:defRPr/>
            </a:pPr>
            <a:r>
              <a:rPr lang="en-US" sz="3000" dirty="0" err="1"/>
              <a:t>println</a:t>
            </a:r>
            <a:r>
              <a:rPr lang="en-US" sz="3000" dirty="0"/>
              <a:t>(</a:t>
            </a:r>
          </a:p>
          <a:p>
            <a:pPr marL="0" lvl="0" indent="0" defTabSz="914400">
              <a:spcBef>
                <a:spcPts val="0"/>
              </a:spcBef>
              <a:spcAft>
                <a:spcPts val="0"/>
              </a:spcAft>
              <a:buClrTx/>
              <a:buSzTx/>
              <a:buNone/>
              <a:defRPr/>
            </a:pPr>
            <a:r>
              <a:rPr lang="en-US" sz="3000" dirty="0"/>
              <a:t>	</a:t>
            </a:r>
            <a:r>
              <a:rPr lang="en-US" sz="3000" dirty="0" err="1"/>
              <a:t>def</a:t>
            </a:r>
            <a:r>
              <a:rPr lang="en-US" sz="3000" dirty="0"/>
              <a:t> bar( ):</a:t>
            </a:r>
            <a:r>
              <a:rPr lang="en-US" sz="3000" dirty="0" err="1"/>
              <a:t>Int</a:t>
            </a:r>
            <a:r>
              <a:rPr lang="en-US" sz="3000" dirty="0"/>
              <a:t> = {</a:t>
            </a:r>
          </a:p>
          <a:p>
            <a:pPr marL="0" lvl="0" indent="0" defTabSz="914400">
              <a:spcBef>
                <a:spcPts val="0"/>
              </a:spcBef>
              <a:spcAft>
                <a:spcPts val="0"/>
              </a:spcAft>
              <a:buClrTx/>
              <a:buSzTx/>
              <a:buNone/>
              <a:defRPr/>
            </a:pPr>
            <a:r>
              <a:rPr lang="en-US" sz="3000" dirty="0"/>
              <a:t>		</a:t>
            </a:r>
            <a:r>
              <a:rPr lang="en-US" sz="3000" dirty="0" err="1"/>
              <a:t>val</a:t>
            </a:r>
            <a:r>
              <a:rPr lang="en-US" sz="3000" dirty="0"/>
              <a:t> x = - 2	</a:t>
            </a:r>
          </a:p>
          <a:p>
            <a:pPr marL="0" indent="0" defTabSz="914400">
              <a:spcBef>
                <a:spcPts val="0"/>
              </a:spcBef>
              <a:spcAft>
                <a:spcPts val="0"/>
              </a:spcAft>
              <a:buClrTx/>
              <a:buSzTx/>
              <a:buNone/>
              <a:defRPr/>
            </a:pPr>
            <a:r>
              <a:rPr lang="en-US" sz="3000" dirty="0"/>
              <a:t>		</a:t>
            </a:r>
            <a:r>
              <a:rPr lang="en-US" sz="3000" dirty="0" err="1"/>
              <a:t>def</a:t>
            </a:r>
            <a:r>
              <a:rPr lang="en-US" sz="3000" dirty="0"/>
              <a:t> foo( ):</a:t>
            </a:r>
            <a:r>
              <a:rPr lang="en-US" sz="3000" dirty="0" err="1"/>
              <a:t>Int</a:t>
            </a:r>
            <a:r>
              <a:rPr lang="en-US" sz="3000" dirty="0"/>
              <a:t> = { 3 + 6 }( )</a:t>
            </a:r>
          </a:p>
          <a:p>
            <a:pPr marL="0" lvl="0" indent="0" defTabSz="914400">
              <a:spcBef>
                <a:spcPts val="0"/>
              </a:spcBef>
              <a:spcAft>
                <a:spcPts val="0"/>
              </a:spcAft>
              <a:buClrTx/>
              <a:buSzTx/>
              <a:buNone/>
              <a:defRPr/>
            </a:pPr>
            <a:r>
              <a:rPr lang="en-US" sz="3000" dirty="0"/>
              <a:t>	}( )</a:t>
            </a:r>
          </a:p>
          <a:p>
            <a:pPr marL="0" lvl="0" indent="0" defTabSz="914400">
              <a:spcBef>
                <a:spcPts val="0"/>
              </a:spcBef>
              <a:spcAft>
                <a:spcPts val="0"/>
              </a:spcAft>
              <a:buClrTx/>
              <a:buSzTx/>
              <a:buNone/>
              <a:defRPr/>
            </a:pPr>
            <a:r>
              <a:rPr lang="en-US" sz="3000" dirty="0"/>
              <a:t>)</a:t>
            </a:r>
          </a:p>
        </p:txBody>
      </p:sp>
      <p:sp>
        <p:nvSpPr>
          <p:cNvPr id="4" name="Content Placeholder 3"/>
          <p:cNvSpPr>
            <a:spLocks noGrp="1"/>
          </p:cNvSpPr>
          <p:nvPr>
            <p:ph sz="half" idx="2"/>
          </p:nvPr>
        </p:nvSpPr>
        <p:spPr>
          <a:xfrm>
            <a:off x="7464972" y="2560320"/>
            <a:ext cx="3434676" cy="3310128"/>
          </a:xfrm>
        </p:spPr>
        <p:txBody>
          <a:bodyPr>
            <a:normAutofit/>
          </a:bodyPr>
          <a:lstStyle/>
          <a:p>
            <a:r>
              <a:rPr lang="en-US" sz="2600" dirty="0"/>
              <a:t>Print 9 and move on</a:t>
            </a:r>
          </a:p>
        </p:txBody>
      </p:sp>
    </p:spTree>
    <p:extLst>
      <p:ext uri="{BB962C8B-B14F-4D97-AF65-F5344CB8AC3E}">
        <p14:creationId xmlns:p14="http://schemas.microsoft.com/office/powerpoint/2010/main" val="7840798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step logic – on Scala </a:t>
            </a:r>
            <a:r>
              <a:rPr lang="en-US" dirty="0">
                <a:solidFill>
                  <a:srgbClr val="00B050"/>
                </a:solidFill>
              </a:rPr>
              <a:t># 9</a:t>
            </a:r>
          </a:p>
        </p:txBody>
      </p:sp>
      <p:sp>
        <p:nvSpPr>
          <p:cNvPr id="3" name="Content Placeholder 2"/>
          <p:cNvSpPr>
            <a:spLocks noGrp="1"/>
          </p:cNvSpPr>
          <p:nvPr>
            <p:ph sz="half" idx="1"/>
          </p:nvPr>
        </p:nvSpPr>
        <p:spPr>
          <a:xfrm>
            <a:off x="1298448" y="2560319"/>
            <a:ext cx="6671660" cy="3729269"/>
          </a:xfrm>
        </p:spPr>
        <p:txBody>
          <a:bodyPr>
            <a:noAutofit/>
          </a:bodyPr>
          <a:lstStyle/>
          <a:p>
            <a:pPr marL="0" lvl="0" indent="0" defTabSz="914400">
              <a:spcBef>
                <a:spcPts val="0"/>
              </a:spcBef>
              <a:spcAft>
                <a:spcPts val="0"/>
              </a:spcAft>
              <a:buClrTx/>
              <a:buSzTx/>
              <a:buNone/>
              <a:defRPr/>
            </a:pPr>
            <a:r>
              <a:rPr lang="en-US" sz="3000" dirty="0" err="1"/>
              <a:t>println</a:t>
            </a:r>
            <a:r>
              <a:rPr lang="en-US" sz="3000" dirty="0"/>
              <a:t>(</a:t>
            </a:r>
          </a:p>
          <a:p>
            <a:pPr marL="0" lvl="0" indent="0" defTabSz="914400">
              <a:spcBef>
                <a:spcPts val="0"/>
              </a:spcBef>
              <a:spcAft>
                <a:spcPts val="0"/>
              </a:spcAft>
              <a:buClrTx/>
              <a:buSzTx/>
              <a:buNone/>
              <a:defRPr/>
            </a:pPr>
            <a:r>
              <a:rPr lang="en-US" sz="3000" dirty="0"/>
              <a:t>	</a:t>
            </a:r>
            <a:r>
              <a:rPr lang="en-US" sz="3000" dirty="0" err="1"/>
              <a:t>def</a:t>
            </a:r>
            <a:r>
              <a:rPr lang="en-US" sz="3000" dirty="0"/>
              <a:t> bar( ):</a:t>
            </a:r>
            <a:r>
              <a:rPr lang="en-US" sz="3000" dirty="0" err="1"/>
              <a:t>Int</a:t>
            </a:r>
            <a:r>
              <a:rPr lang="en-US" sz="3000" dirty="0"/>
              <a:t> = {</a:t>
            </a:r>
          </a:p>
          <a:p>
            <a:pPr marL="0" lvl="0" indent="0" defTabSz="914400">
              <a:spcBef>
                <a:spcPts val="0"/>
              </a:spcBef>
              <a:spcAft>
                <a:spcPts val="0"/>
              </a:spcAft>
              <a:buClrTx/>
              <a:buSzTx/>
              <a:buNone/>
              <a:defRPr/>
            </a:pPr>
            <a:r>
              <a:rPr lang="en-US" sz="3000" dirty="0"/>
              <a:t>		</a:t>
            </a:r>
            <a:r>
              <a:rPr lang="en-US" sz="3000" dirty="0" err="1"/>
              <a:t>val</a:t>
            </a:r>
            <a:r>
              <a:rPr lang="en-US" sz="3000" dirty="0"/>
              <a:t> x = - 2	</a:t>
            </a:r>
          </a:p>
          <a:p>
            <a:pPr marL="0" indent="0" defTabSz="914400">
              <a:spcBef>
                <a:spcPts val="0"/>
              </a:spcBef>
              <a:spcAft>
                <a:spcPts val="0"/>
              </a:spcAft>
              <a:buClrTx/>
              <a:buSzTx/>
              <a:buNone/>
              <a:defRPr/>
            </a:pPr>
            <a:r>
              <a:rPr lang="en-US" sz="3000" dirty="0"/>
              <a:t>		</a:t>
            </a:r>
            <a:r>
              <a:rPr lang="en-US" sz="3000" dirty="0" err="1"/>
              <a:t>def</a:t>
            </a:r>
            <a:r>
              <a:rPr lang="en-US" sz="3000" dirty="0"/>
              <a:t> foo( ):</a:t>
            </a:r>
            <a:r>
              <a:rPr lang="en-US" sz="3000" dirty="0" err="1"/>
              <a:t>Int</a:t>
            </a:r>
            <a:r>
              <a:rPr lang="en-US" sz="3000" dirty="0"/>
              <a:t> = { 3 + 6 }( )</a:t>
            </a:r>
          </a:p>
          <a:p>
            <a:pPr marL="0" lvl="0" indent="0" defTabSz="914400">
              <a:spcBef>
                <a:spcPts val="0"/>
              </a:spcBef>
              <a:spcAft>
                <a:spcPts val="0"/>
              </a:spcAft>
              <a:buClrTx/>
              <a:buSzTx/>
              <a:buNone/>
              <a:defRPr/>
            </a:pPr>
            <a:r>
              <a:rPr lang="en-US" sz="3000" dirty="0"/>
              <a:t>	}( )</a:t>
            </a:r>
          </a:p>
          <a:p>
            <a:pPr marL="0" lvl="0" indent="0" defTabSz="914400">
              <a:spcBef>
                <a:spcPts val="0"/>
              </a:spcBef>
              <a:spcAft>
                <a:spcPts val="0"/>
              </a:spcAft>
              <a:buClrTx/>
              <a:buSzTx/>
              <a:buNone/>
              <a:defRPr/>
            </a:pPr>
            <a:r>
              <a:rPr lang="en-US" sz="3000" dirty="0"/>
              <a:t>)</a:t>
            </a:r>
          </a:p>
        </p:txBody>
      </p:sp>
      <p:sp>
        <p:nvSpPr>
          <p:cNvPr id="4" name="Content Placeholder 3"/>
          <p:cNvSpPr>
            <a:spLocks noGrp="1"/>
          </p:cNvSpPr>
          <p:nvPr>
            <p:ph sz="half" idx="2"/>
          </p:nvPr>
        </p:nvSpPr>
        <p:spPr>
          <a:xfrm>
            <a:off x="7464972" y="2560320"/>
            <a:ext cx="3434676" cy="3310128"/>
          </a:xfrm>
        </p:spPr>
        <p:txBody>
          <a:bodyPr>
            <a:normAutofit/>
          </a:bodyPr>
          <a:lstStyle/>
          <a:p>
            <a:r>
              <a:rPr lang="en-US" sz="2600" dirty="0"/>
              <a:t>To step on print I must step on its insides</a:t>
            </a:r>
          </a:p>
          <a:p>
            <a:r>
              <a:rPr lang="en-US" sz="2600" dirty="0"/>
              <a:t>I must call bar</a:t>
            </a:r>
          </a:p>
        </p:txBody>
      </p:sp>
    </p:spTree>
    <p:extLst>
      <p:ext uri="{BB962C8B-B14F-4D97-AF65-F5344CB8AC3E}">
        <p14:creationId xmlns:p14="http://schemas.microsoft.com/office/powerpoint/2010/main" val="3808467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step logic – on Scala </a:t>
            </a:r>
            <a:r>
              <a:rPr lang="en-US" dirty="0">
                <a:solidFill>
                  <a:srgbClr val="00B050"/>
                </a:solidFill>
              </a:rPr>
              <a:t># 9</a:t>
            </a:r>
          </a:p>
        </p:txBody>
      </p:sp>
      <p:sp>
        <p:nvSpPr>
          <p:cNvPr id="3" name="Content Placeholder 2"/>
          <p:cNvSpPr>
            <a:spLocks noGrp="1"/>
          </p:cNvSpPr>
          <p:nvPr>
            <p:ph sz="half" idx="1"/>
          </p:nvPr>
        </p:nvSpPr>
        <p:spPr>
          <a:xfrm>
            <a:off x="1298448" y="2560319"/>
            <a:ext cx="6671660" cy="3729269"/>
          </a:xfrm>
        </p:spPr>
        <p:txBody>
          <a:bodyPr>
            <a:noAutofit/>
          </a:bodyPr>
          <a:lstStyle/>
          <a:p>
            <a:pPr marL="0" lvl="0" indent="0" defTabSz="914400">
              <a:spcBef>
                <a:spcPts val="0"/>
              </a:spcBef>
              <a:spcAft>
                <a:spcPts val="0"/>
              </a:spcAft>
              <a:buClrTx/>
              <a:buSzTx/>
              <a:buNone/>
              <a:defRPr/>
            </a:pPr>
            <a:r>
              <a:rPr lang="en-US" sz="3000" dirty="0" err="1"/>
              <a:t>println</a:t>
            </a:r>
            <a:r>
              <a:rPr lang="en-US" sz="3000" dirty="0"/>
              <a:t>(</a:t>
            </a:r>
          </a:p>
          <a:p>
            <a:pPr marL="0" lvl="0" indent="0" defTabSz="914400">
              <a:spcBef>
                <a:spcPts val="0"/>
              </a:spcBef>
              <a:spcAft>
                <a:spcPts val="0"/>
              </a:spcAft>
              <a:buClrTx/>
              <a:buSzTx/>
              <a:buNone/>
              <a:defRPr/>
            </a:pPr>
            <a:r>
              <a:rPr lang="en-US" sz="3000" dirty="0"/>
              <a:t>	</a:t>
            </a:r>
            <a:r>
              <a:rPr lang="en-US" sz="3000" dirty="0" err="1"/>
              <a:t>val</a:t>
            </a:r>
            <a:r>
              <a:rPr lang="en-US" sz="3000" dirty="0"/>
              <a:t> x = - 2	</a:t>
            </a:r>
          </a:p>
          <a:p>
            <a:pPr marL="0" indent="0" defTabSz="914400">
              <a:spcBef>
                <a:spcPts val="0"/>
              </a:spcBef>
              <a:spcAft>
                <a:spcPts val="0"/>
              </a:spcAft>
              <a:buClrTx/>
              <a:buSzTx/>
              <a:buNone/>
              <a:defRPr/>
            </a:pPr>
            <a:r>
              <a:rPr lang="en-US" sz="3000" dirty="0"/>
              <a:t>	</a:t>
            </a:r>
            <a:r>
              <a:rPr lang="en-US" sz="3000" dirty="0" err="1"/>
              <a:t>def</a:t>
            </a:r>
            <a:r>
              <a:rPr lang="en-US" sz="3000" dirty="0"/>
              <a:t> foo( ):</a:t>
            </a:r>
            <a:r>
              <a:rPr lang="en-US" sz="3000" dirty="0" err="1"/>
              <a:t>Int</a:t>
            </a:r>
            <a:r>
              <a:rPr lang="en-US" sz="3000" dirty="0"/>
              <a:t> = { 3 + 6 }( )</a:t>
            </a:r>
          </a:p>
          <a:p>
            <a:pPr marL="0" indent="0" defTabSz="914400">
              <a:spcBef>
                <a:spcPts val="0"/>
              </a:spcBef>
              <a:spcAft>
                <a:spcPts val="0"/>
              </a:spcAft>
              <a:buClrTx/>
              <a:buSzTx/>
              <a:buNone/>
              <a:defRPr/>
            </a:pPr>
            <a:r>
              <a:rPr lang="en-US" sz="3000" dirty="0"/>
              <a:t>)</a:t>
            </a:r>
          </a:p>
        </p:txBody>
      </p:sp>
      <p:sp>
        <p:nvSpPr>
          <p:cNvPr id="4" name="Content Placeholder 3"/>
          <p:cNvSpPr>
            <a:spLocks noGrp="1"/>
          </p:cNvSpPr>
          <p:nvPr>
            <p:ph sz="half" idx="2"/>
          </p:nvPr>
        </p:nvSpPr>
        <p:spPr>
          <a:xfrm>
            <a:off x="7464972" y="2560320"/>
            <a:ext cx="3434676" cy="3310128"/>
          </a:xfrm>
        </p:spPr>
        <p:txBody>
          <a:bodyPr>
            <a:normAutofit fontScale="92500"/>
          </a:bodyPr>
          <a:lstStyle/>
          <a:p>
            <a:r>
              <a:rPr lang="en-US" sz="2600" dirty="0"/>
              <a:t>To step on print I must step on its insides</a:t>
            </a:r>
          </a:p>
          <a:p>
            <a:r>
              <a:rPr lang="en-US" sz="2600" dirty="0"/>
              <a:t>Replace all free instances of x with -2</a:t>
            </a:r>
          </a:p>
          <a:p>
            <a:r>
              <a:rPr lang="en-US" sz="2600" b="1" dirty="0">
                <a:solidFill>
                  <a:srgbClr val="00B050"/>
                </a:solidFill>
              </a:rPr>
              <a:t>There are no free instances of x</a:t>
            </a:r>
          </a:p>
        </p:txBody>
      </p:sp>
    </p:spTree>
    <p:extLst>
      <p:ext uri="{BB962C8B-B14F-4D97-AF65-F5344CB8AC3E}">
        <p14:creationId xmlns:p14="http://schemas.microsoft.com/office/powerpoint/2010/main" val="3257853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9F11-CFEE-FF40-A893-13E3AE239B1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FCF6DD5B-4A64-B548-99A9-8EC3C644FB48}"/>
              </a:ext>
            </a:extLst>
          </p:cNvPr>
          <p:cNvSpPr>
            <a:spLocks noGrp="1"/>
          </p:cNvSpPr>
          <p:nvPr>
            <p:ph idx="1"/>
          </p:nvPr>
        </p:nvSpPr>
        <p:spPr>
          <a:xfrm>
            <a:off x="1451579" y="2015732"/>
            <a:ext cx="9603275" cy="3952582"/>
          </a:xfrm>
        </p:spPr>
        <p:txBody>
          <a:bodyPr/>
          <a:lstStyle/>
          <a:p>
            <a:r>
              <a:rPr lang="en-US" dirty="0"/>
              <a:t>Saturday Review session 11 – 1 in the fishbowl</a:t>
            </a:r>
          </a:p>
          <a:p>
            <a:r>
              <a:rPr lang="en-US" dirty="0"/>
              <a:t>Monday class will mostly be a review session</a:t>
            </a:r>
          </a:p>
          <a:p>
            <a:r>
              <a:rPr lang="en-US" dirty="0"/>
              <a:t>Tuesday Exam</a:t>
            </a:r>
          </a:p>
          <a:p>
            <a:r>
              <a:rPr lang="en-US" dirty="0"/>
              <a:t>Wednesday and Thursday well finish up lab 3</a:t>
            </a:r>
          </a:p>
          <a:p>
            <a:endParaRPr lang="en-US" dirty="0"/>
          </a:p>
          <a:p>
            <a:r>
              <a:rPr lang="en-US" dirty="0"/>
              <a:t>I’ll get the exam graded ASAP. Likely won’t be ready until the next Monday of class.</a:t>
            </a:r>
          </a:p>
        </p:txBody>
      </p:sp>
    </p:spTree>
    <p:extLst>
      <p:ext uri="{BB962C8B-B14F-4D97-AF65-F5344CB8AC3E}">
        <p14:creationId xmlns:p14="http://schemas.microsoft.com/office/powerpoint/2010/main" val="3626528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step logic – on Scala </a:t>
            </a:r>
            <a:r>
              <a:rPr lang="en-US" dirty="0">
                <a:solidFill>
                  <a:srgbClr val="00B050"/>
                </a:solidFill>
              </a:rPr>
              <a:t># 9</a:t>
            </a:r>
          </a:p>
        </p:txBody>
      </p:sp>
      <p:sp>
        <p:nvSpPr>
          <p:cNvPr id="3" name="Content Placeholder 2"/>
          <p:cNvSpPr>
            <a:spLocks noGrp="1"/>
          </p:cNvSpPr>
          <p:nvPr>
            <p:ph sz="half" idx="1"/>
          </p:nvPr>
        </p:nvSpPr>
        <p:spPr>
          <a:xfrm>
            <a:off x="1298448" y="2560319"/>
            <a:ext cx="6671660" cy="3729269"/>
          </a:xfrm>
        </p:spPr>
        <p:txBody>
          <a:bodyPr>
            <a:noAutofit/>
          </a:bodyPr>
          <a:lstStyle/>
          <a:p>
            <a:pPr marL="0" lvl="0" indent="0" defTabSz="914400">
              <a:spcBef>
                <a:spcPts val="0"/>
              </a:spcBef>
              <a:spcAft>
                <a:spcPts val="0"/>
              </a:spcAft>
              <a:buClrTx/>
              <a:buSzTx/>
              <a:buNone/>
              <a:defRPr/>
            </a:pPr>
            <a:r>
              <a:rPr lang="en-US" sz="3000" dirty="0" err="1"/>
              <a:t>println</a:t>
            </a:r>
            <a:r>
              <a:rPr lang="en-US" sz="3000" dirty="0"/>
              <a:t>(</a:t>
            </a:r>
          </a:p>
          <a:p>
            <a:pPr marL="0" indent="0" defTabSz="914400">
              <a:spcBef>
                <a:spcPts val="0"/>
              </a:spcBef>
              <a:spcAft>
                <a:spcPts val="0"/>
              </a:spcAft>
              <a:buClrTx/>
              <a:buSzTx/>
              <a:buNone/>
              <a:defRPr/>
            </a:pPr>
            <a:r>
              <a:rPr lang="en-US" sz="3000" dirty="0"/>
              <a:t>	</a:t>
            </a:r>
            <a:r>
              <a:rPr lang="en-US" sz="3000" dirty="0" err="1"/>
              <a:t>def</a:t>
            </a:r>
            <a:r>
              <a:rPr lang="en-US" sz="3000" dirty="0"/>
              <a:t> foo( ):</a:t>
            </a:r>
            <a:r>
              <a:rPr lang="en-US" sz="3000" dirty="0" err="1"/>
              <a:t>Int</a:t>
            </a:r>
            <a:r>
              <a:rPr lang="en-US" sz="3000" dirty="0"/>
              <a:t> = { 3 + 6 }( )</a:t>
            </a:r>
          </a:p>
          <a:p>
            <a:pPr marL="0" indent="0" defTabSz="914400">
              <a:spcBef>
                <a:spcPts val="0"/>
              </a:spcBef>
              <a:spcAft>
                <a:spcPts val="0"/>
              </a:spcAft>
              <a:buClrTx/>
              <a:buSzTx/>
              <a:buNone/>
              <a:defRPr/>
            </a:pPr>
            <a:r>
              <a:rPr lang="en-US" sz="3000" dirty="0"/>
              <a:t>)</a:t>
            </a:r>
          </a:p>
        </p:txBody>
      </p:sp>
      <p:sp>
        <p:nvSpPr>
          <p:cNvPr id="4" name="Content Placeholder 3"/>
          <p:cNvSpPr>
            <a:spLocks noGrp="1"/>
          </p:cNvSpPr>
          <p:nvPr>
            <p:ph sz="half" idx="2"/>
          </p:nvPr>
        </p:nvSpPr>
        <p:spPr>
          <a:xfrm>
            <a:off x="7464972" y="2560320"/>
            <a:ext cx="3434676" cy="3310128"/>
          </a:xfrm>
        </p:spPr>
        <p:txBody>
          <a:bodyPr>
            <a:normAutofit/>
          </a:bodyPr>
          <a:lstStyle/>
          <a:p>
            <a:r>
              <a:rPr lang="en-US" sz="2600" dirty="0"/>
              <a:t>To step on print I must step on its insides</a:t>
            </a:r>
          </a:p>
          <a:p>
            <a:r>
              <a:rPr lang="en-US" sz="2600" dirty="0"/>
              <a:t>Call foo</a:t>
            </a:r>
            <a:endParaRPr lang="en-US" sz="2600" b="1" dirty="0">
              <a:solidFill>
                <a:srgbClr val="92D050"/>
              </a:solidFill>
            </a:endParaRPr>
          </a:p>
        </p:txBody>
      </p:sp>
    </p:spTree>
    <p:extLst>
      <p:ext uri="{BB962C8B-B14F-4D97-AF65-F5344CB8AC3E}">
        <p14:creationId xmlns:p14="http://schemas.microsoft.com/office/powerpoint/2010/main" val="455192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step logic – on Scala </a:t>
            </a:r>
            <a:r>
              <a:rPr lang="en-US" dirty="0">
                <a:solidFill>
                  <a:srgbClr val="92D050"/>
                </a:solidFill>
              </a:rPr>
              <a:t># 9</a:t>
            </a:r>
          </a:p>
        </p:txBody>
      </p:sp>
      <p:sp>
        <p:nvSpPr>
          <p:cNvPr id="3" name="Content Placeholder 2"/>
          <p:cNvSpPr>
            <a:spLocks noGrp="1"/>
          </p:cNvSpPr>
          <p:nvPr>
            <p:ph sz="half" idx="1"/>
          </p:nvPr>
        </p:nvSpPr>
        <p:spPr>
          <a:xfrm>
            <a:off x="1298448" y="2560319"/>
            <a:ext cx="6671660" cy="3729269"/>
          </a:xfrm>
        </p:spPr>
        <p:txBody>
          <a:bodyPr>
            <a:noAutofit/>
          </a:bodyPr>
          <a:lstStyle/>
          <a:p>
            <a:pPr marL="0" lvl="0" indent="0" defTabSz="914400">
              <a:spcBef>
                <a:spcPts val="0"/>
              </a:spcBef>
              <a:spcAft>
                <a:spcPts val="0"/>
              </a:spcAft>
              <a:buClrTx/>
              <a:buSzTx/>
              <a:buNone/>
              <a:defRPr/>
            </a:pPr>
            <a:r>
              <a:rPr lang="en-US" sz="3000" dirty="0" err="1"/>
              <a:t>println</a:t>
            </a:r>
            <a:r>
              <a:rPr lang="en-US" sz="3000" dirty="0"/>
              <a:t>(</a:t>
            </a:r>
          </a:p>
          <a:p>
            <a:pPr marL="0" indent="0" defTabSz="914400">
              <a:spcBef>
                <a:spcPts val="0"/>
              </a:spcBef>
              <a:spcAft>
                <a:spcPts val="0"/>
              </a:spcAft>
              <a:buClrTx/>
              <a:buSzTx/>
              <a:buNone/>
              <a:defRPr/>
            </a:pPr>
            <a:r>
              <a:rPr lang="en-US" sz="3000" dirty="0"/>
              <a:t>	3 + 6</a:t>
            </a:r>
          </a:p>
          <a:p>
            <a:pPr marL="0" indent="0" defTabSz="914400">
              <a:spcBef>
                <a:spcPts val="0"/>
              </a:spcBef>
              <a:spcAft>
                <a:spcPts val="0"/>
              </a:spcAft>
              <a:buClrTx/>
              <a:buSzTx/>
              <a:buNone/>
              <a:defRPr/>
            </a:pPr>
            <a:r>
              <a:rPr lang="en-US" sz="3000" dirty="0"/>
              <a:t>)</a:t>
            </a:r>
          </a:p>
        </p:txBody>
      </p:sp>
      <p:sp>
        <p:nvSpPr>
          <p:cNvPr id="4" name="Content Placeholder 3"/>
          <p:cNvSpPr>
            <a:spLocks noGrp="1"/>
          </p:cNvSpPr>
          <p:nvPr>
            <p:ph sz="half" idx="2"/>
          </p:nvPr>
        </p:nvSpPr>
        <p:spPr>
          <a:xfrm>
            <a:off x="7464972" y="2560320"/>
            <a:ext cx="3434676" cy="3310128"/>
          </a:xfrm>
        </p:spPr>
        <p:txBody>
          <a:bodyPr>
            <a:normAutofit/>
          </a:bodyPr>
          <a:lstStyle/>
          <a:p>
            <a:r>
              <a:rPr lang="en-US" sz="2600" dirty="0"/>
              <a:t>To step on print I must step on its insides</a:t>
            </a:r>
          </a:p>
          <a:p>
            <a:r>
              <a:rPr lang="en-US" sz="2600" dirty="0"/>
              <a:t>Do addition</a:t>
            </a:r>
            <a:endParaRPr lang="en-US" sz="2600" b="1" dirty="0">
              <a:solidFill>
                <a:srgbClr val="92D050"/>
              </a:solidFill>
            </a:endParaRPr>
          </a:p>
        </p:txBody>
      </p:sp>
    </p:spTree>
    <p:extLst>
      <p:ext uri="{BB962C8B-B14F-4D97-AF65-F5344CB8AC3E}">
        <p14:creationId xmlns:p14="http://schemas.microsoft.com/office/powerpoint/2010/main" val="1228032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step logic – on Scala </a:t>
            </a:r>
            <a:r>
              <a:rPr lang="en-US" dirty="0">
                <a:solidFill>
                  <a:srgbClr val="92D050"/>
                </a:solidFill>
              </a:rPr>
              <a:t># 9</a:t>
            </a:r>
          </a:p>
        </p:txBody>
      </p:sp>
      <p:sp>
        <p:nvSpPr>
          <p:cNvPr id="3" name="Content Placeholder 2"/>
          <p:cNvSpPr>
            <a:spLocks noGrp="1"/>
          </p:cNvSpPr>
          <p:nvPr>
            <p:ph sz="half" idx="1"/>
          </p:nvPr>
        </p:nvSpPr>
        <p:spPr>
          <a:xfrm>
            <a:off x="1298448" y="2560319"/>
            <a:ext cx="6671660" cy="3729269"/>
          </a:xfrm>
        </p:spPr>
        <p:txBody>
          <a:bodyPr>
            <a:noAutofit/>
          </a:bodyPr>
          <a:lstStyle/>
          <a:p>
            <a:pPr marL="0" lvl="0" indent="0" defTabSz="914400">
              <a:spcBef>
                <a:spcPts val="0"/>
              </a:spcBef>
              <a:spcAft>
                <a:spcPts val="0"/>
              </a:spcAft>
              <a:buClrTx/>
              <a:buSzTx/>
              <a:buNone/>
              <a:defRPr/>
            </a:pPr>
            <a:r>
              <a:rPr lang="en-US" sz="3000" dirty="0" err="1"/>
              <a:t>println</a:t>
            </a:r>
            <a:r>
              <a:rPr lang="en-US" sz="3000" dirty="0"/>
              <a:t>(</a:t>
            </a:r>
          </a:p>
          <a:p>
            <a:pPr marL="0" indent="0" defTabSz="914400">
              <a:spcBef>
                <a:spcPts val="0"/>
              </a:spcBef>
              <a:spcAft>
                <a:spcPts val="0"/>
              </a:spcAft>
              <a:buClrTx/>
              <a:buSzTx/>
              <a:buNone/>
              <a:defRPr/>
            </a:pPr>
            <a:r>
              <a:rPr lang="en-US" sz="3000" dirty="0"/>
              <a:t>	9</a:t>
            </a:r>
          </a:p>
          <a:p>
            <a:pPr marL="0" indent="0" defTabSz="914400">
              <a:spcBef>
                <a:spcPts val="0"/>
              </a:spcBef>
              <a:spcAft>
                <a:spcPts val="0"/>
              </a:spcAft>
              <a:buClrTx/>
              <a:buSzTx/>
              <a:buNone/>
              <a:defRPr/>
            </a:pPr>
            <a:r>
              <a:rPr lang="en-US" sz="3000" dirty="0"/>
              <a:t>)</a:t>
            </a:r>
          </a:p>
        </p:txBody>
      </p:sp>
      <p:sp>
        <p:nvSpPr>
          <p:cNvPr id="4" name="Content Placeholder 3"/>
          <p:cNvSpPr>
            <a:spLocks noGrp="1"/>
          </p:cNvSpPr>
          <p:nvPr>
            <p:ph sz="half" idx="2"/>
          </p:nvPr>
        </p:nvSpPr>
        <p:spPr>
          <a:xfrm>
            <a:off x="7464972" y="2560320"/>
            <a:ext cx="3434676" cy="3310128"/>
          </a:xfrm>
        </p:spPr>
        <p:txBody>
          <a:bodyPr>
            <a:normAutofit/>
          </a:bodyPr>
          <a:lstStyle/>
          <a:p>
            <a:r>
              <a:rPr lang="en-US" sz="2600" dirty="0"/>
              <a:t>Print 9</a:t>
            </a:r>
            <a:endParaRPr lang="en-US" sz="2600" b="1" dirty="0">
              <a:solidFill>
                <a:srgbClr val="92D050"/>
              </a:solidFill>
            </a:endParaRPr>
          </a:p>
        </p:txBody>
      </p:sp>
    </p:spTree>
    <p:extLst>
      <p:ext uri="{BB962C8B-B14F-4D97-AF65-F5344CB8AC3E}">
        <p14:creationId xmlns:p14="http://schemas.microsoft.com/office/powerpoint/2010/main" val="24477695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step logic – on Scala</a:t>
            </a:r>
          </a:p>
        </p:txBody>
      </p:sp>
      <p:sp>
        <p:nvSpPr>
          <p:cNvPr id="3" name="Content Placeholder 2"/>
          <p:cNvSpPr>
            <a:spLocks noGrp="1"/>
          </p:cNvSpPr>
          <p:nvPr>
            <p:ph sz="half" idx="1"/>
          </p:nvPr>
        </p:nvSpPr>
        <p:spPr>
          <a:xfrm>
            <a:off x="1449217" y="1864194"/>
            <a:ext cx="6671660" cy="3729269"/>
          </a:xfrm>
        </p:spPr>
        <p:txBody>
          <a:bodyPr>
            <a:noAutofit/>
          </a:bodyPr>
          <a:lstStyle/>
          <a:p>
            <a:pPr marL="0" lvl="0" indent="0" defTabSz="914400">
              <a:spcBef>
                <a:spcPts val="0"/>
              </a:spcBef>
              <a:spcAft>
                <a:spcPts val="0"/>
              </a:spcAft>
              <a:buClrTx/>
              <a:buSzTx/>
              <a:buNone/>
              <a:defRPr/>
            </a:pPr>
            <a:r>
              <a:rPr lang="en-US" sz="3000" dirty="0" err="1"/>
              <a:t>val</a:t>
            </a:r>
            <a:r>
              <a:rPr lang="en-US" sz="3000" dirty="0"/>
              <a:t> x = 3</a:t>
            </a:r>
          </a:p>
          <a:p>
            <a:pPr marL="0" lvl="0" indent="0" defTabSz="914400">
              <a:spcBef>
                <a:spcPts val="0"/>
              </a:spcBef>
              <a:spcAft>
                <a:spcPts val="0"/>
              </a:spcAft>
              <a:buClrTx/>
              <a:buSzTx/>
              <a:buNone/>
              <a:defRPr/>
            </a:pPr>
            <a:r>
              <a:rPr lang="en-US" sz="3000" dirty="0" err="1"/>
              <a:t>def</a:t>
            </a:r>
            <a:r>
              <a:rPr lang="en-US" sz="3000" dirty="0"/>
              <a:t> foo( ):</a:t>
            </a:r>
            <a:r>
              <a:rPr lang="en-US" sz="3000" dirty="0" err="1"/>
              <a:t>Int</a:t>
            </a:r>
            <a:r>
              <a:rPr lang="en-US" sz="3000" dirty="0"/>
              <a:t> = {</a:t>
            </a:r>
            <a:r>
              <a:rPr lang="en-US" sz="3000" dirty="0">
                <a:solidFill>
                  <a:schemeClr val="tx2"/>
                </a:solidFill>
              </a:rPr>
              <a:t> x </a:t>
            </a:r>
            <a:r>
              <a:rPr lang="en-US" sz="3000" dirty="0"/>
              <a:t>+ 6 }</a:t>
            </a:r>
          </a:p>
          <a:p>
            <a:pPr marL="0" lvl="0" indent="0" defTabSz="914400">
              <a:spcBef>
                <a:spcPts val="0"/>
              </a:spcBef>
              <a:spcAft>
                <a:spcPts val="0"/>
              </a:spcAft>
              <a:buClrTx/>
              <a:buSzTx/>
              <a:buNone/>
              <a:defRPr/>
            </a:pPr>
            <a:r>
              <a:rPr lang="en-US" sz="3000" dirty="0" err="1"/>
              <a:t>def</a:t>
            </a:r>
            <a:r>
              <a:rPr lang="en-US" sz="3000" dirty="0"/>
              <a:t> bar( ):</a:t>
            </a:r>
            <a:r>
              <a:rPr lang="en-US" sz="3000" dirty="0" err="1"/>
              <a:t>Int</a:t>
            </a:r>
            <a:r>
              <a:rPr lang="en-US" sz="3000" dirty="0"/>
              <a:t> = {</a:t>
            </a:r>
          </a:p>
          <a:p>
            <a:pPr marL="0" lvl="0" indent="0" defTabSz="914400">
              <a:spcBef>
                <a:spcPts val="0"/>
              </a:spcBef>
              <a:spcAft>
                <a:spcPts val="0"/>
              </a:spcAft>
              <a:buClrTx/>
              <a:buSzTx/>
              <a:buNone/>
              <a:defRPr/>
            </a:pPr>
            <a:r>
              <a:rPr lang="en-US" sz="3000" dirty="0"/>
              <a:t>	</a:t>
            </a:r>
            <a:r>
              <a:rPr lang="en-US" sz="3000" dirty="0" err="1"/>
              <a:t>val</a:t>
            </a:r>
            <a:r>
              <a:rPr lang="en-US" sz="3000" dirty="0"/>
              <a:t> x = - 2	</a:t>
            </a:r>
          </a:p>
          <a:p>
            <a:pPr marL="0" lvl="0" indent="0" defTabSz="914400">
              <a:spcBef>
                <a:spcPts val="0"/>
              </a:spcBef>
              <a:spcAft>
                <a:spcPts val="0"/>
              </a:spcAft>
              <a:buClrTx/>
              <a:buSzTx/>
              <a:buNone/>
              <a:defRPr/>
            </a:pPr>
            <a:r>
              <a:rPr lang="en-US" sz="3000" dirty="0"/>
              <a:t>	foo( )</a:t>
            </a:r>
          </a:p>
          <a:p>
            <a:pPr marL="0" lvl="0" indent="0" defTabSz="914400">
              <a:spcBef>
                <a:spcPts val="0"/>
              </a:spcBef>
              <a:spcAft>
                <a:spcPts val="0"/>
              </a:spcAft>
              <a:buClrTx/>
              <a:buSzTx/>
              <a:buNone/>
              <a:defRPr/>
            </a:pPr>
            <a:r>
              <a:rPr lang="en-US" sz="3000" dirty="0"/>
              <a:t>}</a:t>
            </a:r>
          </a:p>
          <a:p>
            <a:pPr marL="0" lvl="0" indent="0" defTabSz="914400">
              <a:spcBef>
                <a:spcPts val="0"/>
              </a:spcBef>
              <a:spcAft>
                <a:spcPts val="0"/>
              </a:spcAft>
              <a:buClrTx/>
              <a:buSzTx/>
              <a:buNone/>
              <a:defRPr/>
            </a:pPr>
            <a:r>
              <a:rPr lang="en-US" sz="3000" dirty="0" err="1"/>
              <a:t>println</a:t>
            </a:r>
            <a:r>
              <a:rPr lang="en-US" sz="3000" dirty="0"/>
              <a:t>(foo( ))</a:t>
            </a:r>
          </a:p>
          <a:p>
            <a:pPr marL="0" lvl="0" indent="0" defTabSz="914400">
              <a:spcBef>
                <a:spcPts val="0"/>
              </a:spcBef>
              <a:spcAft>
                <a:spcPts val="0"/>
              </a:spcAft>
              <a:buClrTx/>
              <a:buSzTx/>
              <a:buNone/>
              <a:defRPr/>
            </a:pPr>
            <a:r>
              <a:rPr lang="en-US" sz="3000" dirty="0" err="1"/>
              <a:t>println</a:t>
            </a:r>
            <a:r>
              <a:rPr lang="en-US" sz="3000" dirty="0"/>
              <a:t>(bar( ))</a:t>
            </a:r>
          </a:p>
        </p:txBody>
      </p:sp>
      <p:sp>
        <p:nvSpPr>
          <p:cNvPr id="4" name="Content Placeholder 3"/>
          <p:cNvSpPr>
            <a:spLocks noGrp="1"/>
          </p:cNvSpPr>
          <p:nvPr>
            <p:ph sz="half" idx="2"/>
          </p:nvPr>
        </p:nvSpPr>
        <p:spPr>
          <a:xfrm>
            <a:off x="6413771" y="2017342"/>
            <a:ext cx="4645152" cy="3889187"/>
          </a:xfrm>
        </p:spPr>
        <p:txBody>
          <a:bodyPr>
            <a:normAutofit/>
          </a:bodyPr>
          <a:lstStyle/>
          <a:p>
            <a:r>
              <a:rPr lang="en-US" sz="2600" dirty="0"/>
              <a:t>Will print 9</a:t>
            </a:r>
          </a:p>
          <a:p>
            <a:r>
              <a:rPr lang="en-US" sz="2600" dirty="0"/>
              <a:t>Then it prints 9 again</a:t>
            </a:r>
          </a:p>
          <a:p>
            <a:r>
              <a:rPr lang="en-US" sz="2600" dirty="0"/>
              <a:t>This is what Scala actually does. YEAH!</a:t>
            </a:r>
          </a:p>
          <a:p>
            <a:r>
              <a:rPr lang="en-US" sz="2600" dirty="0"/>
              <a:t>We have shown the logic of static scoping (or at least one way of viewing it)</a:t>
            </a:r>
          </a:p>
        </p:txBody>
      </p:sp>
    </p:spTree>
    <p:extLst>
      <p:ext uri="{BB962C8B-B14F-4D97-AF65-F5344CB8AC3E}">
        <p14:creationId xmlns:p14="http://schemas.microsoft.com/office/powerpoint/2010/main" val="17248821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Scoping</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8805556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29AD-650D-4B40-A7F4-0EEAA46014A8}"/>
              </a:ext>
            </a:extLst>
          </p:cNvPr>
          <p:cNvSpPr>
            <a:spLocks noGrp="1"/>
          </p:cNvSpPr>
          <p:nvPr>
            <p:ph type="title"/>
          </p:nvPr>
        </p:nvSpPr>
        <p:spPr/>
        <p:txBody>
          <a:bodyPr/>
          <a:lstStyle/>
          <a:p>
            <a:r>
              <a:rPr lang="en-US" dirty="0"/>
              <a:t>In class exercise</a:t>
            </a:r>
          </a:p>
        </p:txBody>
      </p:sp>
      <p:sp>
        <p:nvSpPr>
          <p:cNvPr id="3" name="Text Placeholder 2">
            <a:extLst>
              <a:ext uri="{FF2B5EF4-FFF2-40B4-BE49-F238E27FC236}">
                <a16:creationId xmlns:a16="http://schemas.microsoft.com/office/drawing/2014/main" id="{E0603B12-A188-C24D-AB20-BB7489D1A9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39378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AE983-08D2-6A44-A1F3-D25046597AA4}"/>
              </a:ext>
            </a:extLst>
          </p:cNvPr>
          <p:cNvSpPr>
            <a:spLocks noGrp="1"/>
          </p:cNvSpPr>
          <p:nvPr>
            <p:ph type="title"/>
          </p:nvPr>
        </p:nvSpPr>
        <p:spPr/>
        <p:txBody>
          <a:bodyPr/>
          <a:lstStyle/>
          <a:p>
            <a:r>
              <a:rPr lang="en-US" dirty="0"/>
              <a:t>Static Scoping using substitution</a:t>
            </a:r>
          </a:p>
        </p:txBody>
      </p:sp>
      <p:sp>
        <p:nvSpPr>
          <p:cNvPr id="3" name="Content Placeholder 2">
            <a:extLst>
              <a:ext uri="{FF2B5EF4-FFF2-40B4-BE49-F238E27FC236}">
                <a16:creationId xmlns:a16="http://schemas.microsoft.com/office/drawing/2014/main" id="{C63EB223-D11D-3E4C-BF76-249DB2FF1085}"/>
              </a:ext>
            </a:extLst>
          </p:cNvPr>
          <p:cNvSpPr>
            <a:spLocks noGrp="1"/>
          </p:cNvSpPr>
          <p:nvPr>
            <p:ph idx="1"/>
          </p:nvPr>
        </p:nvSpPr>
        <p:spPr/>
        <p:txBody>
          <a:bodyPr/>
          <a:lstStyle/>
          <a:p>
            <a:r>
              <a:rPr lang="en-US" dirty="0"/>
              <a:t>We implement static scoping by performing substitution on the free instances of our variable in the scope where the variable is potentially alive.</a:t>
            </a:r>
          </a:p>
          <a:p>
            <a:r>
              <a:rPr lang="en-US" dirty="0"/>
              <a:t>Let’s try to identify free variables.</a:t>
            </a:r>
          </a:p>
        </p:txBody>
      </p:sp>
    </p:spTree>
    <p:extLst>
      <p:ext uri="{BB962C8B-B14F-4D97-AF65-F5344CB8AC3E}">
        <p14:creationId xmlns:p14="http://schemas.microsoft.com/office/powerpoint/2010/main" val="39599213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step logic – on Scala</a:t>
            </a:r>
          </a:p>
        </p:txBody>
      </p:sp>
      <p:sp>
        <p:nvSpPr>
          <p:cNvPr id="3" name="Content Placeholder 2"/>
          <p:cNvSpPr>
            <a:spLocks noGrp="1"/>
          </p:cNvSpPr>
          <p:nvPr>
            <p:ph sz="half" idx="1"/>
          </p:nvPr>
        </p:nvSpPr>
        <p:spPr>
          <a:xfrm>
            <a:off x="1585141" y="1769856"/>
            <a:ext cx="6671660" cy="3729269"/>
          </a:xfrm>
        </p:spPr>
        <p:txBody>
          <a:bodyPr>
            <a:noAutofit/>
          </a:bodyPr>
          <a:lstStyle/>
          <a:p>
            <a:pPr marL="0" lvl="0" indent="0" defTabSz="914400">
              <a:spcBef>
                <a:spcPts val="0"/>
              </a:spcBef>
              <a:spcAft>
                <a:spcPts val="0"/>
              </a:spcAft>
              <a:buClrTx/>
              <a:buSzTx/>
              <a:buNone/>
              <a:defRPr/>
            </a:pPr>
            <a:r>
              <a:rPr lang="en-US" sz="3000" dirty="0" err="1"/>
              <a:t>val</a:t>
            </a:r>
            <a:r>
              <a:rPr lang="en-US" sz="3000" dirty="0"/>
              <a:t> x = 3</a:t>
            </a:r>
          </a:p>
          <a:p>
            <a:pPr marL="0" lvl="0" indent="0" defTabSz="914400">
              <a:spcBef>
                <a:spcPts val="0"/>
              </a:spcBef>
              <a:spcAft>
                <a:spcPts val="0"/>
              </a:spcAft>
              <a:buClrTx/>
              <a:buSzTx/>
              <a:buNone/>
              <a:defRPr/>
            </a:pPr>
            <a:r>
              <a:rPr lang="en-US" sz="3000" dirty="0" err="1"/>
              <a:t>def</a:t>
            </a:r>
            <a:r>
              <a:rPr lang="en-US" sz="3000" dirty="0"/>
              <a:t> foo( ):</a:t>
            </a:r>
            <a:r>
              <a:rPr lang="en-US" sz="3000" dirty="0" err="1"/>
              <a:t>Int</a:t>
            </a:r>
            <a:r>
              <a:rPr lang="en-US" sz="3000" dirty="0"/>
              <a:t> = { </a:t>
            </a:r>
            <a:r>
              <a:rPr lang="en-US" sz="3000" b="1" dirty="0">
                <a:solidFill>
                  <a:srgbClr val="00B050"/>
                </a:solidFill>
              </a:rPr>
              <a:t>x</a:t>
            </a:r>
            <a:r>
              <a:rPr lang="en-US" sz="3000" dirty="0"/>
              <a:t> + 6 }</a:t>
            </a:r>
          </a:p>
          <a:p>
            <a:pPr marL="0" lvl="0" indent="0" defTabSz="914400">
              <a:spcBef>
                <a:spcPts val="0"/>
              </a:spcBef>
              <a:spcAft>
                <a:spcPts val="0"/>
              </a:spcAft>
              <a:buClrTx/>
              <a:buSzTx/>
              <a:buNone/>
              <a:defRPr/>
            </a:pPr>
            <a:r>
              <a:rPr lang="en-US" sz="3000" dirty="0" err="1"/>
              <a:t>def</a:t>
            </a:r>
            <a:r>
              <a:rPr lang="en-US" sz="3000" dirty="0"/>
              <a:t> bar( ):</a:t>
            </a:r>
            <a:r>
              <a:rPr lang="en-US" sz="3000" dirty="0" err="1"/>
              <a:t>Int</a:t>
            </a:r>
            <a:r>
              <a:rPr lang="en-US" sz="3000" dirty="0"/>
              <a:t> = {</a:t>
            </a:r>
          </a:p>
          <a:p>
            <a:pPr marL="0" lvl="0" indent="0" defTabSz="914400">
              <a:spcBef>
                <a:spcPts val="0"/>
              </a:spcBef>
              <a:spcAft>
                <a:spcPts val="0"/>
              </a:spcAft>
              <a:buClrTx/>
              <a:buSzTx/>
              <a:buNone/>
              <a:defRPr/>
            </a:pPr>
            <a:r>
              <a:rPr lang="en-US" sz="3000" dirty="0"/>
              <a:t>	</a:t>
            </a:r>
            <a:r>
              <a:rPr lang="en-US" sz="3000" dirty="0" err="1"/>
              <a:t>val</a:t>
            </a:r>
            <a:r>
              <a:rPr lang="en-US" sz="3000" dirty="0"/>
              <a:t> x = - 2	</a:t>
            </a:r>
          </a:p>
          <a:p>
            <a:pPr marL="0" lvl="0" indent="0" defTabSz="914400">
              <a:spcBef>
                <a:spcPts val="0"/>
              </a:spcBef>
              <a:spcAft>
                <a:spcPts val="0"/>
              </a:spcAft>
              <a:buClrTx/>
              <a:buSzTx/>
              <a:buNone/>
              <a:defRPr/>
            </a:pPr>
            <a:r>
              <a:rPr lang="en-US" sz="3000" dirty="0"/>
              <a:t>	foo( )</a:t>
            </a:r>
          </a:p>
          <a:p>
            <a:pPr marL="0" lvl="0" indent="0" defTabSz="914400">
              <a:spcBef>
                <a:spcPts val="0"/>
              </a:spcBef>
              <a:spcAft>
                <a:spcPts val="0"/>
              </a:spcAft>
              <a:buClrTx/>
              <a:buSzTx/>
              <a:buNone/>
              <a:defRPr/>
            </a:pPr>
            <a:r>
              <a:rPr lang="en-US" sz="3000" dirty="0"/>
              <a:t>}</a:t>
            </a:r>
          </a:p>
          <a:p>
            <a:pPr marL="0" lvl="0" indent="0" defTabSz="914400">
              <a:spcBef>
                <a:spcPts val="0"/>
              </a:spcBef>
              <a:spcAft>
                <a:spcPts val="0"/>
              </a:spcAft>
              <a:buClrTx/>
              <a:buSzTx/>
              <a:buNone/>
              <a:defRPr/>
            </a:pPr>
            <a:r>
              <a:rPr lang="en-US" sz="3000" dirty="0" err="1"/>
              <a:t>println</a:t>
            </a:r>
            <a:r>
              <a:rPr lang="en-US" sz="3000" dirty="0"/>
              <a:t>(foo( ))</a:t>
            </a:r>
          </a:p>
          <a:p>
            <a:pPr marL="0" lvl="0" indent="0" defTabSz="914400">
              <a:spcBef>
                <a:spcPts val="0"/>
              </a:spcBef>
              <a:spcAft>
                <a:spcPts val="0"/>
              </a:spcAft>
              <a:buClrTx/>
              <a:buSzTx/>
              <a:buNone/>
              <a:defRPr/>
            </a:pPr>
            <a:r>
              <a:rPr lang="en-US" sz="3000" dirty="0" err="1"/>
              <a:t>println</a:t>
            </a:r>
            <a:r>
              <a:rPr lang="en-US" sz="3000" dirty="0"/>
              <a:t>(bar( ))</a:t>
            </a:r>
          </a:p>
        </p:txBody>
      </p:sp>
      <p:sp>
        <p:nvSpPr>
          <p:cNvPr id="4" name="Content Placeholder 3"/>
          <p:cNvSpPr>
            <a:spLocks noGrp="1"/>
          </p:cNvSpPr>
          <p:nvPr>
            <p:ph sz="half" idx="2"/>
          </p:nvPr>
        </p:nvSpPr>
        <p:spPr/>
        <p:txBody>
          <a:bodyPr>
            <a:normAutofit/>
          </a:bodyPr>
          <a:lstStyle/>
          <a:p>
            <a:r>
              <a:rPr lang="en-US" sz="2600" dirty="0"/>
              <a:t>Replace all free instances of x with the value 3 and move on</a:t>
            </a:r>
          </a:p>
          <a:p>
            <a:r>
              <a:rPr lang="en-US" sz="2600" dirty="0"/>
              <a:t>Note there is only 1</a:t>
            </a:r>
          </a:p>
        </p:txBody>
      </p:sp>
    </p:spTree>
    <p:extLst>
      <p:ext uri="{BB962C8B-B14F-4D97-AF65-F5344CB8AC3E}">
        <p14:creationId xmlns:p14="http://schemas.microsoft.com/office/powerpoint/2010/main" val="35492709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492" y="438007"/>
            <a:ext cx="10949153" cy="1303867"/>
          </a:xfrm>
        </p:spPr>
        <p:txBody>
          <a:bodyPr>
            <a:normAutofit fontScale="90000"/>
          </a:bodyPr>
          <a:lstStyle/>
          <a:p>
            <a:r>
              <a:rPr lang="en-US" dirty="0"/>
              <a:t>In class exercise – take 1 step on this</a:t>
            </a:r>
            <a:br>
              <a:rPr lang="en-US" dirty="0"/>
            </a:br>
            <a:r>
              <a:rPr lang="en-US" dirty="0"/>
              <a:t>and perform all substitution necessary ignore the usefulness of the script</a:t>
            </a:r>
          </a:p>
        </p:txBody>
      </p:sp>
      <p:sp>
        <p:nvSpPr>
          <p:cNvPr id="3" name="Content Placeholder 2"/>
          <p:cNvSpPr>
            <a:spLocks noGrp="1"/>
          </p:cNvSpPr>
          <p:nvPr>
            <p:ph sz="half" idx="1"/>
          </p:nvPr>
        </p:nvSpPr>
        <p:spPr>
          <a:xfrm>
            <a:off x="1077768" y="2028978"/>
            <a:ext cx="9926600" cy="3729269"/>
          </a:xfrm>
        </p:spPr>
        <p:txBody>
          <a:bodyPr>
            <a:noAutofit/>
          </a:bodyPr>
          <a:lstStyle/>
          <a:p>
            <a:pPr marL="0" lvl="0" indent="0" defTabSz="914400">
              <a:spcBef>
                <a:spcPts val="0"/>
              </a:spcBef>
              <a:spcAft>
                <a:spcPts val="0"/>
              </a:spcAft>
              <a:buClrTx/>
              <a:buSzTx/>
              <a:buNone/>
              <a:defRPr/>
            </a:pPr>
            <a:r>
              <a:rPr lang="en-US" sz="3000" dirty="0" err="1"/>
              <a:t>const</a:t>
            </a:r>
            <a:r>
              <a:rPr lang="en-US" sz="3000" dirty="0"/>
              <a:t> y = 17 </a:t>
            </a:r>
          </a:p>
          <a:p>
            <a:pPr marL="0" lvl="0" indent="0" defTabSz="914400">
              <a:spcBef>
                <a:spcPts val="0"/>
              </a:spcBef>
              <a:spcAft>
                <a:spcPts val="0"/>
              </a:spcAft>
              <a:buClrTx/>
              <a:buSzTx/>
              <a:buNone/>
              <a:defRPr/>
            </a:pPr>
            <a:r>
              <a:rPr lang="en-US" sz="3000" dirty="0" err="1"/>
              <a:t>console.log</a:t>
            </a:r>
            <a:r>
              <a:rPr lang="en-US" sz="3000" dirty="0"/>
              <a:t>( </a:t>
            </a:r>
            <a:r>
              <a:rPr lang="en-US" sz="3000" dirty="0" err="1"/>
              <a:t>const</a:t>
            </a:r>
            <a:r>
              <a:rPr lang="en-US" sz="3000" dirty="0"/>
              <a:t> x = y + 2 ; x + y )</a:t>
            </a:r>
          </a:p>
          <a:p>
            <a:pPr marL="0" lvl="0" indent="0" defTabSz="914400">
              <a:spcBef>
                <a:spcPts val="0"/>
              </a:spcBef>
              <a:spcAft>
                <a:spcPts val="0"/>
              </a:spcAft>
              <a:buClrTx/>
              <a:buSzTx/>
              <a:buNone/>
              <a:defRPr/>
            </a:pPr>
            <a:r>
              <a:rPr lang="en-US" sz="3000" dirty="0" err="1"/>
              <a:t>console.log</a:t>
            </a:r>
            <a:r>
              <a:rPr lang="en-US" sz="3000" dirty="0"/>
              <a:t>( </a:t>
            </a:r>
            <a:r>
              <a:rPr lang="en-US" sz="3000" dirty="0" err="1"/>
              <a:t>const</a:t>
            </a:r>
            <a:r>
              <a:rPr lang="en-US" sz="3000" dirty="0"/>
              <a:t> y = y + 2 ; y + y )</a:t>
            </a:r>
          </a:p>
          <a:p>
            <a:pPr marL="0" lvl="0" indent="0" defTabSz="914400">
              <a:spcBef>
                <a:spcPts val="0"/>
              </a:spcBef>
              <a:spcAft>
                <a:spcPts val="0"/>
              </a:spcAft>
              <a:buClrTx/>
              <a:buSzTx/>
              <a:buNone/>
              <a:defRPr/>
            </a:pPr>
            <a:r>
              <a:rPr lang="en-US" sz="3000" dirty="0" err="1"/>
              <a:t>console.log</a:t>
            </a:r>
            <a:r>
              <a:rPr lang="en-US" sz="3000" dirty="0"/>
              <a:t>( ( x ) =&gt; { return x + y } ( y ) )</a:t>
            </a:r>
          </a:p>
          <a:p>
            <a:pPr marL="0" indent="0" defTabSz="914400">
              <a:spcBef>
                <a:spcPts val="0"/>
              </a:spcBef>
              <a:spcAft>
                <a:spcPts val="0"/>
              </a:spcAft>
              <a:buClrTx/>
              <a:buSzTx/>
              <a:buNone/>
              <a:defRPr/>
            </a:pPr>
            <a:r>
              <a:rPr lang="en-US" sz="3000" dirty="0" err="1"/>
              <a:t>console.log</a:t>
            </a:r>
            <a:r>
              <a:rPr lang="en-US" sz="3000" dirty="0"/>
              <a:t>( ( y ) =&gt; { return x + y } ( y ) )</a:t>
            </a:r>
          </a:p>
          <a:p>
            <a:pPr marL="0" indent="0" defTabSz="914400">
              <a:spcBef>
                <a:spcPts val="0"/>
              </a:spcBef>
              <a:spcAft>
                <a:spcPts val="0"/>
              </a:spcAft>
              <a:buClrTx/>
              <a:buSzTx/>
              <a:buNone/>
              <a:defRPr/>
            </a:pPr>
            <a:r>
              <a:rPr lang="en-US" sz="3000" dirty="0" err="1"/>
              <a:t>console.log</a:t>
            </a:r>
            <a:r>
              <a:rPr lang="en-US" sz="3000" dirty="0"/>
              <a:t>( f ( x ) =&gt; { return x + y } ( y ) )</a:t>
            </a:r>
          </a:p>
          <a:p>
            <a:pPr marL="0" indent="0" defTabSz="914400">
              <a:spcBef>
                <a:spcPts val="0"/>
              </a:spcBef>
              <a:spcAft>
                <a:spcPts val="0"/>
              </a:spcAft>
              <a:buClrTx/>
              <a:buSzTx/>
              <a:buNone/>
              <a:defRPr/>
            </a:pPr>
            <a:r>
              <a:rPr lang="en-US" sz="3000" dirty="0" err="1"/>
              <a:t>console.log</a:t>
            </a:r>
            <a:r>
              <a:rPr lang="en-US" sz="3000" dirty="0"/>
              <a:t>( y ( x ) =&gt; { return x + y( 2 ) } ( y ) )</a:t>
            </a:r>
          </a:p>
          <a:p>
            <a:pPr marL="0" lvl="0" indent="0" defTabSz="914400">
              <a:spcBef>
                <a:spcPts val="0"/>
              </a:spcBef>
              <a:spcAft>
                <a:spcPts val="0"/>
              </a:spcAft>
              <a:buClrTx/>
              <a:buSzTx/>
              <a:buNone/>
              <a:defRPr/>
            </a:pPr>
            <a:endParaRPr lang="en-US" sz="3000" dirty="0"/>
          </a:p>
        </p:txBody>
      </p:sp>
    </p:spTree>
    <p:extLst>
      <p:ext uri="{BB962C8B-B14F-4D97-AF65-F5344CB8AC3E}">
        <p14:creationId xmlns:p14="http://schemas.microsoft.com/office/powerpoint/2010/main" val="2148399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206" y="808709"/>
            <a:ext cx="10949153" cy="1303867"/>
          </a:xfrm>
        </p:spPr>
        <p:txBody>
          <a:bodyPr>
            <a:normAutofit/>
          </a:bodyPr>
          <a:lstStyle/>
          <a:p>
            <a:r>
              <a:rPr lang="en-US" dirty="0"/>
              <a:t>Step 1 : </a:t>
            </a:r>
            <a:r>
              <a:rPr lang="en-US" b="1" dirty="0">
                <a:solidFill>
                  <a:srgbClr val="00B0F0"/>
                </a:solidFill>
              </a:rPr>
              <a:t>identify all instances of y</a:t>
            </a:r>
          </a:p>
        </p:txBody>
      </p:sp>
      <p:sp>
        <p:nvSpPr>
          <p:cNvPr id="3" name="Content Placeholder 2"/>
          <p:cNvSpPr>
            <a:spLocks noGrp="1"/>
          </p:cNvSpPr>
          <p:nvPr>
            <p:ph sz="half" idx="1"/>
          </p:nvPr>
        </p:nvSpPr>
        <p:spPr>
          <a:xfrm>
            <a:off x="1249021" y="2112576"/>
            <a:ext cx="9926600" cy="3729269"/>
          </a:xfrm>
        </p:spPr>
        <p:txBody>
          <a:bodyPr>
            <a:noAutofit/>
          </a:bodyPr>
          <a:lstStyle/>
          <a:p>
            <a:pPr marL="0" lvl="0" indent="0" defTabSz="914400">
              <a:spcBef>
                <a:spcPts val="0"/>
              </a:spcBef>
              <a:spcAft>
                <a:spcPts val="0"/>
              </a:spcAft>
              <a:buClrTx/>
              <a:buSzTx/>
              <a:buNone/>
              <a:defRPr/>
            </a:pPr>
            <a:r>
              <a:rPr lang="en-US" sz="3000" dirty="0"/>
              <a:t>// </a:t>
            </a:r>
            <a:r>
              <a:rPr lang="en-US" sz="3000" dirty="0" err="1"/>
              <a:t>const</a:t>
            </a:r>
            <a:r>
              <a:rPr lang="en-US" sz="3000" dirty="0"/>
              <a:t> y = 17  this is now ignored in substitution</a:t>
            </a:r>
          </a:p>
          <a:p>
            <a:pPr marL="0" lvl="0" indent="0" defTabSz="914400">
              <a:spcBef>
                <a:spcPts val="0"/>
              </a:spcBef>
              <a:spcAft>
                <a:spcPts val="0"/>
              </a:spcAft>
              <a:buClrTx/>
              <a:buSzTx/>
              <a:buNone/>
              <a:defRPr/>
            </a:pPr>
            <a:r>
              <a:rPr lang="en-US" sz="3000" dirty="0" err="1"/>
              <a:t>console.log</a:t>
            </a:r>
            <a:r>
              <a:rPr lang="en-US" sz="3000" dirty="0"/>
              <a:t>( </a:t>
            </a:r>
            <a:r>
              <a:rPr lang="en-US" sz="3000" dirty="0" err="1"/>
              <a:t>const</a:t>
            </a:r>
            <a:r>
              <a:rPr lang="en-US" sz="3000" dirty="0"/>
              <a:t> x = </a:t>
            </a:r>
            <a:r>
              <a:rPr lang="en-US" sz="3000" b="1" dirty="0">
                <a:solidFill>
                  <a:srgbClr val="00B0F0"/>
                </a:solidFill>
              </a:rPr>
              <a:t>y</a:t>
            </a:r>
            <a:r>
              <a:rPr lang="en-US" sz="3000" dirty="0"/>
              <a:t> + 2 ; x + </a:t>
            </a:r>
            <a:r>
              <a:rPr lang="en-US" sz="3000" b="1" dirty="0">
                <a:solidFill>
                  <a:srgbClr val="00B0F0"/>
                </a:solidFill>
              </a:rPr>
              <a:t>y</a:t>
            </a:r>
            <a:r>
              <a:rPr lang="en-US" sz="3000" dirty="0"/>
              <a:t> )</a:t>
            </a:r>
          </a:p>
          <a:p>
            <a:pPr marL="0" lvl="0" indent="0" defTabSz="914400">
              <a:spcBef>
                <a:spcPts val="0"/>
              </a:spcBef>
              <a:spcAft>
                <a:spcPts val="0"/>
              </a:spcAft>
              <a:buClrTx/>
              <a:buSzTx/>
              <a:buNone/>
              <a:defRPr/>
            </a:pPr>
            <a:r>
              <a:rPr lang="en-US" sz="3000" dirty="0" err="1"/>
              <a:t>console.log</a:t>
            </a:r>
            <a:r>
              <a:rPr lang="en-US" sz="3000" dirty="0"/>
              <a:t>( </a:t>
            </a:r>
            <a:r>
              <a:rPr lang="en-US" sz="3000" dirty="0" err="1"/>
              <a:t>const</a:t>
            </a:r>
            <a:r>
              <a:rPr lang="en-US" sz="3000" b="1" dirty="0">
                <a:solidFill>
                  <a:srgbClr val="00B0F0"/>
                </a:solidFill>
              </a:rPr>
              <a:t> y </a:t>
            </a:r>
            <a:r>
              <a:rPr lang="en-US" sz="3000" dirty="0"/>
              <a:t>= </a:t>
            </a:r>
            <a:r>
              <a:rPr lang="en-US" sz="3000" b="1" dirty="0">
                <a:solidFill>
                  <a:srgbClr val="00B0F0"/>
                </a:solidFill>
              </a:rPr>
              <a:t>y</a:t>
            </a:r>
            <a:r>
              <a:rPr lang="en-US" sz="3000" dirty="0"/>
              <a:t> + 2 ; </a:t>
            </a:r>
            <a:r>
              <a:rPr lang="en-US" sz="3000" b="1" dirty="0">
                <a:solidFill>
                  <a:srgbClr val="00B0F0"/>
                </a:solidFill>
              </a:rPr>
              <a:t>y</a:t>
            </a:r>
            <a:r>
              <a:rPr lang="en-US" sz="3000" dirty="0"/>
              <a:t> + </a:t>
            </a:r>
            <a:r>
              <a:rPr lang="en-US" sz="3000" b="1" dirty="0">
                <a:solidFill>
                  <a:srgbClr val="00B0F0"/>
                </a:solidFill>
              </a:rPr>
              <a:t>y</a:t>
            </a:r>
            <a:r>
              <a:rPr lang="en-US" sz="3000" dirty="0"/>
              <a:t> )</a:t>
            </a:r>
          </a:p>
          <a:p>
            <a:pPr marL="0" lvl="0" indent="0" defTabSz="914400">
              <a:spcBef>
                <a:spcPts val="0"/>
              </a:spcBef>
              <a:spcAft>
                <a:spcPts val="0"/>
              </a:spcAft>
              <a:buClrTx/>
              <a:buSzTx/>
              <a:buNone/>
              <a:defRPr/>
            </a:pPr>
            <a:r>
              <a:rPr lang="en-US" sz="3000" dirty="0" err="1"/>
              <a:t>console.log</a:t>
            </a:r>
            <a:r>
              <a:rPr lang="en-US" sz="3000" dirty="0"/>
              <a:t>( ( x ) =&gt; { return x + </a:t>
            </a:r>
            <a:r>
              <a:rPr lang="en-US" sz="3000" b="1" dirty="0">
                <a:solidFill>
                  <a:srgbClr val="00B0F0"/>
                </a:solidFill>
              </a:rPr>
              <a:t>y</a:t>
            </a:r>
            <a:r>
              <a:rPr lang="en-US" sz="3000" dirty="0"/>
              <a:t> } (</a:t>
            </a:r>
            <a:r>
              <a:rPr lang="en-US" sz="3000" b="1" dirty="0">
                <a:solidFill>
                  <a:srgbClr val="00B0F0"/>
                </a:solidFill>
              </a:rPr>
              <a:t> y </a:t>
            </a:r>
            <a:r>
              <a:rPr lang="en-US" sz="3000" dirty="0"/>
              <a:t>) )</a:t>
            </a:r>
          </a:p>
          <a:p>
            <a:pPr marL="0" indent="0" defTabSz="914400">
              <a:spcBef>
                <a:spcPts val="0"/>
              </a:spcBef>
              <a:spcAft>
                <a:spcPts val="0"/>
              </a:spcAft>
              <a:buClrTx/>
              <a:buSzTx/>
              <a:buNone/>
              <a:defRPr/>
            </a:pPr>
            <a:r>
              <a:rPr lang="en-US" sz="3000" dirty="0" err="1"/>
              <a:t>console.log</a:t>
            </a:r>
            <a:r>
              <a:rPr lang="en-US" sz="3000" dirty="0"/>
              <a:t>( ( </a:t>
            </a:r>
            <a:r>
              <a:rPr lang="en-US" sz="3000" b="1" dirty="0">
                <a:solidFill>
                  <a:srgbClr val="00B0F0"/>
                </a:solidFill>
              </a:rPr>
              <a:t>y</a:t>
            </a:r>
            <a:r>
              <a:rPr lang="en-US" sz="3000" dirty="0"/>
              <a:t> ) =&gt; { return x +</a:t>
            </a:r>
            <a:r>
              <a:rPr lang="en-US" sz="3000" b="1" dirty="0">
                <a:solidFill>
                  <a:srgbClr val="00B0F0"/>
                </a:solidFill>
              </a:rPr>
              <a:t> y </a:t>
            </a:r>
            <a:r>
              <a:rPr lang="en-US" sz="3000" dirty="0"/>
              <a:t>} ( </a:t>
            </a:r>
            <a:r>
              <a:rPr lang="en-US" sz="3000" b="1" dirty="0">
                <a:solidFill>
                  <a:srgbClr val="00B0F0"/>
                </a:solidFill>
              </a:rPr>
              <a:t>y</a:t>
            </a:r>
            <a:r>
              <a:rPr lang="en-US" sz="3000" dirty="0"/>
              <a:t> ) )</a:t>
            </a:r>
          </a:p>
          <a:p>
            <a:pPr marL="0" indent="0" defTabSz="914400">
              <a:spcBef>
                <a:spcPts val="0"/>
              </a:spcBef>
              <a:spcAft>
                <a:spcPts val="0"/>
              </a:spcAft>
              <a:buClrTx/>
              <a:buSzTx/>
              <a:buNone/>
              <a:defRPr/>
            </a:pPr>
            <a:r>
              <a:rPr lang="en-US" sz="3000" dirty="0" err="1"/>
              <a:t>console.log</a:t>
            </a:r>
            <a:r>
              <a:rPr lang="en-US" sz="3000" dirty="0"/>
              <a:t>( f ( x ) =&gt; { return x + </a:t>
            </a:r>
            <a:r>
              <a:rPr lang="en-US" sz="3000" b="1" dirty="0">
                <a:solidFill>
                  <a:srgbClr val="00B0F0"/>
                </a:solidFill>
              </a:rPr>
              <a:t>y </a:t>
            </a:r>
            <a:r>
              <a:rPr lang="en-US" sz="3000" dirty="0"/>
              <a:t>} ( </a:t>
            </a:r>
            <a:r>
              <a:rPr lang="en-US" sz="3000" b="1" dirty="0">
                <a:solidFill>
                  <a:srgbClr val="00B0F0"/>
                </a:solidFill>
              </a:rPr>
              <a:t>y</a:t>
            </a:r>
            <a:r>
              <a:rPr lang="en-US" sz="3000" dirty="0"/>
              <a:t> ) )</a:t>
            </a:r>
          </a:p>
          <a:p>
            <a:pPr marL="0" indent="0" defTabSz="914400">
              <a:spcBef>
                <a:spcPts val="0"/>
              </a:spcBef>
              <a:spcAft>
                <a:spcPts val="0"/>
              </a:spcAft>
              <a:buClrTx/>
              <a:buSzTx/>
              <a:buNone/>
              <a:defRPr/>
            </a:pPr>
            <a:r>
              <a:rPr lang="en-US" sz="3000" dirty="0" err="1"/>
              <a:t>console.log</a:t>
            </a:r>
            <a:r>
              <a:rPr lang="en-US" sz="3000" dirty="0"/>
              <a:t>( </a:t>
            </a:r>
            <a:r>
              <a:rPr lang="en-US" sz="3000" b="1" dirty="0">
                <a:solidFill>
                  <a:srgbClr val="00B0F0"/>
                </a:solidFill>
              </a:rPr>
              <a:t>y</a:t>
            </a:r>
            <a:r>
              <a:rPr lang="en-US" sz="3000" dirty="0"/>
              <a:t> ( x ) =&gt; { return x + </a:t>
            </a:r>
            <a:r>
              <a:rPr lang="en-US" sz="3000" b="1" dirty="0">
                <a:solidFill>
                  <a:srgbClr val="00B0F0"/>
                </a:solidFill>
              </a:rPr>
              <a:t>y</a:t>
            </a:r>
            <a:r>
              <a:rPr lang="en-US" sz="3000" dirty="0"/>
              <a:t>( 2 ) } ( </a:t>
            </a:r>
            <a:r>
              <a:rPr lang="en-US" sz="3000" b="1" dirty="0">
                <a:solidFill>
                  <a:srgbClr val="00B0F0"/>
                </a:solidFill>
              </a:rPr>
              <a:t>y</a:t>
            </a:r>
            <a:r>
              <a:rPr lang="en-US" sz="3000" dirty="0"/>
              <a:t> ) )</a:t>
            </a:r>
          </a:p>
          <a:p>
            <a:pPr marL="0" lvl="0" indent="0" defTabSz="914400">
              <a:spcBef>
                <a:spcPts val="0"/>
              </a:spcBef>
              <a:spcAft>
                <a:spcPts val="0"/>
              </a:spcAft>
              <a:buClrTx/>
              <a:buSzTx/>
              <a:buNone/>
              <a:defRPr/>
            </a:pPr>
            <a:endParaRPr lang="en-US" sz="3000" dirty="0"/>
          </a:p>
        </p:txBody>
      </p:sp>
    </p:spTree>
    <p:extLst>
      <p:ext uri="{BB962C8B-B14F-4D97-AF65-F5344CB8AC3E}">
        <p14:creationId xmlns:p14="http://schemas.microsoft.com/office/powerpoint/2010/main" val="1499308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a:t>
            </a:r>
          </a:p>
        </p:txBody>
      </p:sp>
      <p:sp>
        <p:nvSpPr>
          <p:cNvPr id="3" name="Content Placeholder 2"/>
          <p:cNvSpPr>
            <a:spLocks noGrp="1"/>
          </p:cNvSpPr>
          <p:nvPr>
            <p:ph idx="1"/>
          </p:nvPr>
        </p:nvSpPr>
        <p:spPr/>
        <p:txBody>
          <a:bodyPr/>
          <a:lstStyle/>
          <a:p>
            <a:r>
              <a:rPr lang="en-US" dirty="0"/>
              <a:t>This coming Tuesday  -  in class</a:t>
            </a:r>
          </a:p>
          <a:p>
            <a:r>
              <a:rPr lang="en-US" dirty="0"/>
              <a:t>Counts as the in class exercise for the day</a:t>
            </a:r>
          </a:p>
          <a:p>
            <a:r>
              <a:rPr lang="en-US" dirty="0"/>
              <a:t>There is no Moodle quiz or reading for Tuesday</a:t>
            </a:r>
          </a:p>
          <a:p>
            <a:r>
              <a:rPr lang="en-US" dirty="0"/>
              <a:t>There is one on Monday</a:t>
            </a:r>
          </a:p>
          <a:p>
            <a:endParaRPr lang="en-US" dirty="0"/>
          </a:p>
          <a:p>
            <a:r>
              <a:rPr lang="en-US" dirty="0"/>
              <a:t>Tomorrow during class time I will be in the class room to host a review session</a:t>
            </a:r>
          </a:p>
        </p:txBody>
      </p:sp>
    </p:spTree>
    <p:extLst>
      <p:ext uri="{BB962C8B-B14F-4D97-AF65-F5344CB8AC3E}">
        <p14:creationId xmlns:p14="http://schemas.microsoft.com/office/powerpoint/2010/main" val="42157414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206" y="808709"/>
            <a:ext cx="10949153" cy="1303867"/>
          </a:xfrm>
        </p:spPr>
        <p:txBody>
          <a:bodyPr>
            <a:normAutofit/>
          </a:bodyPr>
          <a:lstStyle/>
          <a:p>
            <a:r>
              <a:rPr lang="en-US" dirty="0"/>
              <a:t>Step 2 : </a:t>
            </a:r>
            <a:r>
              <a:rPr lang="en-US" b="1" dirty="0">
                <a:solidFill>
                  <a:srgbClr val="FF0000"/>
                </a:solidFill>
              </a:rPr>
              <a:t>identify all binding sights of y</a:t>
            </a:r>
          </a:p>
        </p:txBody>
      </p:sp>
      <p:sp>
        <p:nvSpPr>
          <p:cNvPr id="3" name="Content Placeholder 2"/>
          <p:cNvSpPr>
            <a:spLocks noGrp="1"/>
          </p:cNvSpPr>
          <p:nvPr>
            <p:ph sz="half" idx="1"/>
          </p:nvPr>
        </p:nvSpPr>
        <p:spPr>
          <a:xfrm>
            <a:off x="1211950" y="2004265"/>
            <a:ext cx="9926600" cy="3729269"/>
          </a:xfrm>
        </p:spPr>
        <p:txBody>
          <a:bodyPr>
            <a:noAutofit/>
          </a:bodyPr>
          <a:lstStyle/>
          <a:p>
            <a:pPr marL="0" lvl="0" indent="0" defTabSz="914400">
              <a:spcBef>
                <a:spcPts val="0"/>
              </a:spcBef>
              <a:spcAft>
                <a:spcPts val="0"/>
              </a:spcAft>
              <a:buClrTx/>
              <a:buSzTx/>
              <a:buNone/>
              <a:defRPr/>
            </a:pPr>
            <a:r>
              <a:rPr lang="en-US" sz="3000" dirty="0"/>
              <a:t>// </a:t>
            </a:r>
            <a:r>
              <a:rPr lang="en-US" sz="3000" dirty="0" err="1"/>
              <a:t>const</a:t>
            </a:r>
            <a:r>
              <a:rPr lang="en-US" sz="3000" dirty="0"/>
              <a:t> y = 17  this is now ignored in substitution</a:t>
            </a:r>
          </a:p>
          <a:p>
            <a:pPr marL="0" lvl="0" indent="0" defTabSz="914400">
              <a:spcBef>
                <a:spcPts val="0"/>
              </a:spcBef>
              <a:spcAft>
                <a:spcPts val="0"/>
              </a:spcAft>
              <a:buClrTx/>
              <a:buSzTx/>
              <a:buNone/>
              <a:defRPr/>
            </a:pPr>
            <a:r>
              <a:rPr lang="en-US" sz="3000" dirty="0" err="1"/>
              <a:t>console.log</a:t>
            </a:r>
            <a:r>
              <a:rPr lang="en-US" sz="3000" dirty="0"/>
              <a:t>( </a:t>
            </a:r>
            <a:r>
              <a:rPr lang="en-US" sz="3000" dirty="0" err="1"/>
              <a:t>const</a:t>
            </a:r>
            <a:r>
              <a:rPr lang="en-US" sz="3000" dirty="0"/>
              <a:t> x = </a:t>
            </a:r>
            <a:r>
              <a:rPr lang="en-US" sz="3000" b="1" dirty="0">
                <a:solidFill>
                  <a:srgbClr val="00B0F0"/>
                </a:solidFill>
              </a:rPr>
              <a:t>y</a:t>
            </a:r>
            <a:r>
              <a:rPr lang="en-US" sz="3000" dirty="0"/>
              <a:t> + 2 ; x + </a:t>
            </a:r>
            <a:r>
              <a:rPr lang="en-US" sz="3000" b="1" dirty="0">
                <a:solidFill>
                  <a:srgbClr val="00B0F0"/>
                </a:solidFill>
              </a:rPr>
              <a:t>y</a:t>
            </a:r>
            <a:r>
              <a:rPr lang="en-US" sz="3000" dirty="0"/>
              <a:t> )</a:t>
            </a:r>
          </a:p>
          <a:p>
            <a:pPr marL="0" lvl="0" indent="0" defTabSz="914400">
              <a:spcBef>
                <a:spcPts val="0"/>
              </a:spcBef>
              <a:spcAft>
                <a:spcPts val="0"/>
              </a:spcAft>
              <a:buClrTx/>
              <a:buSzTx/>
              <a:buNone/>
              <a:defRPr/>
            </a:pPr>
            <a:r>
              <a:rPr lang="en-US" sz="3000" dirty="0" err="1"/>
              <a:t>console.log</a:t>
            </a:r>
            <a:r>
              <a:rPr lang="en-US" sz="3000" dirty="0"/>
              <a:t>( </a:t>
            </a:r>
            <a:r>
              <a:rPr lang="en-US" sz="3000" dirty="0" err="1"/>
              <a:t>const</a:t>
            </a:r>
            <a:r>
              <a:rPr lang="en-US" sz="3000" b="1" dirty="0">
                <a:solidFill>
                  <a:srgbClr val="00B0F0"/>
                </a:solidFill>
              </a:rPr>
              <a:t> </a:t>
            </a:r>
            <a:r>
              <a:rPr lang="en-US" sz="3000" b="1" dirty="0">
                <a:solidFill>
                  <a:srgbClr val="FF0000"/>
                </a:solidFill>
              </a:rPr>
              <a:t>y</a:t>
            </a:r>
            <a:r>
              <a:rPr lang="en-US" sz="3000" b="1" dirty="0">
                <a:solidFill>
                  <a:srgbClr val="00B0F0"/>
                </a:solidFill>
              </a:rPr>
              <a:t> </a:t>
            </a:r>
            <a:r>
              <a:rPr lang="en-US" sz="3000" dirty="0"/>
              <a:t>= </a:t>
            </a:r>
            <a:r>
              <a:rPr lang="en-US" sz="3000" b="1" dirty="0">
                <a:solidFill>
                  <a:srgbClr val="00B0F0"/>
                </a:solidFill>
              </a:rPr>
              <a:t>y</a:t>
            </a:r>
            <a:r>
              <a:rPr lang="en-US" sz="3000" dirty="0"/>
              <a:t> + 2 ; </a:t>
            </a:r>
            <a:r>
              <a:rPr lang="en-US" sz="3000" b="1" dirty="0">
                <a:solidFill>
                  <a:srgbClr val="00B0F0"/>
                </a:solidFill>
              </a:rPr>
              <a:t>y</a:t>
            </a:r>
            <a:r>
              <a:rPr lang="en-US" sz="3000" dirty="0"/>
              <a:t> + </a:t>
            </a:r>
            <a:r>
              <a:rPr lang="en-US" sz="3000" b="1" dirty="0">
                <a:solidFill>
                  <a:srgbClr val="00B0F0"/>
                </a:solidFill>
              </a:rPr>
              <a:t>y</a:t>
            </a:r>
            <a:r>
              <a:rPr lang="en-US" sz="3000" dirty="0"/>
              <a:t> )</a:t>
            </a:r>
          </a:p>
          <a:p>
            <a:pPr marL="0" lvl="0" indent="0" defTabSz="914400">
              <a:spcBef>
                <a:spcPts val="0"/>
              </a:spcBef>
              <a:spcAft>
                <a:spcPts val="0"/>
              </a:spcAft>
              <a:buClrTx/>
              <a:buSzTx/>
              <a:buNone/>
              <a:defRPr/>
            </a:pPr>
            <a:r>
              <a:rPr lang="en-US" sz="3000" dirty="0" err="1"/>
              <a:t>console.log</a:t>
            </a:r>
            <a:r>
              <a:rPr lang="en-US" sz="3000" dirty="0"/>
              <a:t>( ( x ) =&gt; { return x + </a:t>
            </a:r>
            <a:r>
              <a:rPr lang="en-US" sz="3000" b="1" dirty="0">
                <a:solidFill>
                  <a:srgbClr val="00B0F0"/>
                </a:solidFill>
              </a:rPr>
              <a:t>y</a:t>
            </a:r>
            <a:r>
              <a:rPr lang="en-US" sz="3000" dirty="0"/>
              <a:t> } (</a:t>
            </a:r>
            <a:r>
              <a:rPr lang="en-US" sz="3000" b="1" dirty="0">
                <a:solidFill>
                  <a:srgbClr val="00B0F0"/>
                </a:solidFill>
              </a:rPr>
              <a:t> y </a:t>
            </a:r>
            <a:r>
              <a:rPr lang="en-US" sz="3000" dirty="0"/>
              <a:t>) )</a:t>
            </a:r>
          </a:p>
          <a:p>
            <a:pPr marL="0" indent="0" defTabSz="914400">
              <a:spcBef>
                <a:spcPts val="0"/>
              </a:spcBef>
              <a:spcAft>
                <a:spcPts val="0"/>
              </a:spcAft>
              <a:buClrTx/>
              <a:buSzTx/>
              <a:buNone/>
              <a:defRPr/>
            </a:pPr>
            <a:r>
              <a:rPr lang="en-US" sz="3000" dirty="0" err="1"/>
              <a:t>console.log</a:t>
            </a:r>
            <a:r>
              <a:rPr lang="en-US" sz="3000" dirty="0"/>
              <a:t>( ( </a:t>
            </a:r>
            <a:r>
              <a:rPr lang="en-US" sz="3000" b="1" dirty="0">
                <a:solidFill>
                  <a:srgbClr val="FF0000"/>
                </a:solidFill>
              </a:rPr>
              <a:t>y</a:t>
            </a:r>
            <a:r>
              <a:rPr lang="en-US" sz="3000" dirty="0">
                <a:solidFill>
                  <a:srgbClr val="FF0000"/>
                </a:solidFill>
              </a:rPr>
              <a:t> </a:t>
            </a:r>
            <a:r>
              <a:rPr lang="en-US" sz="3000" dirty="0"/>
              <a:t>) =&gt; { return x +</a:t>
            </a:r>
            <a:r>
              <a:rPr lang="en-US" sz="3000" b="1" dirty="0">
                <a:solidFill>
                  <a:srgbClr val="00B0F0"/>
                </a:solidFill>
              </a:rPr>
              <a:t> y </a:t>
            </a:r>
            <a:r>
              <a:rPr lang="en-US" sz="3000" dirty="0"/>
              <a:t>} ( </a:t>
            </a:r>
            <a:r>
              <a:rPr lang="en-US" sz="3000" b="1" dirty="0">
                <a:solidFill>
                  <a:srgbClr val="00B0F0"/>
                </a:solidFill>
              </a:rPr>
              <a:t>y</a:t>
            </a:r>
            <a:r>
              <a:rPr lang="en-US" sz="3000" dirty="0"/>
              <a:t> ) )</a:t>
            </a:r>
          </a:p>
          <a:p>
            <a:pPr marL="0" indent="0" defTabSz="914400">
              <a:spcBef>
                <a:spcPts val="0"/>
              </a:spcBef>
              <a:spcAft>
                <a:spcPts val="0"/>
              </a:spcAft>
              <a:buClrTx/>
              <a:buSzTx/>
              <a:buNone/>
              <a:defRPr/>
            </a:pPr>
            <a:r>
              <a:rPr lang="en-US" sz="3000" dirty="0" err="1"/>
              <a:t>console.log</a:t>
            </a:r>
            <a:r>
              <a:rPr lang="en-US" sz="3000" dirty="0"/>
              <a:t>( f ( x ) =&gt; { return x + </a:t>
            </a:r>
            <a:r>
              <a:rPr lang="en-US" sz="3000" b="1" dirty="0">
                <a:solidFill>
                  <a:srgbClr val="00B0F0"/>
                </a:solidFill>
              </a:rPr>
              <a:t>y </a:t>
            </a:r>
            <a:r>
              <a:rPr lang="en-US" sz="3000" dirty="0"/>
              <a:t>} ( </a:t>
            </a:r>
            <a:r>
              <a:rPr lang="en-US" sz="3000" b="1" dirty="0">
                <a:solidFill>
                  <a:srgbClr val="00B0F0"/>
                </a:solidFill>
              </a:rPr>
              <a:t>y</a:t>
            </a:r>
            <a:r>
              <a:rPr lang="en-US" sz="3000" dirty="0"/>
              <a:t> ) )</a:t>
            </a:r>
          </a:p>
          <a:p>
            <a:pPr marL="0" indent="0" defTabSz="914400">
              <a:spcBef>
                <a:spcPts val="0"/>
              </a:spcBef>
              <a:spcAft>
                <a:spcPts val="0"/>
              </a:spcAft>
              <a:buClrTx/>
              <a:buSzTx/>
              <a:buNone/>
              <a:defRPr/>
            </a:pPr>
            <a:r>
              <a:rPr lang="en-US" sz="3000" dirty="0" err="1"/>
              <a:t>console.log</a:t>
            </a:r>
            <a:r>
              <a:rPr lang="en-US" sz="3000" dirty="0"/>
              <a:t>( </a:t>
            </a:r>
            <a:r>
              <a:rPr lang="en-US" sz="3000" b="1" dirty="0">
                <a:solidFill>
                  <a:srgbClr val="FF0000"/>
                </a:solidFill>
              </a:rPr>
              <a:t>y</a:t>
            </a:r>
            <a:r>
              <a:rPr lang="en-US" sz="3000" dirty="0"/>
              <a:t> ( x ) =&gt; { return x + </a:t>
            </a:r>
            <a:r>
              <a:rPr lang="en-US" sz="3000" b="1" dirty="0">
                <a:solidFill>
                  <a:srgbClr val="00B0F0"/>
                </a:solidFill>
              </a:rPr>
              <a:t>y</a:t>
            </a:r>
            <a:r>
              <a:rPr lang="en-US" sz="3000" dirty="0"/>
              <a:t>( 2 ) } ( </a:t>
            </a:r>
            <a:r>
              <a:rPr lang="en-US" sz="3000" b="1" dirty="0">
                <a:solidFill>
                  <a:srgbClr val="00B0F0"/>
                </a:solidFill>
              </a:rPr>
              <a:t>y</a:t>
            </a:r>
            <a:r>
              <a:rPr lang="en-US" sz="3000" dirty="0"/>
              <a:t> ) )</a:t>
            </a:r>
          </a:p>
          <a:p>
            <a:pPr marL="0" lvl="0" indent="0" defTabSz="914400">
              <a:spcBef>
                <a:spcPts val="0"/>
              </a:spcBef>
              <a:spcAft>
                <a:spcPts val="0"/>
              </a:spcAft>
              <a:buClrTx/>
              <a:buSzTx/>
              <a:buNone/>
              <a:defRPr/>
            </a:pPr>
            <a:endParaRPr lang="en-US" sz="3000" dirty="0"/>
          </a:p>
        </p:txBody>
      </p:sp>
    </p:spTree>
    <p:extLst>
      <p:ext uri="{BB962C8B-B14F-4D97-AF65-F5344CB8AC3E}">
        <p14:creationId xmlns:p14="http://schemas.microsoft.com/office/powerpoint/2010/main" val="1235140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206" y="808709"/>
            <a:ext cx="10949153" cy="1303867"/>
          </a:xfrm>
        </p:spPr>
        <p:txBody>
          <a:bodyPr>
            <a:normAutofit/>
          </a:bodyPr>
          <a:lstStyle/>
          <a:p>
            <a:r>
              <a:rPr lang="en-US" dirty="0"/>
              <a:t>Step 3 : </a:t>
            </a:r>
            <a:r>
              <a:rPr lang="en-US" b="1" dirty="0">
                <a:solidFill>
                  <a:srgbClr val="FFC000"/>
                </a:solidFill>
              </a:rPr>
              <a:t>identify bound y in the script</a:t>
            </a:r>
          </a:p>
        </p:txBody>
      </p:sp>
      <p:sp>
        <p:nvSpPr>
          <p:cNvPr id="3" name="Content Placeholder 2"/>
          <p:cNvSpPr>
            <a:spLocks noGrp="1"/>
          </p:cNvSpPr>
          <p:nvPr>
            <p:ph sz="half" idx="1"/>
          </p:nvPr>
        </p:nvSpPr>
        <p:spPr>
          <a:xfrm>
            <a:off x="1384946" y="2112576"/>
            <a:ext cx="9926600" cy="3729269"/>
          </a:xfrm>
        </p:spPr>
        <p:txBody>
          <a:bodyPr>
            <a:noAutofit/>
          </a:bodyPr>
          <a:lstStyle/>
          <a:p>
            <a:pPr marL="0" lvl="0" indent="0" defTabSz="914400">
              <a:spcBef>
                <a:spcPts val="0"/>
              </a:spcBef>
              <a:spcAft>
                <a:spcPts val="0"/>
              </a:spcAft>
              <a:buClrTx/>
              <a:buSzTx/>
              <a:buNone/>
              <a:defRPr/>
            </a:pPr>
            <a:r>
              <a:rPr lang="en-US" sz="3000" dirty="0"/>
              <a:t>// </a:t>
            </a:r>
            <a:r>
              <a:rPr lang="en-US" sz="3000" dirty="0" err="1"/>
              <a:t>const</a:t>
            </a:r>
            <a:r>
              <a:rPr lang="en-US" sz="3000" dirty="0"/>
              <a:t> y = 17  this is now ignored in substitution</a:t>
            </a:r>
          </a:p>
          <a:p>
            <a:pPr marL="0" lvl="0" indent="0" defTabSz="914400">
              <a:spcBef>
                <a:spcPts val="0"/>
              </a:spcBef>
              <a:spcAft>
                <a:spcPts val="0"/>
              </a:spcAft>
              <a:buClrTx/>
              <a:buSzTx/>
              <a:buNone/>
              <a:defRPr/>
            </a:pPr>
            <a:r>
              <a:rPr lang="en-US" sz="3000" dirty="0" err="1"/>
              <a:t>console.log</a:t>
            </a:r>
            <a:r>
              <a:rPr lang="en-US" sz="3000" dirty="0"/>
              <a:t>( </a:t>
            </a:r>
            <a:r>
              <a:rPr lang="en-US" sz="3000" dirty="0" err="1"/>
              <a:t>const</a:t>
            </a:r>
            <a:r>
              <a:rPr lang="en-US" sz="3000" dirty="0"/>
              <a:t> x = </a:t>
            </a:r>
            <a:r>
              <a:rPr lang="en-US" sz="3000" b="1" dirty="0">
                <a:solidFill>
                  <a:srgbClr val="00B0F0"/>
                </a:solidFill>
              </a:rPr>
              <a:t>y</a:t>
            </a:r>
            <a:r>
              <a:rPr lang="en-US" sz="3000" dirty="0"/>
              <a:t> + 2 ; x + </a:t>
            </a:r>
            <a:r>
              <a:rPr lang="en-US" sz="3000" b="1" dirty="0">
                <a:solidFill>
                  <a:srgbClr val="00B0F0"/>
                </a:solidFill>
              </a:rPr>
              <a:t>y</a:t>
            </a:r>
            <a:r>
              <a:rPr lang="en-US" sz="3000" dirty="0"/>
              <a:t> )</a:t>
            </a:r>
          </a:p>
          <a:p>
            <a:pPr marL="0" lvl="0" indent="0" defTabSz="914400">
              <a:spcBef>
                <a:spcPts val="0"/>
              </a:spcBef>
              <a:spcAft>
                <a:spcPts val="0"/>
              </a:spcAft>
              <a:buClrTx/>
              <a:buSzTx/>
              <a:buNone/>
              <a:defRPr/>
            </a:pPr>
            <a:r>
              <a:rPr lang="en-US" sz="3000" dirty="0" err="1"/>
              <a:t>console.log</a:t>
            </a:r>
            <a:r>
              <a:rPr lang="en-US" sz="3000" dirty="0"/>
              <a:t>( </a:t>
            </a:r>
            <a:r>
              <a:rPr lang="en-US" sz="3000" dirty="0" err="1"/>
              <a:t>const</a:t>
            </a:r>
            <a:r>
              <a:rPr lang="en-US" sz="3000" b="1" dirty="0">
                <a:solidFill>
                  <a:srgbClr val="00B0F0"/>
                </a:solidFill>
              </a:rPr>
              <a:t> </a:t>
            </a:r>
            <a:r>
              <a:rPr lang="en-US" sz="3000" b="1" dirty="0">
                <a:solidFill>
                  <a:srgbClr val="FF0000"/>
                </a:solidFill>
              </a:rPr>
              <a:t>y</a:t>
            </a:r>
            <a:r>
              <a:rPr lang="en-US" sz="3000" b="1" dirty="0">
                <a:solidFill>
                  <a:srgbClr val="00B0F0"/>
                </a:solidFill>
              </a:rPr>
              <a:t> </a:t>
            </a:r>
            <a:r>
              <a:rPr lang="en-US" sz="3000" dirty="0"/>
              <a:t>= </a:t>
            </a:r>
            <a:r>
              <a:rPr lang="en-US" sz="3000" b="1" dirty="0">
                <a:solidFill>
                  <a:srgbClr val="00B0F0"/>
                </a:solidFill>
              </a:rPr>
              <a:t>y</a:t>
            </a:r>
            <a:r>
              <a:rPr lang="en-US" sz="3000" dirty="0"/>
              <a:t> + 2 ; </a:t>
            </a:r>
            <a:r>
              <a:rPr lang="en-US" sz="3000" b="1" dirty="0">
                <a:solidFill>
                  <a:srgbClr val="FFC000"/>
                </a:solidFill>
              </a:rPr>
              <a:t>y</a:t>
            </a:r>
            <a:r>
              <a:rPr lang="en-US" sz="3000" dirty="0"/>
              <a:t> +</a:t>
            </a:r>
            <a:r>
              <a:rPr lang="en-US" sz="3000" dirty="0">
                <a:solidFill>
                  <a:srgbClr val="FFC000"/>
                </a:solidFill>
              </a:rPr>
              <a:t> </a:t>
            </a:r>
            <a:r>
              <a:rPr lang="en-US" sz="3000" b="1" dirty="0">
                <a:solidFill>
                  <a:srgbClr val="FFC000"/>
                </a:solidFill>
              </a:rPr>
              <a:t>y</a:t>
            </a:r>
            <a:r>
              <a:rPr lang="en-US" sz="3000" dirty="0">
                <a:solidFill>
                  <a:srgbClr val="FFC000"/>
                </a:solidFill>
              </a:rPr>
              <a:t> </a:t>
            </a:r>
            <a:r>
              <a:rPr lang="en-US" sz="3000" dirty="0"/>
              <a:t>)</a:t>
            </a:r>
          </a:p>
          <a:p>
            <a:pPr marL="0" lvl="0" indent="0" defTabSz="914400">
              <a:spcBef>
                <a:spcPts val="0"/>
              </a:spcBef>
              <a:spcAft>
                <a:spcPts val="0"/>
              </a:spcAft>
              <a:buClrTx/>
              <a:buSzTx/>
              <a:buNone/>
              <a:defRPr/>
            </a:pPr>
            <a:r>
              <a:rPr lang="en-US" sz="3000" dirty="0" err="1"/>
              <a:t>console.log</a:t>
            </a:r>
            <a:r>
              <a:rPr lang="en-US" sz="3000" dirty="0"/>
              <a:t>( ( x ) =&gt; { return x + </a:t>
            </a:r>
            <a:r>
              <a:rPr lang="en-US" sz="3000" b="1" dirty="0">
                <a:solidFill>
                  <a:srgbClr val="00B0F0"/>
                </a:solidFill>
              </a:rPr>
              <a:t>y</a:t>
            </a:r>
            <a:r>
              <a:rPr lang="en-US" sz="3000" dirty="0"/>
              <a:t> } (</a:t>
            </a:r>
            <a:r>
              <a:rPr lang="en-US" sz="3000" b="1" dirty="0">
                <a:solidFill>
                  <a:srgbClr val="00B0F0"/>
                </a:solidFill>
              </a:rPr>
              <a:t> y </a:t>
            </a:r>
            <a:r>
              <a:rPr lang="en-US" sz="3000" dirty="0"/>
              <a:t>) )</a:t>
            </a:r>
          </a:p>
          <a:p>
            <a:pPr marL="0" indent="0" defTabSz="914400">
              <a:spcBef>
                <a:spcPts val="0"/>
              </a:spcBef>
              <a:spcAft>
                <a:spcPts val="0"/>
              </a:spcAft>
              <a:buClrTx/>
              <a:buSzTx/>
              <a:buNone/>
              <a:defRPr/>
            </a:pPr>
            <a:r>
              <a:rPr lang="en-US" sz="3000" dirty="0" err="1"/>
              <a:t>console.log</a:t>
            </a:r>
            <a:r>
              <a:rPr lang="en-US" sz="3000" dirty="0"/>
              <a:t>( ( </a:t>
            </a:r>
            <a:r>
              <a:rPr lang="en-US" sz="3000" b="1" dirty="0">
                <a:solidFill>
                  <a:srgbClr val="FF0000"/>
                </a:solidFill>
              </a:rPr>
              <a:t>y</a:t>
            </a:r>
            <a:r>
              <a:rPr lang="en-US" sz="3000" dirty="0">
                <a:solidFill>
                  <a:srgbClr val="FF0000"/>
                </a:solidFill>
              </a:rPr>
              <a:t> </a:t>
            </a:r>
            <a:r>
              <a:rPr lang="en-US" sz="3000" dirty="0"/>
              <a:t>) =&gt; { return x +</a:t>
            </a:r>
            <a:r>
              <a:rPr lang="en-US" sz="3000" b="1" dirty="0">
                <a:solidFill>
                  <a:srgbClr val="FFC000"/>
                </a:solidFill>
              </a:rPr>
              <a:t> y </a:t>
            </a:r>
            <a:r>
              <a:rPr lang="en-US" sz="3000" dirty="0"/>
              <a:t>} ( </a:t>
            </a:r>
            <a:r>
              <a:rPr lang="en-US" sz="3000" b="1" dirty="0">
                <a:solidFill>
                  <a:srgbClr val="00B0F0"/>
                </a:solidFill>
              </a:rPr>
              <a:t>y</a:t>
            </a:r>
            <a:r>
              <a:rPr lang="en-US" sz="3000" dirty="0"/>
              <a:t> ) )</a:t>
            </a:r>
          </a:p>
          <a:p>
            <a:pPr marL="0" indent="0" defTabSz="914400">
              <a:spcBef>
                <a:spcPts val="0"/>
              </a:spcBef>
              <a:spcAft>
                <a:spcPts val="0"/>
              </a:spcAft>
              <a:buClrTx/>
              <a:buSzTx/>
              <a:buNone/>
              <a:defRPr/>
            </a:pPr>
            <a:r>
              <a:rPr lang="en-US" sz="3000" dirty="0" err="1"/>
              <a:t>console.log</a:t>
            </a:r>
            <a:r>
              <a:rPr lang="en-US" sz="3000" dirty="0"/>
              <a:t>( f ( x ) =&gt; { return x + </a:t>
            </a:r>
            <a:r>
              <a:rPr lang="en-US" sz="3000" b="1" dirty="0">
                <a:solidFill>
                  <a:srgbClr val="00B0F0"/>
                </a:solidFill>
              </a:rPr>
              <a:t>y </a:t>
            </a:r>
            <a:r>
              <a:rPr lang="en-US" sz="3000" dirty="0"/>
              <a:t>} ( </a:t>
            </a:r>
            <a:r>
              <a:rPr lang="en-US" sz="3000" b="1" dirty="0">
                <a:solidFill>
                  <a:srgbClr val="00B0F0"/>
                </a:solidFill>
              </a:rPr>
              <a:t>y</a:t>
            </a:r>
            <a:r>
              <a:rPr lang="en-US" sz="3000" dirty="0"/>
              <a:t> ) )</a:t>
            </a:r>
          </a:p>
          <a:p>
            <a:pPr marL="0" indent="0" defTabSz="914400">
              <a:spcBef>
                <a:spcPts val="0"/>
              </a:spcBef>
              <a:spcAft>
                <a:spcPts val="0"/>
              </a:spcAft>
              <a:buClrTx/>
              <a:buSzTx/>
              <a:buNone/>
              <a:defRPr/>
            </a:pPr>
            <a:r>
              <a:rPr lang="en-US" sz="3000" dirty="0" err="1"/>
              <a:t>console.log</a:t>
            </a:r>
            <a:r>
              <a:rPr lang="en-US" sz="3000" dirty="0"/>
              <a:t>( </a:t>
            </a:r>
            <a:r>
              <a:rPr lang="en-US" sz="3000" b="1" dirty="0">
                <a:solidFill>
                  <a:srgbClr val="FF0000"/>
                </a:solidFill>
              </a:rPr>
              <a:t>y</a:t>
            </a:r>
            <a:r>
              <a:rPr lang="en-US" sz="3000" dirty="0"/>
              <a:t> ( x ) =&gt; { return x + </a:t>
            </a:r>
            <a:r>
              <a:rPr lang="en-US" sz="3000" b="1" dirty="0">
                <a:solidFill>
                  <a:srgbClr val="FFC000"/>
                </a:solidFill>
              </a:rPr>
              <a:t>y</a:t>
            </a:r>
            <a:r>
              <a:rPr lang="en-US" sz="3000" dirty="0"/>
              <a:t>( 2 ) } ( </a:t>
            </a:r>
            <a:r>
              <a:rPr lang="en-US" sz="3000" b="1" dirty="0">
                <a:solidFill>
                  <a:srgbClr val="00B0F0"/>
                </a:solidFill>
              </a:rPr>
              <a:t>y</a:t>
            </a:r>
            <a:r>
              <a:rPr lang="en-US" sz="3000" dirty="0"/>
              <a:t> ) )</a:t>
            </a:r>
          </a:p>
          <a:p>
            <a:pPr marL="0" lvl="0" indent="0" defTabSz="914400">
              <a:spcBef>
                <a:spcPts val="0"/>
              </a:spcBef>
              <a:spcAft>
                <a:spcPts val="0"/>
              </a:spcAft>
              <a:buClrTx/>
              <a:buSzTx/>
              <a:buNone/>
              <a:defRPr/>
            </a:pPr>
            <a:endParaRPr lang="en-US" sz="3000" dirty="0"/>
          </a:p>
        </p:txBody>
      </p:sp>
    </p:spTree>
    <p:extLst>
      <p:ext uri="{BB962C8B-B14F-4D97-AF65-F5344CB8AC3E}">
        <p14:creationId xmlns:p14="http://schemas.microsoft.com/office/powerpoint/2010/main" val="17220917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206" y="808709"/>
            <a:ext cx="10949153" cy="1303867"/>
          </a:xfrm>
        </p:spPr>
        <p:txBody>
          <a:bodyPr>
            <a:normAutofit/>
          </a:bodyPr>
          <a:lstStyle/>
          <a:p>
            <a:r>
              <a:rPr lang="en-US" dirty="0"/>
              <a:t>Step 4 : </a:t>
            </a:r>
            <a:r>
              <a:rPr lang="en-US" b="1" dirty="0">
                <a:solidFill>
                  <a:srgbClr val="00B0F0"/>
                </a:solidFill>
              </a:rPr>
              <a:t>These are your free instances of y</a:t>
            </a:r>
          </a:p>
        </p:txBody>
      </p:sp>
      <p:sp>
        <p:nvSpPr>
          <p:cNvPr id="3" name="Content Placeholder 2"/>
          <p:cNvSpPr>
            <a:spLocks noGrp="1"/>
          </p:cNvSpPr>
          <p:nvPr>
            <p:ph sz="half" idx="1"/>
          </p:nvPr>
        </p:nvSpPr>
        <p:spPr>
          <a:xfrm>
            <a:off x="1384946" y="2112576"/>
            <a:ext cx="9926600" cy="3729269"/>
          </a:xfrm>
        </p:spPr>
        <p:txBody>
          <a:bodyPr>
            <a:noAutofit/>
          </a:bodyPr>
          <a:lstStyle/>
          <a:p>
            <a:pPr marL="0" lvl="0" indent="0" defTabSz="914400">
              <a:spcBef>
                <a:spcPts val="0"/>
              </a:spcBef>
              <a:spcAft>
                <a:spcPts val="0"/>
              </a:spcAft>
              <a:buClrTx/>
              <a:buSzTx/>
              <a:buNone/>
              <a:defRPr/>
            </a:pPr>
            <a:r>
              <a:rPr lang="en-US" sz="3000" dirty="0"/>
              <a:t>// </a:t>
            </a:r>
            <a:r>
              <a:rPr lang="en-US" sz="3000" dirty="0" err="1"/>
              <a:t>const</a:t>
            </a:r>
            <a:r>
              <a:rPr lang="en-US" sz="3000" dirty="0"/>
              <a:t> y = 17  this is now ignored in substitution</a:t>
            </a:r>
          </a:p>
          <a:p>
            <a:pPr marL="0" lvl="0" indent="0" defTabSz="914400">
              <a:spcBef>
                <a:spcPts val="0"/>
              </a:spcBef>
              <a:spcAft>
                <a:spcPts val="0"/>
              </a:spcAft>
              <a:buClrTx/>
              <a:buSzTx/>
              <a:buNone/>
              <a:defRPr/>
            </a:pPr>
            <a:r>
              <a:rPr lang="en-US" sz="3000" dirty="0" err="1"/>
              <a:t>console.log</a:t>
            </a:r>
            <a:r>
              <a:rPr lang="en-US" sz="3000" dirty="0"/>
              <a:t>( </a:t>
            </a:r>
            <a:r>
              <a:rPr lang="en-US" sz="3000" dirty="0" err="1"/>
              <a:t>const</a:t>
            </a:r>
            <a:r>
              <a:rPr lang="en-US" sz="3000" dirty="0"/>
              <a:t> x = </a:t>
            </a:r>
            <a:r>
              <a:rPr lang="en-US" sz="3000" b="1" dirty="0">
                <a:solidFill>
                  <a:srgbClr val="00B0F0"/>
                </a:solidFill>
              </a:rPr>
              <a:t>y</a:t>
            </a:r>
            <a:r>
              <a:rPr lang="en-US" sz="3000" dirty="0"/>
              <a:t> + 2 ; x + </a:t>
            </a:r>
            <a:r>
              <a:rPr lang="en-US" sz="3000" b="1" dirty="0">
                <a:solidFill>
                  <a:srgbClr val="00B0F0"/>
                </a:solidFill>
              </a:rPr>
              <a:t>y</a:t>
            </a:r>
            <a:r>
              <a:rPr lang="en-US" sz="3000" dirty="0"/>
              <a:t> )</a:t>
            </a:r>
          </a:p>
          <a:p>
            <a:pPr marL="0" lvl="0" indent="0" defTabSz="914400">
              <a:spcBef>
                <a:spcPts val="0"/>
              </a:spcBef>
              <a:spcAft>
                <a:spcPts val="0"/>
              </a:spcAft>
              <a:buClrTx/>
              <a:buSzTx/>
              <a:buNone/>
              <a:defRPr/>
            </a:pPr>
            <a:r>
              <a:rPr lang="en-US" sz="3000" dirty="0" err="1"/>
              <a:t>console.log</a:t>
            </a:r>
            <a:r>
              <a:rPr lang="en-US" sz="3000" dirty="0"/>
              <a:t>( </a:t>
            </a:r>
            <a:r>
              <a:rPr lang="en-US" sz="3000" dirty="0" err="1"/>
              <a:t>const</a:t>
            </a:r>
            <a:r>
              <a:rPr lang="en-US" sz="3000" b="1" dirty="0">
                <a:solidFill>
                  <a:srgbClr val="00B0F0"/>
                </a:solidFill>
              </a:rPr>
              <a:t> </a:t>
            </a:r>
            <a:r>
              <a:rPr lang="en-US" sz="3000" b="1" dirty="0">
                <a:solidFill>
                  <a:srgbClr val="FF0000"/>
                </a:solidFill>
              </a:rPr>
              <a:t>y</a:t>
            </a:r>
            <a:r>
              <a:rPr lang="en-US" sz="3000" b="1" dirty="0">
                <a:solidFill>
                  <a:srgbClr val="00B0F0"/>
                </a:solidFill>
              </a:rPr>
              <a:t> </a:t>
            </a:r>
            <a:r>
              <a:rPr lang="en-US" sz="3000" dirty="0"/>
              <a:t>= </a:t>
            </a:r>
            <a:r>
              <a:rPr lang="en-US" sz="3000" b="1" dirty="0">
                <a:solidFill>
                  <a:srgbClr val="00B0F0"/>
                </a:solidFill>
              </a:rPr>
              <a:t>y</a:t>
            </a:r>
            <a:r>
              <a:rPr lang="en-US" sz="3000" dirty="0"/>
              <a:t> + 2 ; </a:t>
            </a:r>
            <a:r>
              <a:rPr lang="en-US" sz="3000" b="1" dirty="0">
                <a:solidFill>
                  <a:srgbClr val="FFC000"/>
                </a:solidFill>
              </a:rPr>
              <a:t>y</a:t>
            </a:r>
            <a:r>
              <a:rPr lang="en-US" sz="3000" dirty="0"/>
              <a:t> +</a:t>
            </a:r>
            <a:r>
              <a:rPr lang="en-US" sz="3000" dirty="0">
                <a:solidFill>
                  <a:srgbClr val="FFC000"/>
                </a:solidFill>
              </a:rPr>
              <a:t> </a:t>
            </a:r>
            <a:r>
              <a:rPr lang="en-US" sz="3000" b="1" dirty="0">
                <a:solidFill>
                  <a:srgbClr val="FFC000"/>
                </a:solidFill>
              </a:rPr>
              <a:t>y</a:t>
            </a:r>
            <a:r>
              <a:rPr lang="en-US" sz="3000" dirty="0">
                <a:solidFill>
                  <a:srgbClr val="FFC000"/>
                </a:solidFill>
              </a:rPr>
              <a:t> </a:t>
            </a:r>
            <a:r>
              <a:rPr lang="en-US" sz="3000" dirty="0"/>
              <a:t>)</a:t>
            </a:r>
          </a:p>
          <a:p>
            <a:pPr marL="0" lvl="0" indent="0" defTabSz="914400">
              <a:spcBef>
                <a:spcPts val="0"/>
              </a:spcBef>
              <a:spcAft>
                <a:spcPts val="0"/>
              </a:spcAft>
              <a:buClrTx/>
              <a:buSzTx/>
              <a:buNone/>
              <a:defRPr/>
            </a:pPr>
            <a:r>
              <a:rPr lang="en-US" sz="3000" dirty="0" err="1"/>
              <a:t>console.log</a:t>
            </a:r>
            <a:r>
              <a:rPr lang="en-US" sz="3000" dirty="0"/>
              <a:t>( ( x ) =&gt; { return x + </a:t>
            </a:r>
            <a:r>
              <a:rPr lang="en-US" sz="3000" b="1" dirty="0">
                <a:solidFill>
                  <a:srgbClr val="00B0F0"/>
                </a:solidFill>
              </a:rPr>
              <a:t>y</a:t>
            </a:r>
            <a:r>
              <a:rPr lang="en-US" sz="3000" dirty="0"/>
              <a:t> } (</a:t>
            </a:r>
            <a:r>
              <a:rPr lang="en-US" sz="3000" b="1" dirty="0">
                <a:solidFill>
                  <a:srgbClr val="00B0F0"/>
                </a:solidFill>
              </a:rPr>
              <a:t> y </a:t>
            </a:r>
            <a:r>
              <a:rPr lang="en-US" sz="3000" dirty="0"/>
              <a:t>) )</a:t>
            </a:r>
          </a:p>
          <a:p>
            <a:pPr marL="0" indent="0" defTabSz="914400">
              <a:spcBef>
                <a:spcPts val="0"/>
              </a:spcBef>
              <a:spcAft>
                <a:spcPts val="0"/>
              </a:spcAft>
              <a:buClrTx/>
              <a:buSzTx/>
              <a:buNone/>
              <a:defRPr/>
            </a:pPr>
            <a:r>
              <a:rPr lang="en-US" sz="3000" dirty="0" err="1"/>
              <a:t>console.log</a:t>
            </a:r>
            <a:r>
              <a:rPr lang="en-US" sz="3000" dirty="0"/>
              <a:t>( ( </a:t>
            </a:r>
            <a:r>
              <a:rPr lang="en-US" sz="3000" b="1" dirty="0">
                <a:solidFill>
                  <a:srgbClr val="FF0000"/>
                </a:solidFill>
              </a:rPr>
              <a:t>y</a:t>
            </a:r>
            <a:r>
              <a:rPr lang="en-US" sz="3000" dirty="0">
                <a:solidFill>
                  <a:srgbClr val="FF0000"/>
                </a:solidFill>
              </a:rPr>
              <a:t> </a:t>
            </a:r>
            <a:r>
              <a:rPr lang="en-US" sz="3000" dirty="0"/>
              <a:t>) =&gt; { return x +</a:t>
            </a:r>
            <a:r>
              <a:rPr lang="en-US" sz="3000" b="1" dirty="0">
                <a:solidFill>
                  <a:srgbClr val="FFC000"/>
                </a:solidFill>
              </a:rPr>
              <a:t> y </a:t>
            </a:r>
            <a:r>
              <a:rPr lang="en-US" sz="3000" dirty="0"/>
              <a:t>} ( </a:t>
            </a:r>
            <a:r>
              <a:rPr lang="en-US" sz="3000" b="1" dirty="0">
                <a:solidFill>
                  <a:srgbClr val="00B0F0"/>
                </a:solidFill>
              </a:rPr>
              <a:t>y</a:t>
            </a:r>
            <a:r>
              <a:rPr lang="en-US" sz="3000" dirty="0"/>
              <a:t> ) )</a:t>
            </a:r>
          </a:p>
          <a:p>
            <a:pPr marL="0" indent="0" defTabSz="914400">
              <a:spcBef>
                <a:spcPts val="0"/>
              </a:spcBef>
              <a:spcAft>
                <a:spcPts val="0"/>
              </a:spcAft>
              <a:buClrTx/>
              <a:buSzTx/>
              <a:buNone/>
              <a:defRPr/>
            </a:pPr>
            <a:r>
              <a:rPr lang="en-US" sz="3000" dirty="0" err="1"/>
              <a:t>console.log</a:t>
            </a:r>
            <a:r>
              <a:rPr lang="en-US" sz="3000" dirty="0"/>
              <a:t>( f ( x ) =&gt; { return x + </a:t>
            </a:r>
            <a:r>
              <a:rPr lang="en-US" sz="3000" b="1" dirty="0">
                <a:solidFill>
                  <a:srgbClr val="00B0F0"/>
                </a:solidFill>
              </a:rPr>
              <a:t>y </a:t>
            </a:r>
            <a:r>
              <a:rPr lang="en-US" sz="3000" dirty="0"/>
              <a:t>} ( </a:t>
            </a:r>
            <a:r>
              <a:rPr lang="en-US" sz="3000" b="1" dirty="0">
                <a:solidFill>
                  <a:srgbClr val="00B0F0"/>
                </a:solidFill>
              </a:rPr>
              <a:t>y</a:t>
            </a:r>
            <a:r>
              <a:rPr lang="en-US" sz="3000" dirty="0"/>
              <a:t> ) )</a:t>
            </a:r>
          </a:p>
          <a:p>
            <a:pPr marL="0" indent="0" defTabSz="914400">
              <a:spcBef>
                <a:spcPts val="0"/>
              </a:spcBef>
              <a:spcAft>
                <a:spcPts val="0"/>
              </a:spcAft>
              <a:buClrTx/>
              <a:buSzTx/>
              <a:buNone/>
              <a:defRPr/>
            </a:pPr>
            <a:r>
              <a:rPr lang="en-US" sz="3000" dirty="0" err="1"/>
              <a:t>console.log</a:t>
            </a:r>
            <a:r>
              <a:rPr lang="en-US" sz="3000" dirty="0"/>
              <a:t>( </a:t>
            </a:r>
            <a:r>
              <a:rPr lang="en-US" sz="3000" b="1" dirty="0">
                <a:solidFill>
                  <a:srgbClr val="FF0000"/>
                </a:solidFill>
              </a:rPr>
              <a:t>y</a:t>
            </a:r>
            <a:r>
              <a:rPr lang="en-US" sz="3000" dirty="0"/>
              <a:t> ( x ) =&gt; { return x + </a:t>
            </a:r>
            <a:r>
              <a:rPr lang="en-US" sz="3000" b="1" dirty="0">
                <a:solidFill>
                  <a:srgbClr val="FFC000"/>
                </a:solidFill>
              </a:rPr>
              <a:t>y</a:t>
            </a:r>
            <a:r>
              <a:rPr lang="en-US" sz="3000" dirty="0"/>
              <a:t>( 2 ) } ( </a:t>
            </a:r>
            <a:r>
              <a:rPr lang="en-US" sz="3000" b="1" dirty="0">
                <a:solidFill>
                  <a:srgbClr val="00B0F0"/>
                </a:solidFill>
              </a:rPr>
              <a:t>y</a:t>
            </a:r>
            <a:r>
              <a:rPr lang="en-US" sz="3000" dirty="0"/>
              <a:t> ) )</a:t>
            </a:r>
          </a:p>
          <a:p>
            <a:pPr marL="0" lvl="0" indent="0" defTabSz="914400">
              <a:spcBef>
                <a:spcPts val="0"/>
              </a:spcBef>
              <a:spcAft>
                <a:spcPts val="0"/>
              </a:spcAft>
              <a:buClrTx/>
              <a:buSzTx/>
              <a:buNone/>
              <a:defRPr/>
            </a:pPr>
            <a:endParaRPr lang="en-US" sz="3000" dirty="0"/>
          </a:p>
        </p:txBody>
      </p:sp>
    </p:spTree>
    <p:extLst>
      <p:ext uri="{BB962C8B-B14F-4D97-AF65-F5344CB8AC3E}">
        <p14:creationId xmlns:p14="http://schemas.microsoft.com/office/powerpoint/2010/main" val="7281259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206" y="808709"/>
            <a:ext cx="10949153" cy="1303867"/>
          </a:xfrm>
        </p:spPr>
        <p:txBody>
          <a:bodyPr>
            <a:normAutofit/>
          </a:bodyPr>
          <a:lstStyle/>
          <a:p>
            <a:r>
              <a:rPr lang="en-US" dirty="0"/>
              <a:t>Alternatively : </a:t>
            </a:r>
            <a:r>
              <a:rPr lang="en-US" b="1" dirty="0">
                <a:solidFill>
                  <a:srgbClr val="92D050"/>
                </a:solidFill>
              </a:rPr>
              <a:t>find all free instances of y</a:t>
            </a:r>
          </a:p>
        </p:txBody>
      </p:sp>
      <p:sp>
        <p:nvSpPr>
          <p:cNvPr id="3" name="Content Placeholder 2"/>
          <p:cNvSpPr>
            <a:spLocks noGrp="1"/>
          </p:cNvSpPr>
          <p:nvPr>
            <p:ph sz="half" idx="1"/>
          </p:nvPr>
        </p:nvSpPr>
        <p:spPr>
          <a:xfrm>
            <a:off x="1372588" y="2112576"/>
            <a:ext cx="9926600" cy="3729269"/>
          </a:xfrm>
        </p:spPr>
        <p:txBody>
          <a:bodyPr>
            <a:noAutofit/>
          </a:bodyPr>
          <a:lstStyle/>
          <a:p>
            <a:pPr marL="0" lvl="0" indent="0" defTabSz="914400">
              <a:spcBef>
                <a:spcPts val="0"/>
              </a:spcBef>
              <a:spcAft>
                <a:spcPts val="0"/>
              </a:spcAft>
              <a:buClrTx/>
              <a:buSzTx/>
              <a:buNone/>
              <a:defRPr/>
            </a:pPr>
            <a:r>
              <a:rPr lang="en-US" sz="3000" dirty="0"/>
              <a:t>// </a:t>
            </a:r>
            <a:r>
              <a:rPr lang="en-US" sz="3000" dirty="0" err="1"/>
              <a:t>const</a:t>
            </a:r>
            <a:r>
              <a:rPr lang="en-US" sz="3000" dirty="0"/>
              <a:t> y = 17 ignored as we move forward</a:t>
            </a:r>
          </a:p>
          <a:p>
            <a:pPr marL="0" lvl="0" indent="0" defTabSz="914400">
              <a:spcBef>
                <a:spcPts val="0"/>
              </a:spcBef>
              <a:spcAft>
                <a:spcPts val="0"/>
              </a:spcAft>
              <a:buClrTx/>
              <a:buSzTx/>
              <a:buNone/>
              <a:defRPr/>
            </a:pPr>
            <a:r>
              <a:rPr lang="en-US" sz="3000" dirty="0" err="1"/>
              <a:t>console.log</a:t>
            </a:r>
            <a:r>
              <a:rPr lang="en-US" sz="3000" dirty="0"/>
              <a:t>( </a:t>
            </a:r>
            <a:r>
              <a:rPr lang="en-US" sz="3000" dirty="0" err="1"/>
              <a:t>const</a:t>
            </a:r>
            <a:r>
              <a:rPr lang="en-US" sz="3000" dirty="0"/>
              <a:t> x = </a:t>
            </a:r>
            <a:r>
              <a:rPr lang="en-US" sz="3000" b="1" dirty="0">
                <a:solidFill>
                  <a:srgbClr val="92D050"/>
                </a:solidFill>
              </a:rPr>
              <a:t>y</a:t>
            </a:r>
            <a:r>
              <a:rPr lang="en-US" sz="3000" dirty="0"/>
              <a:t> + 2 ; x + </a:t>
            </a:r>
            <a:r>
              <a:rPr lang="en-US" sz="3000" b="1" dirty="0">
                <a:solidFill>
                  <a:srgbClr val="92D050"/>
                </a:solidFill>
              </a:rPr>
              <a:t>y</a:t>
            </a:r>
            <a:r>
              <a:rPr lang="en-US" sz="3000" dirty="0"/>
              <a:t> )</a:t>
            </a:r>
          </a:p>
          <a:p>
            <a:pPr marL="0" lvl="0" indent="0" defTabSz="914400">
              <a:spcBef>
                <a:spcPts val="0"/>
              </a:spcBef>
              <a:spcAft>
                <a:spcPts val="0"/>
              </a:spcAft>
              <a:buClrTx/>
              <a:buSzTx/>
              <a:buNone/>
              <a:defRPr/>
            </a:pPr>
            <a:r>
              <a:rPr lang="en-US" sz="3000" dirty="0" err="1"/>
              <a:t>console.log</a:t>
            </a:r>
            <a:r>
              <a:rPr lang="en-US" sz="3000" dirty="0"/>
              <a:t>( </a:t>
            </a:r>
            <a:r>
              <a:rPr lang="en-US" sz="3000" dirty="0" err="1"/>
              <a:t>const</a:t>
            </a:r>
            <a:r>
              <a:rPr lang="en-US" sz="3000" dirty="0"/>
              <a:t> y = </a:t>
            </a:r>
            <a:r>
              <a:rPr lang="en-US" sz="3000" b="1" dirty="0">
                <a:solidFill>
                  <a:srgbClr val="92D050"/>
                </a:solidFill>
              </a:rPr>
              <a:t>y </a:t>
            </a:r>
            <a:r>
              <a:rPr lang="en-US" sz="3000" dirty="0"/>
              <a:t>+ 2 ; y + y )</a:t>
            </a:r>
          </a:p>
          <a:p>
            <a:pPr marL="0" lvl="0" indent="0" defTabSz="914400">
              <a:spcBef>
                <a:spcPts val="0"/>
              </a:spcBef>
              <a:spcAft>
                <a:spcPts val="0"/>
              </a:spcAft>
              <a:buClrTx/>
              <a:buSzTx/>
              <a:buNone/>
              <a:defRPr/>
            </a:pPr>
            <a:r>
              <a:rPr lang="en-US" sz="3000" dirty="0" err="1"/>
              <a:t>console.log</a:t>
            </a:r>
            <a:r>
              <a:rPr lang="en-US" sz="3000" dirty="0"/>
              <a:t>( ( x ) =&gt; { return x + </a:t>
            </a:r>
            <a:r>
              <a:rPr lang="en-US" sz="3000" b="1" dirty="0">
                <a:solidFill>
                  <a:srgbClr val="92D050"/>
                </a:solidFill>
              </a:rPr>
              <a:t>y</a:t>
            </a:r>
            <a:r>
              <a:rPr lang="en-US" sz="3000" dirty="0"/>
              <a:t> } ( </a:t>
            </a:r>
            <a:r>
              <a:rPr lang="en-US" sz="3000" b="1" dirty="0">
                <a:solidFill>
                  <a:srgbClr val="92D050"/>
                </a:solidFill>
              </a:rPr>
              <a:t>y</a:t>
            </a:r>
            <a:r>
              <a:rPr lang="en-US" sz="3000" dirty="0"/>
              <a:t> ) )</a:t>
            </a:r>
          </a:p>
          <a:p>
            <a:pPr marL="0" indent="0" defTabSz="914400">
              <a:spcBef>
                <a:spcPts val="0"/>
              </a:spcBef>
              <a:spcAft>
                <a:spcPts val="0"/>
              </a:spcAft>
              <a:buClrTx/>
              <a:buSzTx/>
              <a:buNone/>
              <a:defRPr/>
            </a:pPr>
            <a:r>
              <a:rPr lang="en-US" sz="3000" dirty="0" err="1"/>
              <a:t>console.log</a:t>
            </a:r>
            <a:r>
              <a:rPr lang="en-US" sz="3000" dirty="0"/>
              <a:t>( ( y ) =&gt; { return x + y } (</a:t>
            </a:r>
            <a:r>
              <a:rPr lang="en-US" sz="3000" b="1" dirty="0">
                <a:solidFill>
                  <a:srgbClr val="92D050"/>
                </a:solidFill>
              </a:rPr>
              <a:t> y </a:t>
            </a:r>
            <a:r>
              <a:rPr lang="en-US" sz="3000" dirty="0"/>
              <a:t>) )</a:t>
            </a:r>
          </a:p>
          <a:p>
            <a:pPr marL="0" indent="0" defTabSz="914400">
              <a:spcBef>
                <a:spcPts val="0"/>
              </a:spcBef>
              <a:spcAft>
                <a:spcPts val="0"/>
              </a:spcAft>
              <a:buClrTx/>
              <a:buSzTx/>
              <a:buNone/>
              <a:defRPr/>
            </a:pPr>
            <a:r>
              <a:rPr lang="en-US" sz="3000" dirty="0" err="1"/>
              <a:t>console.log</a:t>
            </a:r>
            <a:r>
              <a:rPr lang="en-US" sz="3000" dirty="0"/>
              <a:t>( f ( x ) =&gt; { return x + </a:t>
            </a:r>
            <a:r>
              <a:rPr lang="en-US" sz="3000" b="1" dirty="0">
                <a:solidFill>
                  <a:srgbClr val="92D050"/>
                </a:solidFill>
              </a:rPr>
              <a:t>y</a:t>
            </a:r>
            <a:r>
              <a:rPr lang="en-US" sz="3000" dirty="0"/>
              <a:t> } ( </a:t>
            </a:r>
            <a:r>
              <a:rPr lang="en-US" sz="3000" b="1" dirty="0">
                <a:solidFill>
                  <a:srgbClr val="92D050"/>
                </a:solidFill>
              </a:rPr>
              <a:t>y</a:t>
            </a:r>
            <a:r>
              <a:rPr lang="en-US" sz="3000" dirty="0"/>
              <a:t> ) )</a:t>
            </a:r>
          </a:p>
          <a:p>
            <a:pPr marL="0" indent="0" defTabSz="914400">
              <a:spcBef>
                <a:spcPts val="0"/>
              </a:spcBef>
              <a:spcAft>
                <a:spcPts val="0"/>
              </a:spcAft>
              <a:buClrTx/>
              <a:buSzTx/>
              <a:buNone/>
              <a:defRPr/>
            </a:pPr>
            <a:r>
              <a:rPr lang="en-US" sz="3000" dirty="0" err="1"/>
              <a:t>console.log</a:t>
            </a:r>
            <a:r>
              <a:rPr lang="en-US" sz="3000" dirty="0"/>
              <a:t>( y ( x ) =&gt; { return x + y( 2 ) } ( </a:t>
            </a:r>
            <a:r>
              <a:rPr lang="en-US" sz="3000" b="1" dirty="0">
                <a:solidFill>
                  <a:srgbClr val="92D050"/>
                </a:solidFill>
              </a:rPr>
              <a:t>y</a:t>
            </a:r>
            <a:r>
              <a:rPr lang="en-US" sz="3000" dirty="0"/>
              <a:t> ) )</a:t>
            </a:r>
          </a:p>
          <a:p>
            <a:pPr marL="0" lvl="0" indent="0" defTabSz="914400">
              <a:spcBef>
                <a:spcPts val="0"/>
              </a:spcBef>
              <a:spcAft>
                <a:spcPts val="0"/>
              </a:spcAft>
              <a:buClrTx/>
              <a:buSzTx/>
              <a:buNone/>
              <a:defRPr/>
            </a:pPr>
            <a:endParaRPr lang="en-US" sz="3000" dirty="0"/>
          </a:p>
        </p:txBody>
      </p:sp>
    </p:spTree>
    <p:extLst>
      <p:ext uri="{BB962C8B-B14F-4D97-AF65-F5344CB8AC3E}">
        <p14:creationId xmlns:p14="http://schemas.microsoft.com/office/powerpoint/2010/main" val="23586758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206" y="808709"/>
            <a:ext cx="10949153" cy="1303867"/>
          </a:xfrm>
        </p:spPr>
        <p:txBody>
          <a:bodyPr>
            <a:normAutofit/>
          </a:bodyPr>
          <a:lstStyle/>
          <a:p>
            <a:r>
              <a:rPr lang="en-US" dirty="0"/>
              <a:t>Regardless : replace the free instances with the value</a:t>
            </a:r>
            <a:endParaRPr lang="en-US" b="1" dirty="0">
              <a:solidFill>
                <a:srgbClr val="00B0F0"/>
              </a:solidFill>
            </a:endParaRPr>
          </a:p>
        </p:txBody>
      </p:sp>
      <p:sp>
        <p:nvSpPr>
          <p:cNvPr id="3" name="Content Placeholder 2"/>
          <p:cNvSpPr>
            <a:spLocks noGrp="1"/>
          </p:cNvSpPr>
          <p:nvPr>
            <p:ph sz="half" idx="1"/>
          </p:nvPr>
        </p:nvSpPr>
        <p:spPr>
          <a:xfrm>
            <a:off x="1384946" y="2226686"/>
            <a:ext cx="9926600" cy="3729269"/>
          </a:xfrm>
        </p:spPr>
        <p:txBody>
          <a:bodyPr>
            <a:noAutofit/>
          </a:bodyPr>
          <a:lstStyle/>
          <a:p>
            <a:pPr marL="0" lvl="0" indent="0" defTabSz="914400">
              <a:spcBef>
                <a:spcPts val="0"/>
              </a:spcBef>
              <a:spcAft>
                <a:spcPts val="0"/>
              </a:spcAft>
              <a:buClrTx/>
              <a:buSzTx/>
              <a:buNone/>
              <a:defRPr/>
            </a:pPr>
            <a:r>
              <a:rPr lang="en-US" sz="3000" dirty="0" err="1"/>
              <a:t>console.log</a:t>
            </a:r>
            <a:r>
              <a:rPr lang="en-US" sz="3000" dirty="0"/>
              <a:t>( </a:t>
            </a:r>
            <a:r>
              <a:rPr lang="en-US" sz="3000" dirty="0" err="1"/>
              <a:t>const</a:t>
            </a:r>
            <a:r>
              <a:rPr lang="en-US" sz="3000" dirty="0"/>
              <a:t> x =</a:t>
            </a:r>
            <a:r>
              <a:rPr lang="en-US" sz="3000" b="1" dirty="0"/>
              <a:t>17</a:t>
            </a:r>
            <a:r>
              <a:rPr lang="en-US" sz="3000" dirty="0"/>
              <a:t>+ 2 ; x + </a:t>
            </a:r>
            <a:r>
              <a:rPr lang="en-US" sz="3000" b="1" dirty="0"/>
              <a:t>17</a:t>
            </a:r>
            <a:r>
              <a:rPr lang="en-US" sz="3000" dirty="0"/>
              <a:t> )</a:t>
            </a:r>
          </a:p>
          <a:p>
            <a:pPr marL="0" lvl="0" indent="0" defTabSz="914400">
              <a:spcBef>
                <a:spcPts val="0"/>
              </a:spcBef>
              <a:spcAft>
                <a:spcPts val="0"/>
              </a:spcAft>
              <a:buClrTx/>
              <a:buSzTx/>
              <a:buNone/>
              <a:defRPr/>
            </a:pPr>
            <a:r>
              <a:rPr lang="en-US" sz="3000" dirty="0" err="1"/>
              <a:t>console.log</a:t>
            </a:r>
            <a:r>
              <a:rPr lang="en-US" sz="3000" dirty="0"/>
              <a:t>( </a:t>
            </a:r>
            <a:r>
              <a:rPr lang="en-US" sz="3000" dirty="0" err="1"/>
              <a:t>const</a:t>
            </a:r>
            <a:r>
              <a:rPr lang="en-US" sz="3000" dirty="0"/>
              <a:t> y = </a:t>
            </a:r>
            <a:r>
              <a:rPr lang="en-US" sz="3000" b="1" dirty="0"/>
              <a:t>17</a:t>
            </a:r>
            <a:r>
              <a:rPr lang="en-US" sz="3000" dirty="0"/>
              <a:t> + 2 ; y + y )</a:t>
            </a:r>
          </a:p>
          <a:p>
            <a:pPr marL="0" lvl="0" indent="0" defTabSz="914400">
              <a:spcBef>
                <a:spcPts val="0"/>
              </a:spcBef>
              <a:spcAft>
                <a:spcPts val="0"/>
              </a:spcAft>
              <a:buClrTx/>
              <a:buSzTx/>
              <a:buNone/>
              <a:defRPr/>
            </a:pPr>
            <a:r>
              <a:rPr lang="en-US" sz="3000" dirty="0" err="1"/>
              <a:t>console.log</a:t>
            </a:r>
            <a:r>
              <a:rPr lang="en-US" sz="3000" dirty="0"/>
              <a:t>( ( x ) =&gt; { return x + </a:t>
            </a:r>
            <a:r>
              <a:rPr lang="en-US" sz="3000" b="1" dirty="0"/>
              <a:t>17</a:t>
            </a:r>
            <a:r>
              <a:rPr lang="en-US" sz="3000" dirty="0"/>
              <a:t>} (</a:t>
            </a:r>
            <a:r>
              <a:rPr lang="en-US" sz="3000" b="1" dirty="0"/>
              <a:t>17</a:t>
            </a:r>
            <a:r>
              <a:rPr lang="en-US" sz="3000" dirty="0"/>
              <a:t>) )</a:t>
            </a:r>
          </a:p>
          <a:p>
            <a:pPr marL="0" indent="0" defTabSz="914400">
              <a:spcBef>
                <a:spcPts val="0"/>
              </a:spcBef>
              <a:spcAft>
                <a:spcPts val="0"/>
              </a:spcAft>
              <a:buClrTx/>
              <a:buSzTx/>
              <a:buNone/>
              <a:defRPr/>
            </a:pPr>
            <a:r>
              <a:rPr lang="en-US" sz="3000" dirty="0" err="1"/>
              <a:t>console.log</a:t>
            </a:r>
            <a:r>
              <a:rPr lang="en-US" sz="3000" dirty="0"/>
              <a:t>( ( y ) =&gt; { return x + y } ( </a:t>
            </a:r>
            <a:r>
              <a:rPr lang="en-US" sz="3000" b="1" dirty="0"/>
              <a:t>17</a:t>
            </a:r>
            <a:r>
              <a:rPr lang="en-US" sz="3000" dirty="0"/>
              <a:t> ) )</a:t>
            </a:r>
          </a:p>
          <a:p>
            <a:pPr marL="0" indent="0" defTabSz="914400">
              <a:spcBef>
                <a:spcPts val="0"/>
              </a:spcBef>
              <a:spcAft>
                <a:spcPts val="0"/>
              </a:spcAft>
              <a:buClrTx/>
              <a:buSzTx/>
              <a:buNone/>
              <a:defRPr/>
            </a:pPr>
            <a:r>
              <a:rPr lang="en-US" sz="3000" dirty="0" err="1"/>
              <a:t>console.log</a:t>
            </a:r>
            <a:r>
              <a:rPr lang="en-US" sz="3000" dirty="0"/>
              <a:t>( f ( x ) =&gt; { return x + </a:t>
            </a:r>
            <a:r>
              <a:rPr lang="en-US" sz="3000" b="1" dirty="0"/>
              <a:t>17</a:t>
            </a:r>
            <a:r>
              <a:rPr lang="en-US" sz="3000" dirty="0"/>
              <a:t> } ( </a:t>
            </a:r>
            <a:r>
              <a:rPr lang="en-US" sz="3000" b="1" dirty="0"/>
              <a:t>17</a:t>
            </a:r>
            <a:r>
              <a:rPr lang="en-US" sz="3000" dirty="0"/>
              <a:t> ) )</a:t>
            </a:r>
          </a:p>
          <a:p>
            <a:pPr marL="0" indent="0" defTabSz="914400">
              <a:spcBef>
                <a:spcPts val="0"/>
              </a:spcBef>
              <a:spcAft>
                <a:spcPts val="0"/>
              </a:spcAft>
              <a:buClrTx/>
              <a:buSzTx/>
              <a:buNone/>
              <a:defRPr/>
            </a:pPr>
            <a:r>
              <a:rPr lang="en-US" sz="3000" dirty="0" err="1"/>
              <a:t>console.log</a:t>
            </a:r>
            <a:r>
              <a:rPr lang="en-US" sz="3000" dirty="0"/>
              <a:t>( y ( x ) =&gt; { return x + y( 2 ) } ( </a:t>
            </a:r>
            <a:r>
              <a:rPr lang="en-US" sz="3000" b="1" dirty="0"/>
              <a:t>17</a:t>
            </a:r>
            <a:r>
              <a:rPr lang="en-US" sz="3000" dirty="0"/>
              <a:t> ) )</a:t>
            </a:r>
          </a:p>
          <a:p>
            <a:pPr marL="0" lvl="0" indent="0" defTabSz="914400">
              <a:spcBef>
                <a:spcPts val="0"/>
              </a:spcBef>
              <a:spcAft>
                <a:spcPts val="0"/>
              </a:spcAft>
              <a:buClrTx/>
              <a:buSzTx/>
              <a:buNone/>
              <a:defRPr/>
            </a:pPr>
            <a:endParaRPr lang="en-US" sz="3000" dirty="0"/>
          </a:p>
        </p:txBody>
      </p:sp>
    </p:spTree>
    <p:extLst>
      <p:ext uri="{BB962C8B-B14F-4D97-AF65-F5344CB8AC3E}">
        <p14:creationId xmlns:p14="http://schemas.microsoft.com/office/powerpoint/2010/main" val="16954614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In </a:t>
            </a:r>
            <a:r>
              <a:rPr lang="en-US"/>
              <a:t>Class Exercise</a:t>
            </a:r>
            <a:endParaRPr lang="en-US" dirty="0"/>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28653896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Coding Substitute</a:t>
            </a:r>
          </a:p>
        </p:txBody>
      </p:sp>
      <p:sp>
        <p:nvSpPr>
          <p:cNvPr id="3" name="Subtitle 2"/>
          <p:cNvSpPr>
            <a:spLocks noGrp="1"/>
          </p:cNvSpPr>
          <p:nvPr>
            <p:ph type="subTitle" idx="1"/>
          </p:nvPr>
        </p:nvSpPr>
        <p:spPr/>
        <p:txBody>
          <a:bodyPr/>
          <a:lstStyle/>
          <a:p>
            <a:r>
              <a:rPr lang="en-US" dirty="0"/>
              <a:t>Lets code some of this</a:t>
            </a:r>
          </a:p>
        </p:txBody>
      </p:sp>
    </p:spTree>
    <p:extLst>
      <p:ext uri="{BB962C8B-B14F-4D97-AF65-F5344CB8AC3E}">
        <p14:creationId xmlns:p14="http://schemas.microsoft.com/office/powerpoint/2010/main" val="11626758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ahead</a:t>
            </a:r>
          </a:p>
        </p:txBody>
      </p:sp>
      <p:sp>
        <p:nvSpPr>
          <p:cNvPr id="3" name="Content Placeholder 2"/>
          <p:cNvSpPr>
            <a:spLocks noGrp="1"/>
          </p:cNvSpPr>
          <p:nvPr>
            <p:ph idx="1"/>
          </p:nvPr>
        </p:nvSpPr>
        <p:spPr/>
        <p:txBody>
          <a:bodyPr/>
          <a:lstStyle/>
          <a:p>
            <a:r>
              <a:rPr lang="en-US" dirty="0"/>
              <a:t>Saturday 11am – 1pm I’ll be hosting a review session in the Fishbowl. Check the Google calendar for details and the zoom id.</a:t>
            </a:r>
          </a:p>
          <a:p>
            <a:r>
              <a:rPr lang="en-US" dirty="0"/>
              <a:t>Lab 3 is not due until next Friday</a:t>
            </a:r>
          </a:p>
          <a:p>
            <a:r>
              <a:rPr lang="en-US" dirty="0"/>
              <a:t>The midterm is this coming Tuesday</a:t>
            </a:r>
          </a:p>
          <a:p>
            <a:r>
              <a:rPr lang="en-US" dirty="0"/>
              <a:t>There is a Moodle quiz and reading for Monday but it is rather light weight</a:t>
            </a:r>
          </a:p>
        </p:txBody>
      </p:sp>
    </p:spTree>
    <p:extLst>
      <p:ext uri="{BB962C8B-B14F-4D97-AF65-F5344CB8AC3E}">
        <p14:creationId xmlns:p14="http://schemas.microsoft.com/office/powerpoint/2010/main" val="30119186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SESSION FORMAT</a:t>
            </a:r>
          </a:p>
        </p:txBody>
      </p:sp>
      <p:sp>
        <p:nvSpPr>
          <p:cNvPr id="3" name="Content Placeholder 2"/>
          <p:cNvSpPr>
            <a:spLocks noGrp="1"/>
          </p:cNvSpPr>
          <p:nvPr>
            <p:ph idx="1"/>
          </p:nvPr>
        </p:nvSpPr>
        <p:spPr/>
        <p:txBody>
          <a:bodyPr/>
          <a:lstStyle/>
          <a:p>
            <a:r>
              <a:rPr lang="en-US" dirty="0"/>
              <a:t>Tell me that you don’t understand some topic or some question from the practice exam.</a:t>
            </a:r>
          </a:p>
          <a:p>
            <a:r>
              <a:rPr lang="en-US" dirty="0"/>
              <a:t>Ill write up an alternate question that covers the topic</a:t>
            </a:r>
          </a:p>
          <a:p>
            <a:r>
              <a:rPr lang="en-US" dirty="0"/>
              <a:t>You’ll come to the board and solve the problem as best you can</a:t>
            </a:r>
          </a:p>
          <a:p>
            <a:r>
              <a:rPr lang="en-US" dirty="0"/>
              <a:t>Other students and myself will prompt you with questions and hints as you get stuck</a:t>
            </a:r>
          </a:p>
          <a:p>
            <a:r>
              <a:rPr lang="en-US" dirty="0"/>
              <a:t>Note: It’s okay to be wrong, what’s important is that you are learning so that later on you won’t be wrong</a:t>
            </a:r>
          </a:p>
        </p:txBody>
      </p:sp>
    </p:spTree>
    <p:extLst>
      <p:ext uri="{BB962C8B-B14F-4D97-AF65-F5344CB8AC3E}">
        <p14:creationId xmlns:p14="http://schemas.microsoft.com/office/powerpoint/2010/main" val="12890791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tps://www.washingtonian.com/wp-content/uploads/2017/03/cherry-blossom-phases.jpg.optim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1417320"/>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519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Before class assignment</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615704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Interpreters</a:t>
            </a:r>
          </a:p>
        </p:txBody>
      </p:sp>
      <p:sp>
        <p:nvSpPr>
          <p:cNvPr id="3" name="Subtitle 2"/>
          <p:cNvSpPr>
            <a:spLocks noGrp="1"/>
          </p:cNvSpPr>
          <p:nvPr>
            <p:ph type="subTitle" idx="1"/>
          </p:nvPr>
        </p:nvSpPr>
        <p:spPr/>
        <p:txBody>
          <a:bodyPr/>
          <a:lstStyle/>
          <a:p>
            <a:r>
              <a:rPr lang="en-US" dirty="0"/>
              <a:t>A brief lecture</a:t>
            </a:r>
          </a:p>
        </p:txBody>
      </p:sp>
    </p:spTree>
    <p:extLst>
      <p:ext uri="{BB962C8B-B14F-4D97-AF65-F5344CB8AC3E}">
        <p14:creationId xmlns:p14="http://schemas.microsoft.com/office/powerpoint/2010/main" val="1767284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a:t>
            </a:r>
          </a:p>
        </p:txBody>
      </p:sp>
      <p:sp>
        <p:nvSpPr>
          <p:cNvPr id="3" name="Content Placeholder 2"/>
          <p:cNvSpPr>
            <a:spLocks noGrp="1"/>
          </p:cNvSpPr>
          <p:nvPr>
            <p:ph idx="1"/>
          </p:nvPr>
        </p:nvSpPr>
        <p:spPr/>
        <p:txBody>
          <a:bodyPr>
            <a:normAutofit lnSpcReduction="10000"/>
          </a:bodyPr>
          <a:lstStyle/>
          <a:p>
            <a:r>
              <a:rPr lang="en-US" dirty="0"/>
              <a:t>Interpreter : “a program that can analyze and execute a program line by line.”</a:t>
            </a:r>
          </a:p>
          <a:p>
            <a:r>
              <a:rPr lang="en-US" dirty="0"/>
              <a:t>Compiler : “a program that converts instructions into a machine-code or lower-level form so that they can be read and executed by a computer.”</a:t>
            </a:r>
          </a:p>
          <a:p>
            <a:r>
              <a:rPr lang="en-US" dirty="0" err="1"/>
              <a:t>Transpiler</a:t>
            </a:r>
            <a:r>
              <a:rPr lang="en-US" dirty="0"/>
              <a:t> : “a type of compiler that takes the source code of a program written in one programming language as its input and produces the equivalent source code in another programming language”</a:t>
            </a:r>
          </a:p>
          <a:p>
            <a:endParaRPr lang="en-US" dirty="0"/>
          </a:p>
          <a:p>
            <a:r>
              <a:rPr lang="en-US" dirty="0"/>
              <a:t>Thank you google definitions and </a:t>
            </a:r>
            <a:r>
              <a:rPr lang="en-US" dirty="0" err="1"/>
              <a:t>wikipedia</a:t>
            </a:r>
            <a:endParaRPr lang="en-US" dirty="0"/>
          </a:p>
        </p:txBody>
      </p:sp>
    </p:spTree>
    <p:extLst>
      <p:ext uri="{BB962C8B-B14F-4D97-AF65-F5344CB8AC3E}">
        <p14:creationId xmlns:p14="http://schemas.microsoft.com/office/powerpoint/2010/main" val="7067394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1746</TotalTime>
  <Words>3208</Words>
  <Application>Microsoft Macintosh PowerPoint</Application>
  <PresentationFormat>Widescreen</PresentationFormat>
  <Paragraphs>481</Paragraphs>
  <Slides>69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69</vt:i4>
      </vt:variant>
    </vt:vector>
  </HeadingPairs>
  <TitlesOfParts>
    <vt:vector size="72" baseType="lpstr">
      <vt:lpstr>Arial</vt:lpstr>
      <vt:lpstr>Gill Sans MT</vt:lpstr>
      <vt:lpstr>Gallery</vt:lpstr>
      <vt:lpstr>L3d4</vt:lpstr>
      <vt:lpstr>PLAN</vt:lpstr>
      <vt:lpstr>PowerPoint Presentation</vt:lpstr>
      <vt:lpstr>Brain Teaser</vt:lpstr>
      <vt:lpstr>ANNOUNCEMENTS</vt:lpstr>
      <vt:lpstr>Midterm</vt:lpstr>
      <vt:lpstr>Questions?</vt:lpstr>
      <vt:lpstr>Interpreters</vt:lpstr>
      <vt:lpstr>Context</vt:lpstr>
      <vt:lpstr>Interpreter – in general</vt:lpstr>
      <vt:lpstr>Interpreter – in our course</vt:lpstr>
      <vt:lpstr>Two flavors – in general</vt:lpstr>
      <vt:lpstr>Two flavors – in our course</vt:lpstr>
      <vt:lpstr>Aside – Big-step interpreters</vt:lpstr>
      <vt:lpstr>Aside – Small step interpreters</vt:lpstr>
      <vt:lpstr>Nature of our eval function</vt:lpstr>
      <vt:lpstr>Nature of our step function</vt:lpstr>
      <vt:lpstr>Nature of our substitute function</vt:lpstr>
      <vt:lpstr>Questions?</vt:lpstr>
      <vt:lpstr>Scoping</vt:lpstr>
      <vt:lpstr>Brain Teaser</vt:lpstr>
      <vt:lpstr>In big step</vt:lpstr>
      <vt:lpstr>Big step ideals</vt:lpstr>
      <vt:lpstr>Big step logic – on Scala</vt:lpstr>
      <vt:lpstr>Big step logic – on Scala</vt:lpstr>
      <vt:lpstr>Big step logic – on Scala</vt:lpstr>
      <vt:lpstr>Big step logic – on Scala</vt:lpstr>
      <vt:lpstr>Big step logic – on Scala</vt:lpstr>
      <vt:lpstr>Big step logic – on Scala</vt:lpstr>
      <vt:lpstr>Big step logic – on Scala</vt:lpstr>
      <vt:lpstr>Big step logic – on Scala</vt:lpstr>
      <vt:lpstr>Big step logic – on Scala</vt:lpstr>
      <vt:lpstr>Big step logic – on Scala</vt:lpstr>
      <vt:lpstr>Dynamic issue!</vt:lpstr>
      <vt:lpstr>Dynamic issue!</vt:lpstr>
      <vt:lpstr>Dynamic issue!</vt:lpstr>
      <vt:lpstr>Dynamic issue!</vt:lpstr>
      <vt:lpstr>Dynamic issue!</vt:lpstr>
      <vt:lpstr>Dynamic issue!</vt:lpstr>
      <vt:lpstr>Big step logic – on Scala</vt:lpstr>
      <vt:lpstr>Small step ideals</vt:lpstr>
      <vt:lpstr>Small step logic – on Scala</vt:lpstr>
      <vt:lpstr>Small step logic – on Scala</vt:lpstr>
      <vt:lpstr>Small step logic – on Scala</vt:lpstr>
      <vt:lpstr>Small step logic – on Scala</vt:lpstr>
      <vt:lpstr>Small step logic – on Scala</vt:lpstr>
      <vt:lpstr>Small step logic – on Scala</vt:lpstr>
      <vt:lpstr>Small step logic – on Scala # 9</vt:lpstr>
      <vt:lpstr>Small step logic – on Scala # 9</vt:lpstr>
      <vt:lpstr>Small step logic – on Scala # 9</vt:lpstr>
      <vt:lpstr>Small step logic – on Scala # 9</vt:lpstr>
      <vt:lpstr>Small step logic – on Scala # 9</vt:lpstr>
      <vt:lpstr>Small step logic – on Scala</vt:lpstr>
      <vt:lpstr>Questions?</vt:lpstr>
      <vt:lpstr>In class exercise</vt:lpstr>
      <vt:lpstr>Static Scoping using substitution</vt:lpstr>
      <vt:lpstr>Small step logic – on Scala</vt:lpstr>
      <vt:lpstr>In class exercise – take 1 step on this and perform all substitution necessary ignore the usefulness of the script</vt:lpstr>
      <vt:lpstr>Step 1 : identify all instances of y</vt:lpstr>
      <vt:lpstr>Step 2 : identify all binding sights of y</vt:lpstr>
      <vt:lpstr>Step 3 : identify bound y in the script</vt:lpstr>
      <vt:lpstr>Step 4 : These are your free instances of y</vt:lpstr>
      <vt:lpstr>Alternatively : find all free instances of y</vt:lpstr>
      <vt:lpstr>Regardless : replace the free instances with the value</vt:lpstr>
      <vt:lpstr>Questions?</vt:lpstr>
      <vt:lpstr>Coding Substitute</vt:lpstr>
      <vt:lpstr>Looking ahead</vt:lpstr>
      <vt:lpstr>REVIEW SESSION FORMAT</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Lndm</dc:title>
  <dc:creator>spencer wilson</dc:creator>
  <cp:lastModifiedBy>spencer wilson</cp:lastModifiedBy>
  <cp:revision>23</cp:revision>
  <dcterms:created xsi:type="dcterms:W3CDTF">2018-05-22T21:06:51Z</dcterms:created>
  <dcterms:modified xsi:type="dcterms:W3CDTF">2018-06-22T23:41:26Z</dcterms:modified>
</cp:coreProperties>
</file>