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93" r:id="rId5"/>
    <p:sldId id="257" r:id="rId6"/>
    <p:sldId id="294" r:id="rId7"/>
    <p:sldId id="328" r:id="rId8"/>
    <p:sldId id="301" r:id="rId9"/>
    <p:sldId id="272" r:id="rId10"/>
    <p:sldId id="273" r:id="rId11"/>
    <p:sldId id="289" r:id="rId12"/>
    <p:sldId id="278" r:id="rId13"/>
    <p:sldId id="302" r:id="rId14"/>
    <p:sldId id="303" r:id="rId15"/>
    <p:sldId id="304" r:id="rId16"/>
    <p:sldId id="263" r:id="rId17"/>
    <p:sldId id="305" r:id="rId18"/>
    <p:sldId id="319" r:id="rId19"/>
    <p:sldId id="307" r:id="rId20"/>
    <p:sldId id="286" r:id="rId21"/>
    <p:sldId id="320" r:id="rId22"/>
    <p:sldId id="309" r:id="rId23"/>
    <p:sldId id="287" r:id="rId24"/>
    <p:sldId id="288" r:id="rId25"/>
    <p:sldId id="321" r:id="rId26"/>
    <p:sldId id="318" r:id="rId27"/>
    <p:sldId id="266" r:id="rId28"/>
    <p:sldId id="322" r:id="rId29"/>
    <p:sldId id="274" r:id="rId30"/>
    <p:sldId id="275" r:id="rId31"/>
    <p:sldId id="276" r:id="rId32"/>
    <p:sldId id="290" r:id="rId33"/>
    <p:sldId id="277" r:id="rId34"/>
    <p:sldId id="291" r:id="rId35"/>
    <p:sldId id="323" r:id="rId36"/>
    <p:sldId id="313" r:id="rId37"/>
    <p:sldId id="314" r:id="rId38"/>
    <p:sldId id="324" r:id="rId39"/>
    <p:sldId id="315" r:id="rId40"/>
    <p:sldId id="325" r:id="rId41"/>
    <p:sldId id="316" r:id="rId42"/>
    <p:sldId id="326" r:id="rId43"/>
    <p:sldId id="298" r:id="rId44"/>
    <p:sldId id="317" r:id="rId45"/>
    <p:sldId id="32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L3d6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06/27/2018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54683"/>
          </a:xfrm>
        </p:spPr>
        <p:txBody>
          <a:bodyPr>
            <a:normAutofit/>
          </a:bodyPr>
          <a:lstStyle/>
          <a:p>
            <a:r>
              <a:rPr lang="en-US" dirty="0"/>
              <a:t>Lab 3 is due this Friday.  Automatic 24-hour extension is available. No request needed.</a:t>
            </a:r>
          </a:p>
          <a:p>
            <a:r>
              <a:rPr lang="en-US" dirty="0"/>
              <a:t>Moodle and </a:t>
            </a:r>
            <a:r>
              <a:rPr lang="en-US" dirty="0" err="1"/>
              <a:t>INGInious</a:t>
            </a:r>
            <a:r>
              <a:rPr lang="en-US" dirty="0"/>
              <a:t> will stop accepting submissions at 8pm on Saturday.</a:t>
            </a:r>
          </a:p>
        </p:txBody>
      </p:sp>
    </p:spTree>
    <p:extLst>
      <p:ext uri="{BB962C8B-B14F-4D97-AF65-F5344CB8AC3E}">
        <p14:creationId xmlns:p14="http://schemas.microsoft.com/office/powerpoint/2010/main" val="37419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 on the labs I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002" y="2087374"/>
            <a:ext cx="10594427" cy="3623151"/>
          </a:xfrm>
        </p:spPr>
        <p:txBody>
          <a:bodyPr>
            <a:normAutofit/>
          </a:bodyPr>
          <a:lstStyle/>
          <a:p>
            <a:r>
              <a:rPr lang="en-US" dirty="0"/>
              <a:t>Take time to understand the language : look at how the grammar translates to an AST</a:t>
            </a:r>
          </a:p>
          <a:p>
            <a:r>
              <a:rPr lang="en-US" dirty="0"/>
              <a:t>Trust the math : the provided inference rules correctly describe a computational philosophy</a:t>
            </a:r>
          </a:p>
          <a:p>
            <a:r>
              <a:rPr lang="en-US" dirty="0"/>
              <a:t>Turn the math into computation : translate these rules into code in Scala</a:t>
            </a:r>
          </a:p>
          <a:p>
            <a:r>
              <a:rPr lang="en-US" dirty="0"/>
              <a:t>Analyze the computation and or the mathematic model until you understand the nature of the computational philosophy expressed</a:t>
            </a:r>
          </a:p>
          <a:p>
            <a:r>
              <a:rPr lang="en-US" dirty="0"/>
              <a:t>Compare this to your previous understanding of computation. If you are at a loss for comparing these things then it is quite possible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that your previous understanding was – well – incorrect.</a:t>
            </a:r>
          </a:p>
          <a:p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the </a:t>
            </a:r>
            <a:r>
              <a:rPr lang="en-US" dirty="0" err="1"/>
              <a:t>maths</a:t>
            </a:r>
            <a:r>
              <a:rPr lang="en-US" dirty="0"/>
              <a:t> model explains rather specific scenarios </a:t>
            </a:r>
            <a:r>
              <a:rPr lang="is-IS" dirty="0"/>
              <a:t>... Ask an expert to weigh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9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Before class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570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Precedence in a Grammar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lecture</a:t>
            </a:r>
          </a:p>
        </p:txBody>
      </p:sp>
    </p:spTree>
    <p:extLst>
      <p:ext uri="{BB962C8B-B14F-4D97-AF65-F5344CB8AC3E}">
        <p14:creationId xmlns:p14="http://schemas.microsoft.com/office/powerpoint/2010/main" val="55338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Ambiguity is fine for defining an AST</a:t>
            </a:r>
          </a:p>
          <a:p>
            <a:r>
              <a:rPr lang="en-US" dirty="0"/>
              <a:t>Refining such grammars can yield grammars with precedence which help me as a human understand the how a parser might turn a sentence in our object language (</a:t>
            </a:r>
            <a:r>
              <a:rPr lang="en-US" i="1" dirty="0" err="1"/>
              <a:t>javascripty</a:t>
            </a:r>
            <a:r>
              <a:rPr lang="en-US" dirty="0"/>
              <a:t>) into an AST in our meta language (Scala).</a:t>
            </a:r>
          </a:p>
          <a:p>
            <a:r>
              <a:rPr lang="en-US" dirty="0"/>
              <a:t>By refining such a grammar even further I can create something that informs the coding of a Recursive Decent Parser (Lab 6) and even a </a:t>
            </a:r>
            <a:r>
              <a:rPr lang="en-US" dirty="0" err="1"/>
              <a:t>Lexor</a:t>
            </a:r>
            <a:r>
              <a:rPr lang="en-US" dirty="0"/>
              <a:t> (not typically covered but I hope to give you some resources for those that are interested)</a:t>
            </a:r>
          </a:p>
        </p:txBody>
      </p:sp>
    </p:spTree>
    <p:extLst>
      <p:ext uri="{BB962C8B-B14F-4D97-AF65-F5344CB8AC3E}">
        <p14:creationId xmlns:p14="http://schemas.microsoft.com/office/powerpoint/2010/main" val="65728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00877"/>
            <a:ext cx="9601196" cy="3686213"/>
          </a:xfrm>
        </p:spPr>
        <p:txBody>
          <a:bodyPr>
            <a:normAutofit/>
          </a:bodyPr>
          <a:lstStyle/>
          <a:p>
            <a:r>
              <a:rPr lang="en-US" dirty="0"/>
              <a:t>Language</a:t>
            </a:r>
          </a:p>
          <a:p>
            <a:r>
              <a:rPr lang="en-US" dirty="0"/>
              <a:t>Alphabet</a:t>
            </a:r>
          </a:p>
          <a:p>
            <a:r>
              <a:rPr lang="en-US" dirty="0"/>
              <a:t>Non-terminals</a:t>
            </a:r>
          </a:p>
          <a:p>
            <a:r>
              <a:rPr lang="en-US" dirty="0"/>
              <a:t>Terminals</a:t>
            </a:r>
          </a:p>
          <a:p>
            <a:r>
              <a:rPr lang="en-US" dirty="0"/>
              <a:t>Meta-variable</a:t>
            </a:r>
          </a:p>
          <a:p>
            <a:r>
              <a:rPr lang="en-US" dirty="0"/>
              <a:t>Meta-symbol</a:t>
            </a:r>
          </a:p>
          <a:p>
            <a:r>
              <a:rPr lang="en-US" dirty="0"/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367639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2181"/>
            <a:ext cx="9601196" cy="3686213"/>
          </a:xfrm>
        </p:spPr>
        <p:txBody>
          <a:bodyPr>
            <a:normAutofit/>
          </a:bodyPr>
          <a:lstStyle/>
          <a:p>
            <a:r>
              <a:rPr lang="en-US" sz="3000" dirty="0"/>
              <a:t>e ::= n | e + e | e * e</a:t>
            </a:r>
          </a:p>
          <a:p>
            <a:endParaRPr lang="en-US" dirty="0"/>
          </a:p>
          <a:p>
            <a:r>
              <a:rPr lang="en-US" dirty="0"/>
              <a:t>Language over addition and multiplication</a:t>
            </a:r>
          </a:p>
          <a:p>
            <a:r>
              <a:rPr lang="en-US" dirty="0"/>
              <a:t>Operators : + , *</a:t>
            </a:r>
          </a:p>
          <a:p>
            <a:r>
              <a:rPr lang="en-US" dirty="0"/>
              <a:t>Both are binary</a:t>
            </a:r>
          </a:p>
          <a:p>
            <a:r>
              <a:rPr lang="en-US" dirty="0"/>
              <a:t>* has the higher precedence of the operators so it is lower in the tree</a:t>
            </a:r>
          </a:p>
          <a:p>
            <a:r>
              <a:rPr lang="en-US" dirty="0"/>
              <a:t>Our atom is ‘n’ in that Numbers themselves have the highest precedence</a:t>
            </a:r>
          </a:p>
        </p:txBody>
      </p:sp>
    </p:spTree>
    <p:extLst>
      <p:ext uri="{BB962C8B-B14F-4D97-AF65-F5344CB8AC3E}">
        <p14:creationId xmlns:p14="http://schemas.microsoft.com/office/powerpoint/2010/main" val="319204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185" y="2182819"/>
            <a:ext cx="3505198" cy="3686213"/>
          </a:xfrm>
        </p:spPr>
        <p:txBody>
          <a:bodyPr>
            <a:normAutofit/>
          </a:bodyPr>
          <a:lstStyle/>
          <a:p>
            <a:r>
              <a:rPr lang="en-US" dirty="0"/>
              <a:t>e ::= n | e + e | e * e</a:t>
            </a:r>
          </a:p>
          <a:p>
            <a:endParaRPr lang="en-US" dirty="0"/>
          </a:p>
          <a:p>
            <a:r>
              <a:rPr lang="en-US" dirty="0"/>
              <a:t>With lame names</a:t>
            </a:r>
            <a:br>
              <a:rPr lang="en-US" dirty="0"/>
            </a:br>
            <a:r>
              <a:rPr lang="en-US" dirty="0"/>
              <a:t>e ::= A</a:t>
            </a:r>
            <a:br>
              <a:rPr lang="en-US" dirty="0"/>
            </a:br>
            <a:r>
              <a:rPr lang="en-US" dirty="0"/>
              <a:t>A ::= B | A + B</a:t>
            </a:r>
            <a:br>
              <a:rPr lang="en-US" dirty="0"/>
            </a:br>
            <a:r>
              <a:rPr lang="en-US" dirty="0"/>
              <a:t>B ::= C | B * C</a:t>
            </a:r>
            <a:br>
              <a:rPr lang="en-US" dirty="0"/>
            </a:br>
            <a:r>
              <a:rPr lang="en-US" dirty="0"/>
              <a:t>C ::= 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3216" y="2182818"/>
            <a:ext cx="5071240" cy="368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Better Names</a:t>
            </a:r>
            <a:br>
              <a:rPr lang="en-US" dirty="0"/>
            </a:br>
            <a:r>
              <a:rPr lang="en-US" dirty="0"/>
              <a:t>e ::= Plus</a:t>
            </a:r>
            <a:br>
              <a:rPr lang="en-US" dirty="0"/>
            </a:br>
            <a:r>
              <a:rPr lang="en-US" dirty="0"/>
              <a:t>Plus ::= Times| Plus + Times </a:t>
            </a:r>
            <a:br>
              <a:rPr lang="en-US" dirty="0"/>
            </a:br>
            <a:r>
              <a:rPr lang="en-US" dirty="0"/>
              <a:t>Times ::= Atom| Times * Atom </a:t>
            </a:r>
            <a:br>
              <a:rPr lang="en-US" dirty="0"/>
            </a:br>
            <a:r>
              <a:rPr lang="en-US" dirty="0"/>
              <a:t>Atom ::= n </a:t>
            </a:r>
          </a:p>
          <a:p>
            <a:r>
              <a:rPr lang="en-US" dirty="0"/>
              <a:t>Atom like from Natural Science</a:t>
            </a:r>
            <a:r>
              <a:rPr lang="is-IS" dirty="0"/>
              <a:t>…</a:t>
            </a:r>
            <a:br>
              <a:rPr lang="is-IS" dirty="0"/>
            </a:br>
            <a:r>
              <a:rPr lang="en-US" dirty="0"/>
              <a:t>I use this term to denote the base expressions in my language. Many people will use ‘T’ instead (for terminals)</a:t>
            </a:r>
          </a:p>
        </p:txBody>
      </p:sp>
    </p:spTree>
    <p:extLst>
      <p:ext uri="{BB962C8B-B14F-4D97-AF65-F5344CB8AC3E}">
        <p14:creationId xmlns:p14="http://schemas.microsoft.com/office/powerpoint/2010/main" val="183271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previous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0290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1165"/>
            <a:ext cx="9601196" cy="3686213"/>
          </a:xfrm>
        </p:spPr>
        <p:txBody>
          <a:bodyPr>
            <a:normAutofit/>
          </a:bodyPr>
          <a:lstStyle/>
          <a:p>
            <a:r>
              <a:rPr lang="en-US" sz="3000" dirty="0"/>
              <a:t>e ::= n | e + e | e * e | (e)</a:t>
            </a:r>
          </a:p>
          <a:p>
            <a:endParaRPr lang="en-US" dirty="0"/>
          </a:p>
          <a:p>
            <a:r>
              <a:rPr lang="en-US" dirty="0"/>
              <a:t>Parenthesis are used to enforce ordering. For this reason (e) is considered an atomic expression</a:t>
            </a:r>
          </a:p>
        </p:txBody>
      </p:sp>
    </p:spTree>
    <p:extLst>
      <p:ext uri="{BB962C8B-B14F-4D97-AF65-F5344CB8AC3E}">
        <p14:creationId xmlns:p14="http://schemas.microsoft.com/office/powerpoint/2010/main" val="176033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 before class assignment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In class exercise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567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195174"/>
            <a:ext cx="4088522" cy="3686213"/>
          </a:xfrm>
        </p:spPr>
        <p:txBody>
          <a:bodyPr>
            <a:normAutofit/>
          </a:bodyPr>
          <a:lstStyle/>
          <a:p>
            <a:r>
              <a:rPr lang="en-US" dirty="0"/>
              <a:t>e ::= n | e + e | e * e | (e)</a:t>
            </a:r>
          </a:p>
          <a:p>
            <a:endParaRPr lang="en-US" dirty="0"/>
          </a:p>
          <a:p>
            <a:r>
              <a:rPr lang="en-US" dirty="0"/>
              <a:t>With lame names</a:t>
            </a:r>
            <a:br>
              <a:rPr lang="en-US" dirty="0"/>
            </a:br>
            <a:r>
              <a:rPr lang="en-US" dirty="0"/>
              <a:t>e ::= A</a:t>
            </a:r>
            <a:br>
              <a:rPr lang="en-US" dirty="0"/>
            </a:br>
            <a:r>
              <a:rPr lang="en-US" dirty="0"/>
              <a:t>A ::= B | A + B</a:t>
            </a:r>
            <a:br>
              <a:rPr lang="en-US" dirty="0"/>
            </a:br>
            <a:r>
              <a:rPr lang="en-US" dirty="0"/>
              <a:t>B ::= C | B * C</a:t>
            </a:r>
            <a:br>
              <a:rPr lang="en-US" dirty="0"/>
            </a:br>
            <a:r>
              <a:rPr lang="en-US" dirty="0"/>
              <a:t>C ::= n | (e)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3216" y="2195174"/>
            <a:ext cx="5071240" cy="368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Better Names</a:t>
            </a:r>
            <a:br>
              <a:rPr lang="en-US" dirty="0"/>
            </a:br>
            <a:r>
              <a:rPr lang="en-US" dirty="0"/>
              <a:t>e ::= Plus</a:t>
            </a:r>
            <a:br>
              <a:rPr lang="en-US" dirty="0"/>
            </a:br>
            <a:r>
              <a:rPr lang="en-US" dirty="0"/>
              <a:t>Plus ::= Times| Plus + Times </a:t>
            </a:r>
            <a:br>
              <a:rPr lang="en-US" dirty="0"/>
            </a:br>
            <a:r>
              <a:rPr lang="en-US" dirty="0"/>
              <a:t>Times ::= Atom| Times * Atom </a:t>
            </a:r>
            <a:br>
              <a:rPr lang="en-US" dirty="0"/>
            </a:br>
            <a:r>
              <a:rPr lang="en-US" dirty="0"/>
              <a:t>Atom ::= n | (e)</a:t>
            </a:r>
          </a:p>
          <a:p>
            <a:r>
              <a:rPr lang="en-US" dirty="0"/>
              <a:t>(e) is an atomic expression this is a bit of the nature of why parenthesis enforce ordering in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84674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previous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95406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71608"/>
            <a:ext cx="9601196" cy="3686213"/>
          </a:xfrm>
        </p:spPr>
        <p:txBody>
          <a:bodyPr>
            <a:normAutofit/>
          </a:bodyPr>
          <a:lstStyle/>
          <a:p>
            <a:r>
              <a:rPr lang="en-US" sz="3200" dirty="0"/>
              <a:t>e ::= n | e + e | e * e | (e) | - e</a:t>
            </a:r>
          </a:p>
          <a:p>
            <a:endParaRPr lang="en-US" dirty="0"/>
          </a:p>
          <a:p>
            <a:r>
              <a:rPr lang="en-US" dirty="0"/>
              <a:t>Here, ‘-’ is a unary operator. It seems to be a tendency that unary operations have a higher precedence that binary operations.</a:t>
            </a:r>
          </a:p>
          <a:p>
            <a:r>
              <a:rPr lang="en-US" dirty="0"/>
              <a:t>Regardless, unary negation has a higher precedence than both binary addition and binary multiplication so I must express this lower in my parse tree. So I write it to be nested lower in the grammar.</a:t>
            </a:r>
          </a:p>
        </p:txBody>
      </p:sp>
    </p:spTree>
    <p:extLst>
      <p:ext uri="{BB962C8B-B14F-4D97-AF65-F5344CB8AC3E}">
        <p14:creationId xmlns:p14="http://schemas.microsoft.com/office/powerpoint/2010/main" val="236741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185" y="2170463"/>
            <a:ext cx="4553605" cy="3686213"/>
          </a:xfrm>
        </p:spPr>
        <p:txBody>
          <a:bodyPr>
            <a:normAutofit/>
          </a:bodyPr>
          <a:lstStyle/>
          <a:p>
            <a:r>
              <a:rPr lang="en-US" dirty="0"/>
              <a:t>e ::= n | e + e | e * e | (e) | - e</a:t>
            </a:r>
          </a:p>
          <a:p>
            <a:endParaRPr lang="en-US" dirty="0"/>
          </a:p>
          <a:p>
            <a:r>
              <a:rPr lang="en-US" dirty="0"/>
              <a:t>With lame names</a:t>
            </a:r>
            <a:br>
              <a:rPr lang="en-US" dirty="0"/>
            </a:br>
            <a:r>
              <a:rPr lang="en-US" dirty="0"/>
              <a:t>e ::= A</a:t>
            </a:r>
            <a:br>
              <a:rPr lang="en-US" dirty="0"/>
            </a:br>
            <a:r>
              <a:rPr lang="en-US" dirty="0"/>
              <a:t>A ::= B | A + B</a:t>
            </a:r>
            <a:br>
              <a:rPr lang="en-US" dirty="0"/>
            </a:br>
            <a:r>
              <a:rPr lang="en-US" dirty="0"/>
              <a:t>B ::= C | B * C</a:t>
            </a:r>
            <a:br>
              <a:rPr lang="en-US" dirty="0"/>
            </a:br>
            <a:r>
              <a:rPr lang="en-US" dirty="0"/>
              <a:t>C ::= D | - C</a:t>
            </a:r>
            <a:br>
              <a:rPr lang="en-US" dirty="0"/>
            </a:br>
            <a:r>
              <a:rPr lang="en-US" dirty="0"/>
              <a:t>D ::= n | (e)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3216" y="2170463"/>
            <a:ext cx="5071240" cy="368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Better Names</a:t>
            </a:r>
            <a:br>
              <a:rPr lang="en-US" dirty="0"/>
            </a:br>
            <a:r>
              <a:rPr lang="en-US" dirty="0"/>
              <a:t>e ::= Plus</a:t>
            </a:r>
            <a:br>
              <a:rPr lang="en-US" dirty="0"/>
            </a:br>
            <a:r>
              <a:rPr lang="en-US" dirty="0"/>
              <a:t>Plus ::= Times| Plus + Times </a:t>
            </a:r>
            <a:br>
              <a:rPr lang="en-US" dirty="0"/>
            </a:br>
            <a:r>
              <a:rPr lang="en-US" dirty="0"/>
              <a:t>Times ::= </a:t>
            </a:r>
            <a:r>
              <a:rPr lang="en-US" dirty="0" err="1"/>
              <a:t>Neg</a:t>
            </a:r>
            <a:r>
              <a:rPr lang="en-US" dirty="0"/>
              <a:t>| Times * </a:t>
            </a:r>
            <a:r>
              <a:rPr lang="en-US" dirty="0" err="1"/>
              <a:t>Neg</a:t>
            </a:r>
            <a:br>
              <a:rPr lang="en-US" dirty="0"/>
            </a:br>
            <a:r>
              <a:rPr lang="en-US" dirty="0" err="1"/>
              <a:t>Neg</a:t>
            </a:r>
            <a:r>
              <a:rPr lang="en-US" dirty="0"/>
              <a:t> ::= Atom | - </a:t>
            </a:r>
            <a:r>
              <a:rPr lang="en-US" dirty="0" err="1"/>
              <a:t>Neg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Atom ::= n | (e)</a:t>
            </a:r>
          </a:p>
          <a:p>
            <a:r>
              <a:rPr lang="en-US" dirty="0"/>
              <a:t>This grammar is unambiguous. Some things cannot be expressed with left recursion and that is okay.</a:t>
            </a:r>
          </a:p>
        </p:txBody>
      </p:sp>
    </p:spTree>
    <p:extLst>
      <p:ext uri="{BB962C8B-B14F-4D97-AF65-F5344CB8AC3E}">
        <p14:creationId xmlns:p14="http://schemas.microsoft.com/office/powerpoint/2010/main" val="2884968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115" y="2170462"/>
            <a:ext cx="4553605" cy="36862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Implication of this observation. To the best of my knowledge there are no programming languages that give the same precedence to a left associative unary operation and a right associative unary operation.</a:t>
            </a:r>
          </a:p>
          <a:p>
            <a:r>
              <a:rPr lang="en-US" dirty="0"/>
              <a:t>That would require context sensitive parsing and no one wants to implement that.</a:t>
            </a:r>
          </a:p>
          <a:p>
            <a:r>
              <a:rPr lang="en-US" dirty="0"/>
              <a:t>I am not sure if it is even possible. (But I don’t want you to quote me on that)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3216" y="2170461"/>
            <a:ext cx="5071240" cy="368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Better Names</a:t>
            </a:r>
            <a:br>
              <a:rPr lang="en-US" dirty="0"/>
            </a:br>
            <a:r>
              <a:rPr lang="en-US" dirty="0"/>
              <a:t>e ::= Plus</a:t>
            </a:r>
            <a:br>
              <a:rPr lang="en-US" dirty="0"/>
            </a:br>
            <a:r>
              <a:rPr lang="en-US" dirty="0"/>
              <a:t>Plus ::= Times| Plus + Times </a:t>
            </a:r>
            <a:br>
              <a:rPr lang="en-US" dirty="0"/>
            </a:br>
            <a:r>
              <a:rPr lang="en-US" dirty="0"/>
              <a:t>Times ::= </a:t>
            </a:r>
            <a:r>
              <a:rPr lang="en-US" dirty="0" err="1"/>
              <a:t>Neg</a:t>
            </a:r>
            <a:r>
              <a:rPr lang="en-US" dirty="0"/>
              <a:t>| Times * </a:t>
            </a:r>
            <a:r>
              <a:rPr lang="en-US" dirty="0" err="1"/>
              <a:t>Neg</a:t>
            </a:r>
            <a:br>
              <a:rPr lang="en-US" dirty="0"/>
            </a:br>
            <a:r>
              <a:rPr lang="en-US" dirty="0" err="1"/>
              <a:t>Neg</a:t>
            </a:r>
            <a:r>
              <a:rPr lang="en-US" dirty="0"/>
              <a:t> ::= Atom | - </a:t>
            </a:r>
            <a:r>
              <a:rPr lang="en-US" dirty="0" err="1"/>
              <a:t>Neg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Atom ::= n | (e)</a:t>
            </a:r>
          </a:p>
          <a:p>
            <a:r>
              <a:rPr lang="en-US" dirty="0"/>
              <a:t>This grammar is unambiguous. Some things cannot be expressed with left recursion and that is okay.</a:t>
            </a:r>
          </a:p>
        </p:txBody>
      </p:sp>
    </p:spTree>
    <p:extLst>
      <p:ext uri="{BB962C8B-B14F-4D97-AF65-F5344CB8AC3E}">
        <p14:creationId xmlns:p14="http://schemas.microsoft.com/office/powerpoint/2010/main" val="361217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previous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1237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21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06" y="808709"/>
            <a:ext cx="10949153" cy="1303867"/>
          </a:xfrm>
        </p:spPr>
        <p:txBody>
          <a:bodyPr>
            <a:normAutofit/>
          </a:bodyPr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162" y="1954838"/>
            <a:ext cx="9926600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e ::= b | (e) | ! e | e &amp;&amp; e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Use what you know about programming to suggest the precedence of any operations observed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/>
              <a:t>Then rewrite the grammar to be unambiguous, left recursive about any binary operators, and </a:t>
            </a:r>
          </a:p>
        </p:txBody>
      </p:sp>
    </p:spTree>
    <p:extLst>
      <p:ext uri="{BB962C8B-B14F-4D97-AF65-F5344CB8AC3E}">
        <p14:creationId xmlns:p14="http://schemas.microsoft.com/office/powerpoint/2010/main" val="787726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88567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its root</a:t>
            </a:r>
          </a:p>
        </p:txBody>
      </p:sp>
    </p:spTree>
    <p:extLst>
      <p:ext uri="{BB962C8B-B14F-4D97-AF65-F5344CB8AC3E}">
        <p14:creationId xmlns:p14="http://schemas.microsoft.com/office/powerpoint/2010/main" val="292363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43CCF-907D-764F-9840-D620D5387C89}"/>
              </a:ext>
            </a:extLst>
          </p:cNvPr>
          <p:cNvSpPr txBox="1"/>
          <p:nvPr/>
        </p:nvSpPr>
        <p:spPr>
          <a:xfrm>
            <a:off x="3954162" y="254549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</a:t>
            </a:r>
          </a:p>
        </p:txBody>
      </p:sp>
    </p:spTree>
    <p:extLst>
      <p:ext uri="{BB962C8B-B14F-4D97-AF65-F5344CB8AC3E}">
        <p14:creationId xmlns:p14="http://schemas.microsoft.com/office/powerpoint/2010/main" val="4071568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lab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This is how we make use of declared constants. This is also used when calling a function. I leave it to you to come to an understanding of why this works for both situations. </a:t>
            </a:r>
          </a:p>
          <a:p>
            <a:r>
              <a:rPr lang="en-US" dirty="0"/>
              <a:t>I encourage you to trust the inference rules. Code the logic. Derive a few examples. Code those tests. Then ask, why does that work?</a:t>
            </a:r>
          </a:p>
        </p:txBody>
      </p:sp>
    </p:spTree>
    <p:extLst>
      <p:ext uri="{BB962C8B-B14F-4D97-AF65-F5344CB8AC3E}">
        <p14:creationId xmlns:p14="http://schemas.microsoft.com/office/powerpoint/2010/main" val="3239284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6844"/>
            <a:ext cx="9601196" cy="3686213"/>
          </a:xfrm>
        </p:spPr>
        <p:txBody>
          <a:bodyPr>
            <a:normAutofit/>
          </a:bodyPr>
          <a:lstStyle/>
          <a:p>
            <a:r>
              <a:rPr lang="en-US" dirty="0"/>
              <a:t>Interpreter</a:t>
            </a:r>
          </a:p>
          <a:p>
            <a:r>
              <a:rPr lang="en-US" dirty="0"/>
              <a:t>Small step</a:t>
            </a:r>
          </a:p>
          <a:p>
            <a:r>
              <a:rPr lang="en-US" dirty="0"/>
              <a:t>Static scoping</a:t>
            </a:r>
          </a:p>
          <a:p>
            <a:r>
              <a:rPr lang="en-US" dirty="0"/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70645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 [ v /x 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44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non necessary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4868916" cy="368621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the expression : </a:t>
            </a:r>
            <a:r>
              <a:rPr lang="en-US" dirty="0" err="1"/>
              <a:t>const</a:t>
            </a:r>
            <a:r>
              <a:rPr lang="en-US" dirty="0"/>
              <a:t> a = 20 ; 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 = 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 = 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=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87778" y="2146113"/>
            <a:ext cx="4868916" cy="368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e = N(5)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v = N(20)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x = “a”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N(5)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11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 – needed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6934199" cy="368621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the expression : </a:t>
            </a:r>
            <a:r>
              <a:rPr lang="en-US" dirty="0" err="1"/>
              <a:t>const</a:t>
            </a:r>
            <a:r>
              <a:rPr lang="en-US" dirty="0"/>
              <a:t> a = 20 ;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 =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 = 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=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Output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74526" y="2397904"/>
            <a:ext cx="4868916" cy="368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e = </a:t>
            </a:r>
            <a:r>
              <a:rPr lang="en-US" dirty="0" err="1"/>
              <a:t>Var</a:t>
            </a:r>
            <a:r>
              <a:rPr lang="en-US" dirty="0"/>
              <a:t>(“a”)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v = N(20)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x = “a”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N(20)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7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previous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873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 – bit of both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6934199" cy="368621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the expression : </a:t>
            </a:r>
            <a:r>
              <a:rPr lang="en-US" dirty="0" err="1"/>
              <a:t>const</a:t>
            </a:r>
            <a:r>
              <a:rPr lang="en-US" dirty="0"/>
              <a:t> a = 20 ; 5 +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 = 5 +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 = 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=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Output (recall this is substitution)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 + 20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74526" y="2344895"/>
            <a:ext cx="4868916" cy="3686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e = Binary(</a:t>
            </a:r>
            <a:r>
              <a:rPr lang="en-US" dirty="0" err="1"/>
              <a:t>Plus,N</a:t>
            </a:r>
            <a:r>
              <a:rPr lang="en-US" dirty="0"/>
              <a:t>(5),</a:t>
            </a:r>
            <a:r>
              <a:rPr lang="en-US" dirty="0" err="1"/>
              <a:t>Var</a:t>
            </a:r>
            <a:r>
              <a:rPr lang="en-US" dirty="0"/>
              <a:t>(“a”))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v = N(20)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/>
              <a:t>x = “a”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/>
              <a:t>Binary(</a:t>
            </a:r>
            <a:r>
              <a:rPr lang="en-US" dirty="0" err="1"/>
              <a:t>Plus,N</a:t>
            </a:r>
            <a:r>
              <a:rPr lang="en-US" dirty="0"/>
              <a:t>(5),N(20))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75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4 – other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601198" cy="368621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the expression : </a:t>
            </a:r>
            <a:r>
              <a:rPr lang="en-US" dirty="0" err="1"/>
              <a:t>const</a:t>
            </a:r>
            <a:r>
              <a:rPr lang="en-US" dirty="0"/>
              <a:t> a = 20 ; </a:t>
            </a:r>
            <a:r>
              <a:rPr lang="en-US" dirty="0" err="1"/>
              <a:t>const</a:t>
            </a:r>
            <a:r>
              <a:rPr lang="en-US" dirty="0"/>
              <a:t> b = a + 1 ;  b +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 = </a:t>
            </a:r>
            <a:r>
              <a:rPr lang="en-US" dirty="0" err="1"/>
              <a:t>const</a:t>
            </a:r>
            <a:r>
              <a:rPr lang="en-US" dirty="0"/>
              <a:t> b = a + 1 ; b +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 = 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 =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Output (recall this is substitution)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err="1"/>
              <a:t>const</a:t>
            </a:r>
            <a:r>
              <a:rPr lang="en-US" dirty="0"/>
              <a:t> b = 20 + 1 ; b + 20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7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previous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181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shadowed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6213"/>
          </a:xfrm>
        </p:spPr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From the expression : </a:t>
            </a:r>
            <a:r>
              <a:rPr lang="en-US" dirty="0" err="1"/>
              <a:t>const</a:t>
            </a:r>
            <a:r>
              <a:rPr lang="en-US" dirty="0"/>
              <a:t> a = 20 ; </a:t>
            </a:r>
            <a:r>
              <a:rPr lang="en-US" dirty="0" err="1"/>
              <a:t>const</a:t>
            </a:r>
            <a:r>
              <a:rPr lang="en-US" dirty="0"/>
              <a:t> a = a + 1 ; a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e = </a:t>
            </a:r>
            <a:r>
              <a:rPr lang="en-US" dirty="0" err="1"/>
              <a:t>const</a:t>
            </a:r>
            <a:r>
              <a:rPr lang="en-US" dirty="0"/>
              <a:t> a = a + 1 ; a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v = 20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x = a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Output (recall this is substitution)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err="1"/>
              <a:t>const</a:t>
            </a:r>
            <a:r>
              <a:rPr lang="en-US" dirty="0"/>
              <a:t> a = 20 + 1 ; a</a:t>
            </a:r>
          </a:p>
        </p:txBody>
      </p:sp>
    </p:spTree>
    <p:extLst>
      <p:ext uri="{BB962C8B-B14F-4D97-AF65-F5344CB8AC3E}">
        <p14:creationId xmlns:p14="http://schemas.microsoft.com/office/powerpoint/2010/main" val="376009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19"/>
            <a:ext cx="9601197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600" dirty="0"/>
              <a:t>We will work on lab 3 a bit in class today. Be prepared for that.</a:t>
            </a:r>
          </a:p>
        </p:txBody>
      </p:sp>
    </p:spTree>
    <p:extLst>
      <p:ext uri="{BB962C8B-B14F-4D97-AF65-F5344CB8AC3E}">
        <p14:creationId xmlns:p14="http://schemas.microsoft.com/office/powerpoint/2010/main" val="273951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previous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1924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9598150" cy="3729269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 err="1"/>
              <a:t>const</a:t>
            </a:r>
            <a:r>
              <a:rPr lang="en-US" sz="3200" dirty="0"/>
              <a:t> a = 20 ; </a:t>
            </a:r>
            <a:r>
              <a:rPr lang="en-US" sz="3200" dirty="0" err="1"/>
              <a:t>const</a:t>
            </a:r>
            <a:r>
              <a:rPr lang="en-US" sz="3200" dirty="0"/>
              <a:t> a = a + 1 ; a</a:t>
            </a:r>
            <a:r>
              <a:rPr lang="en-US" sz="3000" dirty="0"/>
              <a:t> </a:t>
            </a:r>
            <a:r>
              <a:rPr lang="en-US" sz="3000" dirty="0">
                <a:sym typeface="Wingdings"/>
              </a:rPr>
              <a:t></a:t>
            </a:r>
            <a:r>
              <a:rPr lang="en-US" sz="3000" baseline="30000" dirty="0">
                <a:sym typeface="Wingdings"/>
              </a:rPr>
              <a:t>3</a:t>
            </a:r>
            <a:r>
              <a:rPr lang="en-US" sz="3000" dirty="0">
                <a:sym typeface="Wingdings"/>
              </a:rPr>
              <a:t> 21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>
                <a:sym typeface="Wingdings"/>
              </a:rPr>
              <a:t>Demonstrate the intermediate steps. </a:t>
            </a:r>
            <a:r>
              <a:rPr lang="en-US" sz="3200" dirty="0">
                <a:sym typeface="Wingdings"/>
              </a:rPr>
              <a:t>Preferably as a derivation. Note any rules about substitution that you are applying. Preferably as inference rules of some form.</a:t>
            </a:r>
            <a:endParaRPr lang="en-US" sz="30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0627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75017"/>
            <a:ext cx="9601196" cy="4026749"/>
          </a:xfrm>
        </p:spPr>
        <p:txBody>
          <a:bodyPr>
            <a:normAutofit/>
          </a:bodyPr>
          <a:lstStyle/>
          <a:p>
            <a:r>
              <a:rPr lang="en-US" dirty="0"/>
              <a:t>Lab 4 is LIVE! You NEED to work on lab 4 over this weekend. It covers some particularly challenging topics.</a:t>
            </a:r>
          </a:p>
          <a:p>
            <a:r>
              <a:rPr lang="en-US" dirty="0"/>
              <a:t>Lab 3 interviews scheduler is live</a:t>
            </a:r>
          </a:p>
          <a:p>
            <a:r>
              <a:rPr lang="en-US" dirty="0"/>
              <a:t>Wednesday, July 4 : campus is closed. We have no class. I will not be checking Piazza</a:t>
            </a:r>
          </a:p>
          <a:p>
            <a:r>
              <a:rPr lang="en-US" dirty="0"/>
              <a:t>Thursday, July 5: We do have class. We will be reviewing the midterm exam. If you feel that you don’t need to attend this might be a good day to take advantage of the drop 4 policy</a:t>
            </a:r>
          </a:p>
          <a:p>
            <a:r>
              <a:rPr lang="en-US" dirty="0"/>
              <a:t>Friday, July 14 : Lab 4 is due and we’ll start lab 5.</a:t>
            </a:r>
          </a:p>
        </p:txBody>
      </p:sp>
    </p:spTree>
    <p:extLst>
      <p:ext uri="{BB962C8B-B14F-4D97-AF65-F5344CB8AC3E}">
        <p14:creationId xmlns:p14="http://schemas.microsoft.com/office/powerpoint/2010/main" val="2252434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 interview slots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6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622739"/>
            <a:ext cx="9236027" cy="2952382"/>
          </a:xfrm>
        </p:spPr>
        <p:txBody>
          <a:bodyPr>
            <a:normAutofit/>
          </a:bodyPr>
          <a:lstStyle/>
          <a:p>
            <a:r>
              <a:rPr lang="en-US" dirty="0"/>
              <a:t>Make Teams for Lab 4 (if you want)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84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AD3E-D373-1743-BB8A-DE332E9E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lab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76198-E6FA-1C48-AC06-651BCB125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5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9598150" cy="3729269"/>
          </a:xfrm>
        </p:spPr>
        <p:txBody>
          <a:bodyPr>
            <a:noAutofit/>
          </a:bodyPr>
          <a:lstStyle/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200" dirty="0" err="1"/>
              <a:t>const</a:t>
            </a:r>
            <a:r>
              <a:rPr lang="en-US" sz="3200" dirty="0"/>
              <a:t> a = 20 ; </a:t>
            </a:r>
            <a:r>
              <a:rPr lang="en-US" sz="3200" dirty="0" err="1"/>
              <a:t>const</a:t>
            </a:r>
            <a:r>
              <a:rPr lang="en-US" sz="3200" dirty="0"/>
              <a:t> a = a + 1 ; a</a:t>
            </a:r>
            <a:r>
              <a:rPr lang="en-US" sz="3000" dirty="0"/>
              <a:t>  </a:t>
            </a:r>
            <a:r>
              <a:rPr lang="en-US" sz="3000" dirty="0">
                <a:sym typeface="Wingdings"/>
              </a:rPr>
              <a:t></a:t>
            </a:r>
            <a:r>
              <a:rPr lang="en-US" sz="3000" baseline="30000" dirty="0">
                <a:sym typeface="Wingdings"/>
              </a:rPr>
              <a:t>3  </a:t>
            </a:r>
            <a:r>
              <a:rPr lang="en-US" sz="3000" dirty="0">
                <a:sym typeface="Wingdings"/>
              </a:rPr>
              <a:t> 21</a:t>
            </a: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3000" dirty="0">
              <a:sym typeface="Wingdings"/>
            </a:endParaRPr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000" dirty="0">
                <a:sym typeface="Wingdings"/>
              </a:rPr>
              <a:t>Demonstrate the first step of interpreting this </a:t>
            </a:r>
            <a:r>
              <a:rPr lang="en-US" sz="3000" i="1" dirty="0" err="1">
                <a:sym typeface="Wingdings"/>
              </a:rPr>
              <a:t>javascripty</a:t>
            </a:r>
            <a:r>
              <a:rPr lang="en-US" sz="3000" dirty="0">
                <a:sym typeface="Wingdings"/>
              </a:rPr>
              <a:t> expression in our Lab 3 small step interpreter. Notate your logic for the substitution that is applied.</a:t>
            </a:r>
          </a:p>
        </p:txBody>
      </p:sp>
    </p:spTree>
    <p:extLst>
      <p:ext uri="{BB962C8B-B14F-4D97-AF65-F5344CB8AC3E}">
        <p14:creationId xmlns:p14="http://schemas.microsoft.com/office/powerpoint/2010/main" val="281335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9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54EE-C7D8-0C4E-A452-19D78CC6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ACCC-C0CC-984D-8764-67993D68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75017"/>
            <a:ext cx="9601196" cy="4026749"/>
          </a:xfrm>
        </p:spPr>
        <p:txBody>
          <a:bodyPr>
            <a:normAutofit/>
          </a:bodyPr>
          <a:lstStyle/>
          <a:p>
            <a:r>
              <a:rPr lang="en-US" dirty="0"/>
              <a:t>Lab 4 is LIVE! You NEED to work on lab 4 over this weekend. It covers some particularly challenging topics. (you really really should)</a:t>
            </a:r>
          </a:p>
          <a:p>
            <a:r>
              <a:rPr lang="en-US" dirty="0"/>
              <a:t>Lab 3 interviews scheduler is live</a:t>
            </a:r>
          </a:p>
          <a:p>
            <a:r>
              <a:rPr lang="en-US" dirty="0"/>
              <a:t>Wednesday, July 4 : campus is closed. We have no class. I will not be checking Piazza</a:t>
            </a:r>
          </a:p>
          <a:p>
            <a:r>
              <a:rPr lang="en-US" dirty="0"/>
              <a:t>Thursday, July 5: We do have class. We will be reviewing the midterm exam. If you feel that you don’t need to attend this might be a good day to take advantage of the drop 4 policy</a:t>
            </a:r>
          </a:p>
          <a:p>
            <a:r>
              <a:rPr lang="en-US" dirty="0"/>
              <a:t>Friday, July 14 : Lab 4 is due (two week lab) and we’ll start lab 5.</a:t>
            </a:r>
          </a:p>
        </p:txBody>
      </p:sp>
    </p:spTree>
    <p:extLst>
      <p:ext uri="{BB962C8B-B14F-4D97-AF65-F5344CB8AC3E}">
        <p14:creationId xmlns:p14="http://schemas.microsoft.com/office/powerpoint/2010/main" val="425636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Both the staff and your peers are great assets! GitHub however might not be so useful.</a:t>
            </a:r>
          </a:p>
        </p:txBody>
      </p:sp>
      <p:pic>
        <p:nvPicPr>
          <p:cNvPr id="4098" name="Picture 2" descr="ttps://camo.githubusercontent.com/205a2fc2a9b46934dd871f9f3575203b91336ca1/68747470733a2f2f6f63746f646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330" y="2285999"/>
            <a:ext cx="3877339" cy="387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466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1591</TotalTime>
  <Words>1451</Words>
  <Application>Microsoft Macintosh PowerPoint</Application>
  <PresentationFormat>Widescreen</PresentationFormat>
  <Paragraphs>226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Gill Sans MT</vt:lpstr>
      <vt:lpstr>Wingdings</vt:lpstr>
      <vt:lpstr>Gallery</vt:lpstr>
      <vt:lpstr>L3d6</vt:lpstr>
      <vt:lpstr>PLAN</vt:lpstr>
      <vt:lpstr>PowerPoint Presentation</vt:lpstr>
      <vt:lpstr>Coding in class</vt:lpstr>
      <vt:lpstr>Brain Teaser</vt:lpstr>
      <vt:lpstr>Announcements</vt:lpstr>
      <vt:lpstr>Midterm exam</vt:lpstr>
      <vt:lpstr>Looking Ahead</vt:lpstr>
      <vt:lpstr>Both the staff and your peers are great assets! GitHub however might not be so useful.</vt:lpstr>
      <vt:lpstr>Lab 3</vt:lpstr>
      <vt:lpstr>Moving forward on the labs I recommend</vt:lpstr>
      <vt:lpstr>Questions?</vt:lpstr>
      <vt:lpstr>Precedence in a Grammar</vt:lpstr>
      <vt:lpstr>Context</vt:lpstr>
      <vt:lpstr>Terminology</vt:lpstr>
      <vt:lpstr>Example - 1</vt:lpstr>
      <vt:lpstr>Example - 1</vt:lpstr>
      <vt:lpstr>Questions?</vt:lpstr>
      <vt:lpstr>Example - 2</vt:lpstr>
      <vt:lpstr>Example - 2</vt:lpstr>
      <vt:lpstr>Questions?</vt:lpstr>
      <vt:lpstr>Example - 3</vt:lpstr>
      <vt:lpstr>Example - 3</vt:lpstr>
      <vt:lpstr>Fun Fact</vt:lpstr>
      <vt:lpstr>Questions?</vt:lpstr>
      <vt:lpstr>In class exercise</vt:lpstr>
      <vt:lpstr>In class exercise</vt:lpstr>
      <vt:lpstr>Questions?</vt:lpstr>
      <vt:lpstr>Substitution</vt:lpstr>
      <vt:lpstr>Context</vt:lpstr>
      <vt:lpstr>Terminology</vt:lpstr>
      <vt:lpstr>e [ v /x ]</vt:lpstr>
      <vt:lpstr>Example 1 – non necessary substitution</vt:lpstr>
      <vt:lpstr>Example 2 – needed substitution</vt:lpstr>
      <vt:lpstr>Questions?</vt:lpstr>
      <vt:lpstr>Example 3 – bit of both</vt:lpstr>
      <vt:lpstr>Example 4 – other variables</vt:lpstr>
      <vt:lpstr>Questions?</vt:lpstr>
      <vt:lpstr>Example 5 – shadowed variables</vt:lpstr>
      <vt:lpstr>Questions?</vt:lpstr>
      <vt:lpstr>Brain Teaser</vt:lpstr>
      <vt:lpstr>Looking Ahead</vt:lpstr>
      <vt:lpstr>Lab 3 interview slots</vt:lpstr>
      <vt:lpstr>Make Teams for Lab 4 (if you want)</vt:lpstr>
      <vt:lpstr>Working on lab 3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23</cp:revision>
  <dcterms:created xsi:type="dcterms:W3CDTF">2018-05-22T21:06:51Z</dcterms:created>
  <dcterms:modified xsi:type="dcterms:W3CDTF">2018-06-28T21:24:02Z</dcterms:modified>
</cp:coreProperties>
</file>