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93" r:id="rId4"/>
    <p:sldId id="257" r:id="rId5"/>
    <p:sldId id="351" r:id="rId6"/>
    <p:sldId id="307" r:id="rId7"/>
    <p:sldId id="308" r:id="rId8"/>
    <p:sldId id="309" r:id="rId9"/>
    <p:sldId id="310" r:id="rId10"/>
    <p:sldId id="311" r:id="rId11"/>
    <p:sldId id="312" r:id="rId12"/>
    <p:sldId id="340" r:id="rId13"/>
    <p:sldId id="314" r:id="rId14"/>
    <p:sldId id="322" r:id="rId15"/>
    <p:sldId id="290" r:id="rId16"/>
    <p:sldId id="341" r:id="rId17"/>
    <p:sldId id="323" r:id="rId18"/>
    <p:sldId id="291" r:id="rId19"/>
    <p:sldId id="342" r:id="rId20"/>
    <p:sldId id="344" r:id="rId21"/>
    <p:sldId id="325" r:id="rId22"/>
    <p:sldId id="326" r:id="rId23"/>
    <p:sldId id="327" r:id="rId24"/>
    <p:sldId id="328" r:id="rId25"/>
    <p:sldId id="343" r:id="rId26"/>
    <p:sldId id="329" r:id="rId27"/>
    <p:sldId id="330" r:id="rId28"/>
    <p:sldId id="331" r:id="rId29"/>
    <p:sldId id="299" r:id="rId30"/>
    <p:sldId id="345" r:id="rId31"/>
    <p:sldId id="303" r:id="rId32"/>
    <p:sldId id="301" r:id="rId33"/>
    <p:sldId id="304" r:id="rId34"/>
    <p:sldId id="302" r:id="rId35"/>
    <p:sldId id="332" r:id="rId36"/>
    <p:sldId id="346" r:id="rId37"/>
    <p:sldId id="347" r:id="rId38"/>
    <p:sldId id="266" r:id="rId39"/>
    <p:sldId id="305" r:id="rId40"/>
    <p:sldId id="306" r:id="rId41"/>
    <p:sldId id="348" r:id="rId42"/>
    <p:sldId id="336" r:id="rId43"/>
    <p:sldId id="274" r:id="rId44"/>
    <p:sldId id="317" r:id="rId45"/>
    <p:sldId id="272" r:id="rId46"/>
    <p:sldId id="275" r:id="rId47"/>
    <p:sldId id="276" r:id="rId48"/>
    <p:sldId id="349" r:id="rId49"/>
    <p:sldId id="338" r:id="rId50"/>
    <p:sldId id="352" r:id="rId51"/>
    <p:sldId id="350" r:id="rId52"/>
    <p:sldId id="316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s.colorado.edu/pluginfile.php/44785/mod_folder/content/0/Lab3/L3D7inClass.scala?forcedownload=1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L3d7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06/28/2018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take always – in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 should never call substitute</a:t>
            </a:r>
          </a:p>
          <a:p>
            <a:r>
              <a:rPr lang="en-US" dirty="0"/>
              <a:t>Step should never call extend or lookup</a:t>
            </a:r>
          </a:p>
        </p:txBody>
      </p:sp>
    </p:spTree>
    <p:extLst>
      <p:ext uri="{BB962C8B-B14F-4D97-AF65-F5344CB8AC3E}">
        <p14:creationId xmlns:p14="http://schemas.microsoft.com/office/powerpoint/2010/main" val="9839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12088"/>
            <a:ext cx="9601196" cy="352455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Side effects are kind of a big deal. </a:t>
            </a:r>
          </a:p>
          <a:p>
            <a:r>
              <a:rPr lang="en-US" sz="3000" dirty="0"/>
              <a:t>In both interpreters, you need to be careful not to over evaluate your sub-expressions.</a:t>
            </a:r>
          </a:p>
          <a:p>
            <a:r>
              <a:rPr lang="en-US" sz="3000" dirty="0"/>
              <a:t>In both interpreters, you also need to be careful to not under evaluate any sub-expressions</a:t>
            </a:r>
          </a:p>
          <a:p>
            <a:r>
              <a:rPr lang="en-US" sz="3000" b="1" dirty="0"/>
              <a:t>Goldilocks principle </a:t>
            </a:r>
            <a:r>
              <a:rPr lang="en-US" sz="3000" dirty="0"/>
              <a:t>: Make sure that it’s </a:t>
            </a:r>
            <a:r>
              <a:rPr lang="en-US" sz="3000" i="1" dirty="0"/>
              <a:t>just right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606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Lab 3 tips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144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Substitution Cont.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its root</a:t>
            </a:r>
          </a:p>
        </p:txBody>
      </p:sp>
    </p:spTree>
    <p:extLst>
      <p:ext uri="{BB962C8B-B14F-4D97-AF65-F5344CB8AC3E}">
        <p14:creationId xmlns:p14="http://schemas.microsoft.com/office/powerpoint/2010/main" val="269035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shadowed variables by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</a:t>
            </a:r>
            <a:r>
              <a:rPr lang="en-US" dirty="0" err="1"/>
              <a:t>const</a:t>
            </a:r>
            <a:r>
              <a:rPr lang="en-US" dirty="0"/>
              <a:t> a = a + 1 ;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</a:t>
            </a:r>
            <a:r>
              <a:rPr lang="en-US" dirty="0" err="1"/>
              <a:t>const</a:t>
            </a:r>
            <a:r>
              <a:rPr lang="en-US" dirty="0"/>
              <a:t> a = a + 1 ;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const</a:t>
            </a:r>
            <a:r>
              <a:rPr lang="en-US" dirty="0"/>
              <a:t> a = 20 + 1 ; a</a:t>
            </a:r>
          </a:p>
        </p:txBody>
      </p:sp>
    </p:spTree>
    <p:extLst>
      <p:ext uri="{BB962C8B-B14F-4D97-AF65-F5344CB8AC3E}">
        <p14:creationId xmlns:p14="http://schemas.microsoft.com/office/powerpoint/2010/main" val="165646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172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( b ) =&gt; { return a + b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( b ) =&gt; { return a + b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 b ) =&gt; { return 20 + b }</a:t>
            </a:r>
          </a:p>
        </p:txBody>
      </p:sp>
    </p:spTree>
    <p:extLst>
      <p:ext uri="{BB962C8B-B14F-4D97-AF65-F5344CB8AC3E}">
        <p14:creationId xmlns:p14="http://schemas.microsoft.com/office/powerpoint/2010/main" val="60166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 – shadowed variables by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(a) =&gt; { return a + 1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(a) =&gt; { return a + 1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 a ) =&gt; { return a + 1 }</a:t>
            </a:r>
          </a:p>
        </p:txBody>
      </p:sp>
    </p:spTree>
    <p:extLst>
      <p:ext uri="{BB962C8B-B14F-4D97-AF65-F5344CB8AC3E}">
        <p14:creationId xmlns:p14="http://schemas.microsoft.com/office/powerpoint/2010/main" val="123917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536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253B-4341-CD4F-832B-C9043B29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from </a:t>
            </a:r>
            <a:r>
              <a:rPr lang="en-US" dirty="0" err="1"/>
              <a:t>doConst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C593-DD1D-354D-84DF-780C0500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DoConst</a:t>
            </a:r>
            <a:r>
              <a:rPr lang="en-US" dirty="0"/>
              <a:t> might call substitute over call nodes. Call nodes typically have function nodes in them. Like const nodes, function nodes can create shadowing</a:t>
            </a:r>
          </a:p>
          <a:p>
            <a:r>
              <a:rPr lang="en-US" dirty="0"/>
              <a:t>Call nodes won’t always have a function node….</a:t>
            </a:r>
          </a:p>
          <a:p>
            <a:r>
              <a:rPr lang="en-US" dirty="0"/>
              <a:t>Not that any of that really matters… you can code the logic of substitution without worrying about its role in the step function</a:t>
            </a:r>
          </a:p>
        </p:txBody>
      </p:sp>
    </p:spTree>
    <p:extLst>
      <p:ext uri="{BB962C8B-B14F-4D97-AF65-F5344CB8AC3E}">
        <p14:creationId xmlns:p14="http://schemas.microsoft.com/office/powerpoint/2010/main" val="389695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4 –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15 + a ( a + 1 )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15 + a ( a + 1 )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15 + 20 ( 20 + 1 )</a:t>
            </a:r>
          </a:p>
        </p:txBody>
      </p:sp>
    </p:spTree>
    <p:extLst>
      <p:ext uri="{BB962C8B-B14F-4D97-AF65-F5344CB8AC3E}">
        <p14:creationId xmlns:p14="http://schemas.microsoft.com/office/powerpoint/2010/main" val="642662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4 –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const</a:t>
            </a:r>
            <a:r>
              <a:rPr lang="en-US" dirty="0"/>
              <a:t> a = 20 ; 15 + a ( a + 1 )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15 + 20 ( 20 + 1 )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ym typeface="Wingdings"/>
              </a:rPr>
              <a:t>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ym typeface="Wingdings"/>
              </a:rPr>
              <a:t>ERROR. Since the fist thing isn’t a function. Note that I substitute on both subexpressions of my call sight. If the first subexpression happens to be a function then I follow the rules from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5 – calls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( b ) =&gt; { return a + b }( a + 1 )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( b ) =&gt; { return a + b }( a + 1 )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 b ) =&gt; { return 20 + b }( 20 + 1 )</a:t>
            </a:r>
          </a:p>
        </p:txBody>
      </p:sp>
    </p:spTree>
    <p:extLst>
      <p:ext uri="{BB962C8B-B14F-4D97-AF65-F5344CB8AC3E}">
        <p14:creationId xmlns:p14="http://schemas.microsoft.com/office/powerpoint/2010/main" val="49526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6 – calls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(a) =&gt; { return a + 1 } ( a </a:t>
            </a:r>
            <a:r>
              <a:rPr lang="en-US"/>
              <a:t>+ 1 )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(a) =&gt; { return a + 1 } ( a + 1 )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( a ) =&gt; { return a + 1 }( 20 + 1 )</a:t>
            </a:r>
          </a:p>
        </p:txBody>
      </p:sp>
    </p:spTree>
    <p:extLst>
      <p:ext uri="{BB962C8B-B14F-4D97-AF65-F5344CB8AC3E}">
        <p14:creationId xmlns:p14="http://schemas.microsoft.com/office/powerpoint/2010/main" val="2261462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350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the inferences</a:t>
            </a:r>
          </a:p>
          <a:p>
            <a:pPr lvl="1"/>
            <a:r>
              <a:rPr lang="en-US" dirty="0" err="1"/>
              <a:t>DoConst</a:t>
            </a:r>
            <a:endParaRPr lang="en-US" dirty="0"/>
          </a:p>
          <a:p>
            <a:pPr lvl="1"/>
            <a:r>
              <a:rPr lang="en-US" dirty="0" err="1"/>
              <a:t>DoCall</a:t>
            </a:r>
            <a:endParaRPr lang="en-US" dirty="0"/>
          </a:p>
          <a:p>
            <a:pPr lvl="1"/>
            <a:r>
              <a:rPr lang="en-US" dirty="0" err="1"/>
              <a:t>DoCallRec</a:t>
            </a:r>
            <a:endParaRPr lang="en-US" dirty="0"/>
          </a:p>
          <a:p>
            <a:r>
              <a:rPr lang="en-US" dirty="0"/>
              <a:t>We just looked at how to code substitute subject to </a:t>
            </a:r>
            <a:r>
              <a:rPr lang="en-US" dirty="0" err="1"/>
              <a:t>DoConst</a:t>
            </a:r>
            <a:endParaRPr lang="en-US" dirty="0"/>
          </a:p>
          <a:p>
            <a:r>
              <a:rPr lang="en-US" dirty="0"/>
              <a:t>What about </a:t>
            </a:r>
            <a:r>
              <a:rPr lang="en-US" dirty="0" err="1"/>
              <a:t>DoCall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851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DoCall</a:t>
            </a:r>
            <a:r>
              <a:rPr lang="en-US" dirty="0"/>
              <a:t> and </a:t>
            </a:r>
            <a:r>
              <a:rPr lang="en-US" dirty="0" err="1"/>
              <a:t>DoCallRec</a:t>
            </a:r>
            <a:r>
              <a:rPr lang="en-US" dirty="0"/>
              <a:t> are no more qualified to express the logic of substitution then </a:t>
            </a:r>
            <a:r>
              <a:rPr lang="en-US" dirty="0" err="1"/>
              <a:t>DoConst</a:t>
            </a:r>
            <a:r>
              <a:rPr lang="en-US" dirty="0"/>
              <a:t>.</a:t>
            </a:r>
          </a:p>
          <a:p>
            <a:r>
              <a:rPr lang="en-US" dirty="0"/>
              <a:t>To discover how to code substitute I recommend looking at </a:t>
            </a:r>
            <a:r>
              <a:rPr lang="en-US" dirty="0" err="1"/>
              <a:t>DoConst</a:t>
            </a:r>
            <a:r>
              <a:rPr lang="en-US" dirty="0"/>
              <a:t> expressions</a:t>
            </a:r>
          </a:p>
          <a:p>
            <a:r>
              <a:rPr lang="en-US" dirty="0" err="1"/>
              <a:t>DoCall</a:t>
            </a:r>
            <a:r>
              <a:rPr lang="en-US" dirty="0"/>
              <a:t> and </a:t>
            </a:r>
            <a:r>
              <a:rPr lang="en-US" dirty="0" err="1"/>
              <a:t>DoCallRec</a:t>
            </a:r>
            <a:r>
              <a:rPr lang="en-US" dirty="0"/>
              <a:t> simple call substitute in a </a:t>
            </a:r>
            <a:r>
              <a:rPr lang="en-US"/>
              <a:t>different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7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 – anonymous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35655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(a) =&gt; { return a + 1 }( 20 )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a + 1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20 + 1</a:t>
            </a:r>
          </a:p>
        </p:txBody>
      </p:sp>
    </p:spTree>
    <p:extLst>
      <p:ext uri="{BB962C8B-B14F-4D97-AF65-F5344CB8AC3E}">
        <p14:creationId xmlns:p14="http://schemas.microsoft.com/office/powerpoint/2010/main" val="306999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19"/>
            <a:ext cx="9601197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We will work on lab 3 a bit in class today. Be prepared for that.</a:t>
            </a:r>
          </a:p>
        </p:txBody>
      </p:sp>
    </p:spTree>
    <p:extLst>
      <p:ext uri="{BB962C8B-B14F-4D97-AF65-F5344CB8AC3E}">
        <p14:creationId xmlns:p14="http://schemas.microsoft.com/office/powerpoint/2010/main" val="110423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64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 – named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71" y="2210942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foo(a) =&gt; { return foo(a + 1) }( 20 )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This will call substitute 2 times.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First we substitute the argument for free instances of the parameter inside the function body to create some expression </a:t>
            </a:r>
            <a:r>
              <a:rPr lang="en-US" dirty="0" err="1"/>
              <a:t>e</a:t>
            </a:r>
            <a:r>
              <a:rPr lang="en-US" baseline="-25000" dirty="0" err="1"/>
              <a:t>body_sub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baseline="-25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Then we substitute the function definition for free instances of the function name in </a:t>
            </a:r>
            <a:r>
              <a:rPr lang="en-US" dirty="0" err="1"/>
              <a:t>e</a:t>
            </a:r>
            <a:r>
              <a:rPr lang="en-US" baseline="-25000" dirty="0" err="1"/>
              <a:t>body_sub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88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 – named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foo(a) =&gt; { return foo(a + 1) }( 20 )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foo(a + 1)			</a:t>
            </a:r>
            <a:r>
              <a:rPr lang="en-US" dirty="0" err="1"/>
              <a:t>e</a:t>
            </a:r>
            <a:r>
              <a:rPr lang="en-US" baseline="-25000" dirty="0" err="1"/>
              <a:t>body_sub</a:t>
            </a:r>
            <a:r>
              <a:rPr lang="en-US" dirty="0"/>
              <a:t> =  foo(20 + 1)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				v = foo(a) =&gt; { return foo(a + 1)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				x = foo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e</a:t>
            </a:r>
            <a:r>
              <a:rPr lang="en-US" baseline="-25000" dirty="0" err="1"/>
              <a:t>body_sub</a:t>
            </a:r>
            <a:r>
              <a:rPr lang="en-US" baseline="-25000" dirty="0"/>
              <a:t>	</a:t>
            </a:r>
            <a:r>
              <a:rPr lang="en-US" dirty="0"/>
              <a:t>			Output: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foo(20 + 1)			foo(a) =&gt; { return foo(a + 1) } (20 + 1)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29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 – named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foo(a) =&gt; { return foo(a + 1) }( 20 ) 	</a:t>
            </a:r>
            <a:r>
              <a:rPr lang="en-US" dirty="0">
                <a:sym typeface="Wingdings"/>
              </a:rPr>
              <a:t> 	// </a:t>
            </a:r>
            <a:r>
              <a:rPr lang="en-US" dirty="0" err="1">
                <a:sym typeface="Wingdings"/>
              </a:rPr>
              <a:t>DoCallRec</a:t>
            </a:r>
            <a:endParaRPr lang="en-US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foo(a) =&gt; { return foo(a + 1) } (20 + 1) 	</a:t>
            </a:r>
            <a:r>
              <a:rPr lang="en-US" dirty="0">
                <a:sym typeface="Wingdings"/>
              </a:rPr>
              <a:t> 	// SearchCall2, </a:t>
            </a:r>
            <a:r>
              <a:rPr lang="en-US" dirty="0" err="1">
                <a:sym typeface="Wingdings"/>
              </a:rPr>
              <a:t>DoPlusNumber</a:t>
            </a:r>
            <a:endParaRPr lang="en-US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foo(a) =&gt; { return foo(a + 1) } (21) 	</a:t>
            </a:r>
            <a:r>
              <a:rPr lang="en-US" dirty="0">
                <a:sym typeface="Wingdings"/>
              </a:rPr>
              <a:t> 	// </a:t>
            </a:r>
            <a:r>
              <a:rPr lang="en-US" dirty="0" err="1">
                <a:sym typeface="Wingdings"/>
              </a:rPr>
              <a:t>DoCallRec</a:t>
            </a:r>
            <a:endParaRPr lang="en-US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foo(a) =&gt; { return foo(a + 1) } (21 + 1) 	</a:t>
            </a:r>
            <a:r>
              <a:rPr lang="en-US" dirty="0">
                <a:sym typeface="Wingdings"/>
              </a:rPr>
              <a:t> 	// SearchCall2, </a:t>
            </a:r>
            <a:r>
              <a:rPr lang="en-US" dirty="0" err="1">
                <a:sym typeface="Wingdings"/>
              </a:rPr>
              <a:t>DoPlusNumber</a:t>
            </a:r>
            <a:endParaRPr lang="en-US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foo(a) =&gt; { return foo(a + 1) } (22)	   	</a:t>
            </a:r>
            <a:r>
              <a:rPr lang="en-US" dirty="0">
                <a:sym typeface="Wingdings"/>
              </a:rPr>
              <a:t> 	* and so on</a:t>
            </a:r>
            <a:r>
              <a:rPr lang="is-IS" dirty="0">
                <a:sym typeface="Wingdings"/>
              </a:rPr>
              <a:t>…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is-IS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is-IS" dirty="0">
                <a:sym typeface="Wingdings"/>
              </a:rPr>
              <a:t>An infinite loop and a pretty realistic depiciton of what that actually looks like in a computer</a:t>
            </a:r>
            <a:endParaRPr lang="en-US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84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about that example?</a:t>
            </a:r>
          </a:p>
        </p:txBody>
      </p:sp>
    </p:spTree>
    <p:extLst>
      <p:ext uri="{BB962C8B-B14F-4D97-AF65-F5344CB8AC3E}">
        <p14:creationId xmlns:p14="http://schemas.microsoft.com/office/powerpoint/2010/main" val="59191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DoCall</a:t>
            </a:r>
            <a:r>
              <a:rPr lang="en-US" dirty="0"/>
              <a:t> and </a:t>
            </a:r>
            <a:r>
              <a:rPr lang="en-US" dirty="0" err="1"/>
              <a:t>DoCallRec</a:t>
            </a:r>
            <a:r>
              <a:rPr lang="en-US" dirty="0"/>
              <a:t> are no more qualified to express the logic of substitution then </a:t>
            </a:r>
            <a:r>
              <a:rPr lang="en-US" dirty="0" err="1"/>
              <a:t>DoConst</a:t>
            </a:r>
            <a:r>
              <a:rPr lang="en-US" dirty="0"/>
              <a:t>.</a:t>
            </a:r>
          </a:p>
          <a:p>
            <a:r>
              <a:rPr lang="en-US" dirty="0"/>
              <a:t>To discover how to code substitute I recommend looking at </a:t>
            </a:r>
            <a:r>
              <a:rPr lang="en-US" dirty="0" err="1"/>
              <a:t>DoConst</a:t>
            </a:r>
            <a:r>
              <a:rPr lang="en-US" dirty="0"/>
              <a:t> expressions</a:t>
            </a:r>
          </a:p>
          <a:p>
            <a:pPr lvl="1"/>
            <a:r>
              <a:rPr lang="en-US" dirty="0" err="1"/>
              <a:t>DoCall</a:t>
            </a:r>
            <a:r>
              <a:rPr lang="en-US" dirty="0"/>
              <a:t> and </a:t>
            </a:r>
            <a:r>
              <a:rPr lang="en-US" dirty="0" err="1"/>
              <a:t>DoCallRec</a:t>
            </a:r>
            <a:r>
              <a:rPr lang="en-US" dirty="0"/>
              <a:t> simply call substitute in a different way</a:t>
            </a:r>
          </a:p>
          <a:p>
            <a:pPr lvl="1"/>
            <a:r>
              <a:rPr lang="en-US" dirty="0"/>
              <a:t>And they are a bit harder to think about (for most people)</a:t>
            </a:r>
          </a:p>
        </p:txBody>
      </p:sp>
    </p:spTree>
    <p:extLst>
      <p:ext uri="{BB962C8B-B14F-4D97-AF65-F5344CB8AC3E}">
        <p14:creationId xmlns:p14="http://schemas.microsoft.com/office/powerpoint/2010/main" val="19828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706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D328-07AF-C344-9311-4EDF055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5341-5C90-6845-943D-FBE61B8E2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6" y="808709"/>
            <a:ext cx="10949153" cy="1303867"/>
          </a:xfrm>
        </p:spPr>
        <p:txBody>
          <a:bodyPr>
            <a:normAutofit/>
          </a:bodyPr>
          <a:lstStyle/>
          <a:p>
            <a:r>
              <a:rPr lang="en-US" dirty="0"/>
              <a:t>In class exercise – step this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6156" y="1917768"/>
            <a:ext cx="9926600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 err="1"/>
              <a:t>const</a:t>
            </a:r>
            <a:r>
              <a:rPr lang="en-US" sz="3200" dirty="0"/>
              <a:t> a = 20;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 err="1"/>
              <a:t>const</a:t>
            </a:r>
            <a:r>
              <a:rPr lang="en-US" sz="3200" dirty="0"/>
              <a:t> g = ( b ) =&gt; {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/>
              <a:t>	 return ( a ) =&gt; {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/>
              <a:t>		return a + b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/>
              <a:t>	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/>
              <a:t>};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/>
              <a:t>g( a )( a + 5 )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27877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357199"/>
            <a:ext cx="11936627" cy="547971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/>
              <a:t>const a = 20; const g = ( b ) =&gt; { return ( a ) =&gt; { return a + b }}; g( a )( a + 5 )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 // </a:t>
            </a:r>
            <a:r>
              <a:rPr lang="en-US" sz="2800" dirty="0" err="1">
                <a:sym typeface="Wingdings"/>
              </a:rPr>
              <a:t>DoConst</a:t>
            </a:r>
            <a:endParaRPr lang="en-US" sz="28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/>
              <a:t>const g = ( b ) =&gt; { return ( a ) =&gt; { return a + b }}; g( 20 )( 20 + 5 )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 //</a:t>
            </a:r>
            <a:r>
              <a:rPr lang="en-US" sz="2800" dirty="0" err="1">
                <a:sym typeface="Wingdings"/>
              </a:rPr>
              <a:t>DoConst</a:t>
            </a:r>
            <a:endParaRPr lang="en-US" sz="28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/>
              <a:t>( b ) =&gt; { return ( a ) =&gt; { return a + b }}( 20 )( 20 + 5 )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 //SearchCall1, </a:t>
            </a:r>
            <a:r>
              <a:rPr lang="en-US" sz="2800" dirty="0" err="1">
                <a:sym typeface="Wingdings"/>
              </a:rPr>
              <a:t>DoCall</a:t>
            </a:r>
            <a:endParaRPr lang="en-US" sz="28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/>
              <a:t>( a ) =&gt; { return a + 20 }( 20 + 5 )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 // SearchCall2, </a:t>
            </a:r>
            <a:r>
              <a:rPr lang="en-US" sz="2800" dirty="0" err="1">
                <a:sym typeface="Wingdings"/>
              </a:rPr>
              <a:t>DoPlusNumber</a:t>
            </a:r>
            <a:endParaRPr lang="en-US" sz="28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/>
              <a:t>( a ) =&gt; { return a + 20 }( 25 )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 // </a:t>
            </a:r>
            <a:r>
              <a:rPr lang="en-US" sz="2800" dirty="0" err="1">
                <a:sym typeface="Wingdings"/>
              </a:rPr>
              <a:t>DoCall</a:t>
            </a:r>
            <a:endParaRPr lang="en-US" sz="28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25 + 20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 // </a:t>
            </a:r>
            <a:r>
              <a:rPr lang="en-US" sz="2800" dirty="0" err="1">
                <a:sym typeface="Wingdings"/>
              </a:rPr>
              <a:t>DoPlusNumber</a:t>
            </a:r>
            <a:endParaRPr lang="en-US" sz="28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dirty="0">
                <a:sym typeface="Wingdings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35975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69" y="982132"/>
            <a:ext cx="10923372" cy="1303867"/>
          </a:xfrm>
        </p:spPr>
        <p:txBody>
          <a:bodyPr>
            <a:normAutofit/>
          </a:bodyPr>
          <a:lstStyle/>
          <a:p>
            <a:r>
              <a:rPr lang="en-US" dirty="0"/>
              <a:t>Brain Teaser – write a print method for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15" y="1902941"/>
            <a:ext cx="9598150" cy="4287793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Visit Moodle and find and download </a:t>
            </a:r>
            <a:r>
              <a:rPr lang="en-US" sz="2600" dirty="0">
                <a:hlinkClick r:id="rId2"/>
              </a:rPr>
              <a:t>L3D7inClass.scala</a:t>
            </a:r>
            <a:r>
              <a:rPr lang="en-US" sz="2600" dirty="0"/>
              <a:t> under additional code samples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Complete the </a:t>
            </a:r>
            <a:r>
              <a:rPr lang="en-US" sz="2600" dirty="0" err="1"/>
              <a:t>foldRight</a:t>
            </a:r>
            <a:r>
              <a:rPr lang="en-US" sz="2600" dirty="0"/>
              <a:t> function so that our print functions works for the declared stack.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/>
              <a:t>Test it against the provided example stack</a:t>
            </a:r>
          </a:p>
        </p:txBody>
      </p:sp>
    </p:spTree>
    <p:extLst>
      <p:ext uri="{BB962C8B-B14F-4D97-AF65-F5344CB8AC3E}">
        <p14:creationId xmlns:p14="http://schemas.microsoft.com/office/powerpoint/2010/main" val="46031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6" y="808709"/>
            <a:ext cx="10949153" cy="130386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9926600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 err="1"/>
              <a:t>const</a:t>
            </a:r>
            <a:r>
              <a:rPr lang="en-US" sz="3200" dirty="0"/>
              <a:t> a = 20; </a:t>
            </a:r>
            <a:r>
              <a:rPr lang="en-US" sz="3200" dirty="0" err="1"/>
              <a:t>const</a:t>
            </a:r>
            <a:r>
              <a:rPr lang="en-US" sz="3200" dirty="0"/>
              <a:t> g = ( b ) =&gt; { return ( a ) =&gt; { return a + b }}; g( a )( a + 5 )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200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>
                <a:sym typeface="Wingdings"/>
              </a:rPr>
              <a:t></a:t>
            </a:r>
            <a:r>
              <a:rPr lang="en-US" sz="3200" baseline="30000" dirty="0">
                <a:sym typeface="Wingdings"/>
              </a:rPr>
              <a:t>6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200" baseline="30000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>
                <a:sym typeface="Wingdings"/>
              </a:rPr>
              <a:t> 45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200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200" dirty="0">
              <a:sym typeface="Wingdings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8023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3538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brief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new and different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programming language abilities on free interchange of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987761"/>
            <a:ext cx="5096930" cy="2632605"/>
          </a:xfrm>
        </p:spPr>
        <p:txBody>
          <a:bodyPr/>
          <a:lstStyle/>
          <a:p>
            <a:r>
              <a:rPr lang="en-US" dirty="0"/>
              <a:t>Type checking and constrained types</a:t>
            </a:r>
          </a:p>
          <a:p>
            <a:r>
              <a:rPr lang="en-US" dirty="0"/>
              <a:t>Compile time errors</a:t>
            </a:r>
          </a:p>
          <a:p>
            <a:r>
              <a:rPr lang="en-US" dirty="0"/>
              <a:t>Lazy substitution</a:t>
            </a:r>
          </a:p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362965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In lab 4 we stop looking at actual JavaScript and begin looking at a language that has some JavaScript concepts combined with other concepts in programming (looks a bit like TypeScript)</a:t>
            </a:r>
          </a:p>
          <a:p>
            <a:r>
              <a:rPr lang="en-US" dirty="0"/>
              <a:t>We introduce variable passing modes</a:t>
            </a:r>
          </a:p>
          <a:p>
            <a:r>
              <a:rPr lang="en-US" dirty="0"/>
              <a:t>We also constrain the types that our operators will work on</a:t>
            </a:r>
          </a:p>
          <a:p>
            <a:r>
              <a:rPr lang="en-US" dirty="0"/>
              <a:t>We cannot use </a:t>
            </a:r>
            <a:r>
              <a:rPr lang="en-US" dirty="0" err="1"/>
              <a:t>NodeJs</a:t>
            </a:r>
            <a:r>
              <a:rPr lang="en-US" dirty="0"/>
              <a:t> as a reference interpreter. Code what the inference rules demand and observe the language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961801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Judgment Form : 			⊢  : </a:t>
            </a:r>
            <a:endParaRPr lang="en-US" sz="3000" i="1" dirty="0"/>
          </a:p>
          <a:p>
            <a:r>
              <a:rPr lang="en-US" sz="3000" dirty="0"/>
              <a:t>Judgment </a:t>
            </a:r>
            <a:r>
              <a:rPr lang="en-US" sz="3000" dirty="0" err="1"/>
              <a:t>Form~ish</a:t>
            </a:r>
            <a:r>
              <a:rPr lang="en-US" sz="3000" dirty="0"/>
              <a:t> : 		Input1 ⊢  Input 2  :  Output</a:t>
            </a:r>
          </a:p>
          <a:p>
            <a:r>
              <a:rPr lang="en-US" sz="3000" dirty="0"/>
              <a:t>Operational Semantic : 		</a:t>
            </a:r>
            <a:r>
              <a:rPr lang="el-GR" sz="3200" dirty="0"/>
              <a:t>Γ</a:t>
            </a:r>
            <a:r>
              <a:rPr lang="en-US" sz="3200" dirty="0"/>
              <a:t> ⊢ e : </a:t>
            </a:r>
            <a:r>
              <a:rPr lang="el-GR" sz="3200" i="1" dirty="0"/>
              <a:t>τ</a:t>
            </a:r>
            <a:endParaRPr lang="en-US" sz="3200" i="1" dirty="0"/>
          </a:p>
          <a:p>
            <a:endParaRPr lang="en-US" sz="3200" dirty="0"/>
          </a:p>
          <a:p>
            <a:r>
              <a:rPr lang="en-US" sz="3000" dirty="0"/>
              <a:t>Note that </a:t>
            </a:r>
            <a:r>
              <a:rPr lang="el-GR" sz="3200" dirty="0"/>
              <a:t>Γ</a:t>
            </a:r>
            <a:r>
              <a:rPr lang="en-US" sz="3200" dirty="0"/>
              <a:t> and </a:t>
            </a:r>
            <a:r>
              <a:rPr lang="el-GR" sz="3200" i="1" dirty="0"/>
              <a:t>τ</a:t>
            </a:r>
            <a:r>
              <a:rPr lang="en-US" sz="3200" i="1" dirty="0"/>
              <a:t> </a:t>
            </a:r>
            <a:r>
              <a:rPr lang="en-US" sz="3200" dirty="0"/>
              <a:t>are defined in the reference grammar for the lab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20200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86229"/>
            <a:ext cx="9601196" cy="368621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Sometimes I declare a variable and never end up using it</a:t>
            </a:r>
          </a:p>
          <a:p>
            <a:r>
              <a:rPr lang="en-US" sz="3000" dirty="0"/>
              <a:t>What if I chose not to evaluate the variable to a value?</a:t>
            </a:r>
          </a:p>
          <a:p>
            <a:r>
              <a:rPr lang="en-US" sz="3000" dirty="0"/>
              <a:t>What are the side-effects of this programming philosophy?</a:t>
            </a:r>
          </a:p>
          <a:p>
            <a:r>
              <a:rPr lang="en-US" sz="3000" dirty="0"/>
              <a:t>Concept of whether something is reducible subject to it’s mode </a:t>
            </a:r>
          </a:p>
          <a:p>
            <a:r>
              <a:rPr lang="en-US" sz="3000" dirty="0"/>
              <a:t>m ⊢ e </a:t>
            </a:r>
            <a:r>
              <a:rPr lang="en-US" sz="3000" dirty="0" err="1"/>
              <a:t>redex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1077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(HOFs)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97439"/>
            <a:ext cx="9601196" cy="3686213"/>
          </a:xfrm>
        </p:spPr>
        <p:txBody>
          <a:bodyPr>
            <a:normAutofit/>
          </a:bodyPr>
          <a:lstStyle/>
          <a:p>
            <a:r>
              <a:rPr lang="en-US" sz="3000" dirty="0"/>
              <a:t>A function that takes one or more functions as inputs</a:t>
            </a:r>
          </a:p>
          <a:p>
            <a:r>
              <a:rPr lang="en-US" sz="3000" dirty="0"/>
              <a:t>A function that returns a function</a:t>
            </a:r>
          </a:p>
          <a:p>
            <a:r>
              <a:rPr lang="en-US" sz="3000" dirty="0"/>
              <a:t>(not exclusive)</a:t>
            </a:r>
          </a:p>
          <a:p>
            <a:r>
              <a:rPr lang="en-US" sz="3000" dirty="0" err="1"/>
              <a:t>E.g</a:t>
            </a:r>
            <a:r>
              <a:rPr lang="en-US" sz="3000" dirty="0"/>
              <a:t> : Iterate</a:t>
            </a:r>
          </a:p>
          <a:p>
            <a:r>
              <a:rPr lang="en-US" sz="3000" dirty="0"/>
              <a:t>E.g. : loops in other languages can be abstracted to HOFs</a:t>
            </a:r>
          </a:p>
        </p:txBody>
      </p:sp>
    </p:spTree>
    <p:extLst>
      <p:ext uri="{BB962C8B-B14F-4D97-AF65-F5344CB8AC3E}">
        <p14:creationId xmlns:p14="http://schemas.microsoft.com/office/powerpoint/2010/main" val="23371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Lab 4 high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4093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 is due tomorrow</a:t>
            </a:r>
          </a:p>
          <a:p>
            <a:r>
              <a:rPr lang="en-US" dirty="0"/>
              <a:t>Sign up for Lab 3 interviews by Sunday</a:t>
            </a:r>
          </a:p>
          <a:p>
            <a:r>
              <a:rPr lang="en-US" dirty="0"/>
              <a:t>Complete the Lab 3 survey by Monday</a:t>
            </a:r>
          </a:p>
          <a:p>
            <a:r>
              <a:rPr lang="en-US" dirty="0"/>
              <a:t>Start working on Lab 4 it is due in 2 weeks and covers lots of challenging topics.</a:t>
            </a:r>
          </a:p>
        </p:txBody>
      </p:sp>
    </p:spTree>
    <p:extLst>
      <p:ext uri="{BB962C8B-B14F-4D97-AF65-F5344CB8AC3E}">
        <p14:creationId xmlns:p14="http://schemas.microsoft.com/office/powerpoint/2010/main" val="26882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E148-FABE-3C4B-926E-62EA49E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70E1-C633-1D43-B4F0-61038E9F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3 interview is closed resource. No code. No writeup…</a:t>
            </a:r>
          </a:p>
          <a:p>
            <a:r>
              <a:rPr lang="en-US" dirty="0"/>
              <a:t>You’ll be provided with the inference rules for lab 3</a:t>
            </a:r>
          </a:p>
          <a:p>
            <a:endParaRPr lang="en-US" dirty="0"/>
          </a:p>
          <a:p>
            <a:r>
              <a:rPr lang="en-US" dirty="0"/>
              <a:t>You should understand </a:t>
            </a:r>
            <a:r>
              <a:rPr lang="en-US" dirty="0" err="1"/>
              <a:t>javascript</a:t>
            </a:r>
            <a:r>
              <a:rPr lang="en-US" dirty="0"/>
              <a:t>(y)</a:t>
            </a:r>
          </a:p>
          <a:p>
            <a:r>
              <a:rPr lang="en-US" dirty="0"/>
              <a:t>You should know how to derive things using the lab 3 inference rules</a:t>
            </a:r>
          </a:p>
          <a:p>
            <a:r>
              <a:rPr lang="en-US" dirty="0"/>
              <a:t>You should be able to identify free variables</a:t>
            </a:r>
          </a:p>
          <a:p>
            <a:r>
              <a:rPr lang="en-US" dirty="0"/>
              <a:t>You should understand what substitution does for us in the lab. Be able to use the terms shadowing and static vs dynamic scoping.</a:t>
            </a:r>
          </a:p>
        </p:txBody>
      </p:sp>
    </p:spTree>
    <p:extLst>
      <p:ext uri="{BB962C8B-B14F-4D97-AF65-F5344CB8AC3E}">
        <p14:creationId xmlns:p14="http://schemas.microsoft.com/office/powerpoint/2010/main" val="1873673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E148-FABE-3C4B-926E-62EA49E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70E1-C633-1D43-B4F0-61038E9F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3 interview is closed resource. No code. No writeup…</a:t>
            </a:r>
          </a:p>
          <a:p>
            <a:r>
              <a:rPr lang="en-US" dirty="0"/>
              <a:t>You’ll be provided with the inference rules for lab 3</a:t>
            </a:r>
          </a:p>
          <a:p>
            <a:endParaRPr lang="en-US" dirty="0"/>
          </a:p>
          <a:p>
            <a:r>
              <a:rPr lang="en-US" dirty="0"/>
              <a:t>You should understand </a:t>
            </a:r>
            <a:r>
              <a:rPr lang="en-US" dirty="0" err="1"/>
              <a:t>javascript</a:t>
            </a:r>
            <a:r>
              <a:rPr lang="en-US" dirty="0"/>
              <a:t>(y)</a:t>
            </a:r>
          </a:p>
          <a:p>
            <a:r>
              <a:rPr lang="en-US" dirty="0"/>
              <a:t>You should know how to derive things using the lab 3 inference rules</a:t>
            </a:r>
          </a:p>
          <a:p>
            <a:r>
              <a:rPr lang="en-US" dirty="0"/>
              <a:t>You should be able to identify free variables</a:t>
            </a:r>
          </a:p>
          <a:p>
            <a:r>
              <a:rPr lang="en-US" dirty="0"/>
              <a:t>You should understand what substitution does for us in the lab. Be able to use the terms shadowing and static vs dynamic scoping.</a:t>
            </a:r>
          </a:p>
        </p:txBody>
      </p:sp>
    </p:spTree>
    <p:extLst>
      <p:ext uri="{BB962C8B-B14F-4D97-AF65-F5344CB8AC3E}">
        <p14:creationId xmlns:p14="http://schemas.microsoft.com/office/powerpoint/2010/main" val="3318688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Wrap up announcements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6598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   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Clearing some confusions</a:t>
            </a:r>
          </a:p>
        </p:txBody>
      </p:sp>
    </p:spTree>
    <p:extLst>
      <p:ext uri="{BB962C8B-B14F-4D97-AF65-F5344CB8AC3E}">
        <p14:creationId xmlns:p14="http://schemas.microsoft.com/office/powerpoint/2010/main" val="10461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interpreters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Step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 ⊢ e ⇓ v</a:t>
            </a:r>
          </a:p>
          <a:p>
            <a:r>
              <a:rPr lang="en-US" dirty="0"/>
              <a:t>E [ x </a:t>
            </a:r>
            <a:r>
              <a:rPr lang="en-US" dirty="0">
                <a:latin typeface="STIXGeneral" charset="0"/>
              </a:rPr>
              <a:t>↦</a:t>
            </a:r>
            <a:r>
              <a:rPr lang="en-US" dirty="0"/>
              <a:t> v ]</a:t>
            </a:r>
          </a:p>
          <a:p>
            <a:r>
              <a:rPr lang="en-US" dirty="0"/>
              <a:t>E ( x 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Small Step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 ⟶* v</a:t>
            </a:r>
          </a:p>
          <a:p>
            <a:r>
              <a:rPr lang="en-US" dirty="0"/>
              <a:t>e ⟶ e’</a:t>
            </a:r>
          </a:p>
          <a:p>
            <a:r>
              <a:rPr lang="en-US" dirty="0"/>
              <a:t>e [ v / x ]</a:t>
            </a:r>
          </a:p>
        </p:txBody>
      </p:sp>
    </p:spTree>
    <p:extLst>
      <p:ext uri="{BB962C8B-B14F-4D97-AF65-F5344CB8AC3E}">
        <p14:creationId xmlns:p14="http://schemas.microsoft.com/office/powerpoint/2010/main" val="68260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9697"/>
          </a:xfrm>
        </p:spPr>
        <p:txBody>
          <a:bodyPr>
            <a:normAutofit/>
          </a:bodyPr>
          <a:lstStyle/>
          <a:p>
            <a:r>
              <a:rPr lang="en-US" dirty="0" err="1"/>
              <a:t>eval</a:t>
            </a:r>
            <a:r>
              <a:rPr lang="en-US" dirty="0"/>
              <a:t> 			E ⊢ e ⇓ v</a:t>
            </a:r>
          </a:p>
          <a:p>
            <a:pPr lvl="1"/>
            <a:r>
              <a:rPr lang="en-US" dirty="0"/>
              <a:t>In environment E, evaluate expression e to a value v in 0-or-many steps</a:t>
            </a:r>
          </a:p>
          <a:p>
            <a:r>
              <a:rPr lang="en-US" dirty="0"/>
              <a:t>extend		E [ x </a:t>
            </a:r>
            <a:r>
              <a:rPr lang="en-US" dirty="0">
                <a:latin typeface="STIXGeneral" charset="0"/>
              </a:rPr>
              <a:t>↦</a:t>
            </a:r>
            <a:r>
              <a:rPr lang="en-US" dirty="0"/>
              <a:t> v ]</a:t>
            </a:r>
          </a:p>
          <a:p>
            <a:pPr lvl="1"/>
            <a:r>
              <a:rPr lang="en-US" dirty="0"/>
              <a:t>Take environment E and extend it with variable x mapped to value v</a:t>
            </a:r>
          </a:p>
          <a:p>
            <a:r>
              <a:rPr lang="en-US" dirty="0"/>
              <a:t>lookup		E ( x )</a:t>
            </a:r>
          </a:p>
          <a:p>
            <a:pPr lvl="1"/>
            <a:r>
              <a:rPr lang="en-US" dirty="0"/>
              <a:t>Look in environment E and tell me the value v that the variable x is mapped to</a:t>
            </a:r>
          </a:p>
        </p:txBody>
      </p:sp>
    </p:spTree>
    <p:extLst>
      <p:ext uri="{BB962C8B-B14F-4D97-AF65-F5344CB8AC3E}">
        <p14:creationId xmlns:p14="http://schemas.microsoft.com/office/powerpoint/2010/main" val="366319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61515"/>
            <a:ext cx="9601196" cy="3732356"/>
          </a:xfrm>
        </p:spPr>
        <p:txBody>
          <a:bodyPr>
            <a:normAutofit/>
          </a:bodyPr>
          <a:lstStyle/>
          <a:p>
            <a:r>
              <a:rPr lang="en-US" dirty="0" err="1"/>
              <a:t>iterateSterp</a:t>
            </a:r>
            <a:r>
              <a:rPr lang="en-US" dirty="0"/>
              <a:t>		e ⟶* v</a:t>
            </a:r>
          </a:p>
          <a:p>
            <a:pPr lvl="1"/>
            <a:r>
              <a:rPr lang="en-US" dirty="0"/>
              <a:t>Step on expression e until you reach a value v</a:t>
            </a:r>
          </a:p>
          <a:p>
            <a:pPr lvl="1"/>
            <a:r>
              <a:rPr lang="en-US" dirty="0"/>
              <a:t>Written for you but dependent on your implementation of ‘iterate’</a:t>
            </a:r>
          </a:p>
          <a:p>
            <a:r>
              <a:rPr lang="en-US" dirty="0"/>
              <a:t>step				e ⟶ e’</a:t>
            </a:r>
          </a:p>
          <a:p>
            <a:pPr lvl="1"/>
            <a:r>
              <a:rPr lang="en-US" dirty="0"/>
              <a:t>take a single step on expression e and return expression e’ (note that e’ might happen to be a value)</a:t>
            </a:r>
          </a:p>
          <a:p>
            <a:r>
              <a:rPr lang="en-US" dirty="0"/>
              <a:t>substitute		e [ v / x ]</a:t>
            </a:r>
          </a:p>
          <a:p>
            <a:pPr lvl="1"/>
            <a:r>
              <a:rPr lang="en-US" dirty="0"/>
              <a:t>Find and replace all free instances of variable x in expression e and replace them with the value 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37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1559</TotalTime>
  <Words>1660</Words>
  <Application>Microsoft Macintosh PowerPoint</Application>
  <PresentationFormat>Widescreen</PresentationFormat>
  <Paragraphs>291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Gill Sans MT</vt:lpstr>
      <vt:lpstr>STIXGeneral</vt:lpstr>
      <vt:lpstr>Wingdings</vt:lpstr>
      <vt:lpstr>Gallery</vt:lpstr>
      <vt:lpstr>L3d7</vt:lpstr>
      <vt:lpstr>PLAN</vt:lpstr>
      <vt:lpstr>Coding in class</vt:lpstr>
      <vt:lpstr>Brain Teaser – write a print method for Stack</vt:lpstr>
      <vt:lpstr>Lab 3 interview</vt:lpstr>
      <vt:lpstr>Lab 3</vt:lpstr>
      <vt:lpstr>The two interpreters</vt:lpstr>
      <vt:lpstr>Big step</vt:lpstr>
      <vt:lpstr>Small step</vt:lpstr>
      <vt:lpstr>Some take always – in lab 3</vt:lpstr>
      <vt:lpstr>A few reminders</vt:lpstr>
      <vt:lpstr>Questions?</vt:lpstr>
      <vt:lpstr>Substitution Cont.</vt:lpstr>
      <vt:lpstr>DoConst</vt:lpstr>
      <vt:lpstr>Example 1 – shadowed variables by const</vt:lpstr>
      <vt:lpstr>Questions?</vt:lpstr>
      <vt:lpstr>Example 2 – functions</vt:lpstr>
      <vt:lpstr>Example 3 – shadowed variables by function</vt:lpstr>
      <vt:lpstr>Questions?</vt:lpstr>
      <vt:lpstr>Calls from doConst</vt:lpstr>
      <vt:lpstr>Example 4 – calls</vt:lpstr>
      <vt:lpstr>Example 4 – calls</vt:lpstr>
      <vt:lpstr>Example 5 – calls again</vt:lpstr>
      <vt:lpstr>Example 6 – calls again</vt:lpstr>
      <vt:lpstr>Questions?</vt:lpstr>
      <vt:lpstr>DoCall</vt:lpstr>
      <vt:lpstr>Substitution</vt:lpstr>
      <vt:lpstr>Fun fact</vt:lpstr>
      <vt:lpstr>Example 1 – anonymous function calls</vt:lpstr>
      <vt:lpstr>Questions?</vt:lpstr>
      <vt:lpstr>Example 2 – named function calls</vt:lpstr>
      <vt:lpstr>Example 3 – named function calls</vt:lpstr>
      <vt:lpstr>Example 3 – named function calls</vt:lpstr>
      <vt:lpstr>Q&amp;A</vt:lpstr>
      <vt:lpstr>Fun fact</vt:lpstr>
      <vt:lpstr>Questions?</vt:lpstr>
      <vt:lpstr>ICE</vt:lpstr>
      <vt:lpstr>In class exercise – step this out</vt:lpstr>
      <vt:lpstr>PowerPoint Presentation</vt:lpstr>
      <vt:lpstr>Summary</vt:lpstr>
      <vt:lpstr>Questions?</vt:lpstr>
      <vt:lpstr>Lab 4</vt:lpstr>
      <vt:lpstr>What is new and different</vt:lpstr>
      <vt:lpstr>Lab 4</vt:lpstr>
      <vt:lpstr>Type checking</vt:lpstr>
      <vt:lpstr>Lazy substitution</vt:lpstr>
      <vt:lpstr>Higher order functions (HOFs)</vt:lpstr>
      <vt:lpstr>Questions?</vt:lpstr>
      <vt:lpstr>Looking ahead</vt:lpstr>
      <vt:lpstr>Lab 3 interview</vt:lpstr>
      <vt:lpstr>Questions?</vt:lpstr>
      <vt:lpstr>Lab 3    Q &amp; 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29</cp:revision>
  <dcterms:created xsi:type="dcterms:W3CDTF">2018-05-22T21:06:51Z</dcterms:created>
  <dcterms:modified xsi:type="dcterms:W3CDTF">2018-06-30T00:04:50Z</dcterms:modified>
</cp:coreProperties>
</file>