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4" r:id="rId4"/>
    <p:sldId id="265" r:id="rId5"/>
    <p:sldId id="288" r:id="rId6"/>
    <p:sldId id="287" r:id="rId7"/>
    <p:sldId id="290" r:id="rId8"/>
    <p:sldId id="294" r:id="rId9"/>
    <p:sldId id="295" r:id="rId10"/>
    <p:sldId id="296" r:id="rId11"/>
    <p:sldId id="297" r:id="rId12"/>
    <p:sldId id="292" r:id="rId13"/>
    <p:sldId id="298" r:id="rId14"/>
    <p:sldId id="286" r:id="rId15"/>
    <p:sldId id="269" r:id="rId16"/>
    <p:sldId id="299" r:id="rId17"/>
    <p:sldId id="300" r:id="rId18"/>
    <p:sldId id="270" r:id="rId19"/>
    <p:sldId id="301" r:id="rId20"/>
    <p:sldId id="302" r:id="rId21"/>
    <p:sldId id="306" r:id="rId22"/>
    <p:sldId id="303" r:id="rId23"/>
    <p:sldId id="304" r:id="rId24"/>
    <p:sldId id="305" r:id="rId25"/>
    <p:sldId id="307" r:id="rId26"/>
    <p:sldId id="308" r:id="rId27"/>
    <p:sldId id="309" r:id="rId28"/>
    <p:sldId id="310" r:id="rId29"/>
    <p:sldId id="317" r:id="rId30"/>
    <p:sldId id="327" r:id="rId31"/>
    <p:sldId id="325" r:id="rId32"/>
    <p:sldId id="311" r:id="rId33"/>
    <p:sldId id="313" r:id="rId34"/>
    <p:sldId id="312" r:id="rId35"/>
    <p:sldId id="314" r:id="rId36"/>
    <p:sldId id="315" r:id="rId37"/>
    <p:sldId id="316" r:id="rId38"/>
    <p:sldId id="281" r:id="rId39"/>
    <p:sldId id="318" r:id="rId40"/>
    <p:sldId id="331" r:id="rId41"/>
    <p:sldId id="328" r:id="rId42"/>
    <p:sldId id="329" r:id="rId43"/>
    <p:sldId id="330" r:id="rId44"/>
    <p:sldId id="319" r:id="rId45"/>
    <p:sldId id="320" r:id="rId46"/>
    <p:sldId id="278" r:id="rId47"/>
    <p:sldId id="260" r:id="rId48"/>
    <p:sldId id="321" r:id="rId49"/>
    <p:sldId id="323" r:id="rId50"/>
    <p:sldId id="332" r:id="rId51"/>
    <p:sldId id="322" r:id="rId52"/>
    <p:sldId id="324" r:id="rId53"/>
    <p:sldId id="282"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p:restoredTop sz="93692"/>
  </p:normalViewPr>
  <p:slideViewPr>
    <p:cSldViewPr snapToGrid="0" snapToObjects="1">
      <p:cViewPr varScale="1">
        <p:scale>
          <a:sx n="69" d="100"/>
          <a:sy n="69" d="100"/>
        </p:scale>
        <p:origin x="216"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7/2/18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7/2/18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C1303-24CC-7447-8290-EE87BF298C24}"/>
              </a:ext>
            </a:extLst>
          </p:cNvPr>
          <p:cNvSpPr>
            <a:spLocks noGrp="1"/>
          </p:cNvSpPr>
          <p:nvPr>
            <p:ph type="ctrTitle"/>
          </p:nvPr>
        </p:nvSpPr>
        <p:spPr/>
        <p:txBody>
          <a:bodyPr/>
          <a:lstStyle/>
          <a:p>
            <a:r>
              <a:rPr lang="en-US" dirty="0"/>
              <a:t>L4d1</a:t>
            </a:r>
          </a:p>
        </p:txBody>
      </p:sp>
      <p:sp>
        <p:nvSpPr>
          <p:cNvPr id="3" name="Subtitle 2">
            <a:extLst>
              <a:ext uri="{FF2B5EF4-FFF2-40B4-BE49-F238E27FC236}">
                <a16:creationId xmlns:a16="http://schemas.microsoft.com/office/drawing/2014/main" id="{E8FB5857-894A-DF46-8487-5ECCAAE5DC55}"/>
              </a:ext>
            </a:extLst>
          </p:cNvPr>
          <p:cNvSpPr>
            <a:spLocks noGrp="1"/>
          </p:cNvSpPr>
          <p:nvPr>
            <p:ph type="subTitle" idx="1"/>
          </p:nvPr>
        </p:nvSpPr>
        <p:spPr>
          <a:xfrm>
            <a:off x="2417780" y="3531204"/>
            <a:ext cx="8637072" cy="2511250"/>
          </a:xfrm>
        </p:spPr>
        <p:txBody>
          <a:bodyPr>
            <a:normAutofit/>
          </a:bodyPr>
          <a:lstStyle/>
          <a:p>
            <a:r>
              <a:rPr lang="en-US" dirty="0"/>
              <a:t>Cu boulder</a:t>
            </a:r>
          </a:p>
          <a:p>
            <a:r>
              <a:rPr lang="en-US" dirty="0" err="1"/>
              <a:t>Csci</a:t>
            </a:r>
            <a:r>
              <a:rPr lang="en-US" dirty="0"/>
              <a:t> 3155: principles of programming languages</a:t>
            </a:r>
          </a:p>
          <a:p>
            <a:r>
              <a:rPr lang="en-US" dirty="0"/>
              <a:t>Summer 2018</a:t>
            </a:r>
          </a:p>
          <a:p>
            <a:r>
              <a:rPr lang="en-US" dirty="0"/>
              <a:t>Spencer wilson</a:t>
            </a:r>
          </a:p>
          <a:p>
            <a:r>
              <a:rPr lang="en-US" dirty="0"/>
              <a:t>07/02/2018</a:t>
            </a:r>
          </a:p>
        </p:txBody>
      </p:sp>
    </p:spTree>
    <p:extLst>
      <p:ext uri="{BB962C8B-B14F-4D97-AF65-F5344CB8AC3E}">
        <p14:creationId xmlns:p14="http://schemas.microsoft.com/office/powerpoint/2010/main" val="2224538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8930D-A051-2F47-9F94-3BE71F1C66BE}"/>
              </a:ext>
            </a:extLst>
          </p:cNvPr>
          <p:cNvSpPr>
            <a:spLocks noGrp="1"/>
          </p:cNvSpPr>
          <p:nvPr>
            <p:ph type="title"/>
          </p:nvPr>
        </p:nvSpPr>
        <p:spPr/>
        <p:txBody>
          <a:bodyPr/>
          <a:lstStyle/>
          <a:p>
            <a:r>
              <a:rPr lang="en-US" dirty="0"/>
              <a:t>Aside: List – a thing about types</a:t>
            </a:r>
          </a:p>
        </p:txBody>
      </p:sp>
      <p:sp>
        <p:nvSpPr>
          <p:cNvPr id="3" name="Content Placeholder 2">
            <a:extLst>
              <a:ext uri="{FF2B5EF4-FFF2-40B4-BE49-F238E27FC236}">
                <a16:creationId xmlns:a16="http://schemas.microsoft.com/office/drawing/2014/main" id="{A42FFFFD-054C-D64D-BD9F-DACFEEF01957}"/>
              </a:ext>
            </a:extLst>
          </p:cNvPr>
          <p:cNvSpPr>
            <a:spLocks noGrp="1"/>
          </p:cNvSpPr>
          <p:nvPr>
            <p:ph idx="1"/>
          </p:nvPr>
        </p:nvSpPr>
        <p:spPr>
          <a:xfrm>
            <a:off x="1451579" y="2015732"/>
            <a:ext cx="9603275" cy="3820292"/>
          </a:xfrm>
        </p:spPr>
        <p:txBody>
          <a:bodyPr>
            <a:normAutofit lnSpcReduction="10000"/>
          </a:bodyPr>
          <a:lstStyle/>
          <a:p>
            <a:r>
              <a:rPr lang="en-US" dirty="0"/>
              <a:t>Something like    2 :: </a:t>
            </a:r>
            <a:r>
              <a:rPr lang="en-US" dirty="0" err="1"/>
              <a:t>Double.NaN</a:t>
            </a:r>
            <a:r>
              <a:rPr lang="en-US" dirty="0"/>
              <a:t> :: Nil 	creates a List[</a:t>
            </a:r>
            <a:r>
              <a:rPr lang="en-US" dirty="0" err="1"/>
              <a:t>AnyVal</a:t>
            </a:r>
            <a:r>
              <a:rPr lang="en-US" dirty="0"/>
              <a:t>]…</a:t>
            </a:r>
          </a:p>
          <a:p>
            <a:r>
              <a:rPr lang="en-US" dirty="0" err="1"/>
              <a:t>AnyVal</a:t>
            </a:r>
            <a:r>
              <a:rPr lang="en-US" dirty="0"/>
              <a:t> is a special type that Scala has, we won’t cover it in this class…but I thought I’d mention it</a:t>
            </a:r>
          </a:p>
          <a:p>
            <a:endParaRPr lang="en-US" dirty="0"/>
          </a:p>
          <a:p>
            <a:r>
              <a:rPr lang="en-US" dirty="0"/>
              <a:t>You don’t have to worry about the types being perfect today, but be aware of these issues as you code… might cause unexpected bugs</a:t>
            </a:r>
          </a:p>
          <a:p>
            <a:endParaRPr lang="en-US" dirty="0"/>
          </a:p>
          <a:p>
            <a:r>
              <a:rPr lang="en-US" dirty="0"/>
              <a:t>To get around this, I like to assign my lists to variables with declared expected types… that way I have errors thrown by IntelliJ or in static time…</a:t>
            </a:r>
          </a:p>
          <a:p>
            <a:endParaRPr lang="en-US" dirty="0"/>
          </a:p>
          <a:p>
            <a:endParaRPr lang="en-US" dirty="0"/>
          </a:p>
        </p:txBody>
      </p:sp>
    </p:spTree>
    <p:extLst>
      <p:ext uri="{BB962C8B-B14F-4D97-AF65-F5344CB8AC3E}">
        <p14:creationId xmlns:p14="http://schemas.microsoft.com/office/powerpoint/2010/main" val="3577993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B1F0E-E4AB-A14E-BC80-CC21269EA4C6}"/>
              </a:ext>
            </a:extLst>
          </p:cNvPr>
          <p:cNvSpPr>
            <a:spLocks noGrp="1"/>
          </p:cNvSpPr>
          <p:nvPr>
            <p:ph type="title"/>
          </p:nvPr>
        </p:nvSpPr>
        <p:spPr/>
        <p:txBody>
          <a:bodyPr/>
          <a:lstStyle/>
          <a:p>
            <a:r>
              <a:rPr lang="en-US" dirty="0"/>
              <a:t>List – creation - try it yourself 2</a:t>
            </a:r>
          </a:p>
        </p:txBody>
      </p:sp>
      <p:sp>
        <p:nvSpPr>
          <p:cNvPr id="3" name="Content Placeholder 2">
            <a:extLst>
              <a:ext uri="{FF2B5EF4-FFF2-40B4-BE49-F238E27FC236}">
                <a16:creationId xmlns:a16="http://schemas.microsoft.com/office/drawing/2014/main" id="{4C26C522-26C6-624C-83C8-78980E262354}"/>
              </a:ext>
            </a:extLst>
          </p:cNvPr>
          <p:cNvSpPr>
            <a:spLocks noGrp="1"/>
          </p:cNvSpPr>
          <p:nvPr>
            <p:ph sz="half" idx="1"/>
          </p:nvPr>
        </p:nvSpPr>
        <p:spPr>
          <a:xfrm>
            <a:off x="1447330" y="2010878"/>
            <a:ext cx="9727175" cy="3448595"/>
          </a:xfrm>
        </p:spPr>
        <p:txBody>
          <a:bodyPr>
            <a:normAutofit/>
          </a:bodyPr>
          <a:lstStyle/>
          <a:p>
            <a:r>
              <a:rPr lang="en-US" dirty="0"/>
              <a:t>Create a List of Booleans that represents the number 5 when read from left to right.</a:t>
            </a:r>
          </a:p>
          <a:p>
            <a:endParaRPr lang="en-US" dirty="0"/>
          </a:p>
          <a:p>
            <a:r>
              <a:rPr lang="en-US" dirty="0"/>
              <a:t>Recall that 101 is the binary code for the number 5</a:t>
            </a:r>
          </a:p>
          <a:p>
            <a:endParaRPr lang="en-US" dirty="0"/>
          </a:p>
        </p:txBody>
      </p:sp>
    </p:spTree>
    <p:extLst>
      <p:ext uri="{BB962C8B-B14F-4D97-AF65-F5344CB8AC3E}">
        <p14:creationId xmlns:p14="http://schemas.microsoft.com/office/powerpoint/2010/main" val="2968406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B1F0E-E4AB-A14E-BC80-CC21269EA4C6}"/>
              </a:ext>
            </a:extLst>
          </p:cNvPr>
          <p:cNvSpPr>
            <a:spLocks noGrp="1"/>
          </p:cNvSpPr>
          <p:nvPr>
            <p:ph type="title"/>
          </p:nvPr>
        </p:nvSpPr>
        <p:spPr/>
        <p:txBody>
          <a:bodyPr/>
          <a:lstStyle/>
          <a:p>
            <a:r>
              <a:rPr lang="en-US" dirty="0"/>
              <a:t>List – creation - try it yourself 2 - solution</a:t>
            </a:r>
          </a:p>
        </p:txBody>
      </p:sp>
      <p:sp>
        <p:nvSpPr>
          <p:cNvPr id="3" name="Content Placeholder 2">
            <a:extLst>
              <a:ext uri="{FF2B5EF4-FFF2-40B4-BE49-F238E27FC236}">
                <a16:creationId xmlns:a16="http://schemas.microsoft.com/office/drawing/2014/main" id="{4C26C522-26C6-624C-83C8-78980E262354}"/>
              </a:ext>
            </a:extLst>
          </p:cNvPr>
          <p:cNvSpPr>
            <a:spLocks noGrp="1"/>
          </p:cNvSpPr>
          <p:nvPr>
            <p:ph sz="half" idx="1"/>
          </p:nvPr>
        </p:nvSpPr>
        <p:spPr/>
        <p:txBody>
          <a:bodyPr>
            <a:normAutofit lnSpcReduction="10000"/>
          </a:bodyPr>
          <a:lstStyle/>
          <a:p>
            <a:r>
              <a:rPr lang="en-US" dirty="0"/>
              <a:t>Create a List of Booleans that represents the number 5 when read from left to right.</a:t>
            </a:r>
          </a:p>
          <a:p>
            <a:pPr lvl="1"/>
            <a:r>
              <a:rPr lang="en-US" dirty="0" err="1"/>
              <a:t>val</a:t>
            </a:r>
            <a:r>
              <a:rPr lang="en-US" dirty="0"/>
              <a:t> t0:List[Boolean] = Nil</a:t>
            </a:r>
          </a:p>
          <a:p>
            <a:pPr lvl="1"/>
            <a:r>
              <a:rPr lang="en-US" dirty="0" err="1"/>
              <a:t>val</a:t>
            </a:r>
            <a:r>
              <a:rPr lang="en-US" dirty="0"/>
              <a:t> zero = false</a:t>
            </a:r>
          </a:p>
          <a:p>
            <a:pPr lvl="1"/>
            <a:r>
              <a:rPr lang="en-US" dirty="0" err="1"/>
              <a:t>val</a:t>
            </a:r>
            <a:r>
              <a:rPr lang="en-US" dirty="0"/>
              <a:t> one = true</a:t>
            </a:r>
          </a:p>
          <a:p>
            <a:pPr lvl="1"/>
            <a:r>
              <a:rPr lang="en-US" dirty="0" err="1"/>
              <a:t>val</a:t>
            </a:r>
            <a:r>
              <a:rPr lang="en-US" dirty="0"/>
              <a:t> t1 = one :: t0</a:t>
            </a:r>
          </a:p>
          <a:p>
            <a:pPr lvl="1"/>
            <a:r>
              <a:rPr lang="en-US" dirty="0" err="1"/>
              <a:t>val</a:t>
            </a:r>
            <a:r>
              <a:rPr lang="en-US" dirty="0"/>
              <a:t> t2 = zero :: t1</a:t>
            </a:r>
          </a:p>
          <a:p>
            <a:pPr lvl="1"/>
            <a:r>
              <a:rPr lang="en-US" dirty="0"/>
              <a:t>one :: t2</a:t>
            </a:r>
          </a:p>
          <a:p>
            <a:endParaRPr lang="en-US" dirty="0"/>
          </a:p>
        </p:txBody>
      </p:sp>
      <p:sp>
        <p:nvSpPr>
          <p:cNvPr id="4" name="Content Placeholder 3">
            <a:extLst>
              <a:ext uri="{FF2B5EF4-FFF2-40B4-BE49-F238E27FC236}">
                <a16:creationId xmlns:a16="http://schemas.microsoft.com/office/drawing/2014/main" id="{12B303D6-9783-5D43-8C72-4E238C7662B6}"/>
              </a:ext>
            </a:extLst>
          </p:cNvPr>
          <p:cNvSpPr>
            <a:spLocks noGrp="1"/>
          </p:cNvSpPr>
          <p:nvPr>
            <p:ph sz="half" idx="2"/>
          </p:nvPr>
        </p:nvSpPr>
        <p:spPr/>
        <p:txBody>
          <a:bodyPr>
            <a:normAutofit lnSpcReduction="10000"/>
          </a:bodyPr>
          <a:lstStyle/>
          <a:p>
            <a:r>
              <a:rPr lang="en-US" dirty="0"/>
              <a:t>Perhaps more legible</a:t>
            </a:r>
          </a:p>
          <a:p>
            <a:pPr lvl="1"/>
            <a:r>
              <a:rPr lang="en-US" dirty="0" err="1"/>
              <a:t>val</a:t>
            </a:r>
            <a:r>
              <a:rPr lang="en-US" dirty="0"/>
              <a:t> zero = false</a:t>
            </a:r>
          </a:p>
          <a:p>
            <a:pPr lvl="1"/>
            <a:r>
              <a:rPr lang="en-US" dirty="0" err="1"/>
              <a:t>val</a:t>
            </a:r>
            <a:r>
              <a:rPr lang="en-US" dirty="0"/>
              <a:t> one = true</a:t>
            </a:r>
          </a:p>
          <a:p>
            <a:pPr lvl="1"/>
            <a:r>
              <a:rPr lang="en-US" dirty="0"/>
              <a:t>one :: zero :: one :: Nil</a:t>
            </a:r>
          </a:p>
          <a:p>
            <a:pPr lvl="1"/>
            <a:endParaRPr lang="en-US" dirty="0"/>
          </a:p>
          <a:p>
            <a:r>
              <a:rPr lang="en-US" dirty="0"/>
              <a:t>true :: false :: true :: Nil</a:t>
            </a:r>
          </a:p>
          <a:p>
            <a:endParaRPr lang="en-US" dirty="0"/>
          </a:p>
        </p:txBody>
      </p:sp>
    </p:spTree>
    <p:extLst>
      <p:ext uri="{BB962C8B-B14F-4D97-AF65-F5344CB8AC3E}">
        <p14:creationId xmlns:p14="http://schemas.microsoft.com/office/powerpoint/2010/main" val="110478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53AB8-2256-834F-8092-250BA27C0B30}"/>
              </a:ext>
            </a:extLst>
          </p:cNvPr>
          <p:cNvSpPr>
            <a:spLocks noGrp="1"/>
          </p:cNvSpPr>
          <p:nvPr>
            <p:ph type="title"/>
          </p:nvPr>
        </p:nvSpPr>
        <p:spPr/>
        <p:txBody>
          <a:bodyPr/>
          <a:lstStyle/>
          <a:p>
            <a:r>
              <a:rPr lang="en-US" dirty="0"/>
              <a:t>Questions?</a:t>
            </a:r>
          </a:p>
        </p:txBody>
      </p:sp>
      <p:sp>
        <p:nvSpPr>
          <p:cNvPr id="4" name="Text Placeholder 3">
            <a:extLst>
              <a:ext uri="{FF2B5EF4-FFF2-40B4-BE49-F238E27FC236}">
                <a16:creationId xmlns:a16="http://schemas.microsoft.com/office/drawing/2014/main" id="{AFDF5A2E-2E01-D44B-9B9C-3120572C546B}"/>
              </a:ext>
            </a:extLst>
          </p:cNvPr>
          <p:cNvSpPr>
            <a:spLocks noGrp="1"/>
          </p:cNvSpPr>
          <p:nvPr>
            <p:ph type="body" sz="half" idx="2"/>
          </p:nvPr>
        </p:nvSpPr>
        <p:spPr/>
        <p:txBody>
          <a:bodyPr/>
          <a:lstStyle/>
          <a:p>
            <a:r>
              <a:rPr lang="en-US" dirty="0"/>
              <a:t>Creating a list</a:t>
            </a:r>
          </a:p>
        </p:txBody>
      </p:sp>
      <p:sp>
        <p:nvSpPr>
          <p:cNvPr id="5" name="TextBox 4">
            <a:extLst>
              <a:ext uri="{FF2B5EF4-FFF2-40B4-BE49-F238E27FC236}">
                <a16:creationId xmlns:a16="http://schemas.microsoft.com/office/drawing/2014/main" id="{FF4F0814-03B7-224E-BFD7-BC5EC10DD0E2}"/>
              </a:ext>
            </a:extLst>
          </p:cNvPr>
          <p:cNvSpPr txBox="1"/>
          <p:nvPr/>
        </p:nvSpPr>
        <p:spPr>
          <a:xfrm rot="976477">
            <a:off x="8983362" y="1375047"/>
            <a:ext cx="1039067" cy="3170099"/>
          </a:xfrm>
          <a:prstGeom prst="rect">
            <a:avLst/>
          </a:prstGeom>
          <a:noFill/>
        </p:spPr>
        <p:txBody>
          <a:bodyPr wrap="none" rtlCol="0">
            <a:spAutoFit/>
          </a:bodyPr>
          <a:lstStyle/>
          <a:p>
            <a:r>
              <a:rPr lang="en-US" sz="20000" dirty="0">
                <a:solidFill>
                  <a:schemeClr val="accent5">
                    <a:lumMod val="75000"/>
                  </a:schemeClr>
                </a:solidFill>
              </a:rPr>
              <a:t>?</a:t>
            </a:r>
          </a:p>
        </p:txBody>
      </p:sp>
    </p:spTree>
    <p:extLst>
      <p:ext uri="{BB962C8B-B14F-4D97-AF65-F5344CB8AC3E}">
        <p14:creationId xmlns:p14="http://schemas.microsoft.com/office/powerpoint/2010/main" val="494545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B66A-AFFA-7143-8E4D-D4C6956F4951}"/>
              </a:ext>
            </a:extLst>
          </p:cNvPr>
          <p:cNvSpPr>
            <a:spLocks noGrp="1"/>
          </p:cNvSpPr>
          <p:nvPr>
            <p:ph type="title"/>
          </p:nvPr>
        </p:nvSpPr>
        <p:spPr/>
        <p:txBody>
          <a:bodyPr/>
          <a:lstStyle/>
          <a:p>
            <a:r>
              <a:rPr lang="en-US" dirty="0"/>
              <a:t>List</a:t>
            </a:r>
          </a:p>
        </p:txBody>
      </p:sp>
      <p:sp>
        <p:nvSpPr>
          <p:cNvPr id="3" name="Content Placeholder 2">
            <a:extLst>
              <a:ext uri="{FF2B5EF4-FFF2-40B4-BE49-F238E27FC236}">
                <a16:creationId xmlns:a16="http://schemas.microsoft.com/office/drawing/2014/main" id="{4274DADB-0B6B-704D-9E5B-6C039D0F358D}"/>
              </a:ext>
            </a:extLst>
          </p:cNvPr>
          <p:cNvSpPr>
            <a:spLocks noGrp="1"/>
          </p:cNvSpPr>
          <p:nvPr>
            <p:ph idx="1"/>
          </p:nvPr>
        </p:nvSpPr>
        <p:spPr>
          <a:xfrm>
            <a:off x="1451579" y="2015732"/>
            <a:ext cx="9603275" cy="3829014"/>
          </a:xfrm>
        </p:spPr>
        <p:txBody>
          <a:bodyPr>
            <a:normAutofit/>
          </a:bodyPr>
          <a:lstStyle/>
          <a:p>
            <a:r>
              <a:rPr lang="en-US" dirty="0"/>
              <a:t>List[A] is a data type in Scala</a:t>
            </a:r>
          </a:p>
          <a:p>
            <a:r>
              <a:rPr lang="en-US" dirty="0"/>
              <a:t>Comes with several methods that are closed under the A type (or allow the programmer to close on the A type)</a:t>
            </a:r>
          </a:p>
          <a:p>
            <a:pPr lvl="1"/>
            <a:r>
              <a:rPr lang="en-US" dirty="0" err="1"/>
              <a:t>Self:List</a:t>
            </a:r>
            <a:r>
              <a:rPr lang="en-US" dirty="0"/>
              <a:t>[A] . </a:t>
            </a:r>
            <a:r>
              <a:rPr lang="en-US" dirty="0" err="1"/>
              <a:t>foldLeft</a:t>
            </a:r>
            <a:r>
              <a:rPr lang="en-US" dirty="0"/>
              <a:t> ( </a:t>
            </a:r>
            <a:r>
              <a:rPr lang="en-US" dirty="0" err="1"/>
              <a:t>z:B</a:t>
            </a:r>
            <a:r>
              <a:rPr lang="en-US" dirty="0"/>
              <a:t> ) ( ( </a:t>
            </a:r>
            <a:r>
              <a:rPr lang="en-US" dirty="0" err="1"/>
              <a:t>acc:B</a:t>
            </a:r>
            <a:r>
              <a:rPr lang="en-US" dirty="0"/>
              <a:t>, </a:t>
            </a:r>
            <a:r>
              <a:rPr lang="en-US" dirty="0" err="1"/>
              <a:t>h:A</a:t>
            </a:r>
            <a:r>
              <a:rPr lang="en-US" dirty="0"/>
              <a:t> ) =&gt; _:B ) : B</a:t>
            </a:r>
          </a:p>
          <a:p>
            <a:pPr lvl="1"/>
            <a:r>
              <a:rPr lang="en-US" dirty="0" err="1"/>
              <a:t>Self:List</a:t>
            </a:r>
            <a:r>
              <a:rPr lang="en-US" dirty="0"/>
              <a:t>[A] . </a:t>
            </a:r>
            <a:r>
              <a:rPr lang="en-US" dirty="0" err="1"/>
              <a:t>foldRight</a:t>
            </a:r>
            <a:r>
              <a:rPr lang="en-US" dirty="0"/>
              <a:t> ( </a:t>
            </a:r>
            <a:r>
              <a:rPr lang="en-US" dirty="0" err="1"/>
              <a:t>z:B</a:t>
            </a:r>
            <a:r>
              <a:rPr lang="en-US" dirty="0"/>
              <a:t> ) ( ( </a:t>
            </a:r>
            <a:r>
              <a:rPr lang="en-US" dirty="0" err="1"/>
              <a:t>h:A</a:t>
            </a:r>
            <a:r>
              <a:rPr lang="en-US" dirty="0"/>
              <a:t>, </a:t>
            </a:r>
            <a:r>
              <a:rPr lang="en-US" dirty="0" err="1"/>
              <a:t>acc:B</a:t>
            </a:r>
            <a:r>
              <a:rPr lang="en-US" dirty="0"/>
              <a:t> ) =&gt; _:B ) : B</a:t>
            </a:r>
          </a:p>
          <a:p>
            <a:pPr lvl="1"/>
            <a:r>
              <a:rPr lang="en-US" dirty="0" err="1"/>
              <a:t>Self:List</a:t>
            </a:r>
            <a:r>
              <a:rPr lang="en-US" dirty="0"/>
              <a:t>[A] . map ( ( </a:t>
            </a:r>
            <a:r>
              <a:rPr lang="en-US" dirty="0" err="1"/>
              <a:t>h:A</a:t>
            </a:r>
            <a:r>
              <a:rPr lang="en-US" dirty="0"/>
              <a:t> ) =&gt; _:B ): List[B]</a:t>
            </a:r>
          </a:p>
          <a:p>
            <a:pPr lvl="1"/>
            <a:r>
              <a:rPr lang="en-US" dirty="0" err="1"/>
              <a:t>Self:List</a:t>
            </a:r>
            <a:r>
              <a:rPr lang="en-US" dirty="0"/>
              <a:t>[A] . exists ( (</a:t>
            </a:r>
            <a:r>
              <a:rPr lang="en-US" dirty="0" err="1"/>
              <a:t>h:A</a:t>
            </a:r>
            <a:r>
              <a:rPr lang="en-US" dirty="0"/>
              <a:t>) =&gt; _:Boolean ) : Boolean</a:t>
            </a:r>
          </a:p>
          <a:p>
            <a:pPr lvl="1"/>
            <a:r>
              <a:rPr lang="en-US" dirty="0"/>
              <a:t>… so many more….</a:t>
            </a:r>
          </a:p>
          <a:p>
            <a:r>
              <a:rPr lang="en-US" dirty="0"/>
              <a:t>We’ll circle back around to this</a:t>
            </a:r>
          </a:p>
          <a:p>
            <a:pPr lvl="2"/>
            <a:endParaRPr lang="en-US" dirty="0"/>
          </a:p>
        </p:txBody>
      </p:sp>
    </p:spTree>
    <p:extLst>
      <p:ext uri="{BB962C8B-B14F-4D97-AF65-F5344CB8AC3E}">
        <p14:creationId xmlns:p14="http://schemas.microsoft.com/office/powerpoint/2010/main" val="3561699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0D2F6-1CAA-4E4E-B348-636AA58C2EF3}"/>
              </a:ext>
            </a:extLst>
          </p:cNvPr>
          <p:cNvSpPr>
            <a:spLocks noGrp="1"/>
          </p:cNvSpPr>
          <p:nvPr>
            <p:ph type="title"/>
          </p:nvPr>
        </p:nvSpPr>
        <p:spPr/>
        <p:txBody>
          <a:bodyPr/>
          <a:lstStyle/>
          <a:p>
            <a:r>
              <a:rPr lang="en-US" dirty="0"/>
              <a:t>HOF</a:t>
            </a:r>
          </a:p>
        </p:txBody>
      </p:sp>
      <p:sp>
        <p:nvSpPr>
          <p:cNvPr id="3" name="Text Placeholder 2">
            <a:extLst>
              <a:ext uri="{FF2B5EF4-FFF2-40B4-BE49-F238E27FC236}">
                <a16:creationId xmlns:a16="http://schemas.microsoft.com/office/drawing/2014/main" id="{26597B0A-5273-BE4B-AA56-AFD6D04D923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24159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a:t>
            </a:r>
          </a:p>
        </p:txBody>
      </p:sp>
      <p:sp>
        <p:nvSpPr>
          <p:cNvPr id="3" name="Content Placeholder 2"/>
          <p:cNvSpPr>
            <a:spLocks noGrp="1"/>
          </p:cNvSpPr>
          <p:nvPr>
            <p:ph idx="1"/>
          </p:nvPr>
        </p:nvSpPr>
        <p:spPr/>
        <p:txBody>
          <a:bodyPr>
            <a:normAutofit/>
          </a:bodyPr>
          <a:lstStyle/>
          <a:p>
            <a:r>
              <a:rPr lang="en-US" dirty="0"/>
              <a:t>A Higher Order Function is a tool that, when used correctly, makes the software development process easier</a:t>
            </a:r>
          </a:p>
          <a:p>
            <a:r>
              <a:rPr lang="en-US" dirty="0"/>
              <a:t>Think of what programming would be like without for loop or a while loop</a:t>
            </a:r>
            <a:r>
              <a:rPr lang="is-IS" dirty="0"/>
              <a:t>…?!?</a:t>
            </a:r>
          </a:p>
          <a:p>
            <a:pPr lvl="1"/>
            <a:r>
              <a:rPr lang="is-IS" dirty="0"/>
              <a:t>Lolz... Easy... Obviously... </a:t>
            </a:r>
          </a:p>
          <a:p>
            <a:r>
              <a:rPr lang="is-IS" dirty="0"/>
              <a:t>HOF are used in scala to allow us to have purity in the langauge and still have looping-like structures.</a:t>
            </a:r>
          </a:p>
          <a:p>
            <a:r>
              <a:rPr lang="is-IS" dirty="0"/>
              <a:t>Can be made in any language!</a:t>
            </a:r>
            <a:endParaRPr lang="en-US" dirty="0"/>
          </a:p>
        </p:txBody>
      </p:sp>
    </p:spTree>
    <p:extLst>
      <p:ext uri="{BB962C8B-B14F-4D97-AF65-F5344CB8AC3E}">
        <p14:creationId xmlns:p14="http://schemas.microsoft.com/office/powerpoint/2010/main" val="4022832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p>
        </p:txBody>
      </p:sp>
      <p:sp>
        <p:nvSpPr>
          <p:cNvPr id="3" name="Content Placeholder 2"/>
          <p:cNvSpPr>
            <a:spLocks noGrp="1"/>
          </p:cNvSpPr>
          <p:nvPr>
            <p:ph idx="1"/>
          </p:nvPr>
        </p:nvSpPr>
        <p:spPr>
          <a:xfrm>
            <a:off x="1453658" y="1978708"/>
            <a:ext cx="9601196" cy="3686213"/>
          </a:xfrm>
        </p:spPr>
        <p:txBody>
          <a:bodyPr>
            <a:normAutofit/>
          </a:bodyPr>
          <a:lstStyle/>
          <a:p>
            <a:r>
              <a:rPr lang="en-US" dirty="0"/>
              <a:t>Higher Order Function (HOF)</a:t>
            </a:r>
          </a:p>
          <a:p>
            <a:pPr lvl="1"/>
            <a:r>
              <a:rPr lang="en-US" dirty="0"/>
              <a:t>A function that takes other functions as input ( focus of Lab 4 )</a:t>
            </a:r>
          </a:p>
          <a:p>
            <a:pPr lvl="1"/>
            <a:r>
              <a:rPr lang="en-US" dirty="0"/>
              <a:t>A function that returns a function as output ( focus of Lab 5 )</a:t>
            </a:r>
          </a:p>
          <a:p>
            <a:r>
              <a:rPr lang="en-US" dirty="0"/>
              <a:t>Folding structures : Iterate over some data type and accumulate a value</a:t>
            </a:r>
          </a:p>
          <a:p>
            <a:r>
              <a:rPr lang="en-US" dirty="0"/>
              <a:t>Mapping structures : iterate over some data type and accumulate a modified version of the original data type</a:t>
            </a:r>
          </a:p>
          <a:p>
            <a:r>
              <a:rPr lang="en-US" dirty="0"/>
              <a:t>Others : exists, </a:t>
            </a:r>
            <a:r>
              <a:rPr lang="en-US" dirty="0" err="1"/>
              <a:t>forAll</a:t>
            </a:r>
            <a:r>
              <a:rPr lang="en-US" dirty="0"/>
              <a:t>, </a:t>
            </a:r>
            <a:r>
              <a:rPr lang="en-US" dirty="0" err="1"/>
              <a:t>forEach</a:t>
            </a:r>
            <a:r>
              <a:rPr lang="en-US" dirty="0"/>
              <a:t>, _</a:t>
            </a:r>
            <a:r>
              <a:rPr lang="en-US" dirty="0" err="1"/>
              <a:t>AndThen</a:t>
            </a:r>
            <a:r>
              <a:rPr lang="en-US" dirty="0"/>
              <a:t>, </a:t>
            </a:r>
          </a:p>
          <a:p>
            <a:pPr lvl="1"/>
            <a:endParaRPr lang="en-US" dirty="0"/>
          </a:p>
        </p:txBody>
      </p:sp>
    </p:spTree>
    <p:extLst>
      <p:ext uri="{BB962C8B-B14F-4D97-AF65-F5344CB8AC3E}">
        <p14:creationId xmlns:p14="http://schemas.microsoft.com/office/powerpoint/2010/main" val="3067445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B66A-AFFA-7143-8E4D-D4C6956F4951}"/>
              </a:ext>
            </a:extLst>
          </p:cNvPr>
          <p:cNvSpPr>
            <a:spLocks noGrp="1"/>
          </p:cNvSpPr>
          <p:nvPr>
            <p:ph type="title"/>
          </p:nvPr>
        </p:nvSpPr>
        <p:spPr/>
        <p:txBody>
          <a:bodyPr/>
          <a:lstStyle/>
          <a:p>
            <a:r>
              <a:rPr lang="en-US" dirty="0"/>
              <a:t>Fold</a:t>
            </a:r>
          </a:p>
        </p:txBody>
      </p:sp>
      <p:sp>
        <p:nvSpPr>
          <p:cNvPr id="3" name="Content Placeholder 2">
            <a:extLst>
              <a:ext uri="{FF2B5EF4-FFF2-40B4-BE49-F238E27FC236}">
                <a16:creationId xmlns:a16="http://schemas.microsoft.com/office/drawing/2014/main" id="{4274DADB-0B6B-704D-9E5B-6C039D0F358D}"/>
              </a:ext>
            </a:extLst>
          </p:cNvPr>
          <p:cNvSpPr>
            <a:spLocks noGrp="1"/>
          </p:cNvSpPr>
          <p:nvPr>
            <p:ph idx="1"/>
          </p:nvPr>
        </p:nvSpPr>
        <p:spPr/>
        <p:txBody>
          <a:bodyPr/>
          <a:lstStyle/>
          <a:p>
            <a:r>
              <a:rPr lang="en-US" dirty="0"/>
              <a:t>Fold, </a:t>
            </a:r>
            <a:r>
              <a:rPr lang="en-US" dirty="0" err="1"/>
              <a:t>foldLeft</a:t>
            </a:r>
            <a:r>
              <a:rPr lang="en-US" dirty="0"/>
              <a:t> and </a:t>
            </a:r>
            <a:r>
              <a:rPr lang="en-US" dirty="0" err="1"/>
              <a:t>foldRight</a:t>
            </a:r>
            <a:r>
              <a:rPr lang="en-US" dirty="0"/>
              <a:t> all scan the input data type in some direction and accumulate a value based on the values observed</a:t>
            </a:r>
          </a:p>
          <a:p>
            <a:r>
              <a:rPr lang="en-US" dirty="0"/>
              <a:t>Consider the list of your favorite numbers:</a:t>
            </a:r>
          </a:p>
          <a:p>
            <a:pPr lvl="1"/>
            <a:r>
              <a:rPr lang="en-US" dirty="0"/>
              <a:t>6.0 :: 100.0 :: </a:t>
            </a:r>
            <a:r>
              <a:rPr lang="en-US" dirty="0" err="1"/>
              <a:t>Double.NaN</a:t>
            </a:r>
            <a:r>
              <a:rPr lang="en-US" dirty="0"/>
              <a:t> :: Nil</a:t>
            </a:r>
          </a:p>
          <a:p>
            <a:r>
              <a:rPr lang="en-US" dirty="0"/>
              <a:t>Suppose I want to find the sum of these numbers?</a:t>
            </a:r>
          </a:p>
        </p:txBody>
      </p:sp>
    </p:spTree>
    <p:extLst>
      <p:ext uri="{BB962C8B-B14F-4D97-AF65-F5344CB8AC3E}">
        <p14:creationId xmlns:p14="http://schemas.microsoft.com/office/powerpoint/2010/main" val="2450376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B66A-AFFA-7143-8E4D-D4C6956F4951}"/>
              </a:ext>
            </a:extLst>
          </p:cNvPr>
          <p:cNvSpPr>
            <a:spLocks noGrp="1"/>
          </p:cNvSpPr>
          <p:nvPr>
            <p:ph type="title"/>
          </p:nvPr>
        </p:nvSpPr>
        <p:spPr/>
        <p:txBody>
          <a:bodyPr/>
          <a:lstStyle/>
          <a:p>
            <a:r>
              <a:rPr lang="en-US" dirty="0"/>
              <a:t>Fold – sum no fold</a:t>
            </a:r>
          </a:p>
        </p:txBody>
      </p:sp>
      <p:sp>
        <p:nvSpPr>
          <p:cNvPr id="3" name="Content Placeholder 2">
            <a:extLst>
              <a:ext uri="{FF2B5EF4-FFF2-40B4-BE49-F238E27FC236}">
                <a16:creationId xmlns:a16="http://schemas.microsoft.com/office/drawing/2014/main" id="{4274DADB-0B6B-704D-9E5B-6C039D0F358D}"/>
              </a:ext>
            </a:extLst>
          </p:cNvPr>
          <p:cNvSpPr>
            <a:spLocks noGrp="1"/>
          </p:cNvSpPr>
          <p:nvPr>
            <p:ph idx="1"/>
          </p:nvPr>
        </p:nvSpPr>
        <p:spPr>
          <a:xfrm>
            <a:off x="1451579" y="2015732"/>
            <a:ext cx="10395280" cy="3450613"/>
          </a:xfrm>
        </p:spPr>
        <p:txBody>
          <a:bodyPr/>
          <a:lstStyle/>
          <a:p>
            <a:r>
              <a:rPr lang="en-US" dirty="0"/>
              <a:t>6.0 :: 100.0 :: </a:t>
            </a:r>
            <a:r>
              <a:rPr lang="en-US" dirty="0" err="1"/>
              <a:t>Double.NaN</a:t>
            </a:r>
            <a:r>
              <a:rPr lang="en-US" dirty="0"/>
              <a:t> :: Nil</a:t>
            </a:r>
          </a:p>
          <a:p>
            <a:r>
              <a:rPr lang="en-US" dirty="0"/>
              <a:t>Suppose I want to find the sum of these numbers? I could exploit the cons pattern and match…</a:t>
            </a:r>
          </a:p>
          <a:p>
            <a:pPr marL="0" indent="0">
              <a:buNone/>
            </a:pPr>
            <a:r>
              <a:rPr lang="en-US" dirty="0"/>
              <a:t>def foo(</a:t>
            </a:r>
            <a:r>
              <a:rPr lang="en-US" dirty="0" err="1"/>
              <a:t>l:List</a:t>
            </a:r>
            <a:r>
              <a:rPr lang="en-US" dirty="0"/>
              <a:t>[</a:t>
            </a:r>
            <a:r>
              <a:rPr lang="en-US" dirty="0" err="1"/>
              <a:t>Int</a:t>
            </a:r>
            <a:r>
              <a:rPr lang="en-US" dirty="0"/>
              <a:t>]): </a:t>
            </a:r>
            <a:r>
              <a:rPr lang="en-US" dirty="0" err="1"/>
              <a:t>Int</a:t>
            </a:r>
            <a:r>
              <a:rPr lang="en-US" dirty="0"/>
              <a:t> = l match {</a:t>
            </a:r>
          </a:p>
          <a:p>
            <a:pPr marL="0" indent="0">
              <a:buNone/>
            </a:pPr>
            <a:r>
              <a:rPr lang="en-US" dirty="0"/>
              <a:t>	case Nil =&gt; 0</a:t>
            </a:r>
          </a:p>
          <a:p>
            <a:pPr marL="0" indent="0">
              <a:buNone/>
            </a:pPr>
            <a:r>
              <a:rPr lang="en-US" dirty="0"/>
              <a:t>	case h :: t =&gt; h + foo(t)</a:t>
            </a:r>
          </a:p>
          <a:p>
            <a:pPr marL="0" indent="0">
              <a:buNone/>
            </a:pPr>
            <a:r>
              <a:rPr lang="en-US" dirty="0"/>
              <a:t>}</a:t>
            </a:r>
          </a:p>
          <a:p>
            <a:pPr marL="0" indent="0">
              <a:buNone/>
            </a:pPr>
            <a:r>
              <a:rPr lang="en-US" dirty="0" err="1"/>
              <a:t>val</a:t>
            </a:r>
            <a:r>
              <a:rPr lang="en-US" dirty="0"/>
              <a:t> sum = foo(6.0 :: 100.0 :: </a:t>
            </a:r>
            <a:r>
              <a:rPr lang="en-US" dirty="0" err="1"/>
              <a:t>Double.NaN</a:t>
            </a:r>
            <a:r>
              <a:rPr lang="en-US" dirty="0"/>
              <a:t> :: Nil)</a:t>
            </a:r>
          </a:p>
        </p:txBody>
      </p:sp>
    </p:spTree>
    <p:extLst>
      <p:ext uri="{BB962C8B-B14F-4D97-AF65-F5344CB8AC3E}">
        <p14:creationId xmlns:p14="http://schemas.microsoft.com/office/powerpoint/2010/main" val="623707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3D322-A819-914A-A344-B1D4FABA62AB}"/>
              </a:ext>
            </a:extLst>
          </p:cNvPr>
          <p:cNvSpPr>
            <a:spLocks noGrp="1"/>
          </p:cNvSpPr>
          <p:nvPr>
            <p:ph type="title"/>
          </p:nvPr>
        </p:nvSpPr>
        <p:spPr/>
        <p:txBody>
          <a:bodyPr/>
          <a:lstStyle/>
          <a:p>
            <a:r>
              <a:rPr lang="en-US" dirty="0"/>
              <a:t>PLAN</a:t>
            </a:r>
          </a:p>
        </p:txBody>
      </p:sp>
      <p:sp>
        <p:nvSpPr>
          <p:cNvPr id="3" name="Content Placeholder 2">
            <a:extLst>
              <a:ext uri="{FF2B5EF4-FFF2-40B4-BE49-F238E27FC236}">
                <a16:creationId xmlns:a16="http://schemas.microsoft.com/office/drawing/2014/main" id="{6CE01073-70B8-5849-9901-66CC7DB3D342}"/>
              </a:ext>
            </a:extLst>
          </p:cNvPr>
          <p:cNvSpPr>
            <a:spLocks noGrp="1"/>
          </p:cNvSpPr>
          <p:nvPr>
            <p:ph idx="1"/>
          </p:nvPr>
        </p:nvSpPr>
        <p:spPr/>
        <p:txBody>
          <a:bodyPr/>
          <a:lstStyle/>
          <a:p>
            <a:r>
              <a:rPr lang="en-US" dirty="0"/>
              <a:t>Lists</a:t>
            </a:r>
          </a:p>
          <a:p>
            <a:r>
              <a:rPr lang="en-US" dirty="0"/>
              <a:t>Higher Order Functions – what are they</a:t>
            </a:r>
          </a:p>
          <a:p>
            <a:r>
              <a:rPr lang="en-US" dirty="0"/>
              <a:t>Fold</a:t>
            </a:r>
          </a:p>
          <a:p>
            <a:r>
              <a:rPr lang="en-US" dirty="0"/>
              <a:t>Announcements</a:t>
            </a:r>
          </a:p>
          <a:p>
            <a:r>
              <a:rPr lang="en-US" dirty="0"/>
              <a:t>Q&amp;A lab 4</a:t>
            </a:r>
          </a:p>
        </p:txBody>
      </p:sp>
    </p:spTree>
    <p:extLst>
      <p:ext uri="{BB962C8B-B14F-4D97-AF65-F5344CB8AC3E}">
        <p14:creationId xmlns:p14="http://schemas.microsoft.com/office/powerpoint/2010/main" val="2735673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B66A-AFFA-7143-8E4D-D4C6956F4951}"/>
              </a:ext>
            </a:extLst>
          </p:cNvPr>
          <p:cNvSpPr>
            <a:spLocks noGrp="1"/>
          </p:cNvSpPr>
          <p:nvPr>
            <p:ph type="title"/>
          </p:nvPr>
        </p:nvSpPr>
        <p:spPr/>
        <p:txBody>
          <a:bodyPr/>
          <a:lstStyle/>
          <a:p>
            <a:r>
              <a:rPr lang="en-US" dirty="0"/>
              <a:t>Fold – sum with </a:t>
            </a:r>
            <a:r>
              <a:rPr lang="en-US" dirty="0" err="1"/>
              <a:t>foldLeft</a:t>
            </a:r>
            <a:endParaRPr lang="en-US" dirty="0"/>
          </a:p>
        </p:txBody>
      </p:sp>
      <p:sp>
        <p:nvSpPr>
          <p:cNvPr id="3" name="Content Placeholder 2">
            <a:extLst>
              <a:ext uri="{FF2B5EF4-FFF2-40B4-BE49-F238E27FC236}">
                <a16:creationId xmlns:a16="http://schemas.microsoft.com/office/drawing/2014/main" id="{4274DADB-0B6B-704D-9E5B-6C039D0F358D}"/>
              </a:ext>
            </a:extLst>
          </p:cNvPr>
          <p:cNvSpPr>
            <a:spLocks noGrp="1"/>
          </p:cNvSpPr>
          <p:nvPr>
            <p:ph idx="1"/>
          </p:nvPr>
        </p:nvSpPr>
        <p:spPr>
          <a:xfrm>
            <a:off x="1451579" y="2015732"/>
            <a:ext cx="10395280" cy="3450613"/>
          </a:xfrm>
        </p:spPr>
        <p:txBody>
          <a:bodyPr/>
          <a:lstStyle/>
          <a:p>
            <a:r>
              <a:rPr lang="en-US" dirty="0"/>
              <a:t>6.0 :: 100.0 :: </a:t>
            </a:r>
            <a:r>
              <a:rPr lang="en-US" dirty="0" err="1"/>
              <a:t>Double.NaN</a:t>
            </a:r>
            <a:r>
              <a:rPr lang="en-US" dirty="0"/>
              <a:t> :: Nil</a:t>
            </a:r>
          </a:p>
          <a:p>
            <a:r>
              <a:rPr lang="en-US" dirty="0"/>
              <a:t>Suppose I want to find the sum of these numbers? I could fold over the list</a:t>
            </a:r>
          </a:p>
          <a:p>
            <a:r>
              <a:rPr lang="en-US" dirty="0"/>
              <a:t>Recall		 </a:t>
            </a:r>
            <a:r>
              <a:rPr lang="en-US" dirty="0" err="1"/>
              <a:t>Self:List</a:t>
            </a:r>
            <a:r>
              <a:rPr lang="en-US" dirty="0"/>
              <a:t>[A] . </a:t>
            </a:r>
            <a:r>
              <a:rPr lang="en-US" dirty="0" err="1"/>
              <a:t>foldLeft</a:t>
            </a:r>
            <a:r>
              <a:rPr lang="en-US" dirty="0"/>
              <a:t> ( </a:t>
            </a:r>
            <a:r>
              <a:rPr lang="en-US" dirty="0" err="1"/>
              <a:t>z:B</a:t>
            </a:r>
            <a:r>
              <a:rPr lang="en-US" dirty="0"/>
              <a:t> ) ( ( </a:t>
            </a:r>
            <a:r>
              <a:rPr lang="en-US" dirty="0" err="1"/>
              <a:t>acc:B</a:t>
            </a:r>
            <a:r>
              <a:rPr lang="en-US" dirty="0"/>
              <a:t>, </a:t>
            </a:r>
            <a:r>
              <a:rPr lang="en-US" dirty="0" err="1"/>
              <a:t>h:A</a:t>
            </a:r>
            <a:r>
              <a:rPr lang="en-US" dirty="0"/>
              <a:t> ) =&gt; _:B ) : B</a:t>
            </a:r>
          </a:p>
          <a:p>
            <a:pPr marL="0" indent="0">
              <a:buNone/>
            </a:pPr>
            <a:endParaRPr lang="en-US" dirty="0"/>
          </a:p>
          <a:p>
            <a:pPr marL="0" indent="0">
              <a:buNone/>
            </a:pPr>
            <a:r>
              <a:rPr lang="en-US" dirty="0" err="1"/>
              <a:t>val</a:t>
            </a:r>
            <a:r>
              <a:rPr lang="en-US" dirty="0"/>
              <a:t> </a:t>
            </a:r>
            <a:r>
              <a:rPr lang="en-US" dirty="0" err="1"/>
              <a:t>myL</a:t>
            </a:r>
            <a:r>
              <a:rPr lang="en-US" dirty="0"/>
              <a:t> = 6.0 :: 100.0 :: </a:t>
            </a:r>
            <a:r>
              <a:rPr lang="en-US" dirty="0" err="1"/>
              <a:t>Double.NaN</a:t>
            </a:r>
            <a:r>
              <a:rPr lang="en-US" dirty="0"/>
              <a:t> :: Nil</a:t>
            </a:r>
          </a:p>
          <a:p>
            <a:pPr marL="0" indent="0">
              <a:buNone/>
            </a:pPr>
            <a:r>
              <a:rPr lang="en-US" dirty="0"/>
              <a:t>def </a:t>
            </a:r>
            <a:r>
              <a:rPr lang="en-US" dirty="0" err="1"/>
              <a:t>foldLeftHelper</a:t>
            </a:r>
            <a:r>
              <a:rPr lang="en-US" dirty="0"/>
              <a:t>(</a:t>
            </a:r>
            <a:r>
              <a:rPr lang="en-US" dirty="0" err="1"/>
              <a:t>acc:Double</a:t>
            </a:r>
            <a:r>
              <a:rPr lang="en-US" dirty="0"/>
              <a:t>, </a:t>
            </a:r>
            <a:r>
              <a:rPr lang="en-US" dirty="0" err="1"/>
              <a:t>h:Double</a:t>
            </a:r>
            <a:r>
              <a:rPr lang="en-US" dirty="0"/>
              <a:t>): Double = </a:t>
            </a:r>
            <a:r>
              <a:rPr lang="en-US" dirty="0" err="1"/>
              <a:t>acc</a:t>
            </a:r>
            <a:r>
              <a:rPr lang="en-US" dirty="0"/>
              <a:t> + h</a:t>
            </a:r>
          </a:p>
          <a:p>
            <a:pPr marL="0" indent="0">
              <a:buNone/>
            </a:pPr>
            <a:r>
              <a:rPr lang="en-US" dirty="0" err="1"/>
              <a:t>myL.foldLeft</a:t>
            </a:r>
            <a:r>
              <a:rPr lang="en-US" dirty="0"/>
              <a:t>(0)(</a:t>
            </a:r>
            <a:r>
              <a:rPr lang="en-US" dirty="0" err="1"/>
              <a:t>foldLeftHelper</a:t>
            </a:r>
            <a:r>
              <a:rPr lang="en-US" dirty="0"/>
              <a:t>)</a:t>
            </a:r>
          </a:p>
        </p:txBody>
      </p:sp>
    </p:spTree>
    <p:extLst>
      <p:ext uri="{BB962C8B-B14F-4D97-AF65-F5344CB8AC3E}">
        <p14:creationId xmlns:p14="http://schemas.microsoft.com/office/powerpoint/2010/main" val="1884201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5ACD1-6CC0-5B4E-AC06-52FF66A2AC9B}"/>
              </a:ext>
            </a:extLst>
          </p:cNvPr>
          <p:cNvSpPr>
            <a:spLocks noGrp="1"/>
          </p:cNvSpPr>
          <p:nvPr>
            <p:ph type="title"/>
          </p:nvPr>
        </p:nvSpPr>
        <p:spPr/>
        <p:txBody>
          <a:bodyPr/>
          <a:lstStyle/>
          <a:p>
            <a:r>
              <a:rPr lang="en-US" dirty="0"/>
              <a:t>ICE sheet</a:t>
            </a:r>
          </a:p>
        </p:txBody>
      </p:sp>
      <p:sp>
        <p:nvSpPr>
          <p:cNvPr id="3" name="Content Placeholder 2">
            <a:extLst>
              <a:ext uri="{FF2B5EF4-FFF2-40B4-BE49-F238E27FC236}">
                <a16:creationId xmlns:a16="http://schemas.microsoft.com/office/drawing/2014/main" id="{CD27ECD3-5C04-FE49-96EA-7B1E27B39EBC}"/>
              </a:ext>
            </a:extLst>
          </p:cNvPr>
          <p:cNvSpPr>
            <a:spLocks noGrp="1"/>
          </p:cNvSpPr>
          <p:nvPr>
            <p:ph idx="1"/>
          </p:nvPr>
        </p:nvSpPr>
        <p:spPr/>
        <p:txBody>
          <a:bodyPr/>
          <a:lstStyle/>
          <a:p>
            <a:r>
              <a:rPr lang="en-US" dirty="0"/>
              <a:t>As we move forward, fill out your table for the values in your list…</a:t>
            </a:r>
          </a:p>
        </p:txBody>
      </p:sp>
    </p:spTree>
    <p:extLst>
      <p:ext uri="{BB962C8B-B14F-4D97-AF65-F5344CB8AC3E}">
        <p14:creationId xmlns:p14="http://schemas.microsoft.com/office/powerpoint/2010/main" val="2499655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B66A-AFFA-7143-8E4D-D4C6956F4951}"/>
              </a:ext>
            </a:extLst>
          </p:cNvPr>
          <p:cNvSpPr>
            <a:spLocks noGrp="1"/>
          </p:cNvSpPr>
          <p:nvPr>
            <p:ph type="title"/>
          </p:nvPr>
        </p:nvSpPr>
        <p:spPr/>
        <p:txBody>
          <a:bodyPr/>
          <a:lstStyle/>
          <a:p>
            <a:r>
              <a:rPr lang="en-US" dirty="0"/>
              <a:t>Fold – sum with </a:t>
            </a:r>
            <a:r>
              <a:rPr lang="en-US" dirty="0" err="1"/>
              <a:t>foldLeft</a:t>
            </a:r>
            <a:endParaRPr lang="en-US" dirty="0"/>
          </a:p>
        </p:txBody>
      </p:sp>
      <p:sp>
        <p:nvSpPr>
          <p:cNvPr id="3" name="Content Placeholder 2">
            <a:extLst>
              <a:ext uri="{FF2B5EF4-FFF2-40B4-BE49-F238E27FC236}">
                <a16:creationId xmlns:a16="http://schemas.microsoft.com/office/drawing/2014/main" id="{4274DADB-0B6B-704D-9E5B-6C039D0F358D}"/>
              </a:ext>
            </a:extLst>
          </p:cNvPr>
          <p:cNvSpPr>
            <a:spLocks noGrp="1"/>
          </p:cNvSpPr>
          <p:nvPr>
            <p:ph idx="1"/>
          </p:nvPr>
        </p:nvSpPr>
        <p:spPr>
          <a:xfrm>
            <a:off x="1451579" y="2015732"/>
            <a:ext cx="10395280" cy="3450613"/>
          </a:xfrm>
        </p:spPr>
        <p:txBody>
          <a:bodyPr/>
          <a:lstStyle/>
          <a:p>
            <a:pPr marL="0" indent="0">
              <a:buNone/>
            </a:pPr>
            <a:r>
              <a:rPr lang="en-US" dirty="0" err="1"/>
              <a:t>val</a:t>
            </a:r>
            <a:r>
              <a:rPr lang="en-US" dirty="0"/>
              <a:t> </a:t>
            </a:r>
            <a:r>
              <a:rPr lang="en-US" dirty="0" err="1"/>
              <a:t>myL</a:t>
            </a:r>
            <a:r>
              <a:rPr lang="en-US" dirty="0"/>
              <a:t> = 6.0 :: 100.0 :: </a:t>
            </a:r>
            <a:r>
              <a:rPr lang="en-US" dirty="0" err="1"/>
              <a:t>Double.NaN</a:t>
            </a:r>
            <a:r>
              <a:rPr lang="en-US" dirty="0"/>
              <a:t> :: Nil</a:t>
            </a:r>
          </a:p>
          <a:p>
            <a:pPr marL="0" indent="0">
              <a:buNone/>
            </a:pPr>
            <a:r>
              <a:rPr lang="en-US" dirty="0"/>
              <a:t>def </a:t>
            </a:r>
            <a:r>
              <a:rPr lang="en-US" dirty="0" err="1"/>
              <a:t>foldLeftHelper</a:t>
            </a:r>
            <a:r>
              <a:rPr lang="en-US" dirty="0"/>
              <a:t>(</a:t>
            </a:r>
            <a:r>
              <a:rPr lang="en-US" dirty="0" err="1"/>
              <a:t>acc:Double</a:t>
            </a:r>
            <a:r>
              <a:rPr lang="en-US" dirty="0"/>
              <a:t>, </a:t>
            </a:r>
            <a:r>
              <a:rPr lang="en-US" dirty="0" err="1"/>
              <a:t>h:Double</a:t>
            </a:r>
            <a:r>
              <a:rPr lang="en-US" dirty="0"/>
              <a:t>): Double = </a:t>
            </a:r>
            <a:r>
              <a:rPr lang="en-US" dirty="0" err="1"/>
              <a:t>acc</a:t>
            </a:r>
            <a:r>
              <a:rPr lang="en-US" dirty="0"/>
              <a:t> + h</a:t>
            </a:r>
          </a:p>
          <a:p>
            <a:pPr marL="0" indent="0">
              <a:buNone/>
            </a:pPr>
            <a:r>
              <a:rPr lang="en-US" dirty="0" err="1"/>
              <a:t>myL.foldLeft</a:t>
            </a:r>
            <a:r>
              <a:rPr lang="en-US" dirty="0"/>
              <a:t>(0)(</a:t>
            </a:r>
            <a:r>
              <a:rPr lang="en-US" dirty="0" err="1"/>
              <a:t>foldLeftHelper</a:t>
            </a:r>
            <a:r>
              <a:rPr lang="en-US" dirty="0"/>
              <a:t>)</a:t>
            </a:r>
          </a:p>
          <a:p>
            <a:pPr marL="0" indent="0">
              <a:buNone/>
            </a:pPr>
            <a:r>
              <a:rPr lang="en-US" dirty="0" err="1"/>
              <a:t>It’a</a:t>
            </a:r>
            <a:r>
              <a:rPr lang="en-US" dirty="0"/>
              <a:t> all about </a:t>
            </a:r>
            <a:r>
              <a:rPr lang="en-US" dirty="0" err="1"/>
              <a:t>foldLeftHelper</a:t>
            </a:r>
            <a:r>
              <a:rPr lang="en-US" dirty="0"/>
              <a:t>… </a:t>
            </a:r>
          </a:p>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112CA685-FFE9-1C4B-B89E-0E46ADFFB57D}"/>
              </a:ext>
            </a:extLst>
          </p:cNvPr>
          <p:cNvGraphicFramePr>
            <a:graphicFrameLocks noGrp="1"/>
          </p:cNvGraphicFramePr>
          <p:nvPr>
            <p:extLst>
              <p:ext uri="{D42A27DB-BD31-4B8C-83A1-F6EECF244321}">
                <p14:modId xmlns:p14="http://schemas.microsoft.com/office/powerpoint/2010/main" val="830154667"/>
              </p:ext>
            </p:extLst>
          </p:nvPr>
        </p:nvGraphicFramePr>
        <p:xfrm>
          <a:off x="1451579" y="4150043"/>
          <a:ext cx="3662116" cy="1478280"/>
        </p:xfrm>
        <a:graphic>
          <a:graphicData uri="http://schemas.openxmlformats.org/drawingml/2006/table">
            <a:tbl>
              <a:tblPr firstRow="1" bandRow="1">
                <a:tableStyleId>{F5AB1C69-6EDB-4FF4-983F-18BD219EF322}</a:tableStyleId>
              </a:tblPr>
              <a:tblGrid>
                <a:gridCol w="491387">
                  <a:extLst>
                    <a:ext uri="{9D8B030D-6E8A-4147-A177-3AD203B41FA5}">
                      <a16:colId xmlns:a16="http://schemas.microsoft.com/office/drawing/2014/main" val="2502298637"/>
                    </a:ext>
                  </a:extLst>
                </a:gridCol>
                <a:gridCol w="867714">
                  <a:extLst>
                    <a:ext uri="{9D8B030D-6E8A-4147-A177-3AD203B41FA5}">
                      <a16:colId xmlns:a16="http://schemas.microsoft.com/office/drawing/2014/main" val="1150487696"/>
                    </a:ext>
                  </a:extLst>
                </a:gridCol>
                <a:gridCol w="1493072">
                  <a:extLst>
                    <a:ext uri="{9D8B030D-6E8A-4147-A177-3AD203B41FA5}">
                      <a16:colId xmlns:a16="http://schemas.microsoft.com/office/drawing/2014/main" val="2402194704"/>
                    </a:ext>
                  </a:extLst>
                </a:gridCol>
                <a:gridCol w="809943">
                  <a:extLst>
                    <a:ext uri="{9D8B030D-6E8A-4147-A177-3AD203B41FA5}">
                      <a16:colId xmlns:a16="http://schemas.microsoft.com/office/drawing/2014/main" val="1513062755"/>
                    </a:ext>
                  </a:extLst>
                </a:gridCol>
              </a:tblGrid>
              <a:tr h="315382">
                <a:tc>
                  <a:txBody>
                    <a:bodyPr/>
                    <a:lstStyle/>
                    <a:p>
                      <a:r>
                        <a:rPr lang="en-US" dirty="0" err="1"/>
                        <a:t>i</a:t>
                      </a:r>
                      <a:endParaRPr lang="en-US" dirty="0"/>
                    </a:p>
                  </a:txBody>
                  <a:tcPr/>
                </a:tc>
                <a:tc>
                  <a:txBody>
                    <a:bodyPr/>
                    <a:lstStyle/>
                    <a:p>
                      <a:r>
                        <a:rPr lang="en-US" dirty="0" err="1"/>
                        <a:t>acc</a:t>
                      </a:r>
                      <a:r>
                        <a:rPr lang="en-US" baseline="-25000" dirty="0" err="1"/>
                        <a:t>i</a:t>
                      </a:r>
                      <a:endParaRPr lang="en-US" dirty="0"/>
                    </a:p>
                  </a:txBody>
                  <a:tcPr/>
                </a:tc>
                <a:tc>
                  <a:txBody>
                    <a:bodyPr/>
                    <a:lstStyle/>
                    <a:p>
                      <a:r>
                        <a:rPr lang="en-US" dirty="0"/>
                        <a:t>h</a:t>
                      </a:r>
                      <a:r>
                        <a:rPr lang="en-US" baseline="-25000" dirty="0"/>
                        <a:t>i</a:t>
                      </a:r>
                      <a:endParaRPr lang="en-US" dirty="0"/>
                    </a:p>
                  </a:txBody>
                  <a:tcPr/>
                </a:tc>
                <a:tc>
                  <a:txBody>
                    <a:bodyPr/>
                    <a:lstStyle/>
                    <a:p>
                      <a:r>
                        <a:rPr lang="en-US" dirty="0"/>
                        <a:t>acc</a:t>
                      </a:r>
                      <a:r>
                        <a:rPr lang="en-US" baseline="-25000" dirty="0"/>
                        <a:t>i+1</a:t>
                      </a:r>
                      <a:endParaRPr lang="en-US" dirty="0"/>
                    </a:p>
                  </a:txBody>
                  <a:tcPr/>
                </a:tc>
                <a:extLst>
                  <a:ext uri="{0D108BD9-81ED-4DB2-BD59-A6C34878D82A}">
                    <a16:rowId xmlns:a16="http://schemas.microsoft.com/office/drawing/2014/main" val="412784838"/>
                  </a:ext>
                </a:extLst>
              </a:tr>
              <a:tr h="370840">
                <a:tc>
                  <a:txBody>
                    <a:bodyPr/>
                    <a:lstStyle/>
                    <a:p>
                      <a:r>
                        <a:rPr lang="en-US" dirty="0"/>
                        <a:t>0</a:t>
                      </a:r>
                    </a:p>
                  </a:txBody>
                  <a:tcPr/>
                </a:tc>
                <a:tc>
                  <a:txBody>
                    <a:bodyPr/>
                    <a:lstStyle/>
                    <a:p>
                      <a:r>
                        <a:rPr lang="en-US" dirty="0"/>
                        <a:t>0</a:t>
                      </a:r>
                    </a:p>
                  </a:txBody>
                  <a:tcPr/>
                </a:tc>
                <a:tc>
                  <a:txBody>
                    <a:bodyPr/>
                    <a:lstStyle/>
                    <a:p>
                      <a:r>
                        <a:rPr lang="en-US" dirty="0"/>
                        <a:t>6.0</a:t>
                      </a:r>
                    </a:p>
                  </a:txBody>
                  <a:tcPr/>
                </a:tc>
                <a:tc>
                  <a:txBody>
                    <a:bodyPr/>
                    <a:lstStyle/>
                    <a:p>
                      <a:endParaRPr lang="en-US" dirty="0"/>
                    </a:p>
                  </a:txBody>
                  <a:tcPr/>
                </a:tc>
                <a:extLst>
                  <a:ext uri="{0D108BD9-81ED-4DB2-BD59-A6C34878D82A}">
                    <a16:rowId xmlns:a16="http://schemas.microsoft.com/office/drawing/2014/main" val="3345975452"/>
                  </a:ext>
                </a:extLst>
              </a:tr>
              <a:tr h="370840">
                <a:tc>
                  <a:txBody>
                    <a:bodyPr/>
                    <a:lstStyle/>
                    <a:p>
                      <a:r>
                        <a:rPr lang="en-US" dirty="0"/>
                        <a:t>1</a:t>
                      </a:r>
                    </a:p>
                  </a:txBody>
                  <a:tcPr/>
                </a:tc>
                <a:tc>
                  <a:txBody>
                    <a:bodyPr/>
                    <a:lstStyle/>
                    <a:p>
                      <a:endParaRPr lang="en-US" dirty="0"/>
                    </a:p>
                  </a:txBody>
                  <a:tcPr/>
                </a:tc>
                <a:tc>
                  <a:txBody>
                    <a:bodyPr/>
                    <a:lstStyle/>
                    <a:p>
                      <a:r>
                        <a:rPr lang="en-US" dirty="0"/>
                        <a:t>100.0</a:t>
                      </a:r>
                    </a:p>
                  </a:txBody>
                  <a:tcPr/>
                </a:tc>
                <a:tc>
                  <a:txBody>
                    <a:bodyPr/>
                    <a:lstStyle/>
                    <a:p>
                      <a:endParaRPr lang="en-US" dirty="0"/>
                    </a:p>
                  </a:txBody>
                  <a:tcPr/>
                </a:tc>
                <a:extLst>
                  <a:ext uri="{0D108BD9-81ED-4DB2-BD59-A6C34878D82A}">
                    <a16:rowId xmlns:a16="http://schemas.microsoft.com/office/drawing/2014/main" val="2689607036"/>
                  </a:ext>
                </a:extLst>
              </a:tr>
              <a:tr h="370840">
                <a:tc>
                  <a:txBody>
                    <a:bodyPr/>
                    <a:lstStyle/>
                    <a:p>
                      <a:r>
                        <a:rPr lang="en-US" dirty="0"/>
                        <a:t>2</a:t>
                      </a:r>
                    </a:p>
                  </a:txBody>
                  <a:tcPr/>
                </a:tc>
                <a:tc>
                  <a:txBody>
                    <a:bodyPr/>
                    <a:lstStyle/>
                    <a:p>
                      <a:endParaRPr lang="en-US"/>
                    </a:p>
                  </a:txBody>
                  <a:tcPr/>
                </a:tc>
                <a:tc>
                  <a:txBody>
                    <a:bodyPr/>
                    <a:lstStyle/>
                    <a:p>
                      <a:r>
                        <a:rPr lang="en-US" dirty="0" err="1"/>
                        <a:t>Double.NaN</a:t>
                      </a:r>
                      <a:endParaRPr lang="en-US" dirty="0"/>
                    </a:p>
                  </a:txBody>
                  <a:tcPr/>
                </a:tc>
                <a:tc>
                  <a:txBody>
                    <a:bodyPr/>
                    <a:lstStyle/>
                    <a:p>
                      <a:endParaRPr lang="en-US" dirty="0"/>
                    </a:p>
                  </a:txBody>
                  <a:tcPr/>
                </a:tc>
                <a:extLst>
                  <a:ext uri="{0D108BD9-81ED-4DB2-BD59-A6C34878D82A}">
                    <a16:rowId xmlns:a16="http://schemas.microsoft.com/office/drawing/2014/main" val="3944904023"/>
                  </a:ext>
                </a:extLst>
              </a:tr>
            </a:tbl>
          </a:graphicData>
        </a:graphic>
      </p:graphicFrame>
    </p:spTree>
    <p:extLst>
      <p:ext uri="{BB962C8B-B14F-4D97-AF65-F5344CB8AC3E}">
        <p14:creationId xmlns:p14="http://schemas.microsoft.com/office/powerpoint/2010/main" val="1661081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B66A-AFFA-7143-8E4D-D4C6956F4951}"/>
              </a:ext>
            </a:extLst>
          </p:cNvPr>
          <p:cNvSpPr>
            <a:spLocks noGrp="1"/>
          </p:cNvSpPr>
          <p:nvPr>
            <p:ph type="title"/>
          </p:nvPr>
        </p:nvSpPr>
        <p:spPr/>
        <p:txBody>
          <a:bodyPr/>
          <a:lstStyle/>
          <a:p>
            <a:r>
              <a:rPr lang="en-US" dirty="0"/>
              <a:t>Fold – sum with </a:t>
            </a:r>
            <a:r>
              <a:rPr lang="en-US" dirty="0" err="1"/>
              <a:t>foldLeft</a:t>
            </a:r>
            <a:endParaRPr lang="en-US" dirty="0"/>
          </a:p>
        </p:txBody>
      </p:sp>
      <p:sp>
        <p:nvSpPr>
          <p:cNvPr id="3" name="Content Placeholder 2">
            <a:extLst>
              <a:ext uri="{FF2B5EF4-FFF2-40B4-BE49-F238E27FC236}">
                <a16:creationId xmlns:a16="http://schemas.microsoft.com/office/drawing/2014/main" id="{4274DADB-0B6B-704D-9E5B-6C039D0F358D}"/>
              </a:ext>
            </a:extLst>
          </p:cNvPr>
          <p:cNvSpPr>
            <a:spLocks noGrp="1"/>
          </p:cNvSpPr>
          <p:nvPr>
            <p:ph idx="1"/>
          </p:nvPr>
        </p:nvSpPr>
        <p:spPr>
          <a:xfrm>
            <a:off x="1451579" y="2015732"/>
            <a:ext cx="10395280" cy="3450613"/>
          </a:xfrm>
        </p:spPr>
        <p:txBody>
          <a:bodyPr/>
          <a:lstStyle/>
          <a:p>
            <a:pPr marL="0" indent="0">
              <a:buNone/>
            </a:pPr>
            <a:r>
              <a:rPr lang="en-US" dirty="0" err="1"/>
              <a:t>val</a:t>
            </a:r>
            <a:r>
              <a:rPr lang="en-US" dirty="0"/>
              <a:t> </a:t>
            </a:r>
            <a:r>
              <a:rPr lang="en-US" dirty="0" err="1"/>
              <a:t>myL</a:t>
            </a:r>
            <a:r>
              <a:rPr lang="en-US" dirty="0"/>
              <a:t> = 6.0 :: 100.0 :: </a:t>
            </a:r>
            <a:r>
              <a:rPr lang="en-US" dirty="0" err="1"/>
              <a:t>Double.NaN</a:t>
            </a:r>
            <a:r>
              <a:rPr lang="en-US" dirty="0"/>
              <a:t> :: Nil</a:t>
            </a:r>
          </a:p>
          <a:p>
            <a:pPr marL="0" indent="0">
              <a:buNone/>
            </a:pPr>
            <a:r>
              <a:rPr lang="en-US" dirty="0"/>
              <a:t>def </a:t>
            </a:r>
            <a:r>
              <a:rPr lang="en-US" dirty="0" err="1"/>
              <a:t>foldLeftHelper</a:t>
            </a:r>
            <a:r>
              <a:rPr lang="en-US" dirty="0"/>
              <a:t>(</a:t>
            </a:r>
            <a:r>
              <a:rPr lang="en-US" dirty="0" err="1"/>
              <a:t>acc:Double</a:t>
            </a:r>
            <a:r>
              <a:rPr lang="en-US" dirty="0"/>
              <a:t>, </a:t>
            </a:r>
            <a:r>
              <a:rPr lang="en-US" dirty="0" err="1"/>
              <a:t>h:Double</a:t>
            </a:r>
            <a:r>
              <a:rPr lang="en-US" dirty="0"/>
              <a:t>): Double = </a:t>
            </a:r>
            <a:r>
              <a:rPr lang="en-US" dirty="0" err="1"/>
              <a:t>acc</a:t>
            </a:r>
            <a:r>
              <a:rPr lang="en-US" dirty="0"/>
              <a:t> + h</a:t>
            </a:r>
          </a:p>
          <a:p>
            <a:pPr marL="0" indent="0">
              <a:buNone/>
            </a:pPr>
            <a:r>
              <a:rPr lang="en-US" dirty="0" err="1"/>
              <a:t>myL.foldLeft</a:t>
            </a:r>
            <a:r>
              <a:rPr lang="en-US" dirty="0"/>
              <a:t>(0)(</a:t>
            </a:r>
            <a:r>
              <a:rPr lang="en-US" dirty="0" err="1"/>
              <a:t>foldLeftHelper</a:t>
            </a:r>
            <a:r>
              <a:rPr lang="en-US" dirty="0"/>
              <a:t>)</a:t>
            </a:r>
          </a:p>
          <a:p>
            <a:pPr marL="0" indent="0">
              <a:buNone/>
            </a:pPr>
            <a:r>
              <a:rPr lang="en-US" dirty="0" err="1"/>
              <a:t>It’a</a:t>
            </a:r>
            <a:r>
              <a:rPr lang="en-US" dirty="0"/>
              <a:t> all about </a:t>
            </a:r>
            <a:r>
              <a:rPr lang="en-US" dirty="0" err="1"/>
              <a:t>foldLeftHelper</a:t>
            </a:r>
            <a:r>
              <a:rPr lang="en-US" dirty="0"/>
              <a:t>… 	for </a:t>
            </a:r>
            <a:r>
              <a:rPr lang="en-US" dirty="0" err="1"/>
              <a:t>i</a:t>
            </a:r>
            <a:r>
              <a:rPr lang="en-US" dirty="0"/>
              <a:t> = 0;   	</a:t>
            </a:r>
            <a:r>
              <a:rPr lang="en-US" dirty="0" err="1"/>
              <a:t>acc</a:t>
            </a:r>
            <a:r>
              <a:rPr lang="en-US" baseline="-25000" dirty="0" err="1"/>
              <a:t>i</a:t>
            </a:r>
            <a:r>
              <a:rPr lang="en-US" baseline="-25000" dirty="0"/>
              <a:t> + 1</a:t>
            </a:r>
            <a:r>
              <a:rPr lang="en-US" dirty="0"/>
              <a:t> = </a:t>
            </a:r>
            <a:r>
              <a:rPr lang="en-US" dirty="0" err="1"/>
              <a:t>acc</a:t>
            </a:r>
            <a:r>
              <a:rPr lang="en-US" baseline="-25000" dirty="0" err="1"/>
              <a:t>i</a:t>
            </a:r>
            <a:r>
              <a:rPr lang="en-US" dirty="0"/>
              <a:t> + h</a:t>
            </a:r>
            <a:r>
              <a:rPr lang="en-US" baseline="-25000" dirty="0"/>
              <a:t>i</a:t>
            </a:r>
            <a:r>
              <a:rPr lang="en-US" dirty="0"/>
              <a:t> = 0 + 6.0 = 6.0</a:t>
            </a:r>
          </a:p>
          <a:p>
            <a:pPr marL="0" indent="0">
              <a:buNone/>
            </a:pPr>
            <a:endParaRPr lang="en-US" dirty="0"/>
          </a:p>
          <a:p>
            <a:pPr marL="0" indent="0">
              <a:buNone/>
            </a:pPr>
            <a:endParaRPr lang="en-US" dirty="0"/>
          </a:p>
        </p:txBody>
      </p:sp>
      <p:graphicFrame>
        <p:nvGraphicFramePr>
          <p:cNvPr id="5" name="Table 4">
            <a:extLst>
              <a:ext uri="{FF2B5EF4-FFF2-40B4-BE49-F238E27FC236}">
                <a16:creationId xmlns:a16="http://schemas.microsoft.com/office/drawing/2014/main" id="{DDE2F053-496C-EB4A-B88A-076DCA48149D}"/>
              </a:ext>
            </a:extLst>
          </p:cNvPr>
          <p:cNvGraphicFramePr>
            <a:graphicFrameLocks noGrp="1"/>
          </p:cNvGraphicFramePr>
          <p:nvPr>
            <p:extLst>
              <p:ext uri="{D42A27DB-BD31-4B8C-83A1-F6EECF244321}">
                <p14:modId xmlns:p14="http://schemas.microsoft.com/office/powerpoint/2010/main" val="462953431"/>
              </p:ext>
            </p:extLst>
          </p:nvPr>
        </p:nvGraphicFramePr>
        <p:xfrm>
          <a:off x="1451579" y="4150043"/>
          <a:ext cx="3662116" cy="1478280"/>
        </p:xfrm>
        <a:graphic>
          <a:graphicData uri="http://schemas.openxmlformats.org/drawingml/2006/table">
            <a:tbl>
              <a:tblPr firstRow="1" bandRow="1">
                <a:tableStyleId>{F5AB1C69-6EDB-4FF4-983F-18BD219EF322}</a:tableStyleId>
              </a:tblPr>
              <a:tblGrid>
                <a:gridCol w="491387">
                  <a:extLst>
                    <a:ext uri="{9D8B030D-6E8A-4147-A177-3AD203B41FA5}">
                      <a16:colId xmlns:a16="http://schemas.microsoft.com/office/drawing/2014/main" val="2502298637"/>
                    </a:ext>
                  </a:extLst>
                </a:gridCol>
                <a:gridCol w="867714">
                  <a:extLst>
                    <a:ext uri="{9D8B030D-6E8A-4147-A177-3AD203B41FA5}">
                      <a16:colId xmlns:a16="http://schemas.microsoft.com/office/drawing/2014/main" val="1150487696"/>
                    </a:ext>
                  </a:extLst>
                </a:gridCol>
                <a:gridCol w="1493072">
                  <a:extLst>
                    <a:ext uri="{9D8B030D-6E8A-4147-A177-3AD203B41FA5}">
                      <a16:colId xmlns:a16="http://schemas.microsoft.com/office/drawing/2014/main" val="2402194704"/>
                    </a:ext>
                  </a:extLst>
                </a:gridCol>
                <a:gridCol w="809943">
                  <a:extLst>
                    <a:ext uri="{9D8B030D-6E8A-4147-A177-3AD203B41FA5}">
                      <a16:colId xmlns:a16="http://schemas.microsoft.com/office/drawing/2014/main" val="1513062755"/>
                    </a:ext>
                  </a:extLst>
                </a:gridCol>
              </a:tblGrid>
              <a:tr h="315382">
                <a:tc>
                  <a:txBody>
                    <a:bodyPr/>
                    <a:lstStyle/>
                    <a:p>
                      <a:r>
                        <a:rPr lang="en-US" dirty="0" err="1"/>
                        <a:t>i</a:t>
                      </a:r>
                      <a:endParaRPr lang="en-US" dirty="0"/>
                    </a:p>
                  </a:txBody>
                  <a:tcPr/>
                </a:tc>
                <a:tc>
                  <a:txBody>
                    <a:bodyPr/>
                    <a:lstStyle/>
                    <a:p>
                      <a:r>
                        <a:rPr lang="en-US" dirty="0" err="1"/>
                        <a:t>acc</a:t>
                      </a:r>
                      <a:r>
                        <a:rPr lang="en-US" baseline="-25000" dirty="0" err="1"/>
                        <a:t>i</a:t>
                      </a:r>
                      <a:endParaRPr lang="en-US" dirty="0"/>
                    </a:p>
                  </a:txBody>
                  <a:tcPr/>
                </a:tc>
                <a:tc>
                  <a:txBody>
                    <a:bodyPr/>
                    <a:lstStyle/>
                    <a:p>
                      <a:r>
                        <a:rPr lang="en-US" dirty="0"/>
                        <a:t>h</a:t>
                      </a:r>
                      <a:r>
                        <a:rPr lang="en-US" baseline="-25000" dirty="0"/>
                        <a:t>i</a:t>
                      </a:r>
                      <a:endParaRPr lang="en-US" dirty="0"/>
                    </a:p>
                  </a:txBody>
                  <a:tcPr/>
                </a:tc>
                <a:tc>
                  <a:txBody>
                    <a:bodyPr/>
                    <a:lstStyle/>
                    <a:p>
                      <a:r>
                        <a:rPr lang="en-US" dirty="0"/>
                        <a:t>acc</a:t>
                      </a:r>
                      <a:r>
                        <a:rPr lang="en-US" baseline="-25000" dirty="0"/>
                        <a:t>i+1</a:t>
                      </a:r>
                      <a:endParaRPr lang="en-US" dirty="0"/>
                    </a:p>
                  </a:txBody>
                  <a:tcPr/>
                </a:tc>
                <a:extLst>
                  <a:ext uri="{0D108BD9-81ED-4DB2-BD59-A6C34878D82A}">
                    <a16:rowId xmlns:a16="http://schemas.microsoft.com/office/drawing/2014/main" val="412784838"/>
                  </a:ext>
                </a:extLst>
              </a:tr>
              <a:tr h="370840">
                <a:tc>
                  <a:txBody>
                    <a:bodyPr/>
                    <a:lstStyle/>
                    <a:p>
                      <a:r>
                        <a:rPr lang="en-US" dirty="0"/>
                        <a:t>0</a:t>
                      </a:r>
                    </a:p>
                  </a:txBody>
                  <a:tcPr/>
                </a:tc>
                <a:tc>
                  <a:txBody>
                    <a:bodyPr/>
                    <a:lstStyle/>
                    <a:p>
                      <a:r>
                        <a:rPr lang="en-US" dirty="0"/>
                        <a:t>0</a:t>
                      </a:r>
                    </a:p>
                  </a:txBody>
                  <a:tcPr/>
                </a:tc>
                <a:tc>
                  <a:txBody>
                    <a:bodyPr/>
                    <a:lstStyle/>
                    <a:p>
                      <a:r>
                        <a:rPr lang="en-US" dirty="0"/>
                        <a:t>6.0</a:t>
                      </a:r>
                    </a:p>
                  </a:txBody>
                  <a:tcPr/>
                </a:tc>
                <a:tc>
                  <a:txBody>
                    <a:bodyPr/>
                    <a:lstStyle/>
                    <a:p>
                      <a:r>
                        <a:rPr lang="en-US" dirty="0"/>
                        <a:t>6.0</a:t>
                      </a:r>
                    </a:p>
                  </a:txBody>
                  <a:tcPr/>
                </a:tc>
                <a:extLst>
                  <a:ext uri="{0D108BD9-81ED-4DB2-BD59-A6C34878D82A}">
                    <a16:rowId xmlns:a16="http://schemas.microsoft.com/office/drawing/2014/main" val="3345975452"/>
                  </a:ext>
                </a:extLst>
              </a:tr>
              <a:tr h="370840">
                <a:tc>
                  <a:txBody>
                    <a:bodyPr/>
                    <a:lstStyle/>
                    <a:p>
                      <a:r>
                        <a:rPr lang="en-US" dirty="0"/>
                        <a:t>1</a:t>
                      </a:r>
                    </a:p>
                  </a:txBody>
                  <a:tcPr/>
                </a:tc>
                <a:tc>
                  <a:txBody>
                    <a:bodyPr/>
                    <a:lstStyle/>
                    <a:p>
                      <a:endParaRPr lang="en-US" dirty="0"/>
                    </a:p>
                  </a:txBody>
                  <a:tcPr/>
                </a:tc>
                <a:tc>
                  <a:txBody>
                    <a:bodyPr/>
                    <a:lstStyle/>
                    <a:p>
                      <a:r>
                        <a:rPr lang="en-US" dirty="0"/>
                        <a:t>100.0</a:t>
                      </a:r>
                    </a:p>
                  </a:txBody>
                  <a:tcPr/>
                </a:tc>
                <a:tc>
                  <a:txBody>
                    <a:bodyPr/>
                    <a:lstStyle/>
                    <a:p>
                      <a:endParaRPr lang="en-US" dirty="0"/>
                    </a:p>
                  </a:txBody>
                  <a:tcPr/>
                </a:tc>
                <a:extLst>
                  <a:ext uri="{0D108BD9-81ED-4DB2-BD59-A6C34878D82A}">
                    <a16:rowId xmlns:a16="http://schemas.microsoft.com/office/drawing/2014/main" val="2689607036"/>
                  </a:ext>
                </a:extLst>
              </a:tr>
              <a:tr h="370840">
                <a:tc>
                  <a:txBody>
                    <a:bodyPr/>
                    <a:lstStyle/>
                    <a:p>
                      <a:r>
                        <a:rPr lang="en-US" dirty="0"/>
                        <a:t>2</a:t>
                      </a:r>
                    </a:p>
                  </a:txBody>
                  <a:tcPr/>
                </a:tc>
                <a:tc>
                  <a:txBody>
                    <a:bodyPr/>
                    <a:lstStyle/>
                    <a:p>
                      <a:endParaRPr lang="en-US"/>
                    </a:p>
                  </a:txBody>
                  <a:tcPr/>
                </a:tc>
                <a:tc>
                  <a:txBody>
                    <a:bodyPr/>
                    <a:lstStyle/>
                    <a:p>
                      <a:r>
                        <a:rPr lang="en-US" dirty="0" err="1"/>
                        <a:t>Double.NaN</a:t>
                      </a:r>
                      <a:endParaRPr lang="en-US" dirty="0"/>
                    </a:p>
                  </a:txBody>
                  <a:tcPr/>
                </a:tc>
                <a:tc>
                  <a:txBody>
                    <a:bodyPr/>
                    <a:lstStyle/>
                    <a:p>
                      <a:endParaRPr lang="en-US" dirty="0"/>
                    </a:p>
                  </a:txBody>
                  <a:tcPr/>
                </a:tc>
                <a:extLst>
                  <a:ext uri="{0D108BD9-81ED-4DB2-BD59-A6C34878D82A}">
                    <a16:rowId xmlns:a16="http://schemas.microsoft.com/office/drawing/2014/main" val="3944904023"/>
                  </a:ext>
                </a:extLst>
              </a:tr>
            </a:tbl>
          </a:graphicData>
        </a:graphic>
      </p:graphicFrame>
    </p:spTree>
    <p:extLst>
      <p:ext uri="{BB962C8B-B14F-4D97-AF65-F5344CB8AC3E}">
        <p14:creationId xmlns:p14="http://schemas.microsoft.com/office/powerpoint/2010/main" val="2689504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B66A-AFFA-7143-8E4D-D4C6956F4951}"/>
              </a:ext>
            </a:extLst>
          </p:cNvPr>
          <p:cNvSpPr>
            <a:spLocks noGrp="1"/>
          </p:cNvSpPr>
          <p:nvPr>
            <p:ph type="title"/>
          </p:nvPr>
        </p:nvSpPr>
        <p:spPr/>
        <p:txBody>
          <a:bodyPr/>
          <a:lstStyle/>
          <a:p>
            <a:r>
              <a:rPr lang="en-US" dirty="0"/>
              <a:t>Fold – sum with </a:t>
            </a:r>
            <a:r>
              <a:rPr lang="en-US" dirty="0" err="1"/>
              <a:t>foldLeft</a:t>
            </a:r>
            <a:endParaRPr lang="en-US" dirty="0"/>
          </a:p>
        </p:txBody>
      </p:sp>
      <p:sp>
        <p:nvSpPr>
          <p:cNvPr id="3" name="Content Placeholder 2">
            <a:extLst>
              <a:ext uri="{FF2B5EF4-FFF2-40B4-BE49-F238E27FC236}">
                <a16:creationId xmlns:a16="http://schemas.microsoft.com/office/drawing/2014/main" id="{4274DADB-0B6B-704D-9E5B-6C039D0F358D}"/>
              </a:ext>
            </a:extLst>
          </p:cNvPr>
          <p:cNvSpPr>
            <a:spLocks noGrp="1"/>
          </p:cNvSpPr>
          <p:nvPr>
            <p:ph idx="1"/>
          </p:nvPr>
        </p:nvSpPr>
        <p:spPr>
          <a:xfrm>
            <a:off x="1451579" y="2015732"/>
            <a:ext cx="10395280" cy="3450613"/>
          </a:xfrm>
        </p:spPr>
        <p:txBody>
          <a:bodyPr/>
          <a:lstStyle/>
          <a:p>
            <a:pPr marL="0" indent="0">
              <a:buNone/>
            </a:pPr>
            <a:r>
              <a:rPr lang="en-US" dirty="0" err="1"/>
              <a:t>val</a:t>
            </a:r>
            <a:r>
              <a:rPr lang="en-US" dirty="0"/>
              <a:t> </a:t>
            </a:r>
            <a:r>
              <a:rPr lang="en-US" dirty="0" err="1"/>
              <a:t>myL</a:t>
            </a:r>
            <a:r>
              <a:rPr lang="en-US" dirty="0"/>
              <a:t> = 6.0 :: 100.0 :: </a:t>
            </a:r>
            <a:r>
              <a:rPr lang="en-US" dirty="0" err="1"/>
              <a:t>Double.NaN</a:t>
            </a:r>
            <a:r>
              <a:rPr lang="en-US" dirty="0"/>
              <a:t> :: Nil</a:t>
            </a:r>
          </a:p>
          <a:p>
            <a:pPr marL="0" indent="0">
              <a:buNone/>
            </a:pPr>
            <a:r>
              <a:rPr lang="en-US" dirty="0"/>
              <a:t>def </a:t>
            </a:r>
            <a:r>
              <a:rPr lang="en-US" dirty="0" err="1"/>
              <a:t>foldLeftHelper</a:t>
            </a:r>
            <a:r>
              <a:rPr lang="en-US" dirty="0"/>
              <a:t>(</a:t>
            </a:r>
            <a:r>
              <a:rPr lang="en-US" dirty="0" err="1"/>
              <a:t>acc:Double</a:t>
            </a:r>
            <a:r>
              <a:rPr lang="en-US" dirty="0"/>
              <a:t>, </a:t>
            </a:r>
            <a:r>
              <a:rPr lang="en-US" dirty="0" err="1"/>
              <a:t>h:Double</a:t>
            </a:r>
            <a:r>
              <a:rPr lang="en-US" dirty="0"/>
              <a:t>): Double = </a:t>
            </a:r>
            <a:r>
              <a:rPr lang="en-US" dirty="0" err="1"/>
              <a:t>acc</a:t>
            </a:r>
            <a:r>
              <a:rPr lang="en-US" dirty="0"/>
              <a:t> + h</a:t>
            </a:r>
          </a:p>
          <a:p>
            <a:pPr marL="0" indent="0">
              <a:buNone/>
            </a:pPr>
            <a:r>
              <a:rPr lang="en-US" dirty="0" err="1"/>
              <a:t>myL.foldLeft</a:t>
            </a:r>
            <a:r>
              <a:rPr lang="en-US" dirty="0"/>
              <a:t>(0)(</a:t>
            </a:r>
            <a:r>
              <a:rPr lang="en-US" dirty="0" err="1"/>
              <a:t>foldLeftHelper</a:t>
            </a:r>
            <a:r>
              <a:rPr lang="en-US" dirty="0"/>
              <a:t>)</a:t>
            </a:r>
          </a:p>
          <a:p>
            <a:pPr marL="0" indent="0">
              <a:buNone/>
            </a:pPr>
            <a:r>
              <a:rPr lang="en-US" dirty="0" err="1"/>
              <a:t>It’a</a:t>
            </a:r>
            <a:r>
              <a:rPr lang="en-US" dirty="0"/>
              <a:t> all about </a:t>
            </a:r>
            <a:r>
              <a:rPr lang="en-US" dirty="0" err="1"/>
              <a:t>foldLeftHelper</a:t>
            </a:r>
            <a:r>
              <a:rPr lang="en-US" dirty="0"/>
              <a:t>… 		we know acc</a:t>
            </a:r>
            <a:r>
              <a:rPr lang="en-US" baseline="-25000" dirty="0"/>
              <a:t>1….</a:t>
            </a:r>
            <a:endParaRPr lang="en-US" dirty="0"/>
          </a:p>
          <a:p>
            <a:pPr marL="0" indent="0">
              <a:buNone/>
            </a:pPr>
            <a:endParaRPr lang="en-US" dirty="0"/>
          </a:p>
          <a:p>
            <a:pPr marL="0" indent="0">
              <a:buNone/>
            </a:pPr>
            <a:endParaRPr lang="en-US" dirty="0"/>
          </a:p>
        </p:txBody>
      </p:sp>
      <p:graphicFrame>
        <p:nvGraphicFramePr>
          <p:cNvPr id="5" name="Table 4">
            <a:extLst>
              <a:ext uri="{FF2B5EF4-FFF2-40B4-BE49-F238E27FC236}">
                <a16:creationId xmlns:a16="http://schemas.microsoft.com/office/drawing/2014/main" id="{DDE2F053-496C-EB4A-B88A-076DCA48149D}"/>
              </a:ext>
            </a:extLst>
          </p:cNvPr>
          <p:cNvGraphicFramePr>
            <a:graphicFrameLocks noGrp="1"/>
          </p:cNvGraphicFramePr>
          <p:nvPr>
            <p:extLst>
              <p:ext uri="{D42A27DB-BD31-4B8C-83A1-F6EECF244321}">
                <p14:modId xmlns:p14="http://schemas.microsoft.com/office/powerpoint/2010/main" val="2663539373"/>
              </p:ext>
            </p:extLst>
          </p:nvPr>
        </p:nvGraphicFramePr>
        <p:xfrm>
          <a:off x="1451579" y="4150043"/>
          <a:ext cx="3662116" cy="1478280"/>
        </p:xfrm>
        <a:graphic>
          <a:graphicData uri="http://schemas.openxmlformats.org/drawingml/2006/table">
            <a:tbl>
              <a:tblPr firstRow="1" bandRow="1">
                <a:tableStyleId>{F5AB1C69-6EDB-4FF4-983F-18BD219EF322}</a:tableStyleId>
              </a:tblPr>
              <a:tblGrid>
                <a:gridCol w="491387">
                  <a:extLst>
                    <a:ext uri="{9D8B030D-6E8A-4147-A177-3AD203B41FA5}">
                      <a16:colId xmlns:a16="http://schemas.microsoft.com/office/drawing/2014/main" val="2502298637"/>
                    </a:ext>
                  </a:extLst>
                </a:gridCol>
                <a:gridCol w="867714">
                  <a:extLst>
                    <a:ext uri="{9D8B030D-6E8A-4147-A177-3AD203B41FA5}">
                      <a16:colId xmlns:a16="http://schemas.microsoft.com/office/drawing/2014/main" val="1150487696"/>
                    </a:ext>
                  </a:extLst>
                </a:gridCol>
                <a:gridCol w="1493072">
                  <a:extLst>
                    <a:ext uri="{9D8B030D-6E8A-4147-A177-3AD203B41FA5}">
                      <a16:colId xmlns:a16="http://schemas.microsoft.com/office/drawing/2014/main" val="2402194704"/>
                    </a:ext>
                  </a:extLst>
                </a:gridCol>
                <a:gridCol w="809943">
                  <a:extLst>
                    <a:ext uri="{9D8B030D-6E8A-4147-A177-3AD203B41FA5}">
                      <a16:colId xmlns:a16="http://schemas.microsoft.com/office/drawing/2014/main" val="1513062755"/>
                    </a:ext>
                  </a:extLst>
                </a:gridCol>
              </a:tblGrid>
              <a:tr h="315382">
                <a:tc>
                  <a:txBody>
                    <a:bodyPr/>
                    <a:lstStyle/>
                    <a:p>
                      <a:r>
                        <a:rPr lang="en-US" dirty="0" err="1"/>
                        <a:t>i</a:t>
                      </a:r>
                      <a:endParaRPr lang="en-US" dirty="0"/>
                    </a:p>
                  </a:txBody>
                  <a:tcPr/>
                </a:tc>
                <a:tc>
                  <a:txBody>
                    <a:bodyPr/>
                    <a:lstStyle/>
                    <a:p>
                      <a:r>
                        <a:rPr lang="en-US" dirty="0" err="1"/>
                        <a:t>acc</a:t>
                      </a:r>
                      <a:r>
                        <a:rPr lang="en-US" baseline="-25000" dirty="0" err="1"/>
                        <a:t>i</a:t>
                      </a:r>
                      <a:endParaRPr lang="en-US" dirty="0"/>
                    </a:p>
                  </a:txBody>
                  <a:tcPr/>
                </a:tc>
                <a:tc>
                  <a:txBody>
                    <a:bodyPr/>
                    <a:lstStyle/>
                    <a:p>
                      <a:r>
                        <a:rPr lang="en-US" dirty="0"/>
                        <a:t>h</a:t>
                      </a:r>
                      <a:r>
                        <a:rPr lang="en-US" baseline="-25000" dirty="0"/>
                        <a:t>i</a:t>
                      </a:r>
                      <a:endParaRPr lang="en-US" dirty="0"/>
                    </a:p>
                  </a:txBody>
                  <a:tcPr/>
                </a:tc>
                <a:tc>
                  <a:txBody>
                    <a:bodyPr/>
                    <a:lstStyle/>
                    <a:p>
                      <a:r>
                        <a:rPr lang="en-US" dirty="0"/>
                        <a:t>acc</a:t>
                      </a:r>
                      <a:r>
                        <a:rPr lang="en-US" baseline="-25000" dirty="0"/>
                        <a:t>i+1</a:t>
                      </a:r>
                      <a:endParaRPr lang="en-US" dirty="0"/>
                    </a:p>
                  </a:txBody>
                  <a:tcPr/>
                </a:tc>
                <a:extLst>
                  <a:ext uri="{0D108BD9-81ED-4DB2-BD59-A6C34878D82A}">
                    <a16:rowId xmlns:a16="http://schemas.microsoft.com/office/drawing/2014/main" val="412784838"/>
                  </a:ext>
                </a:extLst>
              </a:tr>
              <a:tr h="370840">
                <a:tc>
                  <a:txBody>
                    <a:bodyPr/>
                    <a:lstStyle/>
                    <a:p>
                      <a:r>
                        <a:rPr lang="en-US" dirty="0"/>
                        <a:t>0</a:t>
                      </a:r>
                    </a:p>
                  </a:txBody>
                  <a:tcPr/>
                </a:tc>
                <a:tc>
                  <a:txBody>
                    <a:bodyPr/>
                    <a:lstStyle/>
                    <a:p>
                      <a:r>
                        <a:rPr lang="en-US" dirty="0"/>
                        <a:t>0</a:t>
                      </a:r>
                    </a:p>
                  </a:txBody>
                  <a:tcPr/>
                </a:tc>
                <a:tc>
                  <a:txBody>
                    <a:bodyPr/>
                    <a:lstStyle/>
                    <a:p>
                      <a:r>
                        <a:rPr lang="en-US" dirty="0"/>
                        <a:t>6.0</a:t>
                      </a:r>
                    </a:p>
                  </a:txBody>
                  <a:tcPr/>
                </a:tc>
                <a:tc>
                  <a:txBody>
                    <a:bodyPr/>
                    <a:lstStyle/>
                    <a:p>
                      <a:r>
                        <a:rPr lang="en-US" dirty="0"/>
                        <a:t>6.0</a:t>
                      </a:r>
                    </a:p>
                  </a:txBody>
                  <a:tcPr/>
                </a:tc>
                <a:extLst>
                  <a:ext uri="{0D108BD9-81ED-4DB2-BD59-A6C34878D82A}">
                    <a16:rowId xmlns:a16="http://schemas.microsoft.com/office/drawing/2014/main" val="3345975452"/>
                  </a:ext>
                </a:extLst>
              </a:tr>
              <a:tr h="370840">
                <a:tc>
                  <a:txBody>
                    <a:bodyPr/>
                    <a:lstStyle/>
                    <a:p>
                      <a:r>
                        <a:rPr lang="en-US" dirty="0"/>
                        <a:t>1</a:t>
                      </a:r>
                    </a:p>
                  </a:txBody>
                  <a:tcPr/>
                </a:tc>
                <a:tc>
                  <a:txBody>
                    <a:bodyPr/>
                    <a:lstStyle/>
                    <a:p>
                      <a:r>
                        <a:rPr lang="en-US" dirty="0"/>
                        <a:t>6.0</a:t>
                      </a:r>
                    </a:p>
                  </a:txBody>
                  <a:tcPr/>
                </a:tc>
                <a:tc>
                  <a:txBody>
                    <a:bodyPr/>
                    <a:lstStyle/>
                    <a:p>
                      <a:r>
                        <a:rPr lang="en-US" dirty="0"/>
                        <a:t>100.0</a:t>
                      </a:r>
                    </a:p>
                  </a:txBody>
                  <a:tcPr/>
                </a:tc>
                <a:tc>
                  <a:txBody>
                    <a:bodyPr/>
                    <a:lstStyle/>
                    <a:p>
                      <a:endParaRPr lang="en-US" dirty="0"/>
                    </a:p>
                  </a:txBody>
                  <a:tcPr/>
                </a:tc>
                <a:extLst>
                  <a:ext uri="{0D108BD9-81ED-4DB2-BD59-A6C34878D82A}">
                    <a16:rowId xmlns:a16="http://schemas.microsoft.com/office/drawing/2014/main" val="2689607036"/>
                  </a:ext>
                </a:extLst>
              </a:tr>
              <a:tr h="370840">
                <a:tc>
                  <a:txBody>
                    <a:bodyPr/>
                    <a:lstStyle/>
                    <a:p>
                      <a:r>
                        <a:rPr lang="en-US" dirty="0"/>
                        <a:t>2</a:t>
                      </a:r>
                    </a:p>
                  </a:txBody>
                  <a:tcPr/>
                </a:tc>
                <a:tc>
                  <a:txBody>
                    <a:bodyPr/>
                    <a:lstStyle/>
                    <a:p>
                      <a:endParaRPr lang="en-US"/>
                    </a:p>
                  </a:txBody>
                  <a:tcPr/>
                </a:tc>
                <a:tc>
                  <a:txBody>
                    <a:bodyPr/>
                    <a:lstStyle/>
                    <a:p>
                      <a:r>
                        <a:rPr lang="en-US" dirty="0" err="1"/>
                        <a:t>Double.NaN</a:t>
                      </a:r>
                      <a:endParaRPr lang="en-US" dirty="0"/>
                    </a:p>
                  </a:txBody>
                  <a:tcPr/>
                </a:tc>
                <a:tc>
                  <a:txBody>
                    <a:bodyPr/>
                    <a:lstStyle/>
                    <a:p>
                      <a:endParaRPr lang="en-US" dirty="0"/>
                    </a:p>
                  </a:txBody>
                  <a:tcPr/>
                </a:tc>
                <a:extLst>
                  <a:ext uri="{0D108BD9-81ED-4DB2-BD59-A6C34878D82A}">
                    <a16:rowId xmlns:a16="http://schemas.microsoft.com/office/drawing/2014/main" val="3944904023"/>
                  </a:ext>
                </a:extLst>
              </a:tr>
            </a:tbl>
          </a:graphicData>
        </a:graphic>
      </p:graphicFrame>
    </p:spTree>
    <p:extLst>
      <p:ext uri="{BB962C8B-B14F-4D97-AF65-F5344CB8AC3E}">
        <p14:creationId xmlns:p14="http://schemas.microsoft.com/office/powerpoint/2010/main" val="3866690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B66A-AFFA-7143-8E4D-D4C6956F4951}"/>
              </a:ext>
            </a:extLst>
          </p:cNvPr>
          <p:cNvSpPr>
            <a:spLocks noGrp="1"/>
          </p:cNvSpPr>
          <p:nvPr>
            <p:ph type="title"/>
          </p:nvPr>
        </p:nvSpPr>
        <p:spPr/>
        <p:txBody>
          <a:bodyPr/>
          <a:lstStyle/>
          <a:p>
            <a:r>
              <a:rPr lang="en-US" dirty="0"/>
              <a:t>Fold – sum with </a:t>
            </a:r>
            <a:r>
              <a:rPr lang="en-US" dirty="0" err="1"/>
              <a:t>foldLeft</a:t>
            </a:r>
            <a:endParaRPr lang="en-US" dirty="0"/>
          </a:p>
        </p:txBody>
      </p:sp>
      <p:sp>
        <p:nvSpPr>
          <p:cNvPr id="3" name="Content Placeholder 2">
            <a:extLst>
              <a:ext uri="{FF2B5EF4-FFF2-40B4-BE49-F238E27FC236}">
                <a16:creationId xmlns:a16="http://schemas.microsoft.com/office/drawing/2014/main" id="{4274DADB-0B6B-704D-9E5B-6C039D0F358D}"/>
              </a:ext>
            </a:extLst>
          </p:cNvPr>
          <p:cNvSpPr>
            <a:spLocks noGrp="1"/>
          </p:cNvSpPr>
          <p:nvPr>
            <p:ph idx="1"/>
          </p:nvPr>
        </p:nvSpPr>
        <p:spPr>
          <a:xfrm>
            <a:off x="1451579" y="2015732"/>
            <a:ext cx="10395280" cy="3450613"/>
          </a:xfrm>
        </p:spPr>
        <p:txBody>
          <a:bodyPr/>
          <a:lstStyle/>
          <a:p>
            <a:pPr marL="0" indent="0">
              <a:buNone/>
            </a:pPr>
            <a:r>
              <a:rPr lang="en-US" dirty="0" err="1"/>
              <a:t>val</a:t>
            </a:r>
            <a:r>
              <a:rPr lang="en-US" dirty="0"/>
              <a:t> </a:t>
            </a:r>
            <a:r>
              <a:rPr lang="en-US" dirty="0" err="1"/>
              <a:t>myL</a:t>
            </a:r>
            <a:r>
              <a:rPr lang="en-US" dirty="0"/>
              <a:t> = 6.0 :: 100.0 :: </a:t>
            </a:r>
            <a:r>
              <a:rPr lang="en-US" dirty="0" err="1"/>
              <a:t>Double.NaN</a:t>
            </a:r>
            <a:r>
              <a:rPr lang="en-US" dirty="0"/>
              <a:t> :: Nil</a:t>
            </a:r>
          </a:p>
          <a:p>
            <a:pPr marL="0" indent="0">
              <a:buNone/>
            </a:pPr>
            <a:r>
              <a:rPr lang="en-US" dirty="0"/>
              <a:t>def </a:t>
            </a:r>
            <a:r>
              <a:rPr lang="en-US" dirty="0" err="1"/>
              <a:t>foldLeftHelper</a:t>
            </a:r>
            <a:r>
              <a:rPr lang="en-US" dirty="0"/>
              <a:t>(</a:t>
            </a:r>
            <a:r>
              <a:rPr lang="en-US" dirty="0" err="1"/>
              <a:t>acc:Double</a:t>
            </a:r>
            <a:r>
              <a:rPr lang="en-US" dirty="0"/>
              <a:t>, </a:t>
            </a:r>
            <a:r>
              <a:rPr lang="en-US" dirty="0" err="1"/>
              <a:t>h:Double</a:t>
            </a:r>
            <a:r>
              <a:rPr lang="en-US" dirty="0"/>
              <a:t>): Double = </a:t>
            </a:r>
            <a:r>
              <a:rPr lang="en-US" dirty="0" err="1"/>
              <a:t>acc</a:t>
            </a:r>
            <a:r>
              <a:rPr lang="en-US" dirty="0"/>
              <a:t> + h</a:t>
            </a:r>
          </a:p>
          <a:p>
            <a:pPr marL="0" indent="0">
              <a:buNone/>
            </a:pPr>
            <a:r>
              <a:rPr lang="en-US" dirty="0" err="1"/>
              <a:t>myL.foldLeft</a:t>
            </a:r>
            <a:r>
              <a:rPr lang="en-US" dirty="0"/>
              <a:t>(0)(</a:t>
            </a:r>
            <a:r>
              <a:rPr lang="en-US" dirty="0" err="1"/>
              <a:t>foldLeftHelper</a:t>
            </a:r>
            <a:r>
              <a:rPr lang="en-US" dirty="0"/>
              <a:t>)</a:t>
            </a:r>
          </a:p>
          <a:p>
            <a:pPr marL="0" indent="0">
              <a:buNone/>
            </a:pPr>
            <a:r>
              <a:rPr lang="en-US" dirty="0" err="1"/>
              <a:t>It’a</a:t>
            </a:r>
            <a:r>
              <a:rPr lang="en-US" dirty="0"/>
              <a:t> all about </a:t>
            </a:r>
            <a:r>
              <a:rPr lang="en-US" dirty="0" err="1"/>
              <a:t>foldLeftHelper</a:t>
            </a:r>
            <a:r>
              <a:rPr lang="en-US" dirty="0"/>
              <a:t>… 		acc</a:t>
            </a:r>
            <a:r>
              <a:rPr lang="en-US" baseline="-25000" dirty="0"/>
              <a:t>2 </a:t>
            </a:r>
            <a:r>
              <a:rPr lang="en-US" dirty="0"/>
              <a:t>= acc</a:t>
            </a:r>
            <a:r>
              <a:rPr lang="en-US" baseline="-25000" dirty="0"/>
              <a:t>1</a:t>
            </a:r>
            <a:r>
              <a:rPr lang="en-US" dirty="0"/>
              <a:t>+ h</a:t>
            </a:r>
            <a:r>
              <a:rPr lang="en-US" baseline="-25000" dirty="0"/>
              <a:t>1</a:t>
            </a:r>
            <a:r>
              <a:rPr lang="en-US" dirty="0"/>
              <a:t> = 6.0 + 100.0 = 106.0</a:t>
            </a:r>
          </a:p>
          <a:p>
            <a:pPr marL="0" indent="0">
              <a:buNone/>
            </a:pPr>
            <a:endParaRPr lang="en-US" dirty="0"/>
          </a:p>
          <a:p>
            <a:pPr marL="0" indent="0">
              <a:buNone/>
            </a:pPr>
            <a:endParaRPr lang="en-US" dirty="0"/>
          </a:p>
        </p:txBody>
      </p:sp>
      <p:graphicFrame>
        <p:nvGraphicFramePr>
          <p:cNvPr id="5" name="Table 4">
            <a:extLst>
              <a:ext uri="{FF2B5EF4-FFF2-40B4-BE49-F238E27FC236}">
                <a16:creationId xmlns:a16="http://schemas.microsoft.com/office/drawing/2014/main" id="{DDE2F053-496C-EB4A-B88A-076DCA48149D}"/>
              </a:ext>
            </a:extLst>
          </p:cNvPr>
          <p:cNvGraphicFramePr>
            <a:graphicFrameLocks noGrp="1"/>
          </p:cNvGraphicFramePr>
          <p:nvPr>
            <p:extLst>
              <p:ext uri="{D42A27DB-BD31-4B8C-83A1-F6EECF244321}">
                <p14:modId xmlns:p14="http://schemas.microsoft.com/office/powerpoint/2010/main" val="1583194465"/>
              </p:ext>
            </p:extLst>
          </p:nvPr>
        </p:nvGraphicFramePr>
        <p:xfrm>
          <a:off x="1451579" y="4150043"/>
          <a:ext cx="3662116" cy="1478280"/>
        </p:xfrm>
        <a:graphic>
          <a:graphicData uri="http://schemas.openxmlformats.org/drawingml/2006/table">
            <a:tbl>
              <a:tblPr firstRow="1" bandRow="1">
                <a:tableStyleId>{F5AB1C69-6EDB-4FF4-983F-18BD219EF322}</a:tableStyleId>
              </a:tblPr>
              <a:tblGrid>
                <a:gridCol w="491387">
                  <a:extLst>
                    <a:ext uri="{9D8B030D-6E8A-4147-A177-3AD203B41FA5}">
                      <a16:colId xmlns:a16="http://schemas.microsoft.com/office/drawing/2014/main" val="2502298637"/>
                    </a:ext>
                  </a:extLst>
                </a:gridCol>
                <a:gridCol w="867714">
                  <a:extLst>
                    <a:ext uri="{9D8B030D-6E8A-4147-A177-3AD203B41FA5}">
                      <a16:colId xmlns:a16="http://schemas.microsoft.com/office/drawing/2014/main" val="1150487696"/>
                    </a:ext>
                  </a:extLst>
                </a:gridCol>
                <a:gridCol w="1493072">
                  <a:extLst>
                    <a:ext uri="{9D8B030D-6E8A-4147-A177-3AD203B41FA5}">
                      <a16:colId xmlns:a16="http://schemas.microsoft.com/office/drawing/2014/main" val="2402194704"/>
                    </a:ext>
                  </a:extLst>
                </a:gridCol>
                <a:gridCol w="809943">
                  <a:extLst>
                    <a:ext uri="{9D8B030D-6E8A-4147-A177-3AD203B41FA5}">
                      <a16:colId xmlns:a16="http://schemas.microsoft.com/office/drawing/2014/main" val="1513062755"/>
                    </a:ext>
                  </a:extLst>
                </a:gridCol>
              </a:tblGrid>
              <a:tr h="315382">
                <a:tc>
                  <a:txBody>
                    <a:bodyPr/>
                    <a:lstStyle/>
                    <a:p>
                      <a:r>
                        <a:rPr lang="en-US" dirty="0" err="1"/>
                        <a:t>i</a:t>
                      </a:r>
                      <a:endParaRPr lang="en-US" dirty="0"/>
                    </a:p>
                  </a:txBody>
                  <a:tcPr/>
                </a:tc>
                <a:tc>
                  <a:txBody>
                    <a:bodyPr/>
                    <a:lstStyle/>
                    <a:p>
                      <a:r>
                        <a:rPr lang="en-US" dirty="0" err="1"/>
                        <a:t>acc</a:t>
                      </a:r>
                      <a:r>
                        <a:rPr lang="en-US" baseline="-25000" dirty="0" err="1"/>
                        <a:t>i</a:t>
                      </a:r>
                      <a:endParaRPr lang="en-US" dirty="0"/>
                    </a:p>
                  </a:txBody>
                  <a:tcPr/>
                </a:tc>
                <a:tc>
                  <a:txBody>
                    <a:bodyPr/>
                    <a:lstStyle/>
                    <a:p>
                      <a:r>
                        <a:rPr lang="en-US" dirty="0"/>
                        <a:t>h</a:t>
                      </a:r>
                      <a:r>
                        <a:rPr lang="en-US" baseline="-25000" dirty="0"/>
                        <a:t>i</a:t>
                      </a:r>
                      <a:endParaRPr lang="en-US" dirty="0"/>
                    </a:p>
                  </a:txBody>
                  <a:tcPr/>
                </a:tc>
                <a:tc>
                  <a:txBody>
                    <a:bodyPr/>
                    <a:lstStyle/>
                    <a:p>
                      <a:r>
                        <a:rPr lang="en-US" dirty="0"/>
                        <a:t>acc</a:t>
                      </a:r>
                      <a:r>
                        <a:rPr lang="en-US" baseline="-25000" dirty="0"/>
                        <a:t>i+1</a:t>
                      </a:r>
                      <a:endParaRPr lang="en-US" dirty="0"/>
                    </a:p>
                  </a:txBody>
                  <a:tcPr/>
                </a:tc>
                <a:extLst>
                  <a:ext uri="{0D108BD9-81ED-4DB2-BD59-A6C34878D82A}">
                    <a16:rowId xmlns:a16="http://schemas.microsoft.com/office/drawing/2014/main" val="412784838"/>
                  </a:ext>
                </a:extLst>
              </a:tr>
              <a:tr h="370840">
                <a:tc>
                  <a:txBody>
                    <a:bodyPr/>
                    <a:lstStyle/>
                    <a:p>
                      <a:r>
                        <a:rPr lang="en-US" dirty="0"/>
                        <a:t>0</a:t>
                      </a:r>
                    </a:p>
                  </a:txBody>
                  <a:tcPr/>
                </a:tc>
                <a:tc>
                  <a:txBody>
                    <a:bodyPr/>
                    <a:lstStyle/>
                    <a:p>
                      <a:r>
                        <a:rPr lang="en-US" dirty="0"/>
                        <a:t>0</a:t>
                      </a:r>
                    </a:p>
                  </a:txBody>
                  <a:tcPr/>
                </a:tc>
                <a:tc>
                  <a:txBody>
                    <a:bodyPr/>
                    <a:lstStyle/>
                    <a:p>
                      <a:r>
                        <a:rPr lang="en-US" dirty="0"/>
                        <a:t>6.0</a:t>
                      </a:r>
                    </a:p>
                  </a:txBody>
                  <a:tcPr/>
                </a:tc>
                <a:tc>
                  <a:txBody>
                    <a:bodyPr/>
                    <a:lstStyle/>
                    <a:p>
                      <a:r>
                        <a:rPr lang="en-US" dirty="0"/>
                        <a:t>6.0</a:t>
                      </a:r>
                    </a:p>
                  </a:txBody>
                  <a:tcPr/>
                </a:tc>
                <a:extLst>
                  <a:ext uri="{0D108BD9-81ED-4DB2-BD59-A6C34878D82A}">
                    <a16:rowId xmlns:a16="http://schemas.microsoft.com/office/drawing/2014/main" val="3345975452"/>
                  </a:ext>
                </a:extLst>
              </a:tr>
              <a:tr h="370840">
                <a:tc>
                  <a:txBody>
                    <a:bodyPr/>
                    <a:lstStyle/>
                    <a:p>
                      <a:r>
                        <a:rPr lang="en-US" dirty="0"/>
                        <a:t>1</a:t>
                      </a:r>
                    </a:p>
                  </a:txBody>
                  <a:tcPr/>
                </a:tc>
                <a:tc>
                  <a:txBody>
                    <a:bodyPr/>
                    <a:lstStyle/>
                    <a:p>
                      <a:r>
                        <a:rPr lang="en-US" dirty="0"/>
                        <a:t>6.0</a:t>
                      </a:r>
                    </a:p>
                  </a:txBody>
                  <a:tcPr/>
                </a:tc>
                <a:tc>
                  <a:txBody>
                    <a:bodyPr/>
                    <a:lstStyle/>
                    <a:p>
                      <a:r>
                        <a:rPr lang="en-US" dirty="0"/>
                        <a:t>100.0</a:t>
                      </a:r>
                    </a:p>
                  </a:txBody>
                  <a:tcPr/>
                </a:tc>
                <a:tc>
                  <a:txBody>
                    <a:bodyPr/>
                    <a:lstStyle/>
                    <a:p>
                      <a:r>
                        <a:rPr lang="en-US" dirty="0"/>
                        <a:t>106.0</a:t>
                      </a:r>
                    </a:p>
                  </a:txBody>
                  <a:tcPr/>
                </a:tc>
                <a:extLst>
                  <a:ext uri="{0D108BD9-81ED-4DB2-BD59-A6C34878D82A}">
                    <a16:rowId xmlns:a16="http://schemas.microsoft.com/office/drawing/2014/main" val="2689607036"/>
                  </a:ext>
                </a:extLst>
              </a:tr>
              <a:tr h="370840">
                <a:tc>
                  <a:txBody>
                    <a:bodyPr/>
                    <a:lstStyle/>
                    <a:p>
                      <a:r>
                        <a:rPr lang="en-US" dirty="0"/>
                        <a:t>2</a:t>
                      </a:r>
                    </a:p>
                  </a:txBody>
                  <a:tcPr/>
                </a:tc>
                <a:tc>
                  <a:txBody>
                    <a:bodyPr/>
                    <a:lstStyle/>
                    <a:p>
                      <a:endParaRPr lang="en-US" dirty="0"/>
                    </a:p>
                  </a:txBody>
                  <a:tcPr/>
                </a:tc>
                <a:tc>
                  <a:txBody>
                    <a:bodyPr/>
                    <a:lstStyle/>
                    <a:p>
                      <a:r>
                        <a:rPr lang="en-US" dirty="0" err="1"/>
                        <a:t>Double.NaN</a:t>
                      </a:r>
                      <a:endParaRPr lang="en-US" dirty="0"/>
                    </a:p>
                  </a:txBody>
                  <a:tcPr/>
                </a:tc>
                <a:tc>
                  <a:txBody>
                    <a:bodyPr/>
                    <a:lstStyle/>
                    <a:p>
                      <a:endParaRPr lang="en-US" dirty="0"/>
                    </a:p>
                  </a:txBody>
                  <a:tcPr/>
                </a:tc>
                <a:extLst>
                  <a:ext uri="{0D108BD9-81ED-4DB2-BD59-A6C34878D82A}">
                    <a16:rowId xmlns:a16="http://schemas.microsoft.com/office/drawing/2014/main" val="3944904023"/>
                  </a:ext>
                </a:extLst>
              </a:tr>
            </a:tbl>
          </a:graphicData>
        </a:graphic>
      </p:graphicFrame>
    </p:spTree>
    <p:extLst>
      <p:ext uri="{BB962C8B-B14F-4D97-AF65-F5344CB8AC3E}">
        <p14:creationId xmlns:p14="http://schemas.microsoft.com/office/powerpoint/2010/main" val="445315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B66A-AFFA-7143-8E4D-D4C6956F4951}"/>
              </a:ext>
            </a:extLst>
          </p:cNvPr>
          <p:cNvSpPr>
            <a:spLocks noGrp="1"/>
          </p:cNvSpPr>
          <p:nvPr>
            <p:ph type="title"/>
          </p:nvPr>
        </p:nvSpPr>
        <p:spPr/>
        <p:txBody>
          <a:bodyPr/>
          <a:lstStyle/>
          <a:p>
            <a:r>
              <a:rPr lang="en-US" dirty="0"/>
              <a:t>Fold – sum with </a:t>
            </a:r>
            <a:r>
              <a:rPr lang="en-US" dirty="0" err="1"/>
              <a:t>foldLeft</a:t>
            </a:r>
            <a:endParaRPr lang="en-US" dirty="0"/>
          </a:p>
        </p:txBody>
      </p:sp>
      <p:sp>
        <p:nvSpPr>
          <p:cNvPr id="3" name="Content Placeholder 2">
            <a:extLst>
              <a:ext uri="{FF2B5EF4-FFF2-40B4-BE49-F238E27FC236}">
                <a16:creationId xmlns:a16="http://schemas.microsoft.com/office/drawing/2014/main" id="{4274DADB-0B6B-704D-9E5B-6C039D0F358D}"/>
              </a:ext>
            </a:extLst>
          </p:cNvPr>
          <p:cNvSpPr>
            <a:spLocks noGrp="1"/>
          </p:cNvSpPr>
          <p:nvPr>
            <p:ph idx="1"/>
          </p:nvPr>
        </p:nvSpPr>
        <p:spPr>
          <a:xfrm>
            <a:off x="1451579" y="2015732"/>
            <a:ext cx="10395280" cy="3450613"/>
          </a:xfrm>
        </p:spPr>
        <p:txBody>
          <a:bodyPr/>
          <a:lstStyle/>
          <a:p>
            <a:pPr marL="0" indent="0">
              <a:buNone/>
            </a:pPr>
            <a:r>
              <a:rPr lang="en-US" dirty="0" err="1"/>
              <a:t>val</a:t>
            </a:r>
            <a:r>
              <a:rPr lang="en-US" dirty="0"/>
              <a:t> </a:t>
            </a:r>
            <a:r>
              <a:rPr lang="en-US" dirty="0" err="1"/>
              <a:t>myL</a:t>
            </a:r>
            <a:r>
              <a:rPr lang="en-US" dirty="0"/>
              <a:t> = 6.0 :: 100.0 :: </a:t>
            </a:r>
            <a:r>
              <a:rPr lang="en-US" dirty="0" err="1"/>
              <a:t>Double.NaN</a:t>
            </a:r>
            <a:r>
              <a:rPr lang="en-US" dirty="0"/>
              <a:t> :: Nil</a:t>
            </a:r>
          </a:p>
          <a:p>
            <a:pPr marL="0" indent="0">
              <a:buNone/>
            </a:pPr>
            <a:r>
              <a:rPr lang="en-US" dirty="0"/>
              <a:t>def </a:t>
            </a:r>
            <a:r>
              <a:rPr lang="en-US" dirty="0" err="1"/>
              <a:t>foldLeftHelper</a:t>
            </a:r>
            <a:r>
              <a:rPr lang="en-US" dirty="0"/>
              <a:t>(</a:t>
            </a:r>
            <a:r>
              <a:rPr lang="en-US" dirty="0" err="1"/>
              <a:t>acc:Double</a:t>
            </a:r>
            <a:r>
              <a:rPr lang="en-US" dirty="0"/>
              <a:t>, </a:t>
            </a:r>
            <a:r>
              <a:rPr lang="en-US" dirty="0" err="1"/>
              <a:t>h:Double</a:t>
            </a:r>
            <a:r>
              <a:rPr lang="en-US" dirty="0"/>
              <a:t>): Double = </a:t>
            </a:r>
            <a:r>
              <a:rPr lang="en-US" dirty="0" err="1"/>
              <a:t>acc</a:t>
            </a:r>
            <a:r>
              <a:rPr lang="en-US" dirty="0"/>
              <a:t> + h</a:t>
            </a:r>
          </a:p>
          <a:p>
            <a:pPr marL="0" indent="0">
              <a:buNone/>
            </a:pPr>
            <a:r>
              <a:rPr lang="en-US" dirty="0" err="1"/>
              <a:t>myL.foldLeft</a:t>
            </a:r>
            <a:r>
              <a:rPr lang="en-US" dirty="0"/>
              <a:t>(0)(</a:t>
            </a:r>
            <a:r>
              <a:rPr lang="en-US" dirty="0" err="1"/>
              <a:t>foldLeftHelper</a:t>
            </a:r>
            <a:r>
              <a:rPr lang="en-US" dirty="0"/>
              <a:t>)</a:t>
            </a:r>
          </a:p>
          <a:p>
            <a:pPr marL="0" indent="0">
              <a:buNone/>
            </a:pPr>
            <a:r>
              <a:rPr lang="en-US" dirty="0" err="1"/>
              <a:t>It’a</a:t>
            </a:r>
            <a:r>
              <a:rPr lang="en-US" dirty="0"/>
              <a:t> all about </a:t>
            </a:r>
            <a:r>
              <a:rPr lang="en-US" dirty="0" err="1"/>
              <a:t>foldLeftHelper</a:t>
            </a:r>
            <a:r>
              <a:rPr lang="en-US" dirty="0"/>
              <a:t>… 		we know acc</a:t>
            </a:r>
            <a:r>
              <a:rPr lang="en-US" baseline="-25000" dirty="0"/>
              <a:t>2…</a:t>
            </a:r>
            <a:endParaRPr lang="en-US" dirty="0"/>
          </a:p>
          <a:p>
            <a:pPr marL="0" indent="0">
              <a:buNone/>
            </a:pPr>
            <a:endParaRPr lang="en-US" dirty="0"/>
          </a:p>
          <a:p>
            <a:pPr marL="0" indent="0">
              <a:buNone/>
            </a:pPr>
            <a:endParaRPr lang="en-US" dirty="0"/>
          </a:p>
        </p:txBody>
      </p:sp>
      <p:graphicFrame>
        <p:nvGraphicFramePr>
          <p:cNvPr id="5" name="Table 4">
            <a:extLst>
              <a:ext uri="{FF2B5EF4-FFF2-40B4-BE49-F238E27FC236}">
                <a16:creationId xmlns:a16="http://schemas.microsoft.com/office/drawing/2014/main" id="{DDE2F053-496C-EB4A-B88A-076DCA48149D}"/>
              </a:ext>
            </a:extLst>
          </p:cNvPr>
          <p:cNvGraphicFramePr>
            <a:graphicFrameLocks noGrp="1"/>
          </p:cNvGraphicFramePr>
          <p:nvPr>
            <p:extLst>
              <p:ext uri="{D42A27DB-BD31-4B8C-83A1-F6EECF244321}">
                <p14:modId xmlns:p14="http://schemas.microsoft.com/office/powerpoint/2010/main" val="3925866191"/>
              </p:ext>
            </p:extLst>
          </p:nvPr>
        </p:nvGraphicFramePr>
        <p:xfrm>
          <a:off x="1451579" y="4150043"/>
          <a:ext cx="3662116" cy="1478280"/>
        </p:xfrm>
        <a:graphic>
          <a:graphicData uri="http://schemas.openxmlformats.org/drawingml/2006/table">
            <a:tbl>
              <a:tblPr firstRow="1" bandRow="1">
                <a:tableStyleId>{F5AB1C69-6EDB-4FF4-983F-18BD219EF322}</a:tableStyleId>
              </a:tblPr>
              <a:tblGrid>
                <a:gridCol w="491387">
                  <a:extLst>
                    <a:ext uri="{9D8B030D-6E8A-4147-A177-3AD203B41FA5}">
                      <a16:colId xmlns:a16="http://schemas.microsoft.com/office/drawing/2014/main" val="2502298637"/>
                    </a:ext>
                  </a:extLst>
                </a:gridCol>
                <a:gridCol w="867714">
                  <a:extLst>
                    <a:ext uri="{9D8B030D-6E8A-4147-A177-3AD203B41FA5}">
                      <a16:colId xmlns:a16="http://schemas.microsoft.com/office/drawing/2014/main" val="1150487696"/>
                    </a:ext>
                  </a:extLst>
                </a:gridCol>
                <a:gridCol w="1493072">
                  <a:extLst>
                    <a:ext uri="{9D8B030D-6E8A-4147-A177-3AD203B41FA5}">
                      <a16:colId xmlns:a16="http://schemas.microsoft.com/office/drawing/2014/main" val="2402194704"/>
                    </a:ext>
                  </a:extLst>
                </a:gridCol>
                <a:gridCol w="809943">
                  <a:extLst>
                    <a:ext uri="{9D8B030D-6E8A-4147-A177-3AD203B41FA5}">
                      <a16:colId xmlns:a16="http://schemas.microsoft.com/office/drawing/2014/main" val="1513062755"/>
                    </a:ext>
                  </a:extLst>
                </a:gridCol>
              </a:tblGrid>
              <a:tr h="315382">
                <a:tc>
                  <a:txBody>
                    <a:bodyPr/>
                    <a:lstStyle/>
                    <a:p>
                      <a:r>
                        <a:rPr lang="en-US" dirty="0" err="1"/>
                        <a:t>i</a:t>
                      </a:r>
                      <a:endParaRPr lang="en-US" dirty="0"/>
                    </a:p>
                  </a:txBody>
                  <a:tcPr/>
                </a:tc>
                <a:tc>
                  <a:txBody>
                    <a:bodyPr/>
                    <a:lstStyle/>
                    <a:p>
                      <a:r>
                        <a:rPr lang="en-US" dirty="0" err="1"/>
                        <a:t>acc</a:t>
                      </a:r>
                      <a:r>
                        <a:rPr lang="en-US" baseline="-25000" dirty="0" err="1"/>
                        <a:t>i</a:t>
                      </a:r>
                      <a:endParaRPr lang="en-US" dirty="0"/>
                    </a:p>
                  </a:txBody>
                  <a:tcPr/>
                </a:tc>
                <a:tc>
                  <a:txBody>
                    <a:bodyPr/>
                    <a:lstStyle/>
                    <a:p>
                      <a:r>
                        <a:rPr lang="en-US" dirty="0"/>
                        <a:t>h</a:t>
                      </a:r>
                      <a:r>
                        <a:rPr lang="en-US" baseline="-25000" dirty="0"/>
                        <a:t>i</a:t>
                      </a:r>
                      <a:endParaRPr lang="en-US" dirty="0"/>
                    </a:p>
                  </a:txBody>
                  <a:tcPr/>
                </a:tc>
                <a:tc>
                  <a:txBody>
                    <a:bodyPr/>
                    <a:lstStyle/>
                    <a:p>
                      <a:r>
                        <a:rPr lang="en-US" dirty="0"/>
                        <a:t>acc</a:t>
                      </a:r>
                      <a:r>
                        <a:rPr lang="en-US" baseline="-25000" dirty="0"/>
                        <a:t>i+1</a:t>
                      </a:r>
                      <a:endParaRPr lang="en-US" dirty="0"/>
                    </a:p>
                  </a:txBody>
                  <a:tcPr/>
                </a:tc>
                <a:extLst>
                  <a:ext uri="{0D108BD9-81ED-4DB2-BD59-A6C34878D82A}">
                    <a16:rowId xmlns:a16="http://schemas.microsoft.com/office/drawing/2014/main" val="412784838"/>
                  </a:ext>
                </a:extLst>
              </a:tr>
              <a:tr h="370840">
                <a:tc>
                  <a:txBody>
                    <a:bodyPr/>
                    <a:lstStyle/>
                    <a:p>
                      <a:r>
                        <a:rPr lang="en-US" dirty="0"/>
                        <a:t>0</a:t>
                      </a:r>
                    </a:p>
                  </a:txBody>
                  <a:tcPr/>
                </a:tc>
                <a:tc>
                  <a:txBody>
                    <a:bodyPr/>
                    <a:lstStyle/>
                    <a:p>
                      <a:r>
                        <a:rPr lang="en-US" dirty="0"/>
                        <a:t>0</a:t>
                      </a:r>
                    </a:p>
                  </a:txBody>
                  <a:tcPr/>
                </a:tc>
                <a:tc>
                  <a:txBody>
                    <a:bodyPr/>
                    <a:lstStyle/>
                    <a:p>
                      <a:r>
                        <a:rPr lang="en-US" dirty="0"/>
                        <a:t>6.0</a:t>
                      </a:r>
                    </a:p>
                  </a:txBody>
                  <a:tcPr/>
                </a:tc>
                <a:tc>
                  <a:txBody>
                    <a:bodyPr/>
                    <a:lstStyle/>
                    <a:p>
                      <a:r>
                        <a:rPr lang="en-US" dirty="0"/>
                        <a:t>6.0</a:t>
                      </a:r>
                    </a:p>
                  </a:txBody>
                  <a:tcPr/>
                </a:tc>
                <a:extLst>
                  <a:ext uri="{0D108BD9-81ED-4DB2-BD59-A6C34878D82A}">
                    <a16:rowId xmlns:a16="http://schemas.microsoft.com/office/drawing/2014/main" val="3345975452"/>
                  </a:ext>
                </a:extLst>
              </a:tr>
              <a:tr h="370840">
                <a:tc>
                  <a:txBody>
                    <a:bodyPr/>
                    <a:lstStyle/>
                    <a:p>
                      <a:r>
                        <a:rPr lang="en-US" dirty="0"/>
                        <a:t>1</a:t>
                      </a:r>
                    </a:p>
                  </a:txBody>
                  <a:tcPr/>
                </a:tc>
                <a:tc>
                  <a:txBody>
                    <a:bodyPr/>
                    <a:lstStyle/>
                    <a:p>
                      <a:r>
                        <a:rPr lang="en-US" dirty="0"/>
                        <a:t>6.0</a:t>
                      </a:r>
                    </a:p>
                  </a:txBody>
                  <a:tcPr/>
                </a:tc>
                <a:tc>
                  <a:txBody>
                    <a:bodyPr/>
                    <a:lstStyle/>
                    <a:p>
                      <a:r>
                        <a:rPr lang="en-US" dirty="0"/>
                        <a:t>100.0</a:t>
                      </a:r>
                    </a:p>
                  </a:txBody>
                  <a:tcPr/>
                </a:tc>
                <a:tc>
                  <a:txBody>
                    <a:bodyPr/>
                    <a:lstStyle/>
                    <a:p>
                      <a:r>
                        <a:rPr lang="en-US" dirty="0"/>
                        <a:t>106.0</a:t>
                      </a:r>
                    </a:p>
                  </a:txBody>
                  <a:tcPr/>
                </a:tc>
                <a:extLst>
                  <a:ext uri="{0D108BD9-81ED-4DB2-BD59-A6C34878D82A}">
                    <a16:rowId xmlns:a16="http://schemas.microsoft.com/office/drawing/2014/main" val="2689607036"/>
                  </a:ext>
                </a:extLst>
              </a:tr>
              <a:tr h="370840">
                <a:tc>
                  <a:txBody>
                    <a:bodyPr/>
                    <a:lstStyle/>
                    <a:p>
                      <a:r>
                        <a:rPr lang="en-US" dirty="0"/>
                        <a:t>2</a:t>
                      </a:r>
                    </a:p>
                  </a:txBody>
                  <a:tcPr/>
                </a:tc>
                <a:tc>
                  <a:txBody>
                    <a:bodyPr/>
                    <a:lstStyle/>
                    <a:p>
                      <a:r>
                        <a:rPr lang="en-US" dirty="0"/>
                        <a:t>106.0</a:t>
                      </a:r>
                    </a:p>
                  </a:txBody>
                  <a:tcPr/>
                </a:tc>
                <a:tc>
                  <a:txBody>
                    <a:bodyPr/>
                    <a:lstStyle/>
                    <a:p>
                      <a:r>
                        <a:rPr lang="en-US" dirty="0" err="1"/>
                        <a:t>Double.NaN</a:t>
                      </a:r>
                      <a:endParaRPr lang="en-US" dirty="0"/>
                    </a:p>
                  </a:txBody>
                  <a:tcPr/>
                </a:tc>
                <a:tc>
                  <a:txBody>
                    <a:bodyPr/>
                    <a:lstStyle/>
                    <a:p>
                      <a:endParaRPr lang="en-US" dirty="0"/>
                    </a:p>
                  </a:txBody>
                  <a:tcPr/>
                </a:tc>
                <a:extLst>
                  <a:ext uri="{0D108BD9-81ED-4DB2-BD59-A6C34878D82A}">
                    <a16:rowId xmlns:a16="http://schemas.microsoft.com/office/drawing/2014/main" val="3944904023"/>
                  </a:ext>
                </a:extLst>
              </a:tr>
            </a:tbl>
          </a:graphicData>
        </a:graphic>
      </p:graphicFrame>
    </p:spTree>
    <p:extLst>
      <p:ext uri="{BB962C8B-B14F-4D97-AF65-F5344CB8AC3E}">
        <p14:creationId xmlns:p14="http://schemas.microsoft.com/office/powerpoint/2010/main" val="39806933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B66A-AFFA-7143-8E4D-D4C6956F4951}"/>
              </a:ext>
            </a:extLst>
          </p:cNvPr>
          <p:cNvSpPr>
            <a:spLocks noGrp="1"/>
          </p:cNvSpPr>
          <p:nvPr>
            <p:ph type="title"/>
          </p:nvPr>
        </p:nvSpPr>
        <p:spPr/>
        <p:txBody>
          <a:bodyPr/>
          <a:lstStyle/>
          <a:p>
            <a:r>
              <a:rPr lang="en-US" dirty="0"/>
              <a:t>Fold – sum with </a:t>
            </a:r>
            <a:r>
              <a:rPr lang="en-US" dirty="0" err="1"/>
              <a:t>foldLeft</a:t>
            </a:r>
            <a:endParaRPr lang="en-US" dirty="0"/>
          </a:p>
        </p:txBody>
      </p:sp>
      <p:sp>
        <p:nvSpPr>
          <p:cNvPr id="3" name="Content Placeholder 2">
            <a:extLst>
              <a:ext uri="{FF2B5EF4-FFF2-40B4-BE49-F238E27FC236}">
                <a16:creationId xmlns:a16="http://schemas.microsoft.com/office/drawing/2014/main" id="{4274DADB-0B6B-704D-9E5B-6C039D0F358D}"/>
              </a:ext>
            </a:extLst>
          </p:cNvPr>
          <p:cNvSpPr>
            <a:spLocks noGrp="1"/>
          </p:cNvSpPr>
          <p:nvPr>
            <p:ph idx="1"/>
          </p:nvPr>
        </p:nvSpPr>
        <p:spPr>
          <a:xfrm>
            <a:off x="1451579" y="2015732"/>
            <a:ext cx="10395280" cy="3450613"/>
          </a:xfrm>
        </p:spPr>
        <p:txBody>
          <a:bodyPr/>
          <a:lstStyle/>
          <a:p>
            <a:pPr marL="0" indent="0">
              <a:buNone/>
            </a:pPr>
            <a:r>
              <a:rPr lang="en-US" dirty="0" err="1"/>
              <a:t>val</a:t>
            </a:r>
            <a:r>
              <a:rPr lang="en-US" dirty="0"/>
              <a:t> </a:t>
            </a:r>
            <a:r>
              <a:rPr lang="en-US" dirty="0" err="1"/>
              <a:t>myL</a:t>
            </a:r>
            <a:r>
              <a:rPr lang="en-US" dirty="0"/>
              <a:t> = 6.0 :: 100.0 :: </a:t>
            </a:r>
            <a:r>
              <a:rPr lang="en-US" dirty="0" err="1"/>
              <a:t>Double.NaN</a:t>
            </a:r>
            <a:r>
              <a:rPr lang="en-US" dirty="0"/>
              <a:t> :: Nil</a:t>
            </a:r>
          </a:p>
          <a:p>
            <a:pPr marL="0" indent="0">
              <a:buNone/>
            </a:pPr>
            <a:r>
              <a:rPr lang="en-US" dirty="0"/>
              <a:t>def </a:t>
            </a:r>
            <a:r>
              <a:rPr lang="en-US" dirty="0" err="1"/>
              <a:t>foldLeftHelper</a:t>
            </a:r>
            <a:r>
              <a:rPr lang="en-US" dirty="0"/>
              <a:t>(</a:t>
            </a:r>
            <a:r>
              <a:rPr lang="en-US" dirty="0" err="1"/>
              <a:t>acc:Double</a:t>
            </a:r>
            <a:r>
              <a:rPr lang="en-US" dirty="0"/>
              <a:t>, </a:t>
            </a:r>
            <a:r>
              <a:rPr lang="en-US" dirty="0" err="1"/>
              <a:t>h:Double</a:t>
            </a:r>
            <a:r>
              <a:rPr lang="en-US" dirty="0"/>
              <a:t>): Double = </a:t>
            </a:r>
            <a:r>
              <a:rPr lang="en-US" dirty="0" err="1"/>
              <a:t>acc</a:t>
            </a:r>
            <a:r>
              <a:rPr lang="en-US" dirty="0"/>
              <a:t> + h</a:t>
            </a:r>
          </a:p>
          <a:p>
            <a:pPr marL="0" indent="0">
              <a:buNone/>
            </a:pPr>
            <a:r>
              <a:rPr lang="en-US" dirty="0" err="1"/>
              <a:t>myL.foldLeft</a:t>
            </a:r>
            <a:r>
              <a:rPr lang="en-US" dirty="0"/>
              <a:t>(0)(</a:t>
            </a:r>
            <a:r>
              <a:rPr lang="en-US" dirty="0" err="1"/>
              <a:t>foldLeftHelper</a:t>
            </a:r>
            <a:r>
              <a:rPr lang="en-US" dirty="0"/>
              <a:t>)</a:t>
            </a:r>
          </a:p>
          <a:p>
            <a:pPr marL="0" indent="0">
              <a:buNone/>
            </a:pPr>
            <a:r>
              <a:rPr lang="en-US" dirty="0" err="1"/>
              <a:t>It’a</a:t>
            </a:r>
            <a:r>
              <a:rPr lang="en-US" dirty="0"/>
              <a:t> all about </a:t>
            </a:r>
            <a:r>
              <a:rPr lang="en-US" dirty="0" err="1"/>
              <a:t>foldLeftHelper</a:t>
            </a:r>
            <a:r>
              <a:rPr lang="en-US" dirty="0"/>
              <a:t>… 	acc</a:t>
            </a:r>
            <a:r>
              <a:rPr lang="en-US" baseline="-25000" dirty="0"/>
              <a:t>3 </a:t>
            </a:r>
            <a:r>
              <a:rPr lang="en-US" dirty="0"/>
              <a:t>= acc</a:t>
            </a:r>
            <a:r>
              <a:rPr lang="en-US" baseline="-25000" dirty="0"/>
              <a:t>2 </a:t>
            </a:r>
            <a:r>
              <a:rPr lang="en-US" dirty="0"/>
              <a:t>+ h</a:t>
            </a:r>
            <a:r>
              <a:rPr lang="en-US" baseline="-25000" dirty="0"/>
              <a:t>2</a:t>
            </a:r>
            <a:r>
              <a:rPr lang="en-US" dirty="0"/>
              <a:t> = 106.0 + </a:t>
            </a:r>
            <a:r>
              <a:rPr lang="en-US" dirty="0" err="1"/>
              <a:t>Double.NaN</a:t>
            </a:r>
            <a:r>
              <a:rPr lang="en-US" dirty="0"/>
              <a:t> = </a:t>
            </a:r>
            <a:r>
              <a:rPr lang="en-US" dirty="0" err="1"/>
              <a:t>Double.NaN</a:t>
            </a:r>
            <a:endParaRPr lang="en-US" dirty="0"/>
          </a:p>
          <a:p>
            <a:pPr marL="0" indent="0">
              <a:buNone/>
            </a:pPr>
            <a:endParaRPr lang="en-US" dirty="0"/>
          </a:p>
          <a:p>
            <a:pPr marL="0" indent="0">
              <a:buNone/>
            </a:pPr>
            <a:endParaRPr lang="en-US" dirty="0"/>
          </a:p>
        </p:txBody>
      </p:sp>
      <p:graphicFrame>
        <p:nvGraphicFramePr>
          <p:cNvPr id="5" name="Table 4">
            <a:extLst>
              <a:ext uri="{FF2B5EF4-FFF2-40B4-BE49-F238E27FC236}">
                <a16:creationId xmlns:a16="http://schemas.microsoft.com/office/drawing/2014/main" id="{DDE2F053-496C-EB4A-B88A-076DCA48149D}"/>
              </a:ext>
            </a:extLst>
          </p:cNvPr>
          <p:cNvGraphicFramePr>
            <a:graphicFrameLocks noGrp="1"/>
          </p:cNvGraphicFramePr>
          <p:nvPr>
            <p:extLst>
              <p:ext uri="{D42A27DB-BD31-4B8C-83A1-F6EECF244321}">
                <p14:modId xmlns:p14="http://schemas.microsoft.com/office/powerpoint/2010/main" val="1698765958"/>
              </p:ext>
            </p:extLst>
          </p:nvPr>
        </p:nvGraphicFramePr>
        <p:xfrm>
          <a:off x="1567324" y="4150043"/>
          <a:ext cx="6500228" cy="1478280"/>
        </p:xfrm>
        <a:graphic>
          <a:graphicData uri="http://schemas.openxmlformats.org/drawingml/2006/table">
            <a:tbl>
              <a:tblPr firstRow="1" bandRow="1">
                <a:tableStyleId>{F5AB1C69-6EDB-4FF4-983F-18BD219EF322}</a:tableStyleId>
              </a:tblPr>
              <a:tblGrid>
                <a:gridCol w="974217">
                  <a:extLst>
                    <a:ext uri="{9D8B030D-6E8A-4147-A177-3AD203B41FA5}">
                      <a16:colId xmlns:a16="http://schemas.microsoft.com/office/drawing/2014/main" val="2502298637"/>
                    </a:ext>
                  </a:extLst>
                </a:gridCol>
                <a:gridCol w="1720317">
                  <a:extLst>
                    <a:ext uri="{9D8B030D-6E8A-4147-A177-3AD203B41FA5}">
                      <a16:colId xmlns:a16="http://schemas.microsoft.com/office/drawing/2014/main" val="1150487696"/>
                    </a:ext>
                  </a:extLst>
                </a:gridCol>
                <a:gridCol w="2199914">
                  <a:extLst>
                    <a:ext uri="{9D8B030D-6E8A-4147-A177-3AD203B41FA5}">
                      <a16:colId xmlns:a16="http://schemas.microsoft.com/office/drawing/2014/main" val="2402194704"/>
                    </a:ext>
                  </a:extLst>
                </a:gridCol>
                <a:gridCol w="1605780">
                  <a:extLst>
                    <a:ext uri="{9D8B030D-6E8A-4147-A177-3AD203B41FA5}">
                      <a16:colId xmlns:a16="http://schemas.microsoft.com/office/drawing/2014/main" val="1513062755"/>
                    </a:ext>
                  </a:extLst>
                </a:gridCol>
              </a:tblGrid>
              <a:tr h="0">
                <a:tc>
                  <a:txBody>
                    <a:bodyPr/>
                    <a:lstStyle/>
                    <a:p>
                      <a:r>
                        <a:rPr lang="en-US" dirty="0" err="1"/>
                        <a:t>iD</a:t>
                      </a:r>
                      <a:endParaRPr lang="en-US" dirty="0"/>
                    </a:p>
                  </a:txBody>
                  <a:tcPr/>
                </a:tc>
                <a:tc>
                  <a:txBody>
                    <a:bodyPr/>
                    <a:lstStyle/>
                    <a:p>
                      <a:r>
                        <a:rPr lang="en-US" dirty="0" err="1"/>
                        <a:t>acc</a:t>
                      </a:r>
                      <a:r>
                        <a:rPr lang="en-US" baseline="-25000" dirty="0" err="1"/>
                        <a:t>i</a:t>
                      </a:r>
                      <a:endParaRPr lang="en-US" dirty="0"/>
                    </a:p>
                  </a:txBody>
                  <a:tcPr/>
                </a:tc>
                <a:tc>
                  <a:txBody>
                    <a:bodyPr/>
                    <a:lstStyle/>
                    <a:p>
                      <a:r>
                        <a:rPr lang="en-US" dirty="0"/>
                        <a:t>h</a:t>
                      </a:r>
                      <a:r>
                        <a:rPr lang="en-US" baseline="-25000" dirty="0"/>
                        <a:t>i</a:t>
                      </a:r>
                      <a:endParaRPr lang="en-US" dirty="0"/>
                    </a:p>
                  </a:txBody>
                  <a:tcPr/>
                </a:tc>
                <a:tc>
                  <a:txBody>
                    <a:bodyPr/>
                    <a:lstStyle/>
                    <a:p>
                      <a:r>
                        <a:rPr lang="en-US" dirty="0"/>
                        <a:t>acc</a:t>
                      </a:r>
                      <a:r>
                        <a:rPr lang="en-US" baseline="-25000" dirty="0"/>
                        <a:t>i+1</a:t>
                      </a:r>
                      <a:endParaRPr lang="en-US" dirty="0"/>
                    </a:p>
                  </a:txBody>
                  <a:tcPr/>
                </a:tc>
                <a:extLst>
                  <a:ext uri="{0D108BD9-81ED-4DB2-BD59-A6C34878D82A}">
                    <a16:rowId xmlns:a16="http://schemas.microsoft.com/office/drawing/2014/main" val="412784838"/>
                  </a:ext>
                </a:extLst>
              </a:tr>
              <a:tr h="370840">
                <a:tc>
                  <a:txBody>
                    <a:bodyPr/>
                    <a:lstStyle/>
                    <a:p>
                      <a:r>
                        <a:rPr lang="en-US" dirty="0"/>
                        <a:t>0</a:t>
                      </a:r>
                    </a:p>
                  </a:txBody>
                  <a:tcPr/>
                </a:tc>
                <a:tc>
                  <a:txBody>
                    <a:bodyPr/>
                    <a:lstStyle/>
                    <a:p>
                      <a:r>
                        <a:rPr lang="en-US" dirty="0"/>
                        <a:t>0</a:t>
                      </a:r>
                    </a:p>
                  </a:txBody>
                  <a:tcPr/>
                </a:tc>
                <a:tc>
                  <a:txBody>
                    <a:bodyPr/>
                    <a:lstStyle/>
                    <a:p>
                      <a:r>
                        <a:rPr lang="en-US" dirty="0"/>
                        <a:t>6.0</a:t>
                      </a:r>
                    </a:p>
                  </a:txBody>
                  <a:tcPr/>
                </a:tc>
                <a:tc>
                  <a:txBody>
                    <a:bodyPr/>
                    <a:lstStyle/>
                    <a:p>
                      <a:r>
                        <a:rPr lang="en-US" dirty="0"/>
                        <a:t>6.0</a:t>
                      </a:r>
                    </a:p>
                  </a:txBody>
                  <a:tcPr/>
                </a:tc>
                <a:extLst>
                  <a:ext uri="{0D108BD9-81ED-4DB2-BD59-A6C34878D82A}">
                    <a16:rowId xmlns:a16="http://schemas.microsoft.com/office/drawing/2014/main" val="3345975452"/>
                  </a:ext>
                </a:extLst>
              </a:tr>
              <a:tr h="370840">
                <a:tc>
                  <a:txBody>
                    <a:bodyPr/>
                    <a:lstStyle/>
                    <a:p>
                      <a:r>
                        <a:rPr lang="en-US" dirty="0"/>
                        <a:t>1</a:t>
                      </a:r>
                    </a:p>
                  </a:txBody>
                  <a:tcPr/>
                </a:tc>
                <a:tc>
                  <a:txBody>
                    <a:bodyPr/>
                    <a:lstStyle/>
                    <a:p>
                      <a:r>
                        <a:rPr lang="en-US" dirty="0"/>
                        <a:t>6.0</a:t>
                      </a:r>
                    </a:p>
                  </a:txBody>
                  <a:tcPr/>
                </a:tc>
                <a:tc>
                  <a:txBody>
                    <a:bodyPr/>
                    <a:lstStyle/>
                    <a:p>
                      <a:r>
                        <a:rPr lang="en-US" dirty="0"/>
                        <a:t>100.0</a:t>
                      </a:r>
                    </a:p>
                  </a:txBody>
                  <a:tcPr/>
                </a:tc>
                <a:tc>
                  <a:txBody>
                    <a:bodyPr/>
                    <a:lstStyle/>
                    <a:p>
                      <a:r>
                        <a:rPr lang="en-US" dirty="0"/>
                        <a:t>106.0</a:t>
                      </a:r>
                    </a:p>
                  </a:txBody>
                  <a:tcPr/>
                </a:tc>
                <a:extLst>
                  <a:ext uri="{0D108BD9-81ED-4DB2-BD59-A6C34878D82A}">
                    <a16:rowId xmlns:a16="http://schemas.microsoft.com/office/drawing/2014/main" val="2689607036"/>
                  </a:ext>
                </a:extLst>
              </a:tr>
              <a:tr h="370840">
                <a:tc>
                  <a:txBody>
                    <a:bodyPr/>
                    <a:lstStyle/>
                    <a:p>
                      <a:r>
                        <a:rPr lang="en-US" dirty="0"/>
                        <a:t>2</a:t>
                      </a:r>
                    </a:p>
                  </a:txBody>
                  <a:tcPr/>
                </a:tc>
                <a:tc>
                  <a:txBody>
                    <a:bodyPr/>
                    <a:lstStyle/>
                    <a:p>
                      <a:r>
                        <a:rPr lang="en-US" dirty="0"/>
                        <a:t>106.0</a:t>
                      </a:r>
                    </a:p>
                  </a:txBody>
                  <a:tcPr/>
                </a:tc>
                <a:tc>
                  <a:txBody>
                    <a:bodyPr/>
                    <a:lstStyle/>
                    <a:p>
                      <a:r>
                        <a:rPr lang="en-US" dirty="0" err="1"/>
                        <a:t>Double.NaN</a:t>
                      </a:r>
                      <a:endParaRPr lang="en-US" dirty="0"/>
                    </a:p>
                  </a:txBody>
                  <a:tcPr/>
                </a:tc>
                <a:tc>
                  <a:txBody>
                    <a:bodyPr/>
                    <a:lstStyle/>
                    <a:p>
                      <a:r>
                        <a:rPr lang="en-US" dirty="0" err="1"/>
                        <a:t>Double.NaN</a:t>
                      </a:r>
                      <a:endParaRPr lang="en-US" dirty="0"/>
                    </a:p>
                  </a:txBody>
                  <a:tcPr/>
                </a:tc>
                <a:extLst>
                  <a:ext uri="{0D108BD9-81ED-4DB2-BD59-A6C34878D82A}">
                    <a16:rowId xmlns:a16="http://schemas.microsoft.com/office/drawing/2014/main" val="3944904023"/>
                  </a:ext>
                </a:extLst>
              </a:tr>
            </a:tbl>
          </a:graphicData>
        </a:graphic>
      </p:graphicFrame>
    </p:spTree>
    <p:extLst>
      <p:ext uri="{BB962C8B-B14F-4D97-AF65-F5344CB8AC3E}">
        <p14:creationId xmlns:p14="http://schemas.microsoft.com/office/powerpoint/2010/main" val="1793761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B66A-AFFA-7143-8E4D-D4C6956F4951}"/>
              </a:ext>
            </a:extLst>
          </p:cNvPr>
          <p:cNvSpPr>
            <a:spLocks noGrp="1"/>
          </p:cNvSpPr>
          <p:nvPr>
            <p:ph type="title"/>
          </p:nvPr>
        </p:nvSpPr>
        <p:spPr/>
        <p:txBody>
          <a:bodyPr/>
          <a:lstStyle/>
          <a:p>
            <a:r>
              <a:rPr lang="en-US" dirty="0"/>
              <a:t>Fold – sum with </a:t>
            </a:r>
            <a:r>
              <a:rPr lang="en-US" dirty="0" err="1"/>
              <a:t>foldLeft</a:t>
            </a:r>
            <a:endParaRPr lang="en-US" dirty="0"/>
          </a:p>
        </p:txBody>
      </p:sp>
      <p:sp>
        <p:nvSpPr>
          <p:cNvPr id="3" name="Content Placeholder 2">
            <a:extLst>
              <a:ext uri="{FF2B5EF4-FFF2-40B4-BE49-F238E27FC236}">
                <a16:creationId xmlns:a16="http://schemas.microsoft.com/office/drawing/2014/main" id="{4274DADB-0B6B-704D-9E5B-6C039D0F358D}"/>
              </a:ext>
            </a:extLst>
          </p:cNvPr>
          <p:cNvSpPr>
            <a:spLocks noGrp="1"/>
          </p:cNvSpPr>
          <p:nvPr>
            <p:ph idx="1"/>
          </p:nvPr>
        </p:nvSpPr>
        <p:spPr>
          <a:xfrm>
            <a:off x="1451579" y="2015732"/>
            <a:ext cx="10395280" cy="3450613"/>
          </a:xfrm>
        </p:spPr>
        <p:txBody>
          <a:bodyPr/>
          <a:lstStyle/>
          <a:p>
            <a:pPr marL="0" indent="0">
              <a:buNone/>
            </a:pPr>
            <a:r>
              <a:rPr lang="en-US" dirty="0" err="1"/>
              <a:t>val</a:t>
            </a:r>
            <a:r>
              <a:rPr lang="en-US" dirty="0"/>
              <a:t> </a:t>
            </a:r>
            <a:r>
              <a:rPr lang="en-US" dirty="0" err="1"/>
              <a:t>myL</a:t>
            </a:r>
            <a:r>
              <a:rPr lang="en-US" dirty="0"/>
              <a:t> = 6.0 :: 100.0 :: </a:t>
            </a:r>
            <a:r>
              <a:rPr lang="en-US" dirty="0" err="1"/>
              <a:t>Double.NaN</a:t>
            </a:r>
            <a:r>
              <a:rPr lang="en-US" dirty="0"/>
              <a:t> :: Nil</a:t>
            </a:r>
          </a:p>
          <a:p>
            <a:pPr marL="0" indent="0">
              <a:buNone/>
            </a:pPr>
            <a:r>
              <a:rPr lang="en-US" dirty="0"/>
              <a:t>def </a:t>
            </a:r>
            <a:r>
              <a:rPr lang="en-US" dirty="0" err="1"/>
              <a:t>foldLeftHelper</a:t>
            </a:r>
            <a:r>
              <a:rPr lang="en-US" dirty="0"/>
              <a:t>(</a:t>
            </a:r>
            <a:r>
              <a:rPr lang="en-US" dirty="0" err="1"/>
              <a:t>acc:Double</a:t>
            </a:r>
            <a:r>
              <a:rPr lang="en-US" dirty="0"/>
              <a:t>, </a:t>
            </a:r>
            <a:r>
              <a:rPr lang="en-US" dirty="0" err="1"/>
              <a:t>h:Double</a:t>
            </a:r>
            <a:r>
              <a:rPr lang="en-US" dirty="0"/>
              <a:t>): Double = </a:t>
            </a:r>
            <a:r>
              <a:rPr lang="en-US" dirty="0" err="1"/>
              <a:t>acc</a:t>
            </a:r>
            <a:r>
              <a:rPr lang="en-US" dirty="0"/>
              <a:t> + h</a:t>
            </a:r>
          </a:p>
          <a:p>
            <a:pPr marL="0" indent="0">
              <a:buNone/>
            </a:pPr>
            <a:r>
              <a:rPr lang="en-US" dirty="0" err="1"/>
              <a:t>myL.foldLeft</a:t>
            </a:r>
            <a:r>
              <a:rPr lang="en-US" dirty="0"/>
              <a:t>(0)(</a:t>
            </a:r>
            <a:r>
              <a:rPr lang="en-US" dirty="0" err="1"/>
              <a:t>foldLeftHelper</a:t>
            </a:r>
            <a:r>
              <a:rPr lang="en-US" dirty="0"/>
              <a:t>)</a:t>
            </a:r>
          </a:p>
          <a:p>
            <a:pPr marL="0" indent="0">
              <a:buNone/>
            </a:pPr>
            <a:r>
              <a:rPr lang="en-US" dirty="0"/>
              <a:t>We’ve folded over the whole list… summed all the items together… return the final </a:t>
            </a:r>
            <a:r>
              <a:rPr lang="en-US" dirty="0" err="1"/>
              <a:t>acc</a:t>
            </a:r>
            <a:r>
              <a:rPr lang="en-US" baseline="-25000" dirty="0" err="1"/>
              <a:t>i</a:t>
            </a:r>
            <a:r>
              <a:rPr lang="en-US" baseline="-25000" dirty="0"/>
              <a:t> + 1</a:t>
            </a:r>
            <a:endParaRPr lang="en-US" dirty="0"/>
          </a:p>
          <a:p>
            <a:pPr marL="0" indent="0">
              <a:buNone/>
            </a:pPr>
            <a:endParaRPr lang="en-US" dirty="0"/>
          </a:p>
          <a:p>
            <a:pPr marL="0" indent="0">
              <a:buNone/>
            </a:pPr>
            <a:endParaRPr lang="en-US" dirty="0"/>
          </a:p>
        </p:txBody>
      </p:sp>
      <p:graphicFrame>
        <p:nvGraphicFramePr>
          <p:cNvPr id="5" name="Table 4">
            <a:extLst>
              <a:ext uri="{FF2B5EF4-FFF2-40B4-BE49-F238E27FC236}">
                <a16:creationId xmlns:a16="http://schemas.microsoft.com/office/drawing/2014/main" id="{DDE2F053-496C-EB4A-B88A-076DCA48149D}"/>
              </a:ext>
            </a:extLst>
          </p:cNvPr>
          <p:cNvGraphicFramePr>
            <a:graphicFrameLocks noGrp="1"/>
          </p:cNvGraphicFramePr>
          <p:nvPr/>
        </p:nvGraphicFramePr>
        <p:xfrm>
          <a:off x="1567324" y="4150043"/>
          <a:ext cx="6500228" cy="1478280"/>
        </p:xfrm>
        <a:graphic>
          <a:graphicData uri="http://schemas.openxmlformats.org/drawingml/2006/table">
            <a:tbl>
              <a:tblPr firstRow="1" bandRow="1">
                <a:tableStyleId>{F5AB1C69-6EDB-4FF4-983F-18BD219EF322}</a:tableStyleId>
              </a:tblPr>
              <a:tblGrid>
                <a:gridCol w="974217">
                  <a:extLst>
                    <a:ext uri="{9D8B030D-6E8A-4147-A177-3AD203B41FA5}">
                      <a16:colId xmlns:a16="http://schemas.microsoft.com/office/drawing/2014/main" val="2502298637"/>
                    </a:ext>
                  </a:extLst>
                </a:gridCol>
                <a:gridCol w="1720317">
                  <a:extLst>
                    <a:ext uri="{9D8B030D-6E8A-4147-A177-3AD203B41FA5}">
                      <a16:colId xmlns:a16="http://schemas.microsoft.com/office/drawing/2014/main" val="1150487696"/>
                    </a:ext>
                  </a:extLst>
                </a:gridCol>
                <a:gridCol w="2199914">
                  <a:extLst>
                    <a:ext uri="{9D8B030D-6E8A-4147-A177-3AD203B41FA5}">
                      <a16:colId xmlns:a16="http://schemas.microsoft.com/office/drawing/2014/main" val="2402194704"/>
                    </a:ext>
                  </a:extLst>
                </a:gridCol>
                <a:gridCol w="1605780">
                  <a:extLst>
                    <a:ext uri="{9D8B030D-6E8A-4147-A177-3AD203B41FA5}">
                      <a16:colId xmlns:a16="http://schemas.microsoft.com/office/drawing/2014/main" val="1513062755"/>
                    </a:ext>
                  </a:extLst>
                </a:gridCol>
              </a:tblGrid>
              <a:tr h="0">
                <a:tc>
                  <a:txBody>
                    <a:bodyPr/>
                    <a:lstStyle/>
                    <a:p>
                      <a:r>
                        <a:rPr lang="en-US" dirty="0" err="1"/>
                        <a:t>iD</a:t>
                      </a:r>
                      <a:endParaRPr lang="en-US" dirty="0"/>
                    </a:p>
                  </a:txBody>
                  <a:tcPr/>
                </a:tc>
                <a:tc>
                  <a:txBody>
                    <a:bodyPr/>
                    <a:lstStyle/>
                    <a:p>
                      <a:r>
                        <a:rPr lang="en-US" dirty="0" err="1"/>
                        <a:t>acc</a:t>
                      </a:r>
                      <a:r>
                        <a:rPr lang="en-US" baseline="-25000" dirty="0" err="1"/>
                        <a:t>i</a:t>
                      </a:r>
                      <a:endParaRPr lang="en-US" dirty="0"/>
                    </a:p>
                  </a:txBody>
                  <a:tcPr/>
                </a:tc>
                <a:tc>
                  <a:txBody>
                    <a:bodyPr/>
                    <a:lstStyle/>
                    <a:p>
                      <a:r>
                        <a:rPr lang="en-US" dirty="0"/>
                        <a:t>h</a:t>
                      </a:r>
                      <a:r>
                        <a:rPr lang="en-US" baseline="-25000" dirty="0"/>
                        <a:t>i</a:t>
                      </a:r>
                      <a:endParaRPr lang="en-US" dirty="0"/>
                    </a:p>
                  </a:txBody>
                  <a:tcPr/>
                </a:tc>
                <a:tc>
                  <a:txBody>
                    <a:bodyPr/>
                    <a:lstStyle/>
                    <a:p>
                      <a:r>
                        <a:rPr lang="en-US" dirty="0"/>
                        <a:t>acc</a:t>
                      </a:r>
                      <a:r>
                        <a:rPr lang="en-US" baseline="-25000" dirty="0"/>
                        <a:t>i+1</a:t>
                      </a:r>
                      <a:endParaRPr lang="en-US" dirty="0"/>
                    </a:p>
                  </a:txBody>
                  <a:tcPr/>
                </a:tc>
                <a:extLst>
                  <a:ext uri="{0D108BD9-81ED-4DB2-BD59-A6C34878D82A}">
                    <a16:rowId xmlns:a16="http://schemas.microsoft.com/office/drawing/2014/main" val="412784838"/>
                  </a:ext>
                </a:extLst>
              </a:tr>
              <a:tr h="370840">
                <a:tc>
                  <a:txBody>
                    <a:bodyPr/>
                    <a:lstStyle/>
                    <a:p>
                      <a:r>
                        <a:rPr lang="en-US" dirty="0"/>
                        <a:t>0</a:t>
                      </a:r>
                    </a:p>
                  </a:txBody>
                  <a:tcPr/>
                </a:tc>
                <a:tc>
                  <a:txBody>
                    <a:bodyPr/>
                    <a:lstStyle/>
                    <a:p>
                      <a:r>
                        <a:rPr lang="en-US" dirty="0"/>
                        <a:t>0</a:t>
                      </a:r>
                    </a:p>
                  </a:txBody>
                  <a:tcPr/>
                </a:tc>
                <a:tc>
                  <a:txBody>
                    <a:bodyPr/>
                    <a:lstStyle/>
                    <a:p>
                      <a:r>
                        <a:rPr lang="en-US" dirty="0"/>
                        <a:t>6.0</a:t>
                      </a:r>
                    </a:p>
                  </a:txBody>
                  <a:tcPr/>
                </a:tc>
                <a:tc>
                  <a:txBody>
                    <a:bodyPr/>
                    <a:lstStyle/>
                    <a:p>
                      <a:r>
                        <a:rPr lang="en-US" dirty="0"/>
                        <a:t>6.0</a:t>
                      </a:r>
                    </a:p>
                  </a:txBody>
                  <a:tcPr/>
                </a:tc>
                <a:extLst>
                  <a:ext uri="{0D108BD9-81ED-4DB2-BD59-A6C34878D82A}">
                    <a16:rowId xmlns:a16="http://schemas.microsoft.com/office/drawing/2014/main" val="3345975452"/>
                  </a:ext>
                </a:extLst>
              </a:tr>
              <a:tr h="370840">
                <a:tc>
                  <a:txBody>
                    <a:bodyPr/>
                    <a:lstStyle/>
                    <a:p>
                      <a:r>
                        <a:rPr lang="en-US" dirty="0"/>
                        <a:t>1</a:t>
                      </a:r>
                    </a:p>
                  </a:txBody>
                  <a:tcPr/>
                </a:tc>
                <a:tc>
                  <a:txBody>
                    <a:bodyPr/>
                    <a:lstStyle/>
                    <a:p>
                      <a:r>
                        <a:rPr lang="en-US" dirty="0"/>
                        <a:t>6.0</a:t>
                      </a:r>
                    </a:p>
                  </a:txBody>
                  <a:tcPr/>
                </a:tc>
                <a:tc>
                  <a:txBody>
                    <a:bodyPr/>
                    <a:lstStyle/>
                    <a:p>
                      <a:r>
                        <a:rPr lang="en-US" dirty="0"/>
                        <a:t>100.0</a:t>
                      </a:r>
                    </a:p>
                  </a:txBody>
                  <a:tcPr/>
                </a:tc>
                <a:tc>
                  <a:txBody>
                    <a:bodyPr/>
                    <a:lstStyle/>
                    <a:p>
                      <a:r>
                        <a:rPr lang="en-US" dirty="0"/>
                        <a:t>106.0</a:t>
                      </a:r>
                    </a:p>
                  </a:txBody>
                  <a:tcPr/>
                </a:tc>
                <a:extLst>
                  <a:ext uri="{0D108BD9-81ED-4DB2-BD59-A6C34878D82A}">
                    <a16:rowId xmlns:a16="http://schemas.microsoft.com/office/drawing/2014/main" val="2689607036"/>
                  </a:ext>
                </a:extLst>
              </a:tr>
              <a:tr h="370840">
                <a:tc>
                  <a:txBody>
                    <a:bodyPr/>
                    <a:lstStyle/>
                    <a:p>
                      <a:r>
                        <a:rPr lang="en-US" dirty="0"/>
                        <a:t>2</a:t>
                      </a:r>
                    </a:p>
                  </a:txBody>
                  <a:tcPr/>
                </a:tc>
                <a:tc>
                  <a:txBody>
                    <a:bodyPr/>
                    <a:lstStyle/>
                    <a:p>
                      <a:r>
                        <a:rPr lang="en-US" dirty="0"/>
                        <a:t>106.0</a:t>
                      </a:r>
                    </a:p>
                  </a:txBody>
                  <a:tcPr/>
                </a:tc>
                <a:tc>
                  <a:txBody>
                    <a:bodyPr/>
                    <a:lstStyle/>
                    <a:p>
                      <a:r>
                        <a:rPr lang="en-US" dirty="0" err="1"/>
                        <a:t>Double.NaN</a:t>
                      </a:r>
                      <a:endParaRPr lang="en-US" dirty="0"/>
                    </a:p>
                  </a:txBody>
                  <a:tcPr/>
                </a:tc>
                <a:tc>
                  <a:txBody>
                    <a:bodyPr/>
                    <a:lstStyle/>
                    <a:p>
                      <a:r>
                        <a:rPr lang="en-US" dirty="0" err="1"/>
                        <a:t>Double.NaN</a:t>
                      </a:r>
                      <a:endParaRPr lang="en-US" dirty="0"/>
                    </a:p>
                  </a:txBody>
                  <a:tcPr/>
                </a:tc>
                <a:extLst>
                  <a:ext uri="{0D108BD9-81ED-4DB2-BD59-A6C34878D82A}">
                    <a16:rowId xmlns:a16="http://schemas.microsoft.com/office/drawing/2014/main" val="3944904023"/>
                  </a:ext>
                </a:extLst>
              </a:tr>
            </a:tbl>
          </a:graphicData>
        </a:graphic>
      </p:graphicFrame>
    </p:spTree>
    <p:extLst>
      <p:ext uri="{BB962C8B-B14F-4D97-AF65-F5344CB8AC3E}">
        <p14:creationId xmlns:p14="http://schemas.microsoft.com/office/powerpoint/2010/main" val="25256977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B66A-AFFA-7143-8E4D-D4C6956F4951}"/>
              </a:ext>
            </a:extLst>
          </p:cNvPr>
          <p:cNvSpPr>
            <a:spLocks noGrp="1"/>
          </p:cNvSpPr>
          <p:nvPr>
            <p:ph type="title"/>
          </p:nvPr>
        </p:nvSpPr>
        <p:spPr/>
        <p:txBody>
          <a:bodyPr/>
          <a:lstStyle/>
          <a:p>
            <a:r>
              <a:rPr lang="en-US" dirty="0"/>
              <a:t>Fold – sum with </a:t>
            </a:r>
            <a:r>
              <a:rPr lang="en-US" dirty="0" err="1"/>
              <a:t>foldLeft</a:t>
            </a:r>
            <a:endParaRPr lang="en-US" dirty="0"/>
          </a:p>
        </p:txBody>
      </p:sp>
      <p:sp>
        <p:nvSpPr>
          <p:cNvPr id="3" name="Content Placeholder 2">
            <a:extLst>
              <a:ext uri="{FF2B5EF4-FFF2-40B4-BE49-F238E27FC236}">
                <a16:creationId xmlns:a16="http://schemas.microsoft.com/office/drawing/2014/main" id="{4274DADB-0B6B-704D-9E5B-6C039D0F358D}"/>
              </a:ext>
            </a:extLst>
          </p:cNvPr>
          <p:cNvSpPr>
            <a:spLocks noGrp="1"/>
          </p:cNvSpPr>
          <p:nvPr>
            <p:ph idx="1"/>
          </p:nvPr>
        </p:nvSpPr>
        <p:spPr>
          <a:xfrm>
            <a:off x="1451579" y="2015732"/>
            <a:ext cx="10395280" cy="3450613"/>
          </a:xfrm>
        </p:spPr>
        <p:txBody>
          <a:bodyPr/>
          <a:lstStyle/>
          <a:p>
            <a:pPr marL="0" indent="0">
              <a:buNone/>
            </a:pPr>
            <a:r>
              <a:rPr lang="en-US" dirty="0" err="1"/>
              <a:t>val</a:t>
            </a:r>
            <a:r>
              <a:rPr lang="en-US" dirty="0"/>
              <a:t> </a:t>
            </a:r>
            <a:r>
              <a:rPr lang="en-US" dirty="0" err="1"/>
              <a:t>myL</a:t>
            </a:r>
            <a:r>
              <a:rPr lang="en-US" dirty="0"/>
              <a:t> = 6.0 :: 100.0 :: 2.0 :: Nil</a:t>
            </a:r>
          </a:p>
          <a:p>
            <a:pPr marL="0" indent="0">
              <a:buNone/>
            </a:pPr>
            <a:r>
              <a:rPr lang="en-US" dirty="0"/>
              <a:t>def </a:t>
            </a:r>
            <a:r>
              <a:rPr lang="en-US" dirty="0" err="1"/>
              <a:t>foldLeftHelper</a:t>
            </a:r>
            <a:r>
              <a:rPr lang="en-US" dirty="0"/>
              <a:t>(</a:t>
            </a:r>
            <a:r>
              <a:rPr lang="en-US" dirty="0" err="1"/>
              <a:t>acc:Double</a:t>
            </a:r>
            <a:r>
              <a:rPr lang="en-US" dirty="0"/>
              <a:t>, </a:t>
            </a:r>
            <a:r>
              <a:rPr lang="en-US" dirty="0" err="1"/>
              <a:t>h:Double</a:t>
            </a:r>
            <a:r>
              <a:rPr lang="en-US" dirty="0"/>
              <a:t>): Double = </a:t>
            </a:r>
            <a:r>
              <a:rPr lang="en-US" dirty="0" err="1"/>
              <a:t>acc</a:t>
            </a:r>
            <a:r>
              <a:rPr lang="en-US" dirty="0"/>
              <a:t> + h</a:t>
            </a:r>
          </a:p>
          <a:p>
            <a:pPr marL="0" indent="0">
              <a:buNone/>
            </a:pPr>
            <a:r>
              <a:rPr lang="en-US" dirty="0" err="1"/>
              <a:t>myL.foldLeft</a:t>
            </a:r>
            <a:r>
              <a:rPr lang="en-US" dirty="0"/>
              <a:t>(0)(</a:t>
            </a:r>
            <a:r>
              <a:rPr lang="en-US" dirty="0" err="1"/>
              <a:t>foldLeftHelper</a:t>
            </a:r>
            <a:r>
              <a:rPr lang="en-US" dirty="0"/>
              <a:t>)</a:t>
            </a:r>
          </a:p>
          <a:p>
            <a:pPr marL="0" indent="0">
              <a:buNone/>
            </a:pPr>
            <a:r>
              <a:rPr lang="en-US" dirty="0"/>
              <a:t>Try again with a not crummy last value</a:t>
            </a:r>
          </a:p>
          <a:p>
            <a:pPr marL="0" indent="0">
              <a:buNone/>
            </a:pPr>
            <a:endParaRPr lang="en-US" dirty="0"/>
          </a:p>
          <a:p>
            <a:pPr marL="0" indent="0">
              <a:buNone/>
            </a:pPr>
            <a:endParaRPr lang="en-US" dirty="0"/>
          </a:p>
        </p:txBody>
      </p:sp>
      <p:graphicFrame>
        <p:nvGraphicFramePr>
          <p:cNvPr id="5" name="Table 4">
            <a:extLst>
              <a:ext uri="{FF2B5EF4-FFF2-40B4-BE49-F238E27FC236}">
                <a16:creationId xmlns:a16="http://schemas.microsoft.com/office/drawing/2014/main" id="{DDE2F053-496C-EB4A-B88A-076DCA48149D}"/>
              </a:ext>
            </a:extLst>
          </p:cNvPr>
          <p:cNvGraphicFramePr>
            <a:graphicFrameLocks noGrp="1"/>
          </p:cNvGraphicFramePr>
          <p:nvPr>
            <p:extLst>
              <p:ext uri="{D42A27DB-BD31-4B8C-83A1-F6EECF244321}">
                <p14:modId xmlns:p14="http://schemas.microsoft.com/office/powerpoint/2010/main" val="650627853"/>
              </p:ext>
            </p:extLst>
          </p:nvPr>
        </p:nvGraphicFramePr>
        <p:xfrm>
          <a:off x="1567324" y="4150043"/>
          <a:ext cx="6500228" cy="1478280"/>
        </p:xfrm>
        <a:graphic>
          <a:graphicData uri="http://schemas.openxmlformats.org/drawingml/2006/table">
            <a:tbl>
              <a:tblPr firstRow="1" bandRow="1">
                <a:tableStyleId>{F5AB1C69-6EDB-4FF4-983F-18BD219EF322}</a:tableStyleId>
              </a:tblPr>
              <a:tblGrid>
                <a:gridCol w="974217">
                  <a:extLst>
                    <a:ext uri="{9D8B030D-6E8A-4147-A177-3AD203B41FA5}">
                      <a16:colId xmlns:a16="http://schemas.microsoft.com/office/drawing/2014/main" val="2502298637"/>
                    </a:ext>
                  </a:extLst>
                </a:gridCol>
                <a:gridCol w="1720317">
                  <a:extLst>
                    <a:ext uri="{9D8B030D-6E8A-4147-A177-3AD203B41FA5}">
                      <a16:colId xmlns:a16="http://schemas.microsoft.com/office/drawing/2014/main" val="1150487696"/>
                    </a:ext>
                  </a:extLst>
                </a:gridCol>
                <a:gridCol w="2199914">
                  <a:extLst>
                    <a:ext uri="{9D8B030D-6E8A-4147-A177-3AD203B41FA5}">
                      <a16:colId xmlns:a16="http://schemas.microsoft.com/office/drawing/2014/main" val="2402194704"/>
                    </a:ext>
                  </a:extLst>
                </a:gridCol>
                <a:gridCol w="1605780">
                  <a:extLst>
                    <a:ext uri="{9D8B030D-6E8A-4147-A177-3AD203B41FA5}">
                      <a16:colId xmlns:a16="http://schemas.microsoft.com/office/drawing/2014/main" val="1513062755"/>
                    </a:ext>
                  </a:extLst>
                </a:gridCol>
              </a:tblGrid>
              <a:tr h="0">
                <a:tc>
                  <a:txBody>
                    <a:bodyPr/>
                    <a:lstStyle/>
                    <a:p>
                      <a:r>
                        <a:rPr lang="en-US" dirty="0" err="1"/>
                        <a:t>iD</a:t>
                      </a:r>
                      <a:endParaRPr lang="en-US" dirty="0"/>
                    </a:p>
                  </a:txBody>
                  <a:tcPr/>
                </a:tc>
                <a:tc>
                  <a:txBody>
                    <a:bodyPr/>
                    <a:lstStyle/>
                    <a:p>
                      <a:r>
                        <a:rPr lang="en-US" dirty="0" err="1"/>
                        <a:t>acc</a:t>
                      </a:r>
                      <a:r>
                        <a:rPr lang="en-US" baseline="-25000" dirty="0" err="1"/>
                        <a:t>i</a:t>
                      </a:r>
                      <a:endParaRPr lang="en-US" dirty="0"/>
                    </a:p>
                  </a:txBody>
                  <a:tcPr/>
                </a:tc>
                <a:tc>
                  <a:txBody>
                    <a:bodyPr/>
                    <a:lstStyle/>
                    <a:p>
                      <a:r>
                        <a:rPr lang="en-US" dirty="0"/>
                        <a:t>h</a:t>
                      </a:r>
                      <a:r>
                        <a:rPr lang="en-US" baseline="-25000" dirty="0"/>
                        <a:t>i</a:t>
                      </a:r>
                      <a:endParaRPr lang="en-US" dirty="0"/>
                    </a:p>
                  </a:txBody>
                  <a:tcPr/>
                </a:tc>
                <a:tc>
                  <a:txBody>
                    <a:bodyPr/>
                    <a:lstStyle/>
                    <a:p>
                      <a:r>
                        <a:rPr lang="en-US" dirty="0"/>
                        <a:t>acc</a:t>
                      </a:r>
                      <a:r>
                        <a:rPr lang="en-US" baseline="-25000" dirty="0"/>
                        <a:t>i+1</a:t>
                      </a:r>
                      <a:endParaRPr lang="en-US" dirty="0"/>
                    </a:p>
                  </a:txBody>
                  <a:tcPr/>
                </a:tc>
                <a:extLst>
                  <a:ext uri="{0D108BD9-81ED-4DB2-BD59-A6C34878D82A}">
                    <a16:rowId xmlns:a16="http://schemas.microsoft.com/office/drawing/2014/main" val="412784838"/>
                  </a:ext>
                </a:extLst>
              </a:tr>
              <a:tr h="370840">
                <a:tc>
                  <a:txBody>
                    <a:bodyPr/>
                    <a:lstStyle/>
                    <a:p>
                      <a:r>
                        <a:rPr lang="en-US" dirty="0"/>
                        <a:t>0</a:t>
                      </a:r>
                    </a:p>
                  </a:txBody>
                  <a:tcPr/>
                </a:tc>
                <a:tc>
                  <a:txBody>
                    <a:bodyPr/>
                    <a:lstStyle/>
                    <a:p>
                      <a:r>
                        <a:rPr lang="en-US" dirty="0"/>
                        <a:t>0</a:t>
                      </a:r>
                    </a:p>
                  </a:txBody>
                  <a:tcPr/>
                </a:tc>
                <a:tc>
                  <a:txBody>
                    <a:bodyPr/>
                    <a:lstStyle/>
                    <a:p>
                      <a:r>
                        <a:rPr lang="en-US" dirty="0"/>
                        <a:t>6.0</a:t>
                      </a:r>
                    </a:p>
                  </a:txBody>
                  <a:tcPr/>
                </a:tc>
                <a:tc>
                  <a:txBody>
                    <a:bodyPr/>
                    <a:lstStyle/>
                    <a:p>
                      <a:endParaRPr lang="en-US" dirty="0"/>
                    </a:p>
                  </a:txBody>
                  <a:tcPr/>
                </a:tc>
                <a:extLst>
                  <a:ext uri="{0D108BD9-81ED-4DB2-BD59-A6C34878D82A}">
                    <a16:rowId xmlns:a16="http://schemas.microsoft.com/office/drawing/2014/main" val="3345975452"/>
                  </a:ext>
                </a:extLst>
              </a:tr>
              <a:tr h="370840">
                <a:tc>
                  <a:txBody>
                    <a:bodyPr/>
                    <a:lstStyle/>
                    <a:p>
                      <a:r>
                        <a:rPr lang="en-US" dirty="0"/>
                        <a:t>1</a:t>
                      </a:r>
                    </a:p>
                  </a:txBody>
                  <a:tcPr/>
                </a:tc>
                <a:tc>
                  <a:txBody>
                    <a:bodyPr/>
                    <a:lstStyle/>
                    <a:p>
                      <a:endParaRPr lang="en-US" dirty="0"/>
                    </a:p>
                  </a:txBody>
                  <a:tcPr/>
                </a:tc>
                <a:tc>
                  <a:txBody>
                    <a:bodyPr/>
                    <a:lstStyle/>
                    <a:p>
                      <a:r>
                        <a:rPr lang="en-US" dirty="0"/>
                        <a:t>100.0</a:t>
                      </a:r>
                    </a:p>
                  </a:txBody>
                  <a:tcPr/>
                </a:tc>
                <a:tc>
                  <a:txBody>
                    <a:bodyPr/>
                    <a:lstStyle/>
                    <a:p>
                      <a:endParaRPr lang="en-US" dirty="0"/>
                    </a:p>
                  </a:txBody>
                  <a:tcPr/>
                </a:tc>
                <a:extLst>
                  <a:ext uri="{0D108BD9-81ED-4DB2-BD59-A6C34878D82A}">
                    <a16:rowId xmlns:a16="http://schemas.microsoft.com/office/drawing/2014/main" val="2689607036"/>
                  </a:ext>
                </a:extLst>
              </a:tr>
              <a:tr h="370840">
                <a:tc>
                  <a:txBody>
                    <a:bodyPr/>
                    <a:lstStyle/>
                    <a:p>
                      <a:r>
                        <a:rPr lang="en-US" dirty="0"/>
                        <a:t>2</a:t>
                      </a:r>
                    </a:p>
                  </a:txBody>
                  <a:tcPr/>
                </a:tc>
                <a:tc>
                  <a:txBody>
                    <a:bodyPr/>
                    <a:lstStyle/>
                    <a:p>
                      <a:endParaRPr lang="en-US" dirty="0"/>
                    </a:p>
                  </a:txBody>
                  <a:tcPr/>
                </a:tc>
                <a:tc>
                  <a:txBody>
                    <a:bodyPr/>
                    <a:lstStyle/>
                    <a:p>
                      <a:r>
                        <a:rPr lang="en-US" dirty="0"/>
                        <a:t>2.0</a:t>
                      </a:r>
                    </a:p>
                  </a:txBody>
                  <a:tcPr/>
                </a:tc>
                <a:tc>
                  <a:txBody>
                    <a:bodyPr/>
                    <a:lstStyle/>
                    <a:p>
                      <a:endParaRPr lang="en-US" dirty="0"/>
                    </a:p>
                  </a:txBody>
                  <a:tcPr/>
                </a:tc>
                <a:extLst>
                  <a:ext uri="{0D108BD9-81ED-4DB2-BD59-A6C34878D82A}">
                    <a16:rowId xmlns:a16="http://schemas.microsoft.com/office/drawing/2014/main" val="3944904023"/>
                  </a:ext>
                </a:extLst>
              </a:tr>
            </a:tbl>
          </a:graphicData>
        </a:graphic>
      </p:graphicFrame>
    </p:spTree>
    <p:extLst>
      <p:ext uri="{BB962C8B-B14F-4D97-AF65-F5344CB8AC3E}">
        <p14:creationId xmlns:p14="http://schemas.microsoft.com/office/powerpoint/2010/main" val="2468000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0D2F6-1CAA-4E4E-B348-636AA58C2EF3}"/>
              </a:ext>
            </a:extLst>
          </p:cNvPr>
          <p:cNvSpPr>
            <a:spLocks noGrp="1"/>
          </p:cNvSpPr>
          <p:nvPr>
            <p:ph type="title"/>
          </p:nvPr>
        </p:nvSpPr>
        <p:spPr/>
        <p:txBody>
          <a:bodyPr/>
          <a:lstStyle/>
          <a:p>
            <a:r>
              <a:rPr lang="en-US" dirty="0"/>
              <a:t>Scala List</a:t>
            </a:r>
          </a:p>
        </p:txBody>
      </p:sp>
      <p:sp>
        <p:nvSpPr>
          <p:cNvPr id="3" name="Text Placeholder 2">
            <a:extLst>
              <a:ext uri="{FF2B5EF4-FFF2-40B4-BE49-F238E27FC236}">
                <a16:creationId xmlns:a16="http://schemas.microsoft.com/office/drawing/2014/main" id="{26597B0A-5273-BE4B-AA56-AFD6D04D923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587254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7CE003E-99FA-3745-A401-1138563FAB29}"/>
              </a:ext>
            </a:extLst>
          </p:cNvPr>
          <p:cNvGraphicFramePr>
            <a:graphicFrameLocks noGrp="1"/>
          </p:cNvGraphicFramePr>
          <p:nvPr>
            <p:extLst>
              <p:ext uri="{D42A27DB-BD31-4B8C-83A1-F6EECF244321}">
                <p14:modId xmlns:p14="http://schemas.microsoft.com/office/powerpoint/2010/main" val="1600158960"/>
              </p:ext>
            </p:extLst>
          </p:nvPr>
        </p:nvGraphicFramePr>
        <p:xfrm>
          <a:off x="3843273" y="595415"/>
          <a:ext cx="2692083" cy="1478280"/>
        </p:xfrm>
        <a:graphic>
          <a:graphicData uri="http://schemas.openxmlformats.org/drawingml/2006/table">
            <a:tbl>
              <a:tblPr firstRow="1" bandRow="1">
                <a:tableStyleId>{F5AB1C69-6EDB-4FF4-983F-18BD219EF322}</a:tableStyleId>
              </a:tblPr>
              <a:tblGrid>
                <a:gridCol w="490855">
                  <a:extLst>
                    <a:ext uri="{9D8B030D-6E8A-4147-A177-3AD203B41FA5}">
                      <a16:colId xmlns:a16="http://schemas.microsoft.com/office/drawing/2014/main" val="2502298637"/>
                    </a:ext>
                  </a:extLst>
                </a:gridCol>
                <a:gridCol w="636905">
                  <a:extLst>
                    <a:ext uri="{9D8B030D-6E8A-4147-A177-3AD203B41FA5}">
                      <a16:colId xmlns:a16="http://schemas.microsoft.com/office/drawing/2014/main" val="1150487696"/>
                    </a:ext>
                  </a:extLst>
                </a:gridCol>
                <a:gridCol w="754380">
                  <a:extLst>
                    <a:ext uri="{9D8B030D-6E8A-4147-A177-3AD203B41FA5}">
                      <a16:colId xmlns:a16="http://schemas.microsoft.com/office/drawing/2014/main" val="2402194704"/>
                    </a:ext>
                  </a:extLst>
                </a:gridCol>
                <a:gridCol w="809943">
                  <a:extLst>
                    <a:ext uri="{9D8B030D-6E8A-4147-A177-3AD203B41FA5}">
                      <a16:colId xmlns:a16="http://schemas.microsoft.com/office/drawing/2014/main" val="1513062755"/>
                    </a:ext>
                  </a:extLst>
                </a:gridCol>
              </a:tblGrid>
              <a:tr h="0">
                <a:tc>
                  <a:txBody>
                    <a:bodyPr/>
                    <a:lstStyle/>
                    <a:p>
                      <a:r>
                        <a:rPr lang="en-US" dirty="0" err="1"/>
                        <a:t>iD</a:t>
                      </a:r>
                      <a:endParaRPr lang="en-US" dirty="0"/>
                    </a:p>
                  </a:txBody>
                  <a:tcPr/>
                </a:tc>
                <a:tc>
                  <a:txBody>
                    <a:bodyPr/>
                    <a:lstStyle/>
                    <a:p>
                      <a:r>
                        <a:rPr lang="en-US" dirty="0" err="1"/>
                        <a:t>acc</a:t>
                      </a:r>
                      <a:r>
                        <a:rPr lang="en-US" baseline="-25000" dirty="0" err="1"/>
                        <a:t>i</a:t>
                      </a:r>
                      <a:endParaRPr lang="en-US" dirty="0"/>
                    </a:p>
                  </a:txBody>
                  <a:tcPr/>
                </a:tc>
                <a:tc>
                  <a:txBody>
                    <a:bodyPr/>
                    <a:lstStyle/>
                    <a:p>
                      <a:r>
                        <a:rPr lang="en-US" dirty="0"/>
                        <a:t>h</a:t>
                      </a:r>
                      <a:r>
                        <a:rPr lang="en-US" baseline="-25000" dirty="0"/>
                        <a:t>i</a:t>
                      </a:r>
                      <a:endParaRPr lang="en-US" dirty="0"/>
                    </a:p>
                  </a:txBody>
                  <a:tcPr/>
                </a:tc>
                <a:tc>
                  <a:txBody>
                    <a:bodyPr/>
                    <a:lstStyle/>
                    <a:p>
                      <a:r>
                        <a:rPr lang="en-US" dirty="0"/>
                        <a:t>acc</a:t>
                      </a:r>
                      <a:r>
                        <a:rPr lang="en-US" baseline="-25000" dirty="0"/>
                        <a:t>i+1</a:t>
                      </a:r>
                      <a:endParaRPr lang="en-US" dirty="0"/>
                    </a:p>
                  </a:txBody>
                  <a:tcPr/>
                </a:tc>
                <a:extLst>
                  <a:ext uri="{0D108BD9-81ED-4DB2-BD59-A6C34878D82A}">
                    <a16:rowId xmlns:a16="http://schemas.microsoft.com/office/drawing/2014/main" val="412784838"/>
                  </a:ext>
                </a:extLst>
              </a:tr>
              <a:tr h="370840">
                <a:tc>
                  <a:txBody>
                    <a:bodyPr/>
                    <a:lstStyle/>
                    <a:p>
                      <a:r>
                        <a:rPr lang="en-US" dirty="0"/>
                        <a:t>0</a:t>
                      </a:r>
                    </a:p>
                  </a:txBody>
                  <a:tcPr/>
                </a:tc>
                <a:tc>
                  <a:txBody>
                    <a:bodyPr/>
                    <a:lstStyle/>
                    <a:p>
                      <a:r>
                        <a:rPr lang="en-US" dirty="0"/>
                        <a:t>0</a:t>
                      </a:r>
                    </a:p>
                  </a:txBody>
                  <a:tcPr/>
                </a:tc>
                <a:tc>
                  <a:txBody>
                    <a:bodyPr/>
                    <a:lstStyle/>
                    <a:p>
                      <a:r>
                        <a:rPr lang="en-US" dirty="0"/>
                        <a:t>6.0</a:t>
                      </a:r>
                    </a:p>
                  </a:txBody>
                  <a:tcPr/>
                </a:tc>
                <a:tc>
                  <a:txBody>
                    <a:bodyPr/>
                    <a:lstStyle/>
                    <a:p>
                      <a:r>
                        <a:rPr lang="en-US" dirty="0"/>
                        <a:t>6</a:t>
                      </a:r>
                    </a:p>
                  </a:txBody>
                  <a:tcPr/>
                </a:tc>
                <a:extLst>
                  <a:ext uri="{0D108BD9-81ED-4DB2-BD59-A6C34878D82A}">
                    <a16:rowId xmlns:a16="http://schemas.microsoft.com/office/drawing/2014/main" val="3345975452"/>
                  </a:ext>
                </a:extLst>
              </a:tr>
              <a:tr h="370840">
                <a:tc>
                  <a:txBody>
                    <a:bodyPr/>
                    <a:lstStyle/>
                    <a:p>
                      <a:r>
                        <a:rPr lang="en-US" dirty="0"/>
                        <a:t>1</a:t>
                      </a:r>
                    </a:p>
                  </a:txBody>
                  <a:tcPr/>
                </a:tc>
                <a:tc>
                  <a:txBody>
                    <a:bodyPr/>
                    <a:lstStyle/>
                    <a:p>
                      <a:endParaRPr lang="en-US" dirty="0"/>
                    </a:p>
                  </a:txBody>
                  <a:tcPr/>
                </a:tc>
                <a:tc>
                  <a:txBody>
                    <a:bodyPr/>
                    <a:lstStyle/>
                    <a:p>
                      <a:r>
                        <a:rPr lang="en-US" dirty="0"/>
                        <a:t>100.0</a:t>
                      </a:r>
                    </a:p>
                  </a:txBody>
                  <a:tcPr/>
                </a:tc>
                <a:tc>
                  <a:txBody>
                    <a:bodyPr/>
                    <a:lstStyle/>
                    <a:p>
                      <a:endParaRPr lang="en-US" dirty="0"/>
                    </a:p>
                  </a:txBody>
                  <a:tcPr/>
                </a:tc>
                <a:extLst>
                  <a:ext uri="{0D108BD9-81ED-4DB2-BD59-A6C34878D82A}">
                    <a16:rowId xmlns:a16="http://schemas.microsoft.com/office/drawing/2014/main" val="2689607036"/>
                  </a:ext>
                </a:extLst>
              </a:tr>
              <a:tr h="370840">
                <a:tc>
                  <a:txBody>
                    <a:bodyPr/>
                    <a:lstStyle/>
                    <a:p>
                      <a:r>
                        <a:rPr lang="en-US" dirty="0"/>
                        <a:t>2</a:t>
                      </a:r>
                    </a:p>
                  </a:txBody>
                  <a:tcPr/>
                </a:tc>
                <a:tc>
                  <a:txBody>
                    <a:bodyPr/>
                    <a:lstStyle/>
                    <a:p>
                      <a:endParaRPr lang="en-US" dirty="0"/>
                    </a:p>
                  </a:txBody>
                  <a:tcPr/>
                </a:tc>
                <a:tc>
                  <a:txBody>
                    <a:bodyPr/>
                    <a:lstStyle/>
                    <a:p>
                      <a:r>
                        <a:rPr lang="en-US" dirty="0"/>
                        <a:t>2.0</a:t>
                      </a:r>
                    </a:p>
                  </a:txBody>
                  <a:tcPr/>
                </a:tc>
                <a:tc>
                  <a:txBody>
                    <a:bodyPr/>
                    <a:lstStyle/>
                    <a:p>
                      <a:endParaRPr lang="en-US" dirty="0"/>
                    </a:p>
                  </a:txBody>
                  <a:tcPr/>
                </a:tc>
                <a:extLst>
                  <a:ext uri="{0D108BD9-81ED-4DB2-BD59-A6C34878D82A}">
                    <a16:rowId xmlns:a16="http://schemas.microsoft.com/office/drawing/2014/main" val="3944904023"/>
                  </a:ext>
                </a:extLst>
              </a:tr>
            </a:tbl>
          </a:graphicData>
        </a:graphic>
      </p:graphicFrame>
      <p:graphicFrame>
        <p:nvGraphicFramePr>
          <p:cNvPr id="3" name="Table 2">
            <a:extLst>
              <a:ext uri="{FF2B5EF4-FFF2-40B4-BE49-F238E27FC236}">
                <a16:creationId xmlns:a16="http://schemas.microsoft.com/office/drawing/2014/main" id="{A7C7F2B9-B9B9-8E45-97A0-7BBE769D400C}"/>
              </a:ext>
            </a:extLst>
          </p:cNvPr>
          <p:cNvGraphicFramePr>
            <a:graphicFrameLocks noGrp="1"/>
          </p:cNvGraphicFramePr>
          <p:nvPr>
            <p:extLst>
              <p:ext uri="{D42A27DB-BD31-4B8C-83A1-F6EECF244321}">
                <p14:modId xmlns:p14="http://schemas.microsoft.com/office/powerpoint/2010/main" val="1618313175"/>
              </p:ext>
            </p:extLst>
          </p:nvPr>
        </p:nvGraphicFramePr>
        <p:xfrm>
          <a:off x="7369067" y="595415"/>
          <a:ext cx="2692083" cy="1478280"/>
        </p:xfrm>
        <a:graphic>
          <a:graphicData uri="http://schemas.openxmlformats.org/drawingml/2006/table">
            <a:tbl>
              <a:tblPr firstRow="1" bandRow="1">
                <a:tableStyleId>{F5AB1C69-6EDB-4FF4-983F-18BD219EF322}</a:tableStyleId>
              </a:tblPr>
              <a:tblGrid>
                <a:gridCol w="490855">
                  <a:extLst>
                    <a:ext uri="{9D8B030D-6E8A-4147-A177-3AD203B41FA5}">
                      <a16:colId xmlns:a16="http://schemas.microsoft.com/office/drawing/2014/main" val="2502298637"/>
                    </a:ext>
                  </a:extLst>
                </a:gridCol>
                <a:gridCol w="636905">
                  <a:extLst>
                    <a:ext uri="{9D8B030D-6E8A-4147-A177-3AD203B41FA5}">
                      <a16:colId xmlns:a16="http://schemas.microsoft.com/office/drawing/2014/main" val="1150487696"/>
                    </a:ext>
                  </a:extLst>
                </a:gridCol>
                <a:gridCol w="754380">
                  <a:extLst>
                    <a:ext uri="{9D8B030D-6E8A-4147-A177-3AD203B41FA5}">
                      <a16:colId xmlns:a16="http://schemas.microsoft.com/office/drawing/2014/main" val="2402194704"/>
                    </a:ext>
                  </a:extLst>
                </a:gridCol>
                <a:gridCol w="809943">
                  <a:extLst>
                    <a:ext uri="{9D8B030D-6E8A-4147-A177-3AD203B41FA5}">
                      <a16:colId xmlns:a16="http://schemas.microsoft.com/office/drawing/2014/main" val="1513062755"/>
                    </a:ext>
                  </a:extLst>
                </a:gridCol>
              </a:tblGrid>
              <a:tr h="0">
                <a:tc>
                  <a:txBody>
                    <a:bodyPr/>
                    <a:lstStyle/>
                    <a:p>
                      <a:r>
                        <a:rPr lang="en-US" dirty="0" err="1"/>
                        <a:t>iD</a:t>
                      </a:r>
                      <a:endParaRPr lang="en-US" dirty="0"/>
                    </a:p>
                  </a:txBody>
                  <a:tcPr/>
                </a:tc>
                <a:tc>
                  <a:txBody>
                    <a:bodyPr/>
                    <a:lstStyle/>
                    <a:p>
                      <a:r>
                        <a:rPr lang="en-US" dirty="0" err="1"/>
                        <a:t>acc</a:t>
                      </a:r>
                      <a:r>
                        <a:rPr lang="en-US" baseline="-25000" dirty="0" err="1"/>
                        <a:t>i</a:t>
                      </a:r>
                      <a:endParaRPr lang="en-US" dirty="0"/>
                    </a:p>
                  </a:txBody>
                  <a:tcPr/>
                </a:tc>
                <a:tc>
                  <a:txBody>
                    <a:bodyPr/>
                    <a:lstStyle/>
                    <a:p>
                      <a:r>
                        <a:rPr lang="en-US" dirty="0"/>
                        <a:t>h</a:t>
                      </a:r>
                      <a:r>
                        <a:rPr lang="en-US" baseline="-25000" dirty="0"/>
                        <a:t>i</a:t>
                      </a:r>
                      <a:endParaRPr lang="en-US" dirty="0"/>
                    </a:p>
                  </a:txBody>
                  <a:tcPr/>
                </a:tc>
                <a:tc>
                  <a:txBody>
                    <a:bodyPr/>
                    <a:lstStyle/>
                    <a:p>
                      <a:r>
                        <a:rPr lang="en-US" dirty="0"/>
                        <a:t>acc</a:t>
                      </a:r>
                      <a:r>
                        <a:rPr lang="en-US" baseline="-25000" dirty="0"/>
                        <a:t>i+1</a:t>
                      </a:r>
                      <a:endParaRPr lang="en-US" dirty="0"/>
                    </a:p>
                  </a:txBody>
                  <a:tcPr/>
                </a:tc>
                <a:extLst>
                  <a:ext uri="{0D108BD9-81ED-4DB2-BD59-A6C34878D82A}">
                    <a16:rowId xmlns:a16="http://schemas.microsoft.com/office/drawing/2014/main" val="412784838"/>
                  </a:ext>
                </a:extLst>
              </a:tr>
              <a:tr h="370840">
                <a:tc>
                  <a:txBody>
                    <a:bodyPr/>
                    <a:lstStyle/>
                    <a:p>
                      <a:r>
                        <a:rPr lang="en-US" dirty="0"/>
                        <a:t>0</a:t>
                      </a:r>
                    </a:p>
                  </a:txBody>
                  <a:tcPr/>
                </a:tc>
                <a:tc>
                  <a:txBody>
                    <a:bodyPr/>
                    <a:lstStyle/>
                    <a:p>
                      <a:r>
                        <a:rPr lang="en-US" dirty="0"/>
                        <a:t>0</a:t>
                      </a:r>
                    </a:p>
                  </a:txBody>
                  <a:tcPr/>
                </a:tc>
                <a:tc>
                  <a:txBody>
                    <a:bodyPr/>
                    <a:lstStyle/>
                    <a:p>
                      <a:r>
                        <a:rPr lang="en-US" dirty="0"/>
                        <a:t>6.0</a:t>
                      </a:r>
                    </a:p>
                  </a:txBody>
                  <a:tcPr/>
                </a:tc>
                <a:tc>
                  <a:txBody>
                    <a:bodyPr/>
                    <a:lstStyle/>
                    <a:p>
                      <a:r>
                        <a:rPr lang="en-US" dirty="0"/>
                        <a:t>6.0</a:t>
                      </a:r>
                    </a:p>
                  </a:txBody>
                  <a:tcPr/>
                </a:tc>
                <a:extLst>
                  <a:ext uri="{0D108BD9-81ED-4DB2-BD59-A6C34878D82A}">
                    <a16:rowId xmlns:a16="http://schemas.microsoft.com/office/drawing/2014/main" val="3345975452"/>
                  </a:ext>
                </a:extLst>
              </a:tr>
              <a:tr h="370840">
                <a:tc>
                  <a:txBody>
                    <a:bodyPr/>
                    <a:lstStyle/>
                    <a:p>
                      <a:r>
                        <a:rPr lang="en-US" dirty="0"/>
                        <a:t>1</a:t>
                      </a:r>
                    </a:p>
                  </a:txBody>
                  <a:tcPr/>
                </a:tc>
                <a:tc>
                  <a:txBody>
                    <a:bodyPr/>
                    <a:lstStyle/>
                    <a:p>
                      <a:r>
                        <a:rPr lang="en-US" dirty="0"/>
                        <a:t>6.0</a:t>
                      </a:r>
                    </a:p>
                  </a:txBody>
                  <a:tcPr/>
                </a:tc>
                <a:tc>
                  <a:txBody>
                    <a:bodyPr/>
                    <a:lstStyle/>
                    <a:p>
                      <a:r>
                        <a:rPr lang="en-US" dirty="0"/>
                        <a:t>100.0</a:t>
                      </a:r>
                    </a:p>
                  </a:txBody>
                  <a:tcPr/>
                </a:tc>
                <a:tc>
                  <a:txBody>
                    <a:bodyPr/>
                    <a:lstStyle/>
                    <a:p>
                      <a:endParaRPr lang="en-US" dirty="0"/>
                    </a:p>
                  </a:txBody>
                  <a:tcPr/>
                </a:tc>
                <a:extLst>
                  <a:ext uri="{0D108BD9-81ED-4DB2-BD59-A6C34878D82A}">
                    <a16:rowId xmlns:a16="http://schemas.microsoft.com/office/drawing/2014/main" val="2689607036"/>
                  </a:ext>
                </a:extLst>
              </a:tr>
              <a:tr h="370840">
                <a:tc>
                  <a:txBody>
                    <a:bodyPr/>
                    <a:lstStyle/>
                    <a:p>
                      <a:r>
                        <a:rPr lang="en-US" dirty="0"/>
                        <a:t>2</a:t>
                      </a:r>
                    </a:p>
                  </a:txBody>
                  <a:tcPr/>
                </a:tc>
                <a:tc>
                  <a:txBody>
                    <a:bodyPr/>
                    <a:lstStyle/>
                    <a:p>
                      <a:endParaRPr lang="en-US" dirty="0"/>
                    </a:p>
                  </a:txBody>
                  <a:tcPr/>
                </a:tc>
                <a:tc>
                  <a:txBody>
                    <a:bodyPr/>
                    <a:lstStyle/>
                    <a:p>
                      <a:r>
                        <a:rPr lang="en-US" dirty="0"/>
                        <a:t>2.0</a:t>
                      </a:r>
                    </a:p>
                  </a:txBody>
                  <a:tcPr/>
                </a:tc>
                <a:tc>
                  <a:txBody>
                    <a:bodyPr/>
                    <a:lstStyle/>
                    <a:p>
                      <a:endParaRPr lang="en-US" dirty="0"/>
                    </a:p>
                  </a:txBody>
                  <a:tcPr/>
                </a:tc>
                <a:extLst>
                  <a:ext uri="{0D108BD9-81ED-4DB2-BD59-A6C34878D82A}">
                    <a16:rowId xmlns:a16="http://schemas.microsoft.com/office/drawing/2014/main" val="3944904023"/>
                  </a:ext>
                </a:extLst>
              </a:tr>
            </a:tbl>
          </a:graphicData>
        </a:graphic>
      </p:graphicFrame>
      <p:graphicFrame>
        <p:nvGraphicFramePr>
          <p:cNvPr id="4" name="Table 3">
            <a:extLst>
              <a:ext uri="{FF2B5EF4-FFF2-40B4-BE49-F238E27FC236}">
                <a16:creationId xmlns:a16="http://schemas.microsoft.com/office/drawing/2014/main" id="{8389A1D5-199C-5845-ADF7-F6C48995B50B}"/>
              </a:ext>
            </a:extLst>
          </p:cNvPr>
          <p:cNvGraphicFramePr>
            <a:graphicFrameLocks noGrp="1"/>
          </p:cNvGraphicFramePr>
          <p:nvPr>
            <p:extLst>
              <p:ext uri="{D42A27DB-BD31-4B8C-83A1-F6EECF244321}">
                <p14:modId xmlns:p14="http://schemas.microsoft.com/office/powerpoint/2010/main" val="2746355516"/>
              </p:ext>
            </p:extLst>
          </p:nvPr>
        </p:nvGraphicFramePr>
        <p:xfrm>
          <a:off x="9048740" y="3480538"/>
          <a:ext cx="2692083" cy="1473200"/>
        </p:xfrm>
        <a:graphic>
          <a:graphicData uri="http://schemas.openxmlformats.org/drawingml/2006/table">
            <a:tbl>
              <a:tblPr firstRow="1" bandRow="1">
                <a:tableStyleId>{F5AB1C69-6EDB-4FF4-983F-18BD219EF322}</a:tableStyleId>
              </a:tblPr>
              <a:tblGrid>
                <a:gridCol w="490855">
                  <a:extLst>
                    <a:ext uri="{9D8B030D-6E8A-4147-A177-3AD203B41FA5}">
                      <a16:colId xmlns:a16="http://schemas.microsoft.com/office/drawing/2014/main" val="2502298637"/>
                    </a:ext>
                  </a:extLst>
                </a:gridCol>
                <a:gridCol w="636905">
                  <a:extLst>
                    <a:ext uri="{9D8B030D-6E8A-4147-A177-3AD203B41FA5}">
                      <a16:colId xmlns:a16="http://schemas.microsoft.com/office/drawing/2014/main" val="1150487696"/>
                    </a:ext>
                  </a:extLst>
                </a:gridCol>
                <a:gridCol w="754380">
                  <a:extLst>
                    <a:ext uri="{9D8B030D-6E8A-4147-A177-3AD203B41FA5}">
                      <a16:colId xmlns:a16="http://schemas.microsoft.com/office/drawing/2014/main" val="2402194704"/>
                    </a:ext>
                  </a:extLst>
                </a:gridCol>
                <a:gridCol w="809943">
                  <a:extLst>
                    <a:ext uri="{9D8B030D-6E8A-4147-A177-3AD203B41FA5}">
                      <a16:colId xmlns:a16="http://schemas.microsoft.com/office/drawing/2014/main" val="1513062755"/>
                    </a:ext>
                  </a:extLst>
                </a:gridCol>
              </a:tblGrid>
              <a:tr h="0">
                <a:tc>
                  <a:txBody>
                    <a:bodyPr/>
                    <a:lstStyle/>
                    <a:p>
                      <a:r>
                        <a:rPr lang="en-US" dirty="0" err="1"/>
                        <a:t>iD</a:t>
                      </a:r>
                      <a:endParaRPr lang="en-US" dirty="0"/>
                    </a:p>
                  </a:txBody>
                  <a:tcPr/>
                </a:tc>
                <a:tc>
                  <a:txBody>
                    <a:bodyPr/>
                    <a:lstStyle/>
                    <a:p>
                      <a:r>
                        <a:rPr lang="en-US" dirty="0" err="1"/>
                        <a:t>acc</a:t>
                      </a:r>
                      <a:r>
                        <a:rPr lang="en-US" baseline="-25000" dirty="0" err="1"/>
                        <a:t>i</a:t>
                      </a:r>
                      <a:endParaRPr lang="en-US" dirty="0"/>
                    </a:p>
                  </a:txBody>
                  <a:tcPr/>
                </a:tc>
                <a:tc>
                  <a:txBody>
                    <a:bodyPr/>
                    <a:lstStyle/>
                    <a:p>
                      <a:r>
                        <a:rPr lang="en-US" dirty="0"/>
                        <a:t>h</a:t>
                      </a:r>
                      <a:r>
                        <a:rPr lang="en-US" baseline="-25000" dirty="0"/>
                        <a:t>i</a:t>
                      </a:r>
                      <a:endParaRPr lang="en-US" dirty="0"/>
                    </a:p>
                  </a:txBody>
                  <a:tcPr/>
                </a:tc>
                <a:tc>
                  <a:txBody>
                    <a:bodyPr/>
                    <a:lstStyle/>
                    <a:p>
                      <a:r>
                        <a:rPr lang="en-US" dirty="0"/>
                        <a:t>acc</a:t>
                      </a:r>
                      <a:r>
                        <a:rPr lang="en-US" baseline="-25000" dirty="0"/>
                        <a:t>i+1</a:t>
                      </a:r>
                      <a:endParaRPr lang="en-US" dirty="0"/>
                    </a:p>
                  </a:txBody>
                  <a:tcPr/>
                </a:tc>
                <a:extLst>
                  <a:ext uri="{0D108BD9-81ED-4DB2-BD59-A6C34878D82A}">
                    <a16:rowId xmlns:a16="http://schemas.microsoft.com/office/drawing/2014/main" val="412784838"/>
                  </a:ext>
                </a:extLst>
              </a:tr>
              <a:tr h="370840">
                <a:tc>
                  <a:txBody>
                    <a:bodyPr/>
                    <a:lstStyle/>
                    <a:p>
                      <a:r>
                        <a:rPr lang="en-US" dirty="0"/>
                        <a:t>0</a:t>
                      </a:r>
                    </a:p>
                  </a:txBody>
                  <a:tcPr/>
                </a:tc>
                <a:tc>
                  <a:txBody>
                    <a:bodyPr/>
                    <a:lstStyle/>
                    <a:p>
                      <a:r>
                        <a:rPr lang="en-US" dirty="0"/>
                        <a:t>0</a:t>
                      </a:r>
                    </a:p>
                  </a:txBody>
                  <a:tcPr/>
                </a:tc>
                <a:tc>
                  <a:txBody>
                    <a:bodyPr/>
                    <a:lstStyle/>
                    <a:p>
                      <a:r>
                        <a:rPr lang="en-US" dirty="0"/>
                        <a:t>6.0</a:t>
                      </a:r>
                    </a:p>
                  </a:txBody>
                  <a:tcPr/>
                </a:tc>
                <a:tc>
                  <a:txBody>
                    <a:bodyPr/>
                    <a:lstStyle/>
                    <a:p>
                      <a:r>
                        <a:rPr lang="en-US" dirty="0"/>
                        <a:t>6.0</a:t>
                      </a:r>
                    </a:p>
                  </a:txBody>
                  <a:tcPr/>
                </a:tc>
                <a:extLst>
                  <a:ext uri="{0D108BD9-81ED-4DB2-BD59-A6C34878D82A}">
                    <a16:rowId xmlns:a16="http://schemas.microsoft.com/office/drawing/2014/main" val="3345975452"/>
                  </a:ext>
                </a:extLst>
              </a:tr>
              <a:tr h="370840">
                <a:tc>
                  <a:txBody>
                    <a:bodyPr/>
                    <a:lstStyle/>
                    <a:p>
                      <a:r>
                        <a:rPr lang="en-US" dirty="0"/>
                        <a:t>1</a:t>
                      </a:r>
                    </a:p>
                  </a:txBody>
                  <a:tcPr/>
                </a:tc>
                <a:tc>
                  <a:txBody>
                    <a:bodyPr/>
                    <a:lstStyle/>
                    <a:p>
                      <a:r>
                        <a:rPr lang="en-US" dirty="0"/>
                        <a:t>6.0</a:t>
                      </a:r>
                    </a:p>
                  </a:txBody>
                  <a:tcPr/>
                </a:tc>
                <a:tc>
                  <a:txBody>
                    <a:bodyPr/>
                    <a:lstStyle/>
                    <a:p>
                      <a:r>
                        <a:rPr lang="en-US" dirty="0"/>
                        <a:t>100.0</a:t>
                      </a:r>
                    </a:p>
                  </a:txBody>
                  <a:tcPr/>
                </a:tc>
                <a:tc>
                  <a:txBody>
                    <a:bodyPr/>
                    <a:lstStyle/>
                    <a:p>
                      <a:r>
                        <a:rPr lang="en-US" dirty="0"/>
                        <a:t>106.0</a:t>
                      </a:r>
                    </a:p>
                  </a:txBody>
                  <a:tcPr/>
                </a:tc>
                <a:extLst>
                  <a:ext uri="{0D108BD9-81ED-4DB2-BD59-A6C34878D82A}">
                    <a16:rowId xmlns:a16="http://schemas.microsoft.com/office/drawing/2014/main" val="2689607036"/>
                  </a:ext>
                </a:extLst>
              </a:tr>
              <a:tr h="0">
                <a:tc>
                  <a:txBody>
                    <a:bodyPr/>
                    <a:lstStyle/>
                    <a:p>
                      <a:r>
                        <a:rPr lang="en-US" dirty="0"/>
                        <a:t>2</a:t>
                      </a:r>
                    </a:p>
                  </a:txBody>
                  <a:tcPr/>
                </a:tc>
                <a:tc>
                  <a:txBody>
                    <a:bodyPr/>
                    <a:lstStyle/>
                    <a:p>
                      <a:endParaRPr lang="en-US" dirty="0"/>
                    </a:p>
                  </a:txBody>
                  <a:tcPr/>
                </a:tc>
                <a:tc>
                  <a:txBody>
                    <a:bodyPr/>
                    <a:lstStyle/>
                    <a:p>
                      <a:r>
                        <a:rPr lang="en-US" dirty="0"/>
                        <a:t>2.0</a:t>
                      </a:r>
                    </a:p>
                  </a:txBody>
                  <a:tcPr/>
                </a:tc>
                <a:tc>
                  <a:txBody>
                    <a:bodyPr/>
                    <a:lstStyle/>
                    <a:p>
                      <a:endParaRPr lang="en-US" dirty="0"/>
                    </a:p>
                  </a:txBody>
                  <a:tcPr/>
                </a:tc>
                <a:extLst>
                  <a:ext uri="{0D108BD9-81ED-4DB2-BD59-A6C34878D82A}">
                    <a16:rowId xmlns:a16="http://schemas.microsoft.com/office/drawing/2014/main" val="3944904023"/>
                  </a:ext>
                </a:extLst>
              </a:tr>
            </a:tbl>
          </a:graphicData>
        </a:graphic>
      </p:graphicFrame>
      <p:graphicFrame>
        <p:nvGraphicFramePr>
          <p:cNvPr id="5" name="Table 4">
            <a:extLst>
              <a:ext uri="{FF2B5EF4-FFF2-40B4-BE49-F238E27FC236}">
                <a16:creationId xmlns:a16="http://schemas.microsoft.com/office/drawing/2014/main" id="{9286996F-3D15-5648-AD32-296B97515D5C}"/>
              </a:ext>
            </a:extLst>
          </p:cNvPr>
          <p:cNvGraphicFramePr>
            <a:graphicFrameLocks noGrp="1"/>
          </p:cNvGraphicFramePr>
          <p:nvPr>
            <p:extLst>
              <p:ext uri="{D42A27DB-BD31-4B8C-83A1-F6EECF244321}">
                <p14:modId xmlns:p14="http://schemas.microsoft.com/office/powerpoint/2010/main" val="2749548214"/>
              </p:ext>
            </p:extLst>
          </p:nvPr>
        </p:nvGraphicFramePr>
        <p:xfrm>
          <a:off x="5779311" y="3471391"/>
          <a:ext cx="2809558" cy="1478280"/>
        </p:xfrm>
        <a:graphic>
          <a:graphicData uri="http://schemas.openxmlformats.org/drawingml/2006/table">
            <a:tbl>
              <a:tblPr firstRow="1" bandRow="1">
                <a:tableStyleId>{F5AB1C69-6EDB-4FF4-983F-18BD219EF322}</a:tableStyleId>
              </a:tblPr>
              <a:tblGrid>
                <a:gridCol w="490855">
                  <a:extLst>
                    <a:ext uri="{9D8B030D-6E8A-4147-A177-3AD203B41FA5}">
                      <a16:colId xmlns:a16="http://schemas.microsoft.com/office/drawing/2014/main" val="2502298637"/>
                    </a:ext>
                  </a:extLst>
                </a:gridCol>
                <a:gridCol w="754380">
                  <a:extLst>
                    <a:ext uri="{9D8B030D-6E8A-4147-A177-3AD203B41FA5}">
                      <a16:colId xmlns:a16="http://schemas.microsoft.com/office/drawing/2014/main" val="1150487696"/>
                    </a:ext>
                  </a:extLst>
                </a:gridCol>
                <a:gridCol w="754380">
                  <a:extLst>
                    <a:ext uri="{9D8B030D-6E8A-4147-A177-3AD203B41FA5}">
                      <a16:colId xmlns:a16="http://schemas.microsoft.com/office/drawing/2014/main" val="2402194704"/>
                    </a:ext>
                  </a:extLst>
                </a:gridCol>
                <a:gridCol w="809943">
                  <a:extLst>
                    <a:ext uri="{9D8B030D-6E8A-4147-A177-3AD203B41FA5}">
                      <a16:colId xmlns:a16="http://schemas.microsoft.com/office/drawing/2014/main" val="1513062755"/>
                    </a:ext>
                  </a:extLst>
                </a:gridCol>
              </a:tblGrid>
              <a:tr h="0">
                <a:tc>
                  <a:txBody>
                    <a:bodyPr/>
                    <a:lstStyle/>
                    <a:p>
                      <a:r>
                        <a:rPr lang="en-US" dirty="0" err="1"/>
                        <a:t>iD</a:t>
                      </a:r>
                      <a:endParaRPr lang="en-US" dirty="0"/>
                    </a:p>
                  </a:txBody>
                  <a:tcPr/>
                </a:tc>
                <a:tc>
                  <a:txBody>
                    <a:bodyPr/>
                    <a:lstStyle/>
                    <a:p>
                      <a:r>
                        <a:rPr lang="en-US" dirty="0" err="1"/>
                        <a:t>acc</a:t>
                      </a:r>
                      <a:r>
                        <a:rPr lang="en-US" baseline="-25000" dirty="0" err="1"/>
                        <a:t>i</a:t>
                      </a:r>
                      <a:endParaRPr lang="en-US" dirty="0"/>
                    </a:p>
                  </a:txBody>
                  <a:tcPr/>
                </a:tc>
                <a:tc>
                  <a:txBody>
                    <a:bodyPr/>
                    <a:lstStyle/>
                    <a:p>
                      <a:r>
                        <a:rPr lang="en-US" dirty="0"/>
                        <a:t>h</a:t>
                      </a:r>
                      <a:r>
                        <a:rPr lang="en-US" baseline="-25000" dirty="0"/>
                        <a:t>i</a:t>
                      </a:r>
                      <a:endParaRPr lang="en-US" dirty="0"/>
                    </a:p>
                  </a:txBody>
                  <a:tcPr/>
                </a:tc>
                <a:tc>
                  <a:txBody>
                    <a:bodyPr/>
                    <a:lstStyle/>
                    <a:p>
                      <a:r>
                        <a:rPr lang="en-US" dirty="0"/>
                        <a:t>acc</a:t>
                      </a:r>
                      <a:r>
                        <a:rPr lang="en-US" baseline="-25000" dirty="0"/>
                        <a:t>i+1</a:t>
                      </a:r>
                      <a:endParaRPr lang="en-US" dirty="0"/>
                    </a:p>
                  </a:txBody>
                  <a:tcPr/>
                </a:tc>
                <a:extLst>
                  <a:ext uri="{0D108BD9-81ED-4DB2-BD59-A6C34878D82A}">
                    <a16:rowId xmlns:a16="http://schemas.microsoft.com/office/drawing/2014/main" val="412784838"/>
                  </a:ext>
                </a:extLst>
              </a:tr>
              <a:tr h="370840">
                <a:tc>
                  <a:txBody>
                    <a:bodyPr/>
                    <a:lstStyle/>
                    <a:p>
                      <a:r>
                        <a:rPr lang="en-US" dirty="0"/>
                        <a:t>0</a:t>
                      </a:r>
                    </a:p>
                  </a:txBody>
                  <a:tcPr/>
                </a:tc>
                <a:tc>
                  <a:txBody>
                    <a:bodyPr/>
                    <a:lstStyle/>
                    <a:p>
                      <a:r>
                        <a:rPr lang="en-US" dirty="0"/>
                        <a:t>0</a:t>
                      </a:r>
                    </a:p>
                  </a:txBody>
                  <a:tcPr/>
                </a:tc>
                <a:tc>
                  <a:txBody>
                    <a:bodyPr/>
                    <a:lstStyle/>
                    <a:p>
                      <a:r>
                        <a:rPr lang="en-US" dirty="0"/>
                        <a:t>6.0</a:t>
                      </a:r>
                    </a:p>
                  </a:txBody>
                  <a:tcPr/>
                </a:tc>
                <a:tc>
                  <a:txBody>
                    <a:bodyPr/>
                    <a:lstStyle/>
                    <a:p>
                      <a:r>
                        <a:rPr lang="en-US" dirty="0"/>
                        <a:t>6.0</a:t>
                      </a:r>
                    </a:p>
                  </a:txBody>
                  <a:tcPr/>
                </a:tc>
                <a:extLst>
                  <a:ext uri="{0D108BD9-81ED-4DB2-BD59-A6C34878D82A}">
                    <a16:rowId xmlns:a16="http://schemas.microsoft.com/office/drawing/2014/main" val="3345975452"/>
                  </a:ext>
                </a:extLst>
              </a:tr>
              <a:tr h="370840">
                <a:tc>
                  <a:txBody>
                    <a:bodyPr/>
                    <a:lstStyle/>
                    <a:p>
                      <a:r>
                        <a:rPr lang="en-US" dirty="0"/>
                        <a:t>1</a:t>
                      </a:r>
                    </a:p>
                  </a:txBody>
                  <a:tcPr/>
                </a:tc>
                <a:tc>
                  <a:txBody>
                    <a:bodyPr/>
                    <a:lstStyle/>
                    <a:p>
                      <a:r>
                        <a:rPr lang="en-US" dirty="0"/>
                        <a:t>6.0</a:t>
                      </a:r>
                    </a:p>
                  </a:txBody>
                  <a:tcPr/>
                </a:tc>
                <a:tc>
                  <a:txBody>
                    <a:bodyPr/>
                    <a:lstStyle/>
                    <a:p>
                      <a:r>
                        <a:rPr lang="en-US" dirty="0"/>
                        <a:t>100.0</a:t>
                      </a:r>
                    </a:p>
                  </a:txBody>
                  <a:tcPr/>
                </a:tc>
                <a:tc>
                  <a:txBody>
                    <a:bodyPr/>
                    <a:lstStyle/>
                    <a:p>
                      <a:r>
                        <a:rPr lang="en-US" dirty="0"/>
                        <a:t>106.0</a:t>
                      </a:r>
                    </a:p>
                  </a:txBody>
                  <a:tcPr/>
                </a:tc>
                <a:extLst>
                  <a:ext uri="{0D108BD9-81ED-4DB2-BD59-A6C34878D82A}">
                    <a16:rowId xmlns:a16="http://schemas.microsoft.com/office/drawing/2014/main" val="2689607036"/>
                  </a:ext>
                </a:extLst>
              </a:tr>
              <a:tr h="370840">
                <a:tc>
                  <a:txBody>
                    <a:bodyPr/>
                    <a:lstStyle/>
                    <a:p>
                      <a:r>
                        <a:rPr lang="en-US" dirty="0"/>
                        <a:t>2</a:t>
                      </a:r>
                    </a:p>
                  </a:txBody>
                  <a:tcPr/>
                </a:tc>
                <a:tc>
                  <a:txBody>
                    <a:bodyPr/>
                    <a:lstStyle/>
                    <a:p>
                      <a:r>
                        <a:rPr lang="en-US" dirty="0"/>
                        <a:t>106.0</a:t>
                      </a:r>
                    </a:p>
                  </a:txBody>
                  <a:tcPr/>
                </a:tc>
                <a:tc>
                  <a:txBody>
                    <a:bodyPr/>
                    <a:lstStyle/>
                    <a:p>
                      <a:r>
                        <a:rPr lang="en-US" dirty="0"/>
                        <a:t>2.0</a:t>
                      </a:r>
                    </a:p>
                  </a:txBody>
                  <a:tcPr/>
                </a:tc>
                <a:tc>
                  <a:txBody>
                    <a:bodyPr/>
                    <a:lstStyle/>
                    <a:p>
                      <a:endParaRPr lang="en-US" dirty="0"/>
                    </a:p>
                  </a:txBody>
                  <a:tcPr/>
                </a:tc>
                <a:extLst>
                  <a:ext uri="{0D108BD9-81ED-4DB2-BD59-A6C34878D82A}">
                    <a16:rowId xmlns:a16="http://schemas.microsoft.com/office/drawing/2014/main" val="3944904023"/>
                  </a:ext>
                </a:extLst>
              </a:tr>
            </a:tbl>
          </a:graphicData>
        </a:graphic>
      </p:graphicFrame>
      <p:graphicFrame>
        <p:nvGraphicFramePr>
          <p:cNvPr id="6" name="Table 5">
            <a:extLst>
              <a:ext uri="{FF2B5EF4-FFF2-40B4-BE49-F238E27FC236}">
                <a16:creationId xmlns:a16="http://schemas.microsoft.com/office/drawing/2014/main" id="{0577DDDE-12C6-8440-A73E-992527914DC2}"/>
              </a:ext>
            </a:extLst>
          </p:cNvPr>
          <p:cNvGraphicFramePr>
            <a:graphicFrameLocks noGrp="1"/>
          </p:cNvGraphicFramePr>
          <p:nvPr>
            <p:extLst>
              <p:ext uri="{D42A27DB-BD31-4B8C-83A1-F6EECF244321}">
                <p14:modId xmlns:p14="http://schemas.microsoft.com/office/powerpoint/2010/main" val="2764609830"/>
              </p:ext>
            </p:extLst>
          </p:nvPr>
        </p:nvGraphicFramePr>
        <p:xfrm>
          <a:off x="2383643" y="3471391"/>
          <a:ext cx="2809558" cy="1478280"/>
        </p:xfrm>
        <a:graphic>
          <a:graphicData uri="http://schemas.openxmlformats.org/drawingml/2006/table">
            <a:tbl>
              <a:tblPr firstRow="1" bandRow="1">
                <a:tableStyleId>{F5AB1C69-6EDB-4FF4-983F-18BD219EF322}</a:tableStyleId>
              </a:tblPr>
              <a:tblGrid>
                <a:gridCol w="490855">
                  <a:extLst>
                    <a:ext uri="{9D8B030D-6E8A-4147-A177-3AD203B41FA5}">
                      <a16:colId xmlns:a16="http://schemas.microsoft.com/office/drawing/2014/main" val="2502298637"/>
                    </a:ext>
                  </a:extLst>
                </a:gridCol>
                <a:gridCol w="754380">
                  <a:extLst>
                    <a:ext uri="{9D8B030D-6E8A-4147-A177-3AD203B41FA5}">
                      <a16:colId xmlns:a16="http://schemas.microsoft.com/office/drawing/2014/main" val="1150487696"/>
                    </a:ext>
                  </a:extLst>
                </a:gridCol>
                <a:gridCol w="754380">
                  <a:extLst>
                    <a:ext uri="{9D8B030D-6E8A-4147-A177-3AD203B41FA5}">
                      <a16:colId xmlns:a16="http://schemas.microsoft.com/office/drawing/2014/main" val="2402194704"/>
                    </a:ext>
                  </a:extLst>
                </a:gridCol>
                <a:gridCol w="809943">
                  <a:extLst>
                    <a:ext uri="{9D8B030D-6E8A-4147-A177-3AD203B41FA5}">
                      <a16:colId xmlns:a16="http://schemas.microsoft.com/office/drawing/2014/main" val="1513062755"/>
                    </a:ext>
                  </a:extLst>
                </a:gridCol>
              </a:tblGrid>
              <a:tr h="0">
                <a:tc>
                  <a:txBody>
                    <a:bodyPr/>
                    <a:lstStyle/>
                    <a:p>
                      <a:r>
                        <a:rPr lang="en-US" dirty="0" err="1"/>
                        <a:t>iD</a:t>
                      </a:r>
                      <a:endParaRPr lang="en-US" dirty="0"/>
                    </a:p>
                  </a:txBody>
                  <a:tcPr/>
                </a:tc>
                <a:tc>
                  <a:txBody>
                    <a:bodyPr/>
                    <a:lstStyle/>
                    <a:p>
                      <a:r>
                        <a:rPr lang="en-US" dirty="0" err="1"/>
                        <a:t>acc</a:t>
                      </a:r>
                      <a:r>
                        <a:rPr lang="en-US" baseline="-25000" dirty="0" err="1"/>
                        <a:t>i</a:t>
                      </a:r>
                      <a:endParaRPr lang="en-US" dirty="0"/>
                    </a:p>
                  </a:txBody>
                  <a:tcPr/>
                </a:tc>
                <a:tc>
                  <a:txBody>
                    <a:bodyPr/>
                    <a:lstStyle/>
                    <a:p>
                      <a:r>
                        <a:rPr lang="en-US" dirty="0"/>
                        <a:t>h</a:t>
                      </a:r>
                      <a:r>
                        <a:rPr lang="en-US" baseline="-25000" dirty="0"/>
                        <a:t>i</a:t>
                      </a:r>
                      <a:endParaRPr lang="en-US" dirty="0"/>
                    </a:p>
                  </a:txBody>
                  <a:tcPr/>
                </a:tc>
                <a:tc>
                  <a:txBody>
                    <a:bodyPr/>
                    <a:lstStyle/>
                    <a:p>
                      <a:r>
                        <a:rPr lang="en-US" dirty="0"/>
                        <a:t>acc</a:t>
                      </a:r>
                      <a:r>
                        <a:rPr lang="en-US" baseline="-25000" dirty="0"/>
                        <a:t>i+1</a:t>
                      </a:r>
                      <a:endParaRPr lang="en-US" dirty="0"/>
                    </a:p>
                  </a:txBody>
                  <a:tcPr/>
                </a:tc>
                <a:extLst>
                  <a:ext uri="{0D108BD9-81ED-4DB2-BD59-A6C34878D82A}">
                    <a16:rowId xmlns:a16="http://schemas.microsoft.com/office/drawing/2014/main" val="412784838"/>
                  </a:ext>
                </a:extLst>
              </a:tr>
              <a:tr h="370840">
                <a:tc>
                  <a:txBody>
                    <a:bodyPr/>
                    <a:lstStyle/>
                    <a:p>
                      <a:r>
                        <a:rPr lang="en-US" dirty="0"/>
                        <a:t>0</a:t>
                      </a:r>
                    </a:p>
                  </a:txBody>
                  <a:tcPr/>
                </a:tc>
                <a:tc>
                  <a:txBody>
                    <a:bodyPr/>
                    <a:lstStyle/>
                    <a:p>
                      <a:r>
                        <a:rPr lang="en-US" dirty="0"/>
                        <a:t>0</a:t>
                      </a:r>
                    </a:p>
                  </a:txBody>
                  <a:tcPr/>
                </a:tc>
                <a:tc>
                  <a:txBody>
                    <a:bodyPr/>
                    <a:lstStyle/>
                    <a:p>
                      <a:r>
                        <a:rPr lang="en-US" dirty="0"/>
                        <a:t>6.0</a:t>
                      </a:r>
                    </a:p>
                  </a:txBody>
                  <a:tcPr/>
                </a:tc>
                <a:tc>
                  <a:txBody>
                    <a:bodyPr/>
                    <a:lstStyle/>
                    <a:p>
                      <a:r>
                        <a:rPr lang="en-US" dirty="0"/>
                        <a:t>6.0</a:t>
                      </a:r>
                    </a:p>
                  </a:txBody>
                  <a:tcPr/>
                </a:tc>
                <a:extLst>
                  <a:ext uri="{0D108BD9-81ED-4DB2-BD59-A6C34878D82A}">
                    <a16:rowId xmlns:a16="http://schemas.microsoft.com/office/drawing/2014/main" val="3345975452"/>
                  </a:ext>
                </a:extLst>
              </a:tr>
              <a:tr h="370840">
                <a:tc>
                  <a:txBody>
                    <a:bodyPr/>
                    <a:lstStyle/>
                    <a:p>
                      <a:r>
                        <a:rPr lang="en-US" dirty="0"/>
                        <a:t>1</a:t>
                      </a:r>
                    </a:p>
                  </a:txBody>
                  <a:tcPr/>
                </a:tc>
                <a:tc>
                  <a:txBody>
                    <a:bodyPr/>
                    <a:lstStyle/>
                    <a:p>
                      <a:r>
                        <a:rPr lang="en-US" dirty="0"/>
                        <a:t>6.0</a:t>
                      </a:r>
                    </a:p>
                  </a:txBody>
                  <a:tcPr/>
                </a:tc>
                <a:tc>
                  <a:txBody>
                    <a:bodyPr/>
                    <a:lstStyle/>
                    <a:p>
                      <a:r>
                        <a:rPr lang="en-US" dirty="0"/>
                        <a:t>100.0</a:t>
                      </a:r>
                    </a:p>
                  </a:txBody>
                  <a:tcPr/>
                </a:tc>
                <a:tc>
                  <a:txBody>
                    <a:bodyPr/>
                    <a:lstStyle/>
                    <a:p>
                      <a:r>
                        <a:rPr lang="en-US" dirty="0"/>
                        <a:t>106.0</a:t>
                      </a:r>
                    </a:p>
                  </a:txBody>
                  <a:tcPr/>
                </a:tc>
                <a:extLst>
                  <a:ext uri="{0D108BD9-81ED-4DB2-BD59-A6C34878D82A}">
                    <a16:rowId xmlns:a16="http://schemas.microsoft.com/office/drawing/2014/main" val="2689607036"/>
                  </a:ext>
                </a:extLst>
              </a:tr>
              <a:tr h="370840">
                <a:tc>
                  <a:txBody>
                    <a:bodyPr/>
                    <a:lstStyle/>
                    <a:p>
                      <a:r>
                        <a:rPr lang="en-US" dirty="0"/>
                        <a:t>2</a:t>
                      </a:r>
                    </a:p>
                  </a:txBody>
                  <a:tcPr/>
                </a:tc>
                <a:tc>
                  <a:txBody>
                    <a:bodyPr/>
                    <a:lstStyle/>
                    <a:p>
                      <a:r>
                        <a:rPr lang="en-US" dirty="0"/>
                        <a:t>106.0</a:t>
                      </a:r>
                    </a:p>
                  </a:txBody>
                  <a:tcPr/>
                </a:tc>
                <a:tc>
                  <a:txBody>
                    <a:bodyPr/>
                    <a:lstStyle/>
                    <a:p>
                      <a:r>
                        <a:rPr lang="en-US" dirty="0"/>
                        <a:t>2.0</a:t>
                      </a:r>
                    </a:p>
                  </a:txBody>
                  <a:tcPr/>
                </a:tc>
                <a:tc>
                  <a:txBody>
                    <a:bodyPr/>
                    <a:lstStyle/>
                    <a:p>
                      <a:r>
                        <a:rPr lang="en-US" dirty="0"/>
                        <a:t>108.0</a:t>
                      </a:r>
                    </a:p>
                  </a:txBody>
                  <a:tcPr/>
                </a:tc>
                <a:extLst>
                  <a:ext uri="{0D108BD9-81ED-4DB2-BD59-A6C34878D82A}">
                    <a16:rowId xmlns:a16="http://schemas.microsoft.com/office/drawing/2014/main" val="3944904023"/>
                  </a:ext>
                </a:extLst>
              </a:tr>
            </a:tbl>
          </a:graphicData>
        </a:graphic>
      </p:graphicFrame>
      <p:cxnSp>
        <p:nvCxnSpPr>
          <p:cNvPr id="8" name="Straight Arrow Connector 7">
            <a:extLst>
              <a:ext uri="{FF2B5EF4-FFF2-40B4-BE49-F238E27FC236}">
                <a16:creationId xmlns:a16="http://schemas.microsoft.com/office/drawing/2014/main" id="{F2AD932F-0B7B-6247-872F-ABF1195D0398}"/>
              </a:ext>
            </a:extLst>
          </p:cNvPr>
          <p:cNvCxnSpPr>
            <a:endCxn id="3" idx="1"/>
          </p:cNvCxnSpPr>
          <p:nvPr/>
        </p:nvCxnSpPr>
        <p:spPr>
          <a:xfrm>
            <a:off x="6535356" y="1334555"/>
            <a:ext cx="833711"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418C4F1-AD1B-5648-BD3A-EB310F142AD1}"/>
              </a:ext>
            </a:extLst>
          </p:cNvPr>
          <p:cNvCxnSpPr>
            <a:cxnSpLocks/>
            <a:stCxn id="3" idx="2"/>
            <a:endCxn id="4" idx="0"/>
          </p:cNvCxnSpPr>
          <p:nvPr/>
        </p:nvCxnSpPr>
        <p:spPr>
          <a:xfrm>
            <a:off x="8715108" y="2073695"/>
            <a:ext cx="1679673" cy="1406843"/>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594AF5B-8E1C-2843-A614-9DB5F7B30F05}"/>
              </a:ext>
            </a:extLst>
          </p:cNvPr>
          <p:cNvCxnSpPr>
            <a:cxnSpLocks/>
            <a:stCxn id="4" idx="1"/>
            <a:endCxn id="5" idx="3"/>
          </p:cNvCxnSpPr>
          <p:nvPr/>
        </p:nvCxnSpPr>
        <p:spPr>
          <a:xfrm flipH="1" flipV="1">
            <a:off x="8588869" y="4210531"/>
            <a:ext cx="459871" cy="6607"/>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D643752-C46A-B945-AEA0-DF797B142C15}"/>
              </a:ext>
            </a:extLst>
          </p:cNvPr>
          <p:cNvCxnSpPr>
            <a:cxnSpLocks/>
            <a:stCxn id="5" idx="1"/>
            <a:endCxn id="6" idx="3"/>
          </p:cNvCxnSpPr>
          <p:nvPr/>
        </p:nvCxnSpPr>
        <p:spPr>
          <a:xfrm flipH="1">
            <a:off x="5193201" y="4210531"/>
            <a:ext cx="586110"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Table 17">
            <a:extLst>
              <a:ext uri="{FF2B5EF4-FFF2-40B4-BE49-F238E27FC236}">
                <a16:creationId xmlns:a16="http://schemas.microsoft.com/office/drawing/2014/main" id="{80638C00-7B17-444C-99FC-6A3836EBBC34}"/>
              </a:ext>
            </a:extLst>
          </p:cNvPr>
          <p:cNvGraphicFramePr>
            <a:graphicFrameLocks noGrp="1"/>
          </p:cNvGraphicFramePr>
          <p:nvPr>
            <p:extLst>
              <p:ext uri="{D42A27DB-BD31-4B8C-83A1-F6EECF244321}">
                <p14:modId xmlns:p14="http://schemas.microsoft.com/office/powerpoint/2010/main" val="3274704595"/>
              </p:ext>
            </p:extLst>
          </p:nvPr>
        </p:nvGraphicFramePr>
        <p:xfrm>
          <a:off x="301971" y="595415"/>
          <a:ext cx="2692083" cy="1478280"/>
        </p:xfrm>
        <a:graphic>
          <a:graphicData uri="http://schemas.openxmlformats.org/drawingml/2006/table">
            <a:tbl>
              <a:tblPr firstRow="1" bandRow="1">
                <a:tableStyleId>{F5AB1C69-6EDB-4FF4-983F-18BD219EF322}</a:tableStyleId>
              </a:tblPr>
              <a:tblGrid>
                <a:gridCol w="490855">
                  <a:extLst>
                    <a:ext uri="{9D8B030D-6E8A-4147-A177-3AD203B41FA5}">
                      <a16:colId xmlns:a16="http://schemas.microsoft.com/office/drawing/2014/main" val="2502298637"/>
                    </a:ext>
                  </a:extLst>
                </a:gridCol>
                <a:gridCol w="636905">
                  <a:extLst>
                    <a:ext uri="{9D8B030D-6E8A-4147-A177-3AD203B41FA5}">
                      <a16:colId xmlns:a16="http://schemas.microsoft.com/office/drawing/2014/main" val="1150487696"/>
                    </a:ext>
                  </a:extLst>
                </a:gridCol>
                <a:gridCol w="711262">
                  <a:extLst>
                    <a:ext uri="{9D8B030D-6E8A-4147-A177-3AD203B41FA5}">
                      <a16:colId xmlns:a16="http://schemas.microsoft.com/office/drawing/2014/main" val="2402194704"/>
                    </a:ext>
                  </a:extLst>
                </a:gridCol>
                <a:gridCol w="853061">
                  <a:extLst>
                    <a:ext uri="{9D8B030D-6E8A-4147-A177-3AD203B41FA5}">
                      <a16:colId xmlns:a16="http://schemas.microsoft.com/office/drawing/2014/main" val="1513062755"/>
                    </a:ext>
                  </a:extLst>
                </a:gridCol>
              </a:tblGrid>
              <a:tr h="0">
                <a:tc>
                  <a:txBody>
                    <a:bodyPr/>
                    <a:lstStyle/>
                    <a:p>
                      <a:r>
                        <a:rPr lang="en-US" dirty="0" err="1"/>
                        <a:t>iD</a:t>
                      </a:r>
                      <a:endParaRPr lang="en-US" dirty="0"/>
                    </a:p>
                  </a:txBody>
                  <a:tcPr/>
                </a:tc>
                <a:tc>
                  <a:txBody>
                    <a:bodyPr/>
                    <a:lstStyle/>
                    <a:p>
                      <a:r>
                        <a:rPr lang="en-US" dirty="0" err="1"/>
                        <a:t>acc</a:t>
                      </a:r>
                      <a:r>
                        <a:rPr lang="en-US" baseline="-25000" dirty="0" err="1"/>
                        <a:t>i</a:t>
                      </a:r>
                      <a:endParaRPr lang="en-US" dirty="0"/>
                    </a:p>
                  </a:txBody>
                  <a:tcPr/>
                </a:tc>
                <a:tc>
                  <a:txBody>
                    <a:bodyPr/>
                    <a:lstStyle/>
                    <a:p>
                      <a:r>
                        <a:rPr lang="en-US" dirty="0"/>
                        <a:t>h</a:t>
                      </a:r>
                      <a:r>
                        <a:rPr lang="en-US" baseline="-25000" dirty="0"/>
                        <a:t>i</a:t>
                      </a:r>
                      <a:endParaRPr lang="en-US" dirty="0"/>
                    </a:p>
                  </a:txBody>
                  <a:tcPr/>
                </a:tc>
                <a:tc>
                  <a:txBody>
                    <a:bodyPr/>
                    <a:lstStyle/>
                    <a:p>
                      <a:r>
                        <a:rPr lang="en-US" dirty="0"/>
                        <a:t>acc</a:t>
                      </a:r>
                      <a:r>
                        <a:rPr lang="en-US" baseline="-25000" dirty="0"/>
                        <a:t>i+1</a:t>
                      </a:r>
                      <a:endParaRPr lang="en-US" dirty="0"/>
                    </a:p>
                  </a:txBody>
                  <a:tcPr/>
                </a:tc>
                <a:extLst>
                  <a:ext uri="{0D108BD9-81ED-4DB2-BD59-A6C34878D82A}">
                    <a16:rowId xmlns:a16="http://schemas.microsoft.com/office/drawing/2014/main" val="412784838"/>
                  </a:ext>
                </a:extLst>
              </a:tr>
              <a:tr h="370840">
                <a:tc>
                  <a:txBody>
                    <a:bodyPr/>
                    <a:lstStyle/>
                    <a:p>
                      <a:r>
                        <a:rPr lang="en-US" dirty="0"/>
                        <a:t>0</a:t>
                      </a:r>
                    </a:p>
                  </a:txBody>
                  <a:tcPr/>
                </a:tc>
                <a:tc>
                  <a:txBody>
                    <a:bodyPr/>
                    <a:lstStyle/>
                    <a:p>
                      <a:r>
                        <a:rPr lang="en-US" dirty="0"/>
                        <a:t>0</a:t>
                      </a:r>
                    </a:p>
                  </a:txBody>
                  <a:tcPr/>
                </a:tc>
                <a:tc>
                  <a:txBody>
                    <a:bodyPr/>
                    <a:lstStyle/>
                    <a:p>
                      <a:r>
                        <a:rPr lang="en-US" dirty="0"/>
                        <a:t>6.0</a:t>
                      </a:r>
                    </a:p>
                  </a:txBody>
                  <a:tcPr/>
                </a:tc>
                <a:tc>
                  <a:txBody>
                    <a:bodyPr/>
                    <a:lstStyle/>
                    <a:p>
                      <a:endParaRPr lang="en-US" dirty="0"/>
                    </a:p>
                  </a:txBody>
                  <a:tcPr/>
                </a:tc>
                <a:extLst>
                  <a:ext uri="{0D108BD9-81ED-4DB2-BD59-A6C34878D82A}">
                    <a16:rowId xmlns:a16="http://schemas.microsoft.com/office/drawing/2014/main" val="3345975452"/>
                  </a:ext>
                </a:extLst>
              </a:tr>
              <a:tr h="370840">
                <a:tc>
                  <a:txBody>
                    <a:bodyPr/>
                    <a:lstStyle/>
                    <a:p>
                      <a:r>
                        <a:rPr lang="en-US" dirty="0"/>
                        <a:t>1</a:t>
                      </a:r>
                    </a:p>
                  </a:txBody>
                  <a:tcPr/>
                </a:tc>
                <a:tc>
                  <a:txBody>
                    <a:bodyPr/>
                    <a:lstStyle/>
                    <a:p>
                      <a:endParaRPr lang="en-US" dirty="0"/>
                    </a:p>
                  </a:txBody>
                  <a:tcPr/>
                </a:tc>
                <a:tc>
                  <a:txBody>
                    <a:bodyPr/>
                    <a:lstStyle/>
                    <a:p>
                      <a:r>
                        <a:rPr lang="en-US" dirty="0"/>
                        <a:t>100.0</a:t>
                      </a:r>
                    </a:p>
                  </a:txBody>
                  <a:tcPr/>
                </a:tc>
                <a:tc>
                  <a:txBody>
                    <a:bodyPr/>
                    <a:lstStyle/>
                    <a:p>
                      <a:endParaRPr lang="en-US" dirty="0"/>
                    </a:p>
                  </a:txBody>
                  <a:tcPr/>
                </a:tc>
                <a:extLst>
                  <a:ext uri="{0D108BD9-81ED-4DB2-BD59-A6C34878D82A}">
                    <a16:rowId xmlns:a16="http://schemas.microsoft.com/office/drawing/2014/main" val="2689607036"/>
                  </a:ext>
                </a:extLst>
              </a:tr>
              <a:tr h="370840">
                <a:tc>
                  <a:txBody>
                    <a:bodyPr/>
                    <a:lstStyle/>
                    <a:p>
                      <a:r>
                        <a:rPr lang="en-US" dirty="0"/>
                        <a:t>2</a:t>
                      </a:r>
                    </a:p>
                  </a:txBody>
                  <a:tcPr/>
                </a:tc>
                <a:tc>
                  <a:txBody>
                    <a:bodyPr/>
                    <a:lstStyle/>
                    <a:p>
                      <a:endParaRPr lang="en-US" dirty="0"/>
                    </a:p>
                  </a:txBody>
                  <a:tcPr/>
                </a:tc>
                <a:tc>
                  <a:txBody>
                    <a:bodyPr/>
                    <a:lstStyle/>
                    <a:p>
                      <a:r>
                        <a:rPr lang="en-US" dirty="0"/>
                        <a:t>2.0</a:t>
                      </a:r>
                    </a:p>
                  </a:txBody>
                  <a:tcPr/>
                </a:tc>
                <a:tc>
                  <a:txBody>
                    <a:bodyPr/>
                    <a:lstStyle/>
                    <a:p>
                      <a:endParaRPr lang="en-US" dirty="0"/>
                    </a:p>
                  </a:txBody>
                  <a:tcPr/>
                </a:tc>
                <a:extLst>
                  <a:ext uri="{0D108BD9-81ED-4DB2-BD59-A6C34878D82A}">
                    <a16:rowId xmlns:a16="http://schemas.microsoft.com/office/drawing/2014/main" val="3944904023"/>
                  </a:ext>
                </a:extLst>
              </a:tr>
            </a:tbl>
          </a:graphicData>
        </a:graphic>
      </p:graphicFrame>
      <p:cxnSp>
        <p:nvCxnSpPr>
          <p:cNvPr id="25" name="Straight Arrow Connector 24">
            <a:extLst>
              <a:ext uri="{FF2B5EF4-FFF2-40B4-BE49-F238E27FC236}">
                <a16:creationId xmlns:a16="http://schemas.microsoft.com/office/drawing/2014/main" id="{D6372215-599D-6940-B7E1-2A6CEAEBFFAC}"/>
              </a:ext>
            </a:extLst>
          </p:cNvPr>
          <p:cNvCxnSpPr>
            <a:cxnSpLocks/>
            <a:stCxn id="18" idx="3"/>
            <a:endCxn id="2" idx="1"/>
          </p:cNvCxnSpPr>
          <p:nvPr/>
        </p:nvCxnSpPr>
        <p:spPr>
          <a:xfrm>
            <a:off x="2994054" y="1334555"/>
            <a:ext cx="849219"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9292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B66A-AFFA-7143-8E4D-D4C6956F4951}"/>
              </a:ext>
            </a:extLst>
          </p:cNvPr>
          <p:cNvSpPr>
            <a:spLocks noGrp="1"/>
          </p:cNvSpPr>
          <p:nvPr>
            <p:ph type="title"/>
          </p:nvPr>
        </p:nvSpPr>
        <p:spPr/>
        <p:txBody>
          <a:bodyPr/>
          <a:lstStyle/>
          <a:p>
            <a:r>
              <a:rPr lang="en-US" dirty="0"/>
              <a:t>Fold – sum with </a:t>
            </a:r>
            <a:r>
              <a:rPr lang="en-US" dirty="0" err="1"/>
              <a:t>foldLeft</a:t>
            </a:r>
            <a:endParaRPr lang="en-US" dirty="0"/>
          </a:p>
        </p:txBody>
      </p:sp>
      <p:sp>
        <p:nvSpPr>
          <p:cNvPr id="3" name="Content Placeholder 2">
            <a:extLst>
              <a:ext uri="{FF2B5EF4-FFF2-40B4-BE49-F238E27FC236}">
                <a16:creationId xmlns:a16="http://schemas.microsoft.com/office/drawing/2014/main" id="{4274DADB-0B6B-704D-9E5B-6C039D0F358D}"/>
              </a:ext>
            </a:extLst>
          </p:cNvPr>
          <p:cNvSpPr>
            <a:spLocks noGrp="1"/>
          </p:cNvSpPr>
          <p:nvPr>
            <p:ph idx="1"/>
          </p:nvPr>
        </p:nvSpPr>
        <p:spPr>
          <a:xfrm>
            <a:off x="1451579" y="2015732"/>
            <a:ext cx="10395280" cy="3450613"/>
          </a:xfrm>
        </p:spPr>
        <p:txBody>
          <a:bodyPr/>
          <a:lstStyle/>
          <a:p>
            <a:pPr marL="0" indent="0">
              <a:buNone/>
            </a:pPr>
            <a:r>
              <a:rPr lang="en-US" dirty="0" err="1"/>
              <a:t>val</a:t>
            </a:r>
            <a:r>
              <a:rPr lang="en-US" dirty="0"/>
              <a:t> </a:t>
            </a:r>
            <a:r>
              <a:rPr lang="en-US" dirty="0" err="1"/>
              <a:t>myL</a:t>
            </a:r>
            <a:r>
              <a:rPr lang="en-US" dirty="0"/>
              <a:t> = 6.0 :: 100.0 :: 2.0 :: Nil</a:t>
            </a:r>
          </a:p>
          <a:p>
            <a:pPr marL="0" indent="0">
              <a:buNone/>
            </a:pPr>
            <a:r>
              <a:rPr lang="en-US" dirty="0"/>
              <a:t>def </a:t>
            </a:r>
            <a:r>
              <a:rPr lang="en-US" dirty="0" err="1"/>
              <a:t>foldLeftHelper</a:t>
            </a:r>
            <a:r>
              <a:rPr lang="en-US" dirty="0"/>
              <a:t>(</a:t>
            </a:r>
            <a:r>
              <a:rPr lang="en-US" dirty="0" err="1"/>
              <a:t>acc:Double</a:t>
            </a:r>
            <a:r>
              <a:rPr lang="en-US" dirty="0"/>
              <a:t>, </a:t>
            </a:r>
            <a:r>
              <a:rPr lang="en-US" dirty="0" err="1"/>
              <a:t>h:Double</a:t>
            </a:r>
            <a:r>
              <a:rPr lang="en-US" dirty="0"/>
              <a:t>): Double = </a:t>
            </a:r>
            <a:r>
              <a:rPr lang="en-US" dirty="0" err="1"/>
              <a:t>acc</a:t>
            </a:r>
            <a:r>
              <a:rPr lang="en-US" dirty="0"/>
              <a:t> + h</a:t>
            </a:r>
          </a:p>
          <a:p>
            <a:pPr marL="0" indent="0">
              <a:buNone/>
            </a:pPr>
            <a:r>
              <a:rPr lang="en-US" dirty="0" err="1"/>
              <a:t>myL.foldLeft</a:t>
            </a:r>
            <a:r>
              <a:rPr lang="en-US" dirty="0"/>
              <a:t>(0)(</a:t>
            </a:r>
            <a:r>
              <a:rPr lang="en-US" dirty="0" err="1"/>
              <a:t>foldLeftHelper</a:t>
            </a:r>
            <a:r>
              <a:rPr lang="en-US" dirty="0"/>
              <a:t>)</a:t>
            </a:r>
          </a:p>
          <a:p>
            <a:pPr marL="0" indent="0">
              <a:buNone/>
            </a:pPr>
            <a:r>
              <a:rPr lang="en-US" dirty="0"/>
              <a:t>Try again with a not crummy last value</a:t>
            </a:r>
          </a:p>
          <a:p>
            <a:pPr marL="0" indent="0">
              <a:buNone/>
            </a:pPr>
            <a:endParaRPr lang="en-US" dirty="0"/>
          </a:p>
          <a:p>
            <a:pPr marL="0" indent="0">
              <a:buNone/>
            </a:pPr>
            <a:endParaRPr lang="en-US" dirty="0"/>
          </a:p>
        </p:txBody>
      </p:sp>
      <p:graphicFrame>
        <p:nvGraphicFramePr>
          <p:cNvPr id="5" name="Table 4">
            <a:extLst>
              <a:ext uri="{FF2B5EF4-FFF2-40B4-BE49-F238E27FC236}">
                <a16:creationId xmlns:a16="http://schemas.microsoft.com/office/drawing/2014/main" id="{DDE2F053-496C-EB4A-B88A-076DCA48149D}"/>
              </a:ext>
            </a:extLst>
          </p:cNvPr>
          <p:cNvGraphicFramePr>
            <a:graphicFrameLocks noGrp="1"/>
          </p:cNvGraphicFramePr>
          <p:nvPr>
            <p:extLst/>
          </p:nvPr>
        </p:nvGraphicFramePr>
        <p:xfrm>
          <a:off x="1567324" y="4150043"/>
          <a:ext cx="6500228" cy="1478280"/>
        </p:xfrm>
        <a:graphic>
          <a:graphicData uri="http://schemas.openxmlformats.org/drawingml/2006/table">
            <a:tbl>
              <a:tblPr firstRow="1" bandRow="1">
                <a:tableStyleId>{F5AB1C69-6EDB-4FF4-983F-18BD219EF322}</a:tableStyleId>
              </a:tblPr>
              <a:tblGrid>
                <a:gridCol w="974217">
                  <a:extLst>
                    <a:ext uri="{9D8B030D-6E8A-4147-A177-3AD203B41FA5}">
                      <a16:colId xmlns:a16="http://schemas.microsoft.com/office/drawing/2014/main" val="2502298637"/>
                    </a:ext>
                  </a:extLst>
                </a:gridCol>
                <a:gridCol w="1720317">
                  <a:extLst>
                    <a:ext uri="{9D8B030D-6E8A-4147-A177-3AD203B41FA5}">
                      <a16:colId xmlns:a16="http://schemas.microsoft.com/office/drawing/2014/main" val="1150487696"/>
                    </a:ext>
                  </a:extLst>
                </a:gridCol>
                <a:gridCol w="2199914">
                  <a:extLst>
                    <a:ext uri="{9D8B030D-6E8A-4147-A177-3AD203B41FA5}">
                      <a16:colId xmlns:a16="http://schemas.microsoft.com/office/drawing/2014/main" val="2402194704"/>
                    </a:ext>
                  </a:extLst>
                </a:gridCol>
                <a:gridCol w="1605780">
                  <a:extLst>
                    <a:ext uri="{9D8B030D-6E8A-4147-A177-3AD203B41FA5}">
                      <a16:colId xmlns:a16="http://schemas.microsoft.com/office/drawing/2014/main" val="1513062755"/>
                    </a:ext>
                  </a:extLst>
                </a:gridCol>
              </a:tblGrid>
              <a:tr h="0">
                <a:tc>
                  <a:txBody>
                    <a:bodyPr/>
                    <a:lstStyle/>
                    <a:p>
                      <a:r>
                        <a:rPr lang="en-US" dirty="0" err="1"/>
                        <a:t>iD</a:t>
                      </a:r>
                      <a:endParaRPr lang="en-US" dirty="0"/>
                    </a:p>
                  </a:txBody>
                  <a:tcPr/>
                </a:tc>
                <a:tc>
                  <a:txBody>
                    <a:bodyPr/>
                    <a:lstStyle/>
                    <a:p>
                      <a:r>
                        <a:rPr lang="en-US" dirty="0" err="1"/>
                        <a:t>acc</a:t>
                      </a:r>
                      <a:r>
                        <a:rPr lang="en-US" baseline="-25000" dirty="0" err="1"/>
                        <a:t>i</a:t>
                      </a:r>
                      <a:endParaRPr lang="en-US" dirty="0"/>
                    </a:p>
                  </a:txBody>
                  <a:tcPr/>
                </a:tc>
                <a:tc>
                  <a:txBody>
                    <a:bodyPr/>
                    <a:lstStyle/>
                    <a:p>
                      <a:r>
                        <a:rPr lang="en-US" dirty="0"/>
                        <a:t>h</a:t>
                      </a:r>
                      <a:r>
                        <a:rPr lang="en-US" baseline="-25000" dirty="0"/>
                        <a:t>i</a:t>
                      </a:r>
                      <a:endParaRPr lang="en-US" dirty="0"/>
                    </a:p>
                  </a:txBody>
                  <a:tcPr/>
                </a:tc>
                <a:tc>
                  <a:txBody>
                    <a:bodyPr/>
                    <a:lstStyle/>
                    <a:p>
                      <a:r>
                        <a:rPr lang="en-US" dirty="0"/>
                        <a:t>acc</a:t>
                      </a:r>
                      <a:r>
                        <a:rPr lang="en-US" baseline="-25000" dirty="0"/>
                        <a:t>i+1</a:t>
                      </a:r>
                      <a:endParaRPr lang="en-US" dirty="0"/>
                    </a:p>
                  </a:txBody>
                  <a:tcPr/>
                </a:tc>
                <a:extLst>
                  <a:ext uri="{0D108BD9-81ED-4DB2-BD59-A6C34878D82A}">
                    <a16:rowId xmlns:a16="http://schemas.microsoft.com/office/drawing/2014/main" val="412784838"/>
                  </a:ext>
                </a:extLst>
              </a:tr>
              <a:tr h="370840">
                <a:tc>
                  <a:txBody>
                    <a:bodyPr/>
                    <a:lstStyle/>
                    <a:p>
                      <a:r>
                        <a:rPr lang="en-US" dirty="0"/>
                        <a:t>0</a:t>
                      </a:r>
                    </a:p>
                  </a:txBody>
                  <a:tcPr/>
                </a:tc>
                <a:tc>
                  <a:txBody>
                    <a:bodyPr/>
                    <a:lstStyle/>
                    <a:p>
                      <a:r>
                        <a:rPr lang="en-US" dirty="0"/>
                        <a:t>0</a:t>
                      </a:r>
                    </a:p>
                  </a:txBody>
                  <a:tcPr/>
                </a:tc>
                <a:tc>
                  <a:txBody>
                    <a:bodyPr/>
                    <a:lstStyle/>
                    <a:p>
                      <a:r>
                        <a:rPr lang="en-US" dirty="0"/>
                        <a:t>6.0</a:t>
                      </a:r>
                    </a:p>
                  </a:txBody>
                  <a:tcPr/>
                </a:tc>
                <a:tc>
                  <a:txBody>
                    <a:bodyPr/>
                    <a:lstStyle/>
                    <a:p>
                      <a:r>
                        <a:rPr lang="en-US" dirty="0"/>
                        <a:t>6.0</a:t>
                      </a:r>
                    </a:p>
                  </a:txBody>
                  <a:tcPr/>
                </a:tc>
                <a:extLst>
                  <a:ext uri="{0D108BD9-81ED-4DB2-BD59-A6C34878D82A}">
                    <a16:rowId xmlns:a16="http://schemas.microsoft.com/office/drawing/2014/main" val="3345975452"/>
                  </a:ext>
                </a:extLst>
              </a:tr>
              <a:tr h="370840">
                <a:tc>
                  <a:txBody>
                    <a:bodyPr/>
                    <a:lstStyle/>
                    <a:p>
                      <a:r>
                        <a:rPr lang="en-US" dirty="0"/>
                        <a:t>1</a:t>
                      </a:r>
                    </a:p>
                  </a:txBody>
                  <a:tcPr/>
                </a:tc>
                <a:tc>
                  <a:txBody>
                    <a:bodyPr/>
                    <a:lstStyle/>
                    <a:p>
                      <a:r>
                        <a:rPr lang="en-US" dirty="0"/>
                        <a:t>6.0</a:t>
                      </a:r>
                    </a:p>
                  </a:txBody>
                  <a:tcPr/>
                </a:tc>
                <a:tc>
                  <a:txBody>
                    <a:bodyPr/>
                    <a:lstStyle/>
                    <a:p>
                      <a:r>
                        <a:rPr lang="en-US" dirty="0"/>
                        <a:t>100.0</a:t>
                      </a:r>
                    </a:p>
                  </a:txBody>
                  <a:tcPr/>
                </a:tc>
                <a:tc>
                  <a:txBody>
                    <a:bodyPr/>
                    <a:lstStyle/>
                    <a:p>
                      <a:r>
                        <a:rPr lang="en-US" dirty="0"/>
                        <a:t>106.0</a:t>
                      </a:r>
                    </a:p>
                  </a:txBody>
                  <a:tcPr/>
                </a:tc>
                <a:extLst>
                  <a:ext uri="{0D108BD9-81ED-4DB2-BD59-A6C34878D82A}">
                    <a16:rowId xmlns:a16="http://schemas.microsoft.com/office/drawing/2014/main" val="2689607036"/>
                  </a:ext>
                </a:extLst>
              </a:tr>
              <a:tr h="370840">
                <a:tc>
                  <a:txBody>
                    <a:bodyPr/>
                    <a:lstStyle/>
                    <a:p>
                      <a:r>
                        <a:rPr lang="en-US" dirty="0"/>
                        <a:t>2</a:t>
                      </a:r>
                    </a:p>
                  </a:txBody>
                  <a:tcPr/>
                </a:tc>
                <a:tc>
                  <a:txBody>
                    <a:bodyPr/>
                    <a:lstStyle/>
                    <a:p>
                      <a:r>
                        <a:rPr lang="en-US" dirty="0"/>
                        <a:t>106.0</a:t>
                      </a:r>
                    </a:p>
                  </a:txBody>
                  <a:tcPr/>
                </a:tc>
                <a:tc>
                  <a:txBody>
                    <a:bodyPr/>
                    <a:lstStyle/>
                    <a:p>
                      <a:r>
                        <a:rPr lang="en-US" dirty="0"/>
                        <a:t>2.0</a:t>
                      </a:r>
                    </a:p>
                  </a:txBody>
                  <a:tcPr/>
                </a:tc>
                <a:tc>
                  <a:txBody>
                    <a:bodyPr/>
                    <a:lstStyle/>
                    <a:p>
                      <a:r>
                        <a:rPr lang="en-US" dirty="0"/>
                        <a:t>108.0</a:t>
                      </a:r>
                    </a:p>
                  </a:txBody>
                  <a:tcPr/>
                </a:tc>
                <a:extLst>
                  <a:ext uri="{0D108BD9-81ED-4DB2-BD59-A6C34878D82A}">
                    <a16:rowId xmlns:a16="http://schemas.microsoft.com/office/drawing/2014/main" val="3944904023"/>
                  </a:ext>
                </a:extLst>
              </a:tr>
            </a:tbl>
          </a:graphicData>
        </a:graphic>
      </p:graphicFrame>
    </p:spTree>
    <p:extLst>
      <p:ext uri="{BB962C8B-B14F-4D97-AF65-F5344CB8AC3E}">
        <p14:creationId xmlns:p14="http://schemas.microsoft.com/office/powerpoint/2010/main" val="4938649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BF77A-06D1-2845-806E-08D42080D87F}"/>
              </a:ext>
            </a:extLst>
          </p:cNvPr>
          <p:cNvSpPr>
            <a:spLocks noGrp="1"/>
          </p:cNvSpPr>
          <p:nvPr>
            <p:ph type="title"/>
          </p:nvPr>
        </p:nvSpPr>
        <p:spPr/>
        <p:txBody>
          <a:bodyPr/>
          <a:lstStyle/>
          <a:p>
            <a:r>
              <a:rPr lang="en-US" dirty="0"/>
              <a:t>Fold – try it yourself - product</a:t>
            </a:r>
          </a:p>
        </p:txBody>
      </p:sp>
      <p:sp>
        <p:nvSpPr>
          <p:cNvPr id="3" name="Content Placeholder 2">
            <a:extLst>
              <a:ext uri="{FF2B5EF4-FFF2-40B4-BE49-F238E27FC236}">
                <a16:creationId xmlns:a16="http://schemas.microsoft.com/office/drawing/2014/main" id="{943D3849-5880-AE48-8D3E-18EF5BDDF3F8}"/>
              </a:ext>
            </a:extLst>
          </p:cNvPr>
          <p:cNvSpPr>
            <a:spLocks noGrp="1"/>
          </p:cNvSpPr>
          <p:nvPr>
            <p:ph idx="1"/>
          </p:nvPr>
        </p:nvSpPr>
        <p:spPr/>
        <p:txBody>
          <a:bodyPr/>
          <a:lstStyle/>
          <a:p>
            <a:r>
              <a:rPr lang="en-US" dirty="0"/>
              <a:t>Write a script that uses </a:t>
            </a:r>
            <a:r>
              <a:rPr lang="en-US" dirty="0" err="1"/>
              <a:t>foldLeft</a:t>
            </a:r>
            <a:r>
              <a:rPr lang="en-US" dirty="0"/>
              <a:t> to find the the product of all items in your list of favorite numbers.</a:t>
            </a:r>
          </a:p>
          <a:p>
            <a:r>
              <a:rPr lang="en-US" dirty="0"/>
              <a:t>Check you work by completing the provided table.</a:t>
            </a:r>
          </a:p>
        </p:txBody>
      </p:sp>
    </p:spTree>
    <p:extLst>
      <p:ext uri="{BB962C8B-B14F-4D97-AF65-F5344CB8AC3E}">
        <p14:creationId xmlns:p14="http://schemas.microsoft.com/office/powerpoint/2010/main" val="3006285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B66A-AFFA-7143-8E4D-D4C6956F4951}"/>
              </a:ext>
            </a:extLst>
          </p:cNvPr>
          <p:cNvSpPr>
            <a:spLocks noGrp="1"/>
          </p:cNvSpPr>
          <p:nvPr>
            <p:ph type="title"/>
          </p:nvPr>
        </p:nvSpPr>
        <p:spPr/>
        <p:txBody>
          <a:bodyPr/>
          <a:lstStyle/>
          <a:p>
            <a:r>
              <a:rPr lang="en-US" dirty="0"/>
              <a:t>Fold – product with </a:t>
            </a:r>
            <a:r>
              <a:rPr lang="en-US" dirty="0" err="1"/>
              <a:t>foldLeft</a:t>
            </a:r>
            <a:endParaRPr lang="en-US" dirty="0"/>
          </a:p>
        </p:txBody>
      </p:sp>
      <p:sp>
        <p:nvSpPr>
          <p:cNvPr id="3" name="Content Placeholder 2">
            <a:extLst>
              <a:ext uri="{FF2B5EF4-FFF2-40B4-BE49-F238E27FC236}">
                <a16:creationId xmlns:a16="http://schemas.microsoft.com/office/drawing/2014/main" id="{4274DADB-0B6B-704D-9E5B-6C039D0F358D}"/>
              </a:ext>
            </a:extLst>
          </p:cNvPr>
          <p:cNvSpPr>
            <a:spLocks noGrp="1"/>
          </p:cNvSpPr>
          <p:nvPr>
            <p:ph idx="1"/>
          </p:nvPr>
        </p:nvSpPr>
        <p:spPr>
          <a:xfrm>
            <a:off x="1451579" y="2015732"/>
            <a:ext cx="10395280" cy="3450613"/>
          </a:xfrm>
        </p:spPr>
        <p:txBody>
          <a:bodyPr/>
          <a:lstStyle/>
          <a:p>
            <a:pPr marL="0" indent="0">
              <a:buNone/>
            </a:pPr>
            <a:r>
              <a:rPr lang="en-US" dirty="0" err="1"/>
              <a:t>val</a:t>
            </a:r>
            <a:r>
              <a:rPr lang="en-US" dirty="0"/>
              <a:t> </a:t>
            </a:r>
            <a:r>
              <a:rPr lang="en-US" dirty="0" err="1"/>
              <a:t>myL</a:t>
            </a:r>
            <a:r>
              <a:rPr lang="en-US" dirty="0"/>
              <a:t> = 6.0 :: 100.0 :: </a:t>
            </a:r>
            <a:r>
              <a:rPr lang="en-US" dirty="0" err="1"/>
              <a:t>Double.NaN</a:t>
            </a:r>
            <a:r>
              <a:rPr lang="en-US" dirty="0"/>
              <a:t> :: Nil</a:t>
            </a:r>
          </a:p>
          <a:p>
            <a:pPr marL="0" indent="0">
              <a:buNone/>
            </a:pPr>
            <a:r>
              <a:rPr lang="en-US" dirty="0"/>
              <a:t>def </a:t>
            </a:r>
            <a:r>
              <a:rPr lang="en-US" dirty="0" err="1"/>
              <a:t>foldLeftHelper</a:t>
            </a:r>
            <a:r>
              <a:rPr lang="en-US" dirty="0"/>
              <a:t>(</a:t>
            </a:r>
            <a:r>
              <a:rPr lang="en-US" dirty="0" err="1"/>
              <a:t>acc:Double</a:t>
            </a:r>
            <a:r>
              <a:rPr lang="en-US" dirty="0"/>
              <a:t>, </a:t>
            </a:r>
            <a:r>
              <a:rPr lang="en-US" dirty="0" err="1"/>
              <a:t>h:Double</a:t>
            </a:r>
            <a:r>
              <a:rPr lang="en-US" dirty="0"/>
              <a:t>): Double = </a:t>
            </a:r>
            <a:r>
              <a:rPr lang="en-US" dirty="0" err="1"/>
              <a:t>acc</a:t>
            </a:r>
            <a:r>
              <a:rPr lang="en-US" dirty="0"/>
              <a:t> * h</a:t>
            </a:r>
          </a:p>
          <a:p>
            <a:pPr marL="0" indent="0">
              <a:buNone/>
            </a:pPr>
            <a:r>
              <a:rPr lang="en-US" dirty="0" err="1"/>
              <a:t>myL.foldLeft</a:t>
            </a:r>
            <a:r>
              <a:rPr lang="en-US" dirty="0"/>
              <a:t>(</a:t>
            </a:r>
            <a:r>
              <a:rPr lang="en-US" b="1" dirty="0"/>
              <a:t>1</a:t>
            </a:r>
            <a:r>
              <a:rPr lang="en-US" dirty="0"/>
              <a:t>)(</a:t>
            </a:r>
            <a:r>
              <a:rPr lang="en-US" dirty="0" err="1"/>
              <a:t>foldLeftHelper</a:t>
            </a:r>
            <a:r>
              <a:rPr lang="en-US" dirty="0"/>
              <a:t>)</a:t>
            </a:r>
          </a:p>
          <a:p>
            <a:pPr marL="0" indent="0">
              <a:buNone/>
            </a:pPr>
            <a:r>
              <a:rPr lang="en-US" b="1" dirty="0"/>
              <a:t>The big thing here is the `1` as the base value of my accumulator</a:t>
            </a:r>
          </a:p>
        </p:txBody>
      </p:sp>
    </p:spTree>
    <p:extLst>
      <p:ext uri="{BB962C8B-B14F-4D97-AF65-F5344CB8AC3E}">
        <p14:creationId xmlns:p14="http://schemas.microsoft.com/office/powerpoint/2010/main" val="24075767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B66A-AFFA-7143-8E4D-D4C6956F4951}"/>
              </a:ext>
            </a:extLst>
          </p:cNvPr>
          <p:cNvSpPr>
            <a:spLocks noGrp="1"/>
          </p:cNvSpPr>
          <p:nvPr>
            <p:ph type="title"/>
          </p:nvPr>
        </p:nvSpPr>
        <p:spPr/>
        <p:txBody>
          <a:bodyPr/>
          <a:lstStyle/>
          <a:p>
            <a:r>
              <a:rPr lang="en-US" dirty="0"/>
              <a:t>Fold – product with </a:t>
            </a:r>
            <a:r>
              <a:rPr lang="en-US" dirty="0" err="1"/>
              <a:t>foldLeft</a:t>
            </a:r>
            <a:endParaRPr lang="en-US" dirty="0"/>
          </a:p>
        </p:txBody>
      </p:sp>
      <p:sp>
        <p:nvSpPr>
          <p:cNvPr id="3" name="Content Placeholder 2">
            <a:extLst>
              <a:ext uri="{FF2B5EF4-FFF2-40B4-BE49-F238E27FC236}">
                <a16:creationId xmlns:a16="http://schemas.microsoft.com/office/drawing/2014/main" id="{4274DADB-0B6B-704D-9E5B-6C039D0F358D}"/>
              </a:ext>
            </a:extLst>
          </p:cNvPr>
          <p:cNvSpPr>
            <a:spLocks noGrp="1"/>
          </p:cNvSpPr>
          <p:nvPr>
            <p:ph idx="1"/>
          </p:nvPr>
        </p:nvSpPr>
        <p:spPr>
          <a:xfrm>
            <a:off x="1451579" y="2015732"/>
            <a:ext cx="10395280" cy="3450613"/>
          </a:xfrm>
        </p:spPr>
        <p:txBody>
          <a:bodyPr/>
          <a:lstStyle/>
          <a:p>
            <a:pPr marL="0" indent="0">
              <a:buNone/>
            </a:pPr>
            <a:r>
              <a:rPr lang="en-US" dirty="0" err="1"/>
              <a:t>val</a:t>
            </a:r>
            <a:r>
              <a:rPr lang="en-US" dirty="0"/>
              <a:t> </a:t>
            </a:r>
            <a:r>
              <a:rPr lang="en-US" dirty="0" err="1"/>
              <a:t>myL</a:t>
            </a:r>
            <a:r>
              <a:rPr lang="en-US" dirty="0"/>
              <a:t> = 6.0 :: 100.0 :: </a:t>
            </a:r>
            <a:r>
              <a:rPr lang="en-US" dirty="0" err="1"/>
              <a:t>Double.NaN</a:t>
            </a:r>
            <a:r>
              <a:rPr lang="en-US" dirty="0"/>
              <a:t> :: Nil</a:t>
            </a:r>
          </a:p>
          <a:p>
            <a:pPr marL="0" indent="0">
              <a:buNone/>
            </a:pPr>
            <a:r>
              <a:rPr lang="en-US" dirty="0"/>
              <a:t>def </a:t>
            </a:r>
            <a:r>
              <a:rPr lang="en-US" dirty="0" err="1"/>
              <a:t>foldLeftHelper</a:t>
            </a:r>
            <a:r>
              <a:rPr lang="en-US" dirty="0"/>
              <a:t>(</a:t>
            </a:r>
            <a:r>
              <a:rPr lang="en-US" dirty="0" err="1"/>
              <a:t>acc:Double</a:t>
            </a:r>
            <a:r>
              <a:rPr lang="en-US" dirty="0"/>
              <a:t>, </a:t>
            </a:r>
            <a:r>
              <a:rPr lang="en-US" dirty="0" err="1"/>
              <a:t>h:Double</a:t>
            </a:r>
            <a:r>
              <a:rPr lang="en-US" dirty="0"/>
              <a:t>): Double = </a:t>
            </a:r>
            <a:r>
              <a:rPr lang="en-US" dirty="0" err="1"/>
              <a:t>acc</a:t>
            </a:r>
            <a:r>
              <a:rPr lang="en-US" dirty="0"/>
              <a:t> * h</a:t>
            </a:r>
          </a:p>
          <a:p>
            <a:pPr marL="0" indent="0">
              <a:buNone/>
            </a:pPr>
            <a:r>
              <a:rPr lang="en-US" dirty="0" err="1"/>
              <a:t>myL.foldLeft</a:t>
            </a:r>
            <a:r>
              <a:rPr lang="en-US" dirty="0"/>
              <a:t>(</a:t>
            </a:r>
            <a:r>
              <a:rPr lang="en-US" b="1" dirty="0"/>
              <a:t>1</a:t>
            </a:r>
            <a:r>
              <a:rPr lang="en-US" dirty="0"/>
              <a:t>)(</a:t>
            </a:r>
            <a:r>
              <a:rPr lang="en-US" dirty="0" err="1"/>
              <a:t>foldLeftHelper</a:t>
            </a:r>
            <a:r>
              <a:rPr lang="en-US" dirty="0"/>
              <a:t>)</a:t>
            </a:r>
          </a:p>
          <a:p>
            <a:pPr marL="0" indent="0">
              <a:buNone/>
            </a:pPr>
            <a:r>
              <a:rPr lang="en-US" b="1" dirty="0"/>
              <a:t>The big thing here is the `1` as the base value of my accumulator</a:t>
            </a:r>
          </a:p>
          <a:p>
            <a:pPr marL="0" indent="0">
              <a:buNone/>
            </a:pPr>
            <a:endParaRPr lang="en-US" b="1" dirty="0"/>
          </a:p>
        </p:txBody>
      </p:sp>
      <p:graphicFrame>
        <p:nvGraphicFramePr>
          <p:cNvPr id="5" name="Table 4">
            <a:extLst>
              <a:ext uri="{FF2B5EF4-FFF2-40B4-BE49-F238E27FC236}">
                <a16:creationId xmlns:a16="http://schemas.microsoft.com/office/drawing/2014/main" id="{DDE2F053-496C-EB4A-B88A-076DCA48149D}"/>
              </a:ext>
            </a:extLst>
          </p:cNvPr>
          <p:cNvGraphicFramePr>
            <a:graphicFrameLocks noGrp="1"/>
          </p:cNvGraphicFramePr>
          <p:nvPr>
            <p:extLst>
              <p:ext uri="{D42A27DB-BD31-4B8C-83A1-F6EECF244321}">
                <p14:modId xmlns:p14="http://schemas.microsoft.com/office/powerpoint/2010/main" val="2415695083"/>
              </p:ext>
            </p:extLst>
          </p:nvPr>
        </p:nvGraphicFramePr>
        <p:xfrm>
          <a:off x="1567324" y="4150043"/>
          <a:ext cx="6500228" cy="1478280"/>
        </p:xfrm>
        <a:graphic>
          <a:graphicData uri="http://schemas.openxmlformats.org/drawingml/2006/table">
            <a:tbl>
              <a:tblPr firstRow="1" bandRow="1">
                <a:tableStyleId>{F5AB1C69-6EDB-4FF4-983F-18BD219EF322}</a:tableStyleId>
              </a:tblPr>
              <a:tblGrid>
                <a:gridCol w="974217">
                  <a:extLst>
                    <a:ext uri="{9D8B030D-6E8A-4147-A177-3AD203B41FA5}">
                      <a16:colId xmlns:a16="http://schemas.microsoft.com/office/drawing/2014/main" val="2502298637"/>
                    </a:ext>
                  </a:extLst>
                </a:gridCol>
                <a:gridCol w="1720317">
                  <a:extLst>
                    <a:ext uri="{9D8B030D-6E8A-4147-A177-3AD203B41FA5}">
                      <a16:colId xmlns:a16="http://schemas.microsoft.com/office/drawing/2014/main" val="1150487696"/>
                    </a:ext>
                  </a:extLst>
                </a:gridCol>
                <a:gridCol w="2199914">
                  <a:extLst>
                    <a:ext uri="{9D8B030D-6E8A-4147-A177-3AD203B41FA5}">
                      <a16:colId xmlns:a16="http://schemas.microsoft.com/office/drawing/2014/main" val="2402194704"/>
                    </a:ext>
                  </a:extLst>
                </a:gridCol>
                <a:gridCol w="1605780">
                  <a:extLst>
                    <a:ext uri="{9D8B030D-6E8A-4147-A177-3AD203B41FA5}">
                      <a16:colId xmlns:a16="http://schemas.microsoft.com/office/drawing/2014/main" val="1513062755"/>
                    </a:ext>
                  </a:extLst>
                </a:gridCol>
              </a:tblGrid>
              <a:tr h="0">
                <a:tc>
                  <a:txBody>
                    <a:bodyPr/>
                    <a:lstStyle/>
                    <a:p>
                      <a:r>
                        <a:rPr lang="en-US" dirty="0" err="1"/>
                        <a:t>iD</a:t>
                      </a:r>
                      <a:endParaRPr lang="en-US" dirty="0"/>
                    </a:p>
                  </a:txBody>
                  <a:tcPr/>
                </a:tc>
                <a:tc>
                  <a:txBody>
                    <a:bodyPr/>
                    <a:lstStyle/>
                    <a:p>
                      <a:r>
                        <a:rPr lang="en-US" dirty="0" err="1"/>
                        <a:t>acc</a:t>
                      </a:r>
                      <a:r>
                        <a:rPr lang="en-US" baseline="-25000" dirty="0" err="1"/>
                        <a:t>i</a:t>
                      </a:r>
                      <a:endParaRPr lang="en-US" dirty="0"/>
                    </a:p>
                  </a:txBody>
                  <a:tcPr/>
                </a:tc>
                <a:tc>
                  <a:txBody>
                    <a:bodyPr/>
                    <a:lstStyle/>
                    <a:p>
                      <a:r>
                        <a:rPr lang="en-US" dirty="0"/>
                        <a:t>h</a:t>
                      </a:r>
                      <a:r>
                        <a:rPr lang="en-US" baseline="-25000" dirty="0"/>
                        <a:t>i</a:t>
                      </a:r>
                      <a:endParaRPr lang="en-US" dirty="0"/>
                    </a:p>
                  </a:txBody>
                  <a:tcPr/>
                </a:tc>
                <a:tc>
                  <a:txBody>
                    <a:bodyPr/>
                    <a:lstStyle/>
                    <a:p>
                      <a:r>
                        <a:rPr lang="en-US" dirty="0"/>
                        <a:t>acc</a:t>
                      </a:r>
                      <a:r>
                        <a:rPr lang="en-US" baseline="-25000" dirty="0"/>
                        <a:t>i+1</a:t>
                      </a:r>
                      <a:endParaRPr lang="en-US" dirty="0"/>
                    </a:p>
                  </a:txBody>
                  <a:tcPr/>
                </a:tc>
                <a:extLst>
                  <a:ext uri="{0D108BD9-81ED-4DB2-BD59-A6C34878D82A}">
                    <a16:rowId xmlns:a16="http://schemas.microsoft.com/office/drawing/2014/main" val="412784838"/>
                  </a:ext>
                </a:extLst>
              </a:tr>
              <a:tr h="370840">
                <a:tc>
                  <a:txBody>
                    <a:bodyPr/>
                    <a:lstStyle/>
                    <a:p>
                      <a:r>
                        <a:rPr lang="en-US" dirty="0"/>
                        <a:t>0</a:t>
                      </a:r>
                    </a:p>
                  </a:txBody>
                  <a:tcPr/>
                </a:tc>
                <a:tc>
                  <a:txBody>
                    <a:bodyPr/>
                    <a:lstStyle/>
                    <a:p>
                      <a:r>
                        <a:rPr lang="en-US" dirty="0"/>
                        <a:t>1</a:t>
                      </a:r>
                    </a:p>
                  </a:txBody>
                  <a:tcPr/>
                </a:tc>
                <a:tc>
                  <a:txBody>
                    <a:bodyPr/>
                    <a:lstStyle/>
                    <a:p>
                      <a:r>
                        <a:rPr lang="en-US" dirty="0"/>
                        <a:t>6.0</a:t>
                      </a:r>
                    </a:p>
                  </a:txBody>
                  <a:tcPr/>
                </a:tc>
                <a:tc>
                  <a:txBody>
                    <a:bodyPr/>
                    <a:lstStyle/>
                    <a:p>
                      <a:r>
                        <a:rPr lang="en-US" dirty="0"/>
                        <a:t>6.0</a:t>
                      </a:r>
                    </a:p>
                  </a:txBody>
                  <a:tcPr/>
                </a:tc>
                <a:extLst>
                  <a:ext uri="{0D108BD9-81ED-4DB2-BD59-A6C34878D82A}">
                    <a16:rowId xmlns:a16="http://schemas.microsoft.com/office/drawing/2014/main" val="3345975452"/>
                  </a:ext>
                </a:extLst>
              </a:tr>
              <a:tr h="370840">
                <a:tc>
                  <a:txBody>
                    <a:bodyPr/>
                    <a:lstStyle/>
                    <a:p>
                      <a:r>
                        <a:rPr lang="en-US" dirty="0"/>
                        <a:t>1</a:t>
                      </a:r>
                    </a:p>
                  </a:txBody>
                  <a:tcPr/>
                </a:tc>
                <a:tc>
                  <a:txBody>
                    <a:bodyPr/>
                    <a:lstStyle/>
                    <a:p>
                      <a:r>
                        <a:rPr lang="en-US" dirty="0"/>
                        <a:t>6.0</a:t>
                      </a:r>
                    </a:p>
                  </a:txBody>
                  <a:tcPr/>
                </a:tc>
                <a:tc>
                  <a:txBody>
                    <a:bodyPr/>
                    <a:lstStyle/>
                    <a:p>
                      <a:r>
                        <a:rPr lang="en-US" dirty="0"/>
                        <a:t>100.0</a:t>
                      </a:r>
                    </a:p>
                  </a:txBody>
                  <a:tcPr/>
                </a:tc>
                <a:tc>
                  <a:txBody>
                    <a:bodyPr/>
                    <a:lstStyle/>
                    <a:p>
                      <a:r>
                        <a:rPr lang="en-US" dirty="0"/>
                        <a:t>600.0</a:t>
                      </a:r>
                    </a:p>
                  </a:txBody>
                  <a:tcPr/>
                </a:tc>
                <a:extLst>
                  <a:ext uri="{0D108BD9-81ED-4DB2-BD59-A6C34878D82A}">
                    <a16:rowId xmlns:a16="http://schemas.microsoft.com/office/drawing/2014/main" val="2689607036"/>
                  </a:ext>
                </a:extLst>
              </a:tr>
              <a:tr h="370840">
                <a:tc>
                  <a:txBody>
                    <a:bodyPr/>
                    <a:lstStyle/>
                    <a:p>
                      <a:r>
                        <a:rPr lang="en-US" dirty="0"/>
                        <a:t>2</a:t>
                      </a:r>
                    </a:p>
                  </a:txBody>
                  <a:tcPr/>
                </a:tc>
                <a:tc>
                  <a:txBody>
                    <a:bodyPr/>
                    <a:lstStyle/>
                    <a:p>
                      <a:r>
                        <a:rPr lang="en-US" dirty="0"/>
                        <a:t>600.0</a:t>
                      </a:r>
                    </a:p>
                  </a:txBody>
                  <a:tcPr/>
                </a:tc>
                <a:tc>
                  <a:txBody>
                    <a:bodyPr/>
                    <a:lstStyle/>
                    <a:p>
                      <a:r>
                        <a:rPr lang="en-US" dirty="0" err="1"/>
                        <a:t>Double.NaN</a:t>
                      </a:r>
                      <a:endParaRPr lang="en-US" dirty="0"/>
                    </a:p>
                  </a:txBody>
                  <a:tcPr/>
                </a:tc>
                <a:tc>
                  <a:txBody>
                    <a:bodyPr/>
                    <a:lstStyle/>
                    <a:p>
                      <a:r>
                        <a:rPr lang="en-US" dirty="0" err="1"/>
                        <a:t>Double.NaN</a:t>
                      </a:r>
                      <a:endParaRPr lang="en-US" dirty="0"/>
                    </a:p>
                  </a:txBody>
                  <a:tcPr/>
                </a:tc>
                <a:extLst>
                  <a:ext uri="{0D108BD9-81ED-4DB2-BD59-A6C34878D82A}">
                    <a16:rowId xmlns:a16="http://schemas.microsoft.com/office/drawing/2014/main" val="3944904023"/>
                  </a:ext>
                </a:extLst>
              </a:tr>
            </a:tbl>
          </a:graphicData>
        </a:graphic>
      </p:graphicFrame>
    </p:spTree>
    <p:extLst>
      <p:ext uri="{BB962C8B-B14F-4D97-AF65-F5344CB8AC3E}">
        <p14:creationId xmlns:p14="http://schemas.microsoft.com/office/powerpoint/2010/main" val="13991431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B66A-AFFA-7143-8E4D-D4C6956F4951}"/>
              </a:ext>
            </a:extLst>
          </p:cNvPr>
          <p:cNvSpPr>
            <a:spLocks noGrp="1"/>
          </p:cNvSpPr>
          <p:nvPr>
            <p:ph type="title"/>
          </p:nvPr>
        </p:nvSpPr>
        <p:spPr/>
        <p:txBody>
          <a:bodyPr/>
          <a:lstStyle/>
          <a:p>
            <a:r>
              <a:rPr lang="en-US" dirty="0"/>
              <a:t>Fold – product with </a:t>
            </a:r>
            <a:r>
              <a:rPr lang="en-US" dirty="0" err="1"/>
              <a:t>foldLeft</a:t>
            </a:r>
            <a:r>
              <a:rPr lang="en-US" dirty="0"/>
              <a:t> – bad…</a:t>
            </a:r>
          </a:p>
        </p:txBody>
      </p:sp>
      <p:sp>
        <p:nvSpPr>
          <p:cNvPr id="3" name="Content Placeholder 2">
            <a:extLst>
              <a:ext uri="{FF2B5EF4-FFF2-40B4-BE49-F238E27FC236}">
                <a16:creationId xmlns:a16="http://schemas.microsoft.com/office/drawing/2014/main" id="{4274DADB-0B6B-704D-9E5B-6C039D0F358D}"/>
              </a:ext>
            </a:extLst>
          </p:cNvPr>
          <p:cNvSpPr>
            <a:spLocks noGrp="1"/>
          </p:cNvSpPr>
          <p:nvPr>
            <p:ph idx="1"/>
          </p:nvPr>
        </p:nvSpPr>
        <p:spPr>
          <a:xfrm>
            <a:off x="1451579" y="2015732"/>
            <a:ext cx="10395280" cy="3450613"/>
          </a:xfrm>
        </p:spPr>
        <p:txBody>
          <a:bodyPr/>
          <a:lstStyle/>
          <a:p>
            <a:pPr marL="0" indent="0">
              <a:buNone/>
            </a:pPr>
            <a:r>
              <a:rPr lang="en-US" dirty="0" err="1"/>
              <a:t>val</a:t>
            </a:r>
            <a:r>
              <a:rPr lang="en-US" dirty="0"/>
              <a:t> </a:t>
            </a:r>
            <a:r>
              <a:rPr lang="en-US" dirty="0" err="1"/>
              <a:t>myL</a:t>
            </a:r>
            <a:r>
              <a:rPr lang="en-US" dirty="0"/>
              <a:t> = 6.0 :: 100.0 :: </a:t>
            </a:r>
            <a:r>
              <a:rPr lang="en-US" dirty="0" err="1"/>
              <a:t>Double.NaN</a:t>
            </a:r>
            <a:r>
              <a:rPr lang="en-US" dirty="0"/>
              <a:t> :: Nil</a:t>
            </a:r>
          </a:p>
          <a:p>
            <a:pPr marL="0" indent="0">
              <a:buNone/>
            </a:pPr>
            <a:r>
              <a:rPr lang="en-US" dirty="0"/>
              <a:t>def </a:t>
            </a:r>
            <a:r>
              <a:rPr lang="en-US" dirty="0" err="1"/>
              <a:t>foldLeftHelper</a:t>
            </a:r>
            <a:r>
              <a:rPr lang="en-US" dirty="0"/>
              <a:t>(</a:t>
            </a:r>
            <a:r>
              <a:rPr lang="en-US" dirty="0" err="1"/>
              <a:t>acc:Double</a:t>
            </a:r>
            <a:r>
              <a:rPr lang="en-US" dirty="0"/>
              <a:t>, </a:t>
            </a:r>
            <a:r>
              <a:rPr lang="en-US" dirty="0" err="1"/>
              <a:t>h:Double</a:t>
            </a:r>
            <a:r>
              <a:rPr lang="en-US" dirty="0"/>
              <a:t>): Double = </a:t>
            </a:r>
            <a:r>
              <a:rPr lang="en-US" dirty="0" err="1"/>
              <a:t>acc</a:t>
            </a:r>
            <a:r>
              <a:rPr lang="en-US" dirty="0"/>
              <a:t> * h</a:t>
            </a:r>
          </a:p>
          <a:p>
            <a:pPr marL="0" indent="0">
              <a:buNone/>
            </a:pPr>
            <a:r>
              <a:rPr lang="en-US" dirty="0" err="1"/>
              <a:t>myL.foldLeft</a:t>
            </a:r>
            <a:r>
              <a:rPr lang="en-US" dirty="0"/>
              <a:t>(</a:t>
            </a:r>
            <a:r>
              <a:rPr lang="en-US" b="1" dirty="0"/>
              <a:t>0</a:t>
            </a:r>
            <a:r>
              <a:rPr lang="en-US" dirty="0"/>
              <a:t>)(</a:t>
            </a:r>
            <a:r>
              <a:rPr lang="en-US" dirty="0" err="1"/>
              <a:t>foldLeftHelper</a:t>
            </a:r>
            <a:r>
              <a:rPr lang="en-US" dirty="0"/>
              <a:t>)</a:t>
            </a:r>
          </a:p>
          <a:p>
            <a:pPr marL="0" indent="0">
              <a:buNone/>
            </a:pPr>
            <a:r>
              <a:rPr lang="en-US" b="1" dirty="0"/>
              <a:t>What if I started with 0?... Still worked, bad example list…</a:t>
            </a:r>
          </a:p>
        </p:txBody>
      </p:sp>
      <p:graphicFrame>
        <p:nvGraphicFramePr>
          <p:cNvPr id="5" name="Table 4">
            <a:extLst>
              <a:ext uri="{FF2B5EF4-FFF2-40B4-BE49-F238E27FC236}">
                <a16:creationId xmlns:a16="http://schemas.microsoft.com/office/drawing/2014/main" id="{DDE2F053-496C-EB4A-B88A-076DCA48149D}"/>
              </a:ext>
            </a:extLst>
          </p:cNvPr>
          <p:cNvGraphicFramePr>
            <a:graphicFrameLocks noGrp="1"/>
          </p:cNvGraphicFramePr>
          <p:nvPr>
            <p:extLst>
              <p:ext uri="{D42A27DB-BD31-4B8C-83A1-F6EECF244321}">
                <p14:modId xmlns:p14="http://schemas.microsoft.com/office/powerpoint/2010/main" val="56661140"/>
              </p:ext>
            </p:extLst>
          </p:nvPr>
        </p:nvGraphicFramePr>
        <p:xfrm>
          <a:off x="1567324" y="4150043"/>
          <a:ext cx="6500228" cy="1478280"/>
        </p:xfrm>
        <a:graphic>
          <a:graphicData uri="http://schemas.openxmlformats.org/drawingml/2006/table">
            <a:tbl>
              <a:tblPr firstRow="1" bandRow="1">
                <a:tableStyleId>{F5AB1C69-6EDB-4FF4-983F-18BD219EF322}</a:tableStyleId>
              </a:tblPr>
              <a:tblGrid>
                <a:gridCol w="974217">
                  <a:extLst>
                    <a:ext uri="{9D8B030D-6E8A-4147-A177-3AD203B41FA5}">
                      <a16:colId xmlns:a16="http://schemas.microsoft.com/office/drawing/2014/main" val="2502298637"/>
                    </a:ext>
                  </a:extLst>
                </a:gridCol>
                <a:gridCol w="1720317">
                  <a:extLst>
                    <a:ext uri="{9D8B030D-6E8A-4147-A177-3AD203B41FA5}">
                      <a16:colId xmlns:a16="http://schemas.microsoft.com/office/drawing/2014/main" val="1150487696"/>
                    </a:ext>
                  </a:extLst>
                </a:gridCol>
                <a:gridCol w="2199914">
                  <a:extLst>
                    <a:ext uri="{9D8B030D-6E8A-4147-A177-3AD203B41FA5}">
                      <a16:colId xmlns:a16="http://schemas.microsoft.com/office/drawing/2014/main" val="2402194704"/>
                    </a:ext>
                  </a:extLst>
                </a:gridCol>
                <a:gridCol w="1605780">
                  <a:extLst>
                    <a:ext uri="{9D8B030D-6E8A-4147-A177-3AD203B41FA5}">
                      <a16:colId xmlns:a16="http://schemas.microsoft.com/office/drawing/2014/main" val="1513062755"/>
                    </a:ext>
                  </a:extLst>
                </a:gridCol>
              </a:tblGrid>
              <a:tr h="0">
                <a:tc>
                  <a:txBody>
                    <a:bodyPr/>
                    <a:lstStyle/>
                    <a:p>
                      <a:r>
                        <a:rPr lang="en-US" dirty="0" err="1"/>
                        <a:t>iD</a:t>
                      </a:r>
                      <a:endParaRPr lang="en-US" dirty="0"/>
                    </a:p>
                  </a:txBody>
                  <a:tcPr/>
                </a:tc>
                <a:tc>
                  <a:txBody>
                    <a:bodyPr/>
                    <a:lstStyle/>
                    <a:p>
                      <a:r>
                        <a:rPr lang="en-US" dirty="0" err="1"/>
                        <a:t>acc</a:t>
                      </a:r>
                      <a:r>
                        <a:rPr lang="en-US" baseline="-25000" dirty="0" err="1"/>
                        <a:t>i</a:t>
                      </a:r>
                      <a:endParaRPr lang="en-US" dirty="0"/>
                    </a:p>
                  </a:txBody>
                  <a:tcPr/>
                </a:tc>
                <a:tc>
                  <a:txBody>
                    <a:bodyPr/>
                    <a:lstStyle/>
                    <a:p>
                      <a:r>
                        <a:rPr lang="en-US" dirty="0"/>
                        <a:t>h</a:t>
                      </a:r>
                      <a:r>
                        <a:rPr lang="en-US" baseline="-25000" dirty="0"/>
                        <a:t>i</a:t>
                      </a:r>
                      <a:endParaRPr lang="en-US" dirty="0"/>
                    </a:p>
                  </a:txBody>
                  <a:tcPr/>
                </a:tc>
                <a:tc>
                  <a:txBody>
                    <a:bodyPr/>
                    <a:lstStyle/>
                    <a:p>
                      <a:r>
                        <a:rPr lang="en-US" dirty="0"/>
                        <a:t>acc</a:t>
                      </a:r>
                      <a:r>
                        <a:rPr lang="en-US" baseline="-25000" dirty="0"/>
                        <a:t>i+1</a:t>
                      </a:r>
                      <a:endParaRPr lang="en-US" dirty="0"/>
                    </a:p>
                  </a:txBody>
                  <a:tcPr/>
                </a:tc>
                <a:extLst>
                  <a:ext uri="{0D108BD9-81ED-4DB2-BD59-A6C34878D82A}">
                    <a16:rowId xmlns:a16="http://schemas.microsoft.com/office/drawing/2014/main" val="412784838"/>
                  </a:ext>
                </a:extLst>
              </a:tr>
              <a:tr h="370840">
                <a:tc>
                  <a:txBody>
                    <a:bodyPr/>
                    <a:lstStyle/>
                    <a:p>
                      <a:r>
                        <a:rPr lang="en-US" dirty="0"/>
                        <a:t>0</a:t>
                      </a:r>
                    </a:p>
                  </a:txBody>
                  <a:tcPr/>
                </a:tc>
                <a:tc>
                  <a:txBody>
                    <a:bodyPr/>
                    <a:lstStyle/>
                    <a:p>
                      <a:r>
                        <a:rPr lang="en-US" dirty="0"/>
                        <a:t>0</a:t>
                      </a:r>
                    </a:p>
                  </a:txBody>
                  <a:tcPr/>
                </a:tc>
                <a:tc>
                  <a:txBody>
                    <a:bodyPr/>
                    <a:lstStyle/>
                    <a:p>
                      <a:r>
                        <a:rPr lang="en-US" dirty="0"/>
                        <a:t>6.0</a:t>
                      </a:r>
                    </a:p>
                  </a:txBody>
                  <a:tcPr/>
                </a:tc>
                <a:tc>
                  <a:txBody>
                    <a:bodyPr/>
                    <a:lstStyle/>
                    <a:p>
                      <a:r>
                        <a:rPr lang="en-US" dirty="0"/>
                        <a:t>0</a:t>
                      </a:r>
                    </a:p>
                  </a:txBody>
                  <a:tcPr/>
                </a:tc>
                <a:extLst>
                  <a:ext uri="{0D108BD9-81ED-4DB2-BD59-A6C34878D82A}">
                    <a16:rowId xmlns:a16="http://schemas.microsoft.com/office/drawing/2014/main" val="3345975452"/>
                  </a:ext>
                </a:extLst>
              </a:tr>
              <a:tr h="370840">
                <a:tc>
                  <a:txBody>
                    <a:bodyPr/>
                    <a:lstStyle/>
                    <a:p>
                      <a:r>
                        <a:rPr lang="en-US" dirty="0"/>
                        <a:t>1</a:t>
                      </a:r>
                    </a:p>
                  </a:txBody>
                  <a:tcPr/>
                </a:tc>
                <a:tc>
                  <a:txBody>
                    <a:bodyPr/>
                    <a:lstStyle/>
                    <a:p>
                      <a:r>
                        <a:rPr lang="en-US" dirty="0"/>
                        <a:t>0</a:t>
                      </a:r>
                    </a:p>
                  </a:txBody>
                  <a:tcPr/>
                </a:tc>
                <a:tc>
                  <a:txBody>
                    <a:bodyPr/>
                    <a:lstStyle/>
                    <a:p>
                      <a:r>
                        <a:rPr lang="en-US" dirty="0"/>
                        <a:t>100.0</a:t>
                      </a:r>
                    </a:p>
                  </a:txBody>
                  <a:tcPr/>
                </a:tc>
                <a:tc>
                  <a:txBody>
                    <a:bodyPr/>
                    <a:lstStyle/>
                    <a:p>
                      <a:r>
                        <a:rPr lang="en-US" dirty="0"/>
                        <a:t>0</a:t>
                      </a:r>
                    </a:p>
                  </a:txBody>
                  <a:tcPr/>
                </a:tc>
                <a:extLst>
                  <a:ext uri="{0D108BD9-81ED-4DB2-BD59-A6C34878D82A}">
                    <a16:rowId xmlns:a16="http://schemas.microsoft.com/office/drawing/2014/main" val="2689607036"/>
                  </a:ext>
                </a:extLst>
              </a:tr>
              <a:tr h="370840">
                <a:tc>
                  <a:txBody>
                    <a:bodyPr/>
                    <a:lstStyle/>
                    <a:p>
                      <a:r>
                        <a:rPr lang="en-US" dirty="0"/>
                        <a:t>2</a:t>
                      </a:r>
                    </a:p>
                  </a:txBody>
                  <a:tcPr/>
                </a:tc>
                <a:tc>
                  <a:txBody>
                    <a:bodyPr/>
                    <a:lstStyle/>
                    <a:p>
                      <a:r>
                        <a:rPr lang="en-US" dirty="0"/>
                        <a:t>0</a:t>
                      </a:r>
                    </a:p>
                  </a:txBody>
                  <a:tcPr/>
                </a:tc>
                <a:tc>
                  <a:txBody>
                    <a:bodyPr/>
                    <a:lstStyle/>
                    <a:p>
                      <a:r>
                        <a:rPr lang="en-US" dirty="0" err="1"/>
                        <a:t>Double.NaN</a:t>
                      </a:r>
                      <a:endParaRPr lang="en-US" dirty="0"/>
                    </a:p>
                  </a:txBody>
                  <a:tcPr/>
                </a:tc>
                <a:tc>
                  <a:txBody>
                    <a:bodyPr/>
                    <a:lstStyle/>
                    <a:p>
                      <a:r>
                        <a:rPr lang="en-US" dirty="0" err="1"/>
                        <a:t>Double.NaN</a:t>
                      </a:r>
                      <a:endParaRPr lang="en-US" dirty="0"/>
                    </a:p>
                  </a:txBody>
                  <a:tcPr/>
                </a:tc>
                <a:extLst>
                  <a:ext uri="{0D108BD9-81ED-4DB2-BD59-A6C34878D82A}">
                    <a16:rowId xmlns:a16="http://schemas.microsoft.com/office/drawing/2014/main" val="3944904023"/>
                  </a:ext>
                </a:extLst>
              </a:tr>
            </a:tbl>
          </a:graphicData>
        </a:graphic>
      </p:graphicFrame>
    </p:spTree>
    <p:extLst>
      <p:ext uri="{BB962C8B-B14F-4D97-AF65-F5344CB8AC3E}">
        <p14:creationId xmlns:p14="http://schemas.microsoft.com/office/powerpoint/2010/main" val="39736558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B66A-AFFA-7143-8E4D-D4C6956F4951}"/>
              </a:ext>
            </a:extLst>
          </p:cNvPr>
          <p:cNvSpPr>
            <a:spLocks noGrp="1"/>
          </p:cNvSpPr>
          <p:nvPr>
            <p:ph type="title"/>
          </p:nvPr>
        </p:nvSpPr>
        <p:spPr/>
        <p:txBody>
          <a:bodyPr/>
          <a:lstStyle/>
          <a:p>
            <a:r>
              <a:rPr lang="en-US" dirty="0"/>
              <a:t>Fold – product with </a:t>
            </a:r>
            <a:r>
              <a:rPr lang="en-US" dirty="0" err="1"/>
              <a:t>foldLeft</a:t>
            </a:r>
            <a:r>
              <a:rPr lang="en-US" dirty="0"/>
              <a:t> – bad…</a:t>
            </a:r>
          </a:p>
        </p:txBody>
      </p:sp>
      <p:sp>
        <p:nvSpPr>
          <p:cNvPr id="3" name="Content Placeholder 2">
            <a:extLst>
              <a:ext uri="{FF2B5EF4-FFF2-40B4-BE49-F238E27FC236}">
                <a16:creationId xmlns:a16="http://schemas.microsoft.com/office/drawing/2014/main" id="{4274DADB-0B6B-704D-9E5B-6C039D0F358D}"/>
              </a:ext>
            </a:extLst>
          </p:cNvPr>
          <p:cNvSpPr>
            <a:spLocks noGrp="1"/>
          </p:cNvSpPr>
          <p:nvPr>
            <p:ph idx="1"/>
          </p:nvPr>
        </p:nvSpPr>
        <p:spPr>
          <a:xfrm>
            <a:off x="1451579" y="2015732"/>
            <a:ext cx="10395280" cy="3450613"/>
          </a:xfrm>
        </p:spPr>
        <p:txBody>
          <a:bodyPr/>
          <a:lstStyle/>
          <a:p>
            <a:pPr marL="0" indent="0">
              <a:buNone/>
            </a:pPr>
            <a:r>
              <a:rPr lang="en-US" dirty="0" err="1"/>
              <a:t>val</a:t>
            </a:r>
            <a:r>
              <a:rPr lang="en-US" dirty="0"/>
              <a:t> </a:t>
            </a:r>
            <a:r>
              <a:rPr lang="en-US" dirty="0" err="1"/>
              <a:t>myL</a:t>
            </a:r>
            <a:r>
              <a:rPr lang="en-US" dirty="0"/>
              <a:t> = 6.0 :: 100.0 :: </a:t>
            </a:r>
            <a:r>
              <a:rPr lang="en-US" b="1" dirty="0"/>
              <a:t>2.0</a:t>
            </a:r>
            <a:r>
              <a:rPr lang="en-US" dirty="0"/>
              <a:t>:: Nil</a:t>
            </a:r>
          </a:p>
          <a:p>
            <a:pPr marL="0" indent="0">
              <a:buNone/>
            </a:pPr>
            <a:r>
              <a:rPr lang="en-US" dirty="0"/>
              <a:t>def </a:t>
            </a:r>
            <a:r>
              <a:rPr lang="en-US" dirty="0" err="1"/>
              <a:t>foldLeftHelper</a:t>
            </a:r>
            <a:r>
              <a:rPr lang="en-US" dirty="0"/>
              <a:t>(</a:t>
            </a:r>
            <a:r>
              <a:rPr lang="en-US" dirty="0" err="1"/>
              <a:t>acc:Double</a:t>
            </a:r>
            <a:r>
              <a:rPr lang="en-US" dirty="0"/>
              <a:t>, </a:t>
            </a:r>
            <a:r>
              <a:rPr lang="en-US" dirty="0" err="1"/>
              <a:t>h:Double</a:t>
            </a:r>
            <a:r>
              <a:rPr lang="en-US" dirty="0"/>
              <a:t>): Double = </a:t>
            </a:r>
            <a:r>
              <a:rPr lang="en-US" dirty="0" err="1"/>
              <a:t>acc</a:t>
            </a:r>
            <a:r>
              <a:rPr lang="en-US" dirty="0"/>
              <a:t> * h</a:t>
            </a:r>
          </a:p>
          <a:p>
            <a:pPr marL="0" indent="0">
              <a:buNone/>
            </a:pPr>
            <a:r>
              <a:rPr lang="en-US" dirty="0" err="1"/>
              <a:t>myL.foldLeft</a:t>
            </a:r>
            <a:r>
              <a:rPr lang="en-US" dirty="0"/>
              <a:t>(</a:t>
            </a:r>
            <a:r>
              <a:rPr lang="en-US" b="1" dirty="0"/>
              <a:t>0</a:t>
            </a:r>
            <a:r>
              <a:rPr lang="en-US" dirty="0"/>
              <a:t>)(</a:t>
            </a:r>
            <a:r>
              <a:rPr lang="en-US" dirty="0" err="1"/>
              <a:t>foldLeftHelper</a:t>
            </a:r>
            <a:r>
              <a:rPr lang="en-US" dirty="0"/>
              <a:t>)</a:t>
            </a:r>
          </a:p>
          <a:p>
            <a:pPr marL="0" indent="0">
              <a:buNone/>
            </a:pPr>
            <a:r>
              <a:rPr lang="en-US" b="1" dirty="0"/>
              <a:t>What if I started with 0 on a better list?... We get 0 but we were supposed to get 1200.0</a:t>
            </a:r>
          </a:p>
        </p:txBody>
      </p:sp>
      <p:graphicFrame>
        <p:nvGraphicFramePr>
          <p:cNvPr id="5" name="Table 4">
            <a:extLst>
              <a:ext uri="{FF2B5EF4-FFF2-40B4-BE49-F238E27FC236}">
                <a16:creationId xmlns:a16="http://schemas.microsoft.com/office/drawing/2014/main" id="{DDE2F053-496C-EB4A-B88A-076DCA48149D}"/>
              </a:ext>
            </a:extLst>
          </p:cNvPr>
          <p:cNvGraphicFramePr>
            <a:graphicFrameLocks noGrp="1"/>
          </p:cNvGraphicFramePr>
          <p:nvPr>
            <p:extLst>
              <p:ext uri="{D42A27DB-BD31-4B8C-83A1-F6EECF244321}">
                <p14:modId xmlns:p14="http://schemas.microsoft.com/office/powerpoint/2010/main" val="1496476648"/>
              </p:ext>
            </p:extLst>
          </p:nvPr>
        </p:nvGraphicFramePr>
        <p:xfrm>
          <a:off x="1659921" y="4427835"/>
          <a:ext cx="6500228" cy="1478280"/>
        </p:xfrm>
        <a:graphic>
          <a:graphicData uri="http://schemas.openxmlformats.org/drawingml/2006/table">
            <a:tbl>
              <a:tblPr firstRow="1" bandRow="1">
                <a:tableStyleId>{F5AB1C69-6EDB-4FF4-983F-18BD219EF322}</a:tableStyleId>
              </a:tblPr>
              <a:tblGrid>
                <a:gridCol w="974217">
                  <a:extLst>
                    <a:ext uri="{9D8B030D-6E8A-4147-A177-3AD203B41FA5}">
                      <a16:colId xmlns:a16="http://schemas.microsoft.com/office/drawing/2014/main" val="2502298637"/>
                    </a:ext>
                  </a:extLst>
                </a:gridCol>
                <a:gridCol w="1720317">
                  <a:extLst>
                    <a:ext uri="{9D8B030D-6E8A-4147-A177-3AD203B41FA5}">
                      <a16:colId xmlns:a16="http://schemas.microsoft.com/office/drawing/2014/main" val="1150487696"/>
                    </a:ext>
                  </a:extLst>
                </a:gridCol>
                <a:gridCol w="2199914">
                  <a:extLst>
                    <a:ext uri="{9D8B030D-6E8A-4147-A177-3AD203B41FA5}">
                      <a16:colId xmlns:a16="http://schemas.microsoft.com/office/drawing/2014/main" val="2402194704"/>
                    </a:ext>
                  </a:extLst>
                </a:gridCol>
                <a:gridCol w="1605780">
                  <a:extLst>
                    <a:ext uri="{9D8B030D-6E8A-4147-A177-3AD203B41FA5}">
                      <a16:colId xmlns:a16="http://schemas.microsoft.com/office/drawing/2014/main" val="1513062755"/>
                    </a:ext>
                  </a:extLst>
                </a:gridCol>
              </a:tblGrid>
              <a:tr h="0">
                <a:tc>
                  <a:txBody>
                    <a:bodyPr/>
                    <a:lstStyle/>
                    <a:p>
                      <a:r>
                        <a:rPr lang="en-US" dirty="0" err="1"/>
                        <a:t>iD</a:t>
                      </a:r>
                      <a:endParaRPr lang="en-US" dirty="0"/>
                    </a:p>
                  </a:txBody>
                  <a:tcPr/>
                </a:tc>
                <a:tc>
                  <a:txBody>
                    <a:bodyPr/>
                    <a:lstStyle/>
                    <a:p>
                      <a:r>
                        <a:rPr lang="en-US" dirty="0" err="1"/>
                        <a:t>acc</a:t>
                      </a:r>
                      <a:r>
                        <a:rPr lang="en-US" baseline="-25000" dirty="0" err="1"/>
                        <a:t>i</a:t>
                      </a:r>
                      <a:endParaRPr lang="en-US" dirty="0"/>
                    </a:p>
                  </a:txBody>
                  <a:tcPr/>
                </a:tc>
                <a:tc>
                  <a:txBody>
                    <a:bodyPr/>
                    <a:lstStyle/>
                    <a:p>
                      <a:r>
                        <a:rPr lang="en-US" dirty="0"/>
                        <a:t>h</a:t>
                      </a:r>
                      <a:r>
                        <a:rPr lang="en-US" baseline="-25000" dirty="0"/>
                        <a:t>i</a:t>
                      </a:r>
                      <a:endParaRPr lang="en-US" dirty="0"/>
                    </a:p>
                  </a:txBody>
                  <a:tcPr/>
                </a:tc>
                <a:tc>
                  <a:txBody>
                    <a:bodyPr/>
                    <a:lstStyle/>
                    <a:p>
                      <a:r>
                        <a:rPr lang="en-US" dirty="0"/>
                        <a:t>acc</a:t>
                      </a:r>
                      <a:r>
                        <a:rPr lang="en-US" baseline="-25000" dirty="0"/>
                        <a:t>i+1</a:t>
                      </a:r>
                      <a:endParaRPr lang="en-US" dirty="0"/>
                    </a:p>
                  </a:txBody>
                  <a:tcPr/>
                </a:tc>
                <a:extLst>
                  <a:ext uri="{0D108BD9-81ED-4DB2-BD59-A6C34878D82A}">
                    <a16:rowId xmlns:a16="http://schemas.microsoft.com/office/drawing/2014/main" val="412784838"/>
                  </a:ext>
                </a:extLst>
              </a:tr>
              <a:tr h="370840">
                <a:tc>
                  <a:txBody>
                    <a:bodyPr/>
                    <a:lstStyle/>
                    <a:p>
                      <a:r>
                        <a:rPr lang="en-US" dirty="0"/>
                        <a:t>0</a:t>
                      </a:r>
                    </a:p>
                  </a:txBody>
                  <a:tcPr/>
                </a:tc>
                <a:tc>
                  <a:txBody>
                    <a:bodyPr/>
                    <a:lstStyle/>
                    <a:p>
                      <a:r>
                        <a:rPr lang="en-US" dirty="0"/>
                        <a:t>0</a:t>
                      </a:r>
                    </a:p>
                  </a:txBody>
                  <a:tcPr/>
                </a:tc>
                <a:tc>
                  <a:txBody>
                    <a:bodyPr/>
                    <a:lstStyle/>
                    <a:p>
                      <a:r>
                        <a:rPr lang="en-US" dirty="0"/>
                        <a:t>6.0</a:t>
                      </a:r>
                    </a:p>
                  </a:txBody>
                  <a:tcPr/>
                </a:tc>
                <a:tc>
                  <a:txBody>
                    <a:bodyPr/>
                    <a:lstStyle/>
                    <a:p>
                      <a:r>
                        <a:rPr lang="en-US" dirty="0"/>
                        <a:t>0</a:t>
                      </a:r>
                    </a:p>
                  </a:txBody>
                  <a:tcPr/>
                </a:tc>
                <a:extLst>
                  <a:ext uri="{0D108BD9-81ED-4DB2-BD59-A6C34878D82A}">
                    <a16:rowId xmlns:a16="http://schemas.microsoft.com/office/drawing/2014/main" val="3345975452"/>
                  </a:ext>
                </a:extLst>
              </a:tr>
              <a:tr h="370840">
                <a:tc>
                  <a:txBody>
                    <a:bodyPr/>
                    <a:lstStyle/>
                    <a:p>
                      <a:r>
                        <a:rPr lang="en-US" dirty="0"/>
                        <a:t>1</a:t>
                      </a:r>
                    </a:p>
                  </a:txBody>
                  <a:tcPr/>
                </a:tc>
                <a:tc>
                  <a:txBody>
                    <a:bodyPr/>
                    <a:lstStyle/>
                    <a:p>
                      <a:r>
                        <a:rPr lang="en-US" dirty="0"/>
                        <a:t>0</a:t>
                      </a:r>
                    </a:p>
                  </a:txBody>
                  <a:tcPr/>
                </a:tc>
                <a:tc>
                  <a:txBody>
                    <a:bodyPr/>
                    <a:lstStyle/>
                    <a:p>
                      <a:r>
                        <a:rPr lang="en-US" dirty="0"/>
                        <a:t>100.0</a:t>
                      </a:r>
                    </a:p>
                  </a:txBody>
                  <a:tcPr/>
                </a:tc>
                <a:tc>
                  <a:txBody>
                    <a:bodyPr/>
                    <a:lstStyle/>
                    <a:p>
                      <a:r>
                        <a:rPr lang="en-US" dirty="0"/>
                        <a:t>0</a:t>
                      </a:r>
                    </a:p>
                  </a:txBody>
                  <a:tcPr/>
                </a:tc>
                <a:extLst>
                  <a:ext uri="{0D108BD9-81ED-4DB2-BD59-A6C34878D82A}">
                    <a16:rowId xmlns:a16="http://schemas.microsoft.com/office/drawing/2014/main" val="2689607036"/>
                  </a:ext>
                </a:extLst>
              </a:tr>
              <a:tr h="370840">
                <a:tc>
                  <a:txBody>
                    <a:bodyPr/>
                    <a:lstStyle/>
                    <a:p>
                      <a:r>
                        <a:rPr lang="en-US" dirty="0"/>
                        <a:t>2</a:t>
                      </a:r>
                    </a:p>
                  </a:txBody>
                  <a:tcPr/>
                </a:tc>
                <a:tc>
                  <a:txBody>
                    <a:bodyPr/>
                    <a:lstStyle/>
                    <a:p>
                      <a:r>
                        <a:rPr lang="en-US" dirty="0"/>
                        <a:t>0</a:t>
                      </a:r>
                    </a:p>
                  </a:txBody>
                  <a:tcPr/>
                </a:tc>
                <a:tc>
                  <a:txBody>
                    <a:bodyPr/>
                    <a:lstStyle/>
                    <a:p>
                      <a:r>
                        <a:rPr lang="en-US" b="1" dirty="0"/>
                        <a:t>2.0</a:t>
                      </a:r>
                    </a:p>
                  </a:txBody>
                  <a:tcPr/>
                </a:tc>
                <a:tc>
                  <a:txBody>
                    <a:bodyPr/>
                    <a:lstStyle/>
                    <a:p>
                      <a:r>
                        <a:rPr lang="en-US" dirty="0"/>
                        <a:t>0</a:t>
                      </a:r>
                    </a:p>
                  </a:txBody>
                  <a:tcPr/>
                </a:tc>
                <a:extLst>
                  <a:ext uri="{0D108BD9-81ED-4DB2-BD59-A6C34878D82A}">
                    <a16:rowId xmlns:a16="http://schemas.microsoft.com/office/drawing/2014/main" val="3944904023"/>
                  </a:ext>
                </a:extLst>
              </a:tr>
            </a:tbl>
          </a:graphicData>
        </a:graphic>
      </p:graphicFrame>
    </p:spTree>
    <p:extLst>
      <p:ext uri="{BB962C8B-B14F-4D97-AF65-F5344CB8AC3E}">
        <p14:creationId xmlns:p14="http://schemas.microsoft.com/office/powerpoint/2010/main" val="4050766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B66A-AFFA-7143-8E4D-D4C6956F4951}"/>
              </a:ext>
            </a:extLst>
          </p:cNvPr>
          <p:cNvSpPr>
            <a:spLocks noGrp="1"/>
          </p:cNvSpPr>
          <p:nvPr>
            <p:ph type="title"/>
          </p:nvPr>
        </p:nvSpPr>
        <p:spPr/>
        <p:txBody>
          <a:bodyPr/>
          <a:lstStyle/>
          <a:p>
            <a:r>
              <a:rPr lang="en-US" dirty="0"/>
              <a:t>Fold – product with </a:t>
            </a:r>
            <a:r>
              <a:rPr lang="en-US" dirty="0" err="1"/>
              <a:t>foldLeft</a:t>
            </a:r>
            <a:r>
              <a:rPr lang="en-US" dirty="0"/>
              <a:t> – Good…</a:t>
            </a:r>
          </a:p>
        </p:txBody>
      </p:sp>
      <p:sp>
        <p:nvSpPr>
          <p:cNvPr id="3" name="Content Placeholder 2">
            <a:extLst>
              <a:ext uri="{FF2B5EF4-FFF2-40B4-BE49-F238E27FC236}">
                <a16:creationId xmlns:a16="http://schemas.microsoft.com/office/drawing/2014/main" id="{4274DADB-0B6B-704D-9E5B-6C039D0F358D}"/>
              </a:ext>
            </a:extLst>
          </p:cNvPr>
          <p:cNvSpPr>
            <a:spLocks noGrp="1"/>
          </p:cNvSpPr>
          <p:nvPr>
            <p:ph idx="1"/>
          </p:nvPr>
        </p:nvSpPr>
        <p:spPr>
          <a:xfrm>
            <a:off x="1451579" y="2015732"/>
            <a:ext cx="10395280" cy="3450613"/>
          </a:xfrm>
        </p:spPr>
        <p:txBody>
          <a:bodyPr/>
          <a:lstStyle/>
          <a:p>
            <a:pPr marL="0" indent="0">
              <a:buNone/>
            </a:pPr>
            <a:r>
              <a:rPr lang="en-US" dirty="0" err="1"/>
              <a:t>val</a:t>
            </a:r>
            <a:r>
              <a:rPr lang="en-US" dirty="0"/>
              <a:t> </a:t>
            </a:r>
            <a:r>
              <a:rPr lang="en-US" dirty="0" err="1"/>
              <a:t>myL</a:t>
            </a:r>
            <a:r>
              <a:rPr lang="en-US" dirty="0"/>
              <a:t> = 6.0 :: 100.0 :: 2.0:: Nil</a:t>
            </a:r>
          </a:p>
          <a:p>
            <a:pPr marL="0" indent="0">
              <a:buNone/>
            </a:pPr>
            <a:r>
              <a:rPr lang="en-US" dirty="0"/>
              <a:t>def </a:t>
            </a:r>
            <a:r>
              <a:rPr lang="en-US" dirty="0" err="1"/>
              <a:t>foldLeftHelper</a:t>
            </a:r>
            <a:r>
              <a:rPr lang="en-US" dirty="0"/>
              <a:t>(</a:t>
            </a:r>
            <a:r>
              <a:rPr lang="en-US" dirty="0" err="1"/>
              <a:t>acc:Double</a:t>
            </a:r>
            <a:r>
              <a:rPr lang="en-US" dirty="0"/>
              <a:t>, </a:t>
            </a:r>
            <a:r>
              <a:rPr lang="en-US" dirty="0" err="1"/>
              <a:t>h:Double</a:t>
            </a:r>
            <a:r>
              <a:rPr lang="en-US" dirty="0"/>
              <a:t>): Double = </a:t>
            </a:r>
            <a:r>
              <a:rPr lang="en-US" dirty="0" err="1"/>
              <a:t>acc</a:t>
            </a:r>
            <a:r>
              <a:rPr lang="en-US" dirty="0"/>
              <a:t> * h</a:t>
            </a:r>
          </a:p>
          <a:p>
            <a:pPr marL="0" indent="0">
              <a:buNone/>
            </a:pPr>
            <a:r>
              <a:rPr lang="en-US" dirty="0" err="1"/>
              <a:t>myL.foldLeft</a:t>
            </a:r>
            <a:r>
              <a:rPr lang="en-US" dirty="0"/>
              <a:t>(</a:t>
            </a:r>
            <a:r>
              <a:rPr lang="en-US" b="1" dirty="0"/>
              <a:t>1</a:t>
            </a:r>
            <a:r>
              <a:rPr lang="en-US" dirty="0"/>
              <a:t>)(</a:t>
            </a:r>
            <a:r>
              <a:rPr lang="en-US" dirty="0" err="1"/>
              <a:t>foldLeftHelper</a:t>
            </a:r>
            <a:r>
              <a:rPr lang="en-US" dirty="0"/>
              <a:t>)</a:t>
            </a:r>
          </a:p>
          <a:p>
            <a:pPr marL="0" indent="0">
              <a:buNone/>
            </a:pPr>
            <a:r>
              <a:rPr lang="en-US" b="1" dirty="0"/>
              <a:t>Try again with `1`</a:t>
            </a:r>
          </a:p>
        </p:txBody>
      </p:sp>
      <p:graphicFrame>
        <p:nvGraphicFramePr>
          <p:cNvPr id="5" name="Table 4">
            <a:extLst>
              <a:ext uri="{FF2B5EF4-FFF2-40B4-BE49-F238E27FC236}">
                <a16:creationId xmlns:a16="http://schemas.microsoft.com/office/drawing/2014/main" id="{DDE2F053-496C-EB4A-B88A-076DCA48149D}"/>
              </a:ext>
            </a:extLst>
          </p:cNvPr>
          <p:cNvGraphicFramePr>
            <a:graphicFrameLocks noGrp="1"/>
          </p:cNvGraphicFramePr>
          <p:nvPr>
            <p:extLst>
              <p:ext uri="{D42A27DB-BD31-4B8C-83A1-F6EECF244321}">
                <p14:modId xmlns:p14="http://schemas.microsoft.com/office/powerpoint/2010/main" val="3251303064"/>
              </p:ext>
            </p:extLst>
          </p:nvPr>
        </p:nvGraphicFramePr>
        <p:xfrm>
          <a:off x="1567324" y="4150043"/>
          <a:ext cx="6500228" cy="1478280"/>
        </p:xfrm>
        <a:graphic>
          <a:graphicData uri="http://schemas.openxmlformats.org/drawingml/2006/table">
            <a:tbl>
              <a:tblPr firstRow="1" bandRow="1">
                <a:tableStyleId>{F5AB1C69-6EDB-4FF4-983F-18BD219EF322}</a:tableStyleId>
              </a:tblPr>
              <a:tblGrid>
                <a:gridCol w="974217">
                  <a:extLst>
                    <a:ext uri="{9D8B030D-6E8A-4147-A177-3AD203B41FA5}">
                      <a16:colId xmlns:a16="http://schemas.microsoft.com/office/drawing/2014/main" val="2502298637"/>
                    </a:ext>
                  </a:extLst>
                </a:gridCol>
                <a:gridCol w="1720317">
                  <a:extLst>
                    <a:ext uri="{9D8B030D-6E8A-4147-A177-3AD203B41FA5}">
                      <a16:colId xmlns:a16="http://schemas.microsoft.com/office/drawing/2014/main" val="1150487696"/>
                    </a:ext>
                  </a:extLst>
                </a:gridCol>
                <a:gridCol w="2199914">
                  <a:extLst>
                    <a:ext uri="{9D8B030D-6E8A-4147-A177-3AD203B41FA5}">
                      <a16:colId xmlns:a16="http://schemas.microsoft.com/office/drawing/2014/main" val="2402194704"/>
                    </a:ext>
                  </a:extLst>
                </a:gridCol>
                <a:gridCol w="1605780">
                  <a:extLst>
                    <a:ext uri="{9D8B030D-6E8A-4147-A177-3AD203B41FA5}">
                      <a16:colId xmlns:a16="http://schemas.microsoft.com/office/drawing/2014/main" val="1513062755"/>
                    </a:ext>
                  </a:extLst>
                </a:gridCol>
              </a:tblGrid>
              <a:tr h="0">
                <a:tc>
                  <a:txBody>
                    <a:bodyPr/>
                    <a:lstStyle/>
                    <a:p>
                      <a:r>
                        <a:rPr lang="en-US" dirty="0" err="1"/>
                        <a:t>iD</a:t>
                      </a:r>
                      <a:endParaRPr lang="en-US" dirty="0"/>
                    </a:p>
                  </a:txBody>
                  <a:tcPr/>
                </a:tc>
                <a:tc>
                  <a:txBody>
                    <a:bodyPr/>
                    <a:lstStyle/>
                    <a:p>
                      <a:r>
                        <a:rPr lang="en-US" dirty="0" err="1"/>
                        <a:t>acc</a:t>
                      </a:r>
                      <a:r>
                        <a:rPr lang="en-US" baseline="-25000" dirty="0" err="1"/>
                        <a:t>i</a:t>
                      </a:r>
                      <a:endParaRPr lang="en-US" dirty="0"/>
                    </a:p>
                  </a:txBody>
                  <a:tcPr/>
                </a:tc>
                <a:tc>
                  <a:txBody>
                    <a:bodyPr/>
                    <a:lstStyle/>
                    <a:p>
                      <a:r>
                        <a:rPr lang="en-US" dirty="0"/>
                        <a:t>h</a:t>
                      </a:r>
                      <a:r>
                        <a:rPr lang="en-US" baseline="-25000" dirty="0"/>
                        <a:t>i</a:t>
                      </a:r>
                      <a:endParaRPr lang="en-US" dirty="0"/>
                    </a:p>
                  </a:txBody>
                  <a:tcPr/>
                </a:tc>
                <a:tc>
                  <a:txBody>
                    <a:bodyPr/>
                    <a:lstStyle/>
                    <a:p>
                      <a:r>
                        <a:rPr lang="en-US" dirty="0"/>
                        <a:t>acc</a:t>
                      </a:r>
                      <a:r>
                        <a:rPr lang="en-US" baseline="-25000" dirty="0"/>
                        <a:t>i+1</a:t>
                      </a:r>
                      <a:endParaRPr lang="en-US" dirty="0"/>
                    </a:p>
                  </a:txBody>
                  <a:tcPr/>
                </a:tc>
                <a:extLst>
                  <a:ext uri="{0D108BD9-81ED-4DB2-BD59-A6C34878D82A}">
                    <a16:rowId xmlns:a16="http://schemas.microsoft.com/office/drawing/2014/main" val="412784838"/>
                  </a:ext>
                </a:extLst>
              </a:tr>
              <a:tr h="370840">
                <a:tc>
                  <a:txBody>
                    <a:bodyPr/>
                    <a:lstStyle/>
                    <a:p>
                      <a:r>
                        <a:rPr lang="en-US" dirty="0"/>
                        <a:t>0</a:t>
                      </a:r>
                    </a:p>
                  </a:txBody>
                  <a:tcPr/>
                </a:tc>
                <a:tc>
                  <a:txBody>
                    <a:bodyPr/>
                    <a:lstStyle/>
                    <a:p>
                      <a:r>
                        <a:rPr lang="en-US" dirty="0"/>
                        <a:t>1</a:t>
                      </a:r>
                    </a:p>
                  </a:txBody>
                  <a:tcPr/>
                </a:tc>
                <a:tc>
                  <a:txBody>
                    <a:bodyPr/>
                    <a:lstStyle/>
                    <a:p>
                      <a:r>
                        <a:rPr lang="en-US" dirty="0"/>
                        <a:t>6.0</a:t>
                      </a:r>
                    </a:p>
                  </a:txBody>
                  <a:tcPr/>
                </a:tc>
                <a:tc>
                  <a:txBody>
                    <a:bodyPr/>
                    <a:lstStyle/>
                    <a:p>
                      <a:r>
                        <a:rPr lang="en-US" dirty="0"/>
                        <a:t>6.0</a:t>
                      </a:r>
                    </a:p>
                  </a:txBody>
                  <a:tcPr/>
                </a:tc>
                <a:extLst>
                  <a:ext uri="{0D108BD9-81ED-4DB2-BD59-A6C34878D82A}">
                    <a16:rowId xmlns:a16="http://schemas.microsoft.com/office/drawing/2014/main" val="3345975452"/>
                  </a:ext>
                </a:extLst>
              </a:tr>
              <a:tr h="370840">
                <a:tc>
                  <a:txBody>
                    <a:bodyPr/>
                    <a:lstStyle/>
                    <a:p>
                      <a:r>
                        <a:rPr lang="en-US" dirty="0"/>
                        <a:t>1</a:t>
                      </a:r>
                    </a:p>
                  </a:txBody>
                  <a:tcPr/>
                </a:tc>
                <a:tc>
                  <a:txBody>
                    <a:bodyPr/>
                    <a:lstStyle/>
                    <a:p>
                      <a:r>
                        <a:rPr lang="en-US" dirty="0"/>
                        <a:t>6.0</a:t>
                      </a:r>
                    </a:p>
                  </a:txBody>
                  <a:tcPr/>
                </a:tc>
                <a:tc>
                  <a:txBody>
                    <a:bodyPr/>
                    <a:lstStyle/>
                    <a:p>
                      <a:r>
                        <a:rPr lang="en-US" dirty="0"/>
                        <a:t>100.0</a:t>
                      </a:r>
                    </a:p>
                  </a:txBody>
                  <a:tcPr/>
                </a:tc>
                <a:tc>
                  <a:txBody>
                    <a:bodyPr/>
                    <a:lstStyle/>
                    <a:p>
                      <a:r>
                        <a:rPr lang="en-US" dirty="0"/>
                        <a:t>600.0</a:t>
                      </a:r>
                    </a:p>
                  </a:txBody>
                  <a:tcPr/>
                </a:tc>
                <a:extLst>
                  <a:ext uri="{0D108BD9-81ED-4DB2-BD59-A6C34878D82A}">
                    <a16:rowId xmlns:a16="http://schemas.microsoft.com/office/drawing/2014/main" val="2689607036"/>
                  </a:ext>
                </a:extLst>
              </a:tr>
              <a:tr h="370840">
                <a:tc>
                  <a:txBody>
                    <a:bodyPr/>
                    <a:lstStyle/>
                    <a:p>
                      <a:r>
                        <a:rPr lang="en-US" dirty="0"/>
                        <a:t>2</a:t>
                      </a:r>
                    </a:p>
                  </a:txBody>
                  <a:tcPr/>
                </a:tc>
                <a:tc>
                  <a:txBody>
                    <a:bodyPr/>
                    <a:lstStyle/>
                    <a:p>
                      <a:r>
                        <a:rPr lang="en-US" dirty="0"/>
                        <a:t>600.0</a:t>
                      </a:r>
                    </a:p>
                  </a:txBody>
                  <a:tcPr/>
                </a:tc>
                <a:tc>
                  <a:txBody>
                    <a:bodyPr/>
                    <a:lstStyle/>
                    <a:p>
                      <a:r>
                        <a:rPr lang="en-US" dirty="0"/>
                        <a:t>2.0</a:t>
                      </a:r>
                    </a:p>
                  </a:txBody>
                  <a:tcPr/>
                </a:tc>
                <a:tc>
                  <a:txBody>
                    <a:bodyPr/>
                    <a:lstStyle/>
                    <a:p>
                      <a:r>
                        <a:rPr lang="en-US" dirty="0"/>
                        <a:t>1200.0</a:t>
                      </a:r>
                    </a:p>
                  </a:txBody>
                  <a:tcPr/>
                </a:tc>
                <a:extLst>
                  <a:ext uri="{0D108BD9-81ED-4DB2-BD59-A6C34878D82A}">
                    <a16:rowId xmlns:a16="http://schemas.microsoft.com/office/drawing/2014/main" val="3944904023"/>
                  </a:ext>
                </a:extLst>
              </a:tr>
            </a:tbl>
          </a:graphicData>
        </a:graphic>
      </p:graphicFrame>
    </p:spTree>
    <p:extLst>
      <p:ext uri="{BB962C8B-B14F-4D97-AF65-F5344CB8AC3E}">
        <p14:creationId xmlns:p14="http://schemas.microsoft.com/office/powerpoint/2010/main" val="38134870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53AB8-2256-834F-8092-250BA27C0B30}"/>
              </a:ext>
            </a:extLst>
          </p:cNvPr>
          <p:cNvSpPr>
            <a:spLocks noGrp="1"/>
          </p:cNvSpPr>
          <p:nvPr>
            <p:ph type="title"/>
          </p:nvPr>
        </p:nvSpPr>
        <p:spPr/>
        <p:txBody>
          <a:bodyPr/>
          <a:lstStyle/>
          <a:p>
            <a:r>
              <a:rPr lang="en-US" dirty="0"/>
              <a:t>Questions?</a:t>
            </a:r>
          </a:p>
        </p:txBody>
      </p:sp>
      <p:sp>
        <p:nvSpPr>
          <p:cNvPr id="4" name="Text Placeholder 3">
            <a:extLst>
              <a:ext uri="{FF2B5EF4-FFF2-40B4-BE49-F238E27FC236}">
                <a16:creationId xmlns:a16="http://schemas.microsoft.com/office/drawing/2014/main" id="{AFDF5A2E-2E01-D44B-9B9C-3120572C546B}"/>
              </a:ext>
            </a:extLst>
          </p:cNvPr>
          <p:cNvSpPr>
            <a:spLocks noGrp="1"/>
          </p:cNvSpPr>
          <p:nvPr>
            <p:ph type="body" sz="half" idx="2"/>
          </p:nvPr>
        </p:nvSpPr>
        <p:spPr/>
        <p:txBody>
          <a:bodyPr/>
          <a:lstStyle/>
          <a:p>
            <a:r>
              <a:rPr lang="en-US" dirty="0" err="1"/>
              <a:t>foldLeft</a:t>
            </a:r>
            <a:r>
              <a:rPr lang="en-US" dirty="0"/>
              <a:t> on a list</a:t>
            </a:r>
          </a:p>
        </p:txBody>
      </p:sp>
      <p:sp>
        <p:nvSpPr>
          <p:cNvPr id="5" name="TextBox 4">
            <a:extLst>
              <a:ext uri="{FF2B5EF4-FFF2-40B4-BE49-F238E27FC236}">
                <a16:creationId xmlns:a16="http://schemas.microsoft.com/office/drawing/2014/main" id="{FF4F0814-03B7-224E-BFD7-BC5EC10DD0E2}"/>
              </a:ext>
            </a:extLst>
          </p:cNvPr>
          <p:cNvSpPr txBox="1"/>
          <p:nvPr/>
        </p:nvSpPr>
        <p:spPr>
          <a:xfrm rot="976477">
            <a:off x="8983362" y="1375047"/>
            <a:ext cx="1039067" cy="3170099"/>
          </a:xfrm>
          <a:prstGeom prst="rect">
            <a:avLst/>
          </a:prstGeom>
          <a:noFill/>
        </p:spPr>
        <p:txBody>
          <a:bodyPr wrap="none" rtlCol="0">
            <a:spAutoFit/>
          </a:bodyPr>
          <a:lstStyle/>
          <a:p>
            <a:r>
              <a:rPr lang="en-US" sz="20000" dirty="0">
                <a:solidFill>
                  <a:schemeClr val="accent5">
                    <a:lumMod val="75000"/>
                  </a:schemeClr>
                </a:solidFill>
              </a:rPr>
              <a:t>?</a:t>
            </a:r>
          </a:p>
        </p:txBody>
      </p:sp>
    </p:spTree>
    <p:extLst>
      <p:ext uri="{BB962C8B-B14F-4D97-AF65-F5344CB8AC3E}">
        <p14:creationId xmlns:p14="http://schemas.microsoft.com/office/powerpoint/2010/main" val="18571960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79A3-C980-3149-8E01-6C17BE8D90B2}"/>
              </a:ext>
            </a:extLst>
          </p:cNvPr>
          <p:cNvSpPr>
            <a:spLocks noGrp="1"/>
          </p:cNvSpPr>
          <p:nvPr>
            <p:ph type="title"/>
          </p:nvPr>
        </p:nvSpPr>
        <p:spPr/>
        <p:txBody>
          <a:bodyPr/>
          <a:lstStyle/>
          <a:p>
            <a:r>
              <a:rPr lang="en-US" dirty="0"/>
              <a:t>Sugar – so many options</a:t>
            </a:r>
          </a:p>
        </p:txBody>
      </p:sp>
      <p:sp>
        <p:nvSpPr>
          <p:cNvPr id="3" name="Content Placeholder 2">
            <a:extLst>
              <a:ext uri="{FF2B5EF4-FFF2-40B4-BE49-F238E27FC236}">
                <a16:creationId xmlns:a16="http://schemas.microsoft.com/office/drawing/2014/main" id="{EBD39605-3516-3E45-9D07-96623D216BD5}"/>
              </a:ext>
            </a:extLst>
          </p:cNvPr>
          <p:cNvSpPr>
            <a:spLocks noGrp="1"/>
          </p:cNvSpPr>
          <p:nvPr>
            <p:ph idx="1"/>
          </p:nvPr>
        </p:nvSpPr>
        <p:spPr>
          <a:xfrm>
            <a:off x="1451579" y="2015732"/>
            <a:ext cx="10898608" cy="3450613"/>
          </a:xfrm>
        </p:spPr>
        <p:txBody>
          <a:bodyPr>
            <a:normAutofit fontScale="92500" lnSpcReduction="10000"/>
          </a:bodyPr>
          <a:lstStyle/>
          <a:p>
            <a:r>
              <a:rPr lang="en-US" dirty="0"/>
              <a:t>Consider the sum script for some list of </a:t>
            </a:r>
            <a:r>
              <a:rPr lang="en-US" dirty="0" err="1"/>
              <a:t>Int</a:t>
            </a:r>
            <a:r>
              <a:rPr lang="en-US" dirty="0"/>
              <a:t> stored in a </a:t>
            </a:r>
            <a:r>
              <a:rPr lang="en-US" dirty="0" err="1"/>
              <a:t>var</a:t>
            </a:r>
            <a:r>
              <a:rPr lang="en-US" dirty="0"/>
              <a:t> `</a:t>
            </a:r>
            <a:r>
              <a:rPr lang="en-US" dirty="0" err="1"/>
              <a:t>myL</a:t>
            </a:r>
            <a:r>
              <a:rPr lang="en-US" dirty="0"/>
              <a:t>`</a:t>
            </a:r>
          </a:p>
          <a:p>
            <a:r>
              <a:rPr lang="en-US" dirty="0"/>
              <a:t>def foo(</a:t>
            </a:r>
            <a:r>
              <a:rPr lang="en-US" dirty="0" err="1"/>
              <a:t>acc:Int</a:t>
            </a:r>
            <a:r>
              <a:rPr lang="en-US" dirty="0"/>
              <a:t>, </a:t>
            </a:r>
            <a:r>
              <a:rPr lang="en-US" dirty="0" err="1"/>
              <a:t>h:Int</a:t>
            </a:r>
            <a:r>
              <a:rPr lang="en-US" dirty="0"/>
              <a:t>):</a:t>
            </a:r>
            <a:r>
              <a:rPr lang="en-US" dirty="0" err="1"/>
              <a:t>Int</a:t>
            </a:r>
            <a:r>
              <a:rPr lang="en-US" dirty="0"/>
              <a:t> = { </a:t>
            </a:r>
            <a:r>
              <a:rPr lang="en-US" dirty="0" err="1"/>
              <a:t>acc</a:t>
            </a:r>
            <a:r>
              <a:rPr lang="en-US" dirty="0"/>
              <a:t> + h }</a:t>
            </a:r>
            <a:br>
              <a:rPr lang="en-US" dirty="0"/>
            </a:br>
            <a:r>
              <a:rPr lang="en-US" dirty="0" err="1"/>
              <a:t>myL.foldLeft</a:t>
            </a:r>
            <a:r>
              <a:rPr lang="en-US" dirty="0"/>
              <a:t>(0)(foo) // not very functional</a:t>
            </a:r>
          </a:p>
          <a:p>
            <a:r>
              <a:rPr lang="en-US" dirty="0" err="1"/>
              <a:t>val</a:t>
            </a:r>
            <a:r>
              <a:rPr lang="en-US" dirty="0"/>
              <a:t> foo = (</a:t>
            </a:r>
            <a:r>
              <a:rPr lang="en-US" dirty="0" err="1"/>
              <a:t>acc:Int</a:t>
            </a:r>
            <a:r>
              <a:rPr lang="en-US" dirty="0"/>
              <a:t>, </a:t>
            </a:r>
            <a:r>
              <a:rPr lang="en-US" dirty="0" err="1"/>
              <a:t>h:Int</a:t>
            </a:r>
            <a:r>
              <a:rPr lang="en-US" dirty="0"/>
              <a:t>):</a:t>
            </a:r>
            <a:r>
              <a:rPr lang="en-US" dirty="0" err="1"/>
              <a:t>Int</a:t>
            </a:r>
            <a:r>
              <a:rPr lang="en-US" dirty="0"/>
              <a:t> =&gt; { </a:t>
            </a:r>
            <a:r>
              <a:rPr lang="en-US" dirty="0" err="1"/>
              <a:t>acc</a:t>
            </a:r>
            <a:r>
              <a:rPr lang="en-US" dirty="0"/>
              <a:t> + h }</a:t>
            </a:r>
            <a:br>
              <a:rPr lang="en-US" dirty="0"/>
            </a:br>
            <a:r>
              <a:rPr lang="en-US" dirty="0" err="1"/>
              <a:t>myL.foldLeft</a:t>
            </a:r>
            <a:r>
              <a:rPr lang="en-US" dirty="0"/>
              <a:t>(0)(foo) // meh… still not very functional, but at least we used a lambda</a:t>
            </a:r>
          </a:p>
          <a:p>
            <a:r>
              <a:rPr lang="en-US" dirty="0" err="1"/>
              <a:t>myL.foldLeft</a:t>
            </a:r>
            <a:r>
              <a:rPr lang="en-US" dirty="0"/>
              <a:t>(0)</a:t>
            </a:r>
            <a:r>
              <a:rPr lang="en-US" b="1" dirty="0">
                <a:solidFill>
                  <a:srgbClr val="FF0000"/>
                </a:solidFill>
              </a:rPr>
              <a:t>(</a:t>
            </a:r>
            <a:r>
              <a:rPr lang="en-US" dirty="0"/>
              <a:t>{(</a:t>
            </a:r>
            <a:r>
              <a:rPr lang="en-US" dirty="0" err="1"/>
              <a:t>acc:Int</a:t>
            </a:r>
            <a:r>
              <a:rPr lang="en-US" dirty="0"/>
              <a:t>, </a:t>
            </a:r>
            <a:r>
              <a:rPr lang="en-US" dirty="0" err="1"/>
              <a:t>h:Int</a:t>
            </a:r>
            <a:r>
              <a:rPr lang="en-US" dirty="0"/>
              <a:t>):</a:t>
            </a:r>
            <a:r>
              <a:rPr lang="en-US" dirty="0" err="1"/>
              <a:t>Int</a:t>
            </a:r>
            <a:r>
              <a:rPr lang="en-US" dirty="0"/>
              <a:t> =&gt; </a:t>
            </a:r>
            <a:r>
              <a:rPr lang="en-US" dirty="0" err="1"/>
              <a:t>acc</a:t>
            </a:r>
            <a:r>
              <a:rPr lang="en-US" dirty="0"/>
              <a:t> + h }</a:t>
            </a:r>
            <a:r>
              <a:rPr lang="en-US" b="1" dirty="0">
                <a:solidFill>
                  <a:srgbClr val="FF0000"/>
                </a:solidFill>
              </a:rPr>
              <a:t>) </a:t>
            </a:r>
            <a:r>
              <a:rPr lang="en-US" dirty="0"/>
              <a:t>// this has a few too many </a:t>
            </a:r>
            <a:r>
              <a:rPr lang="en-US" dirty="0" err="1"/>
              <a:t>paren</a:t>
            </a:r>
            <a:r>
              <a:rPr lang="en-US" dirty="0"/>
              <a:t> for me…</a:t>
            </a:r>
          </a:p>
          <a:p>
            <a:r>
              <a:rPr lang="en-US" dirty="0" err="1"/>
              <a:t>myL.foldLeft</a:t>
            </a:r>
            <a:r>
              <a:rPr lang="en-US" dirty="0"/>
              <a:t>(0){(</a:t>
            </a:r>
            <a:r>
              <a:rPr lang="en-US" dirty="0" err="1"/>
              <a:t>acc:Int</a:t>
            </a:r>
            <a:r>
              <a:rPr lang="en-US" dirty="0"/>
              <a:t>, </a:t>
            </a:r>
            <a:r>
              <a:rPr lang="en-US" dirty="0" err="1"/>
              <a:t>h:Int</a:t>
            </a:r>
            <a:r>
              <a:rPr lang="en-US" dirty="0"/>
              <a:t>):</a:t>
            </a:r>
            <a:r>
              <a:rPr lang="en-US" dirty="0" err="1"/>
              <a:t>Int</a:t>
            </a:r>
            <a:r>
              <a:rPr lang="en-US" dirty="0"/>
              <a:t> =&gt; </a:t>
            </a:r>
            <a:r>
              <a:rPr lang="en-US" dirty="0" err="1"/>
              <a:t>acc</a:t>
            </a:r>
            <a:r>
              <a:rPr lang="en-US" dirty="0"/>
              <a:t> + h } // this is what I like to write, </a:t>
            </a:r>
            <a:r>
              <a:rPr lang="en-US" b="1" dirty="0"/>
              <a:t>you’ll see this in lecture</a:t>
            </a:r>
          </a:p>
          <a:p>
            <a:r>
              <a:rPr lang="en-US" dirty="0" err="1"/>
              <a:t>myL.foldLeft</a:t>
            </a:r>
            <a:r>
              <a:rPr lang="en-US" dirty="0"/>
              <a:t>(0){ _ + _ } // super sugar, I’d avoid using this for now… but play around with it some time.</a:t>
            </a:r>
          </a:p>
          <a:p>
            <a:endParaRPr lang="en-US" dirty="0"/>
          </a:p>
        </p:txBody>
      </p:sp>
    </p:spTree>
    <p:extLst>
      <p:ext uri="{BB962C8B-B14F-4D97-AF65-F5344CB8AC3E}">
        <p14:creationId xmlns:p14="http://schemas.microsoft.com/office/powerpoint/2010/main" val="1554101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B66A-AFFA-7143-8E4D-D4C6956F4951}"/>
              </a:ext>
            </a:extLst>
          </p:cNvPr>
          <p:cNvSpPr>
            <a:spLocks noGrp="1"/>
          </p:cNvSpPr>
          <p:nvPr>
            <p:ph type="title"/>
          </p:nvPr>
        </p:nvSpPr>
        <p:spPr/>
        <p:txBody>
          <a:bodyPr/>
          <a:lstStyle/>
          <a:p>
            <a:r>
              <a:rPr lang="en-US" dirty="0"/>
              <a:t>List – type</a:t>
            </a:r>
          </a:p>
        </p:txBody>
      </p:sp>
      <p:sp>
        <p:nvSpPr>
          <p:cNvPr id="3" name="Content Placeholder 2">
            <a:extLst>
              <a:ext uri="{FF2B5EF4-FFF2-40B4-BE49-F238E27FC236}">
                <a16:creationId xmlns:a16="http://schemas.microsoft.com/office/drawing/2014/main" id="{4274DADB-0B6B-704D-9E5B-6C039D0F358D}"/>
              </a:ext>
            </a:extLst>
          </p:cNvPr>
          <p:cNvSpPr>
            <a:spLocks noGrp="1"/>
          </p:cNvSpPr>
          <p:nvPr>
            <p:ph idx="1"/>
          </p:nvPr>
        </p:nvSpPr>
        <p:spPr>
          <a:xfrm>
            <a:off x="1451579" y="2015732"/>
            <a:ext cx="9603275" cy="3829014"/>
          </a:xfrm>
        </p:spPr>
        <p:txBody>
          <a:bodyPr>
            <a:normAutofit/>
          </a:bodyPr>
          <a:lstStyle/>
          <a:p>
            <a:r>
              <a:rPr lang="en-US" dirty="0"/>
              <a:t>List[A] is a data type in Scala</a:t>
            </a:r>
          </a:p>
          <a:p>
            <a:r>
              <a:rPr lang="en-US" dirty="0"/>
              <a:t>It’s a list that contains elements of type A</a:t>
            </a:r>
          </a:p>
          <a:p>
            <a:r>
              <a:rPr lang="en-US" dirty="0"/>
              <a:t>Which is to say that it can contain any type</a:t>
            </a:r>
          </a:p>
          <a:p>
            <a:r>
              <a:rPr lang="en-US" dirty="0"/>
              <a:t>But the type of each element must be the same</a:t>
            </a:r>
          </a:p>
          <a:p>
            <a:r>
              <a:rPr lang="en-US" dirty="0"/>
              <a:t>E.g. List[</a:t>
            </a:r>
            <a:r>
              <a:rPr lang="en-US" dirty="0" err="1"/>
              <a:t>Int</a:t>
            </a:r>
            <a:r>
              <a:rPr lang="en-US" dirty="0"/>
              <a:t>] is the a List of integers, or a List[A] where A is an </a:t>
            </a:r>
            <a:r>
              <a:rPr lang="en-US" dirty="0" err="1"/>
              <a:t>Int</a:t>
            </a:r>
            <a:endParaRPr lang="en-US" dirty="0"/>
          </a:p>
        </p:txBody>
      </p:sp>
    </p:spTree>
    <p:extLst>
      <p:ext uri="{BB962C8B-B14F-4D97-AF65-F5344CB8AC3E}">
        <p14:creationId xmlns:p14="http://schemas.microsoft.com/office/powerpoint/2010/main" val="26721310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BE8D3-7CF4-524A-BB37-6A3B344943E9}"/>
              </a:ext>
            </a:extLst>
          </p:cNvPr>
          <p:cNvSpPr>
            <a:spLocks noGrp="1"/>
          </p:cNvSpPr>
          <p:nvPr>
            <p:ph type="title"/>
          </p:nvPr>
        </p:nvSpPr>
        <p:spPr/>
        <p:txBody>
          <a:bodyPr/>
          <a:lstStyle/>
          <a:p>
            <a:r>
              <a:rPr lang="en-US" dirty="0"/>
              <a:t>Aside: sugar</a:t>
            </a:r>
          </a:p>
        </p:txBody>
      </p:sp>
      <p:sp>
        <p:nvSpPr>
          <p:cNvPr id="3" name="Text Placeholder 2">
            <a:extLst>
              <a:ext uri="{FF2B5EF4-FFF2-40B4-BE49-F238E27FC236}">
                <a16:creationId xmlns:a16="http://schemas.microsoft.com/office/drawing/2014/main" id="{B0EBD2BA-AB8B-7245-AE05-4962993FA94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567751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79A3-C980-3149-8E01-6C17BE8D90B2}"/>
              </a:ext>
            </a:extLst>
          </p:cNvPr>
          <p:cNvSpPr>
            <a:spLocks noGrp="1"/>
          </p:cNvSpPr>
          <p:nvPr>
            <p:ph type="title"/>
          </p:nvPr>
        </p:nvSpPr>
        <p:spPr/>
        <p:txBody>
          <a:bodyPr/>
          <a:lstStyle/>
          <a:p>
            <a:r>
              <a:rPr lang="en-US" dirty="0"/>
              <a:t>sugar</a:t>
            </a:r>
          </a:p>
        </p:txBody>
      </p:sp>
      <p:sp>
        <p:nvSpPr>
          <p:cNvPr id="3" name="Content Placeholder 2">
            <a:extLst>
              <a:ext uri="{FF2B5EF4-FFF2-40B4-BE49-F238E27FC236}">
                <a16:creationId xmlns:a16="http://schemas.microsoft.com/office/drawing/2014/main" id="{EBD39605-3516-3E45-9D07-96623D216BD5}"/>
              </a:ext>
            </a:extLst>
          </p:cNvPr>
          <p:cNvSpPr>
            <a:spLocks noGrp="1"/>
          </p:cNvSpPr>
          <p:nvPr>
            <p:ph idx="1"/>
          </p:nvPr>
        </p:nvSpPr>
        <p:spPr>
          <a:xfrm>
            <a:off x="1451579" y="2015732"/>
            <a:ext cx="10898608" cy="3450613"/>
          </a:xfrm>
        </p:spPr>
        <p:txBody>
          <a:bodyPr>
            <a:normAutofit/>
          </a:bodyPr>
          <a:lstStyle/>
          <a:p>
            <a:r>
              <a:rPr lang="en-US" dirty="0"/>
              <a:t>These are okay… but I’d rather you get used to not writing it this way</a:t>
            </a:r>
          </a:p>
          <a:p>
            <a:r>
              <a:rPr lang="en-US" dirty="0"/>
              <a:t>def foo(</a:t>
            </a:r>
            <a:r>
              <a:rPr lang="en-US" dirty="0" err="1"/>
              <a:t>acc:Int</a:t>
            </a:r>
            <a:r>
              <a:rPr lang="en-US" dirty="0"/>
              <a:t>, </a:t>
            </a:r>
            <a:r>
              <a:rPr lang="en-US" dirty="0" err="1"/>
              <a:t>h:Int</a:t>
            </a:r>
            <a:r>
              <a:rPr lang="en-US" dirty="0"/>
              <a:t>):</a:t>
            </a:r>
            <a:r>
              <a:rPr lang="en-US" dirty="0" err="1"/>
              <a:t>Int</a:t>
            </a:r>
            <a:r>
              <a:rPr lang="en-US" dirty="0"/>
              <a:t> = { </a:t>
            </a:r>
            <a:r>
              <a:rPr lang="en-US" dirty="0" err="1"/>
              <a:t>acc</a:t>
            </a:r>
            <a:r>
              <a:rPr lang="en-US" dirty="0"/>
              <a:t> + h }</a:t>
            </a:r>
            <a:br>
              <a:rPr lang="en-US" dirty="0"/>
            </a:br>
            <a:r>
              <a:rPr lang="en-US" dirty="0" err="1"/>
              <a:t>myL.foldLeft</a:t>
            </a:r>
            <a:r>
              <a:rPr lang="en-US" dirty="0"/>
              <a:t>(0)(foo) // not very functional</a:t>
            </a:r>
          </a:p>
          <a:p>
            <a:endParaRPr lang="en-US" dirty="0"/>
          </a:p>
          <a:p>
            <a:r>
              <a:rPr lang="en-US" dirty="0" err="1"/>
              <a:t>val</a:t>
            </a:r>
            <a:r>
              <a:rPr lang="en-US" dirty="0"/>
              <a:t> foo = (</a:t>
            </a:r>
            <a:r>
              <a:rPr lang="en-US" dirty="0" err="1"/>
              <a:t>acc:Int</a:t>
            </a:r>
            <a:r>
              <a:rPr lang="en-US" dirty="0"/>
              <a:t>, </a:t>
            </a:r>
            <a:r>
              <a:rPr lang="en-US" dirty="0" err="1"/>
              <a:t>h:Int</a:t>
            </a:r>
            <a:r>
              <a:rPr lang="en-US" dirty="0"/>
              <a:t>):</a:t>
            </a:r>
            <a:r>
              <a:rPr lang="en-US" dirty="0" err="1"/>
              <a:t>Int</a:t>
            </a:r>
            <a:r>
              <a:rPr lang="en-US" dirty="0"/>
              <a:t> =&gt; { </a:t>
            </a:r>
            <a:r>
              <a:rPr lang="en-US" dirty="0" err="1"/>
              <a:t>acc</a:t>
            </a:r>
            <a:r>
              <a:rPr lang="en-US" dirty="0"/>
              <a:t> + h }</a:t>
            </a:r>
            <a:br>
              <a:rPr lang="en-US" dirty="0"/>
            </a:br>
            <a:r>
              <a:rPr lang="en-US" dirty="0" err="1"/>
              <a:t>myL.foldLeft</a:t>
            </a:r>
            <a:r>
              <a:rPr lang="en-US" dirty="0"/>
              <a:t>(0)(foo) // meh… still not very functional, but at least we used a lambda</a:t>
            </a:r>
          </a:p>
          <a:p>
            <a:endParaRPr lang="en-US" dirty="0"/>
          </a:p>
        </p:txBody>
      </p:sp>
    </p:spTree>
    <p:extLst>
      <p:ext uri="{BB962C8B-B14F-4D97-AF65-F5344CB8AC3E}">
        <p14:creationId xmlns:p14="http://schemas.microsoft.com/office/powerpoint/2010/main" val="26798050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8A7F2-A36B-3E49-9EA9-35D6C6D3FDB4}"/>
              </a:ext>
            </a:extLst>
          </p:cNvPr>
          <p:cNvSpPr>
            <a:spLocks noGrp="1"/>
          </p:cNvSpPr>
          <p:nvPr>
            <p:ph type="title"/>
          </p:nvPr>
        </p:nvSpPr>
        <p:spPr/>
        <p:txBody>
          <a:bodyPr/>
          <a:lstStyle/>
          <a:p>
            <a:r>
              <a:rPr lang="en-US" dirty="0"/>
              <a:t>sugar</a:t>
            </a:r>
          </a:p>
        </p:txBody>
      </p:sp>
      <p:sp>
        <p:nvSpPr>
          <p:cNvPr id="3" name="Content Placeholder 2">
            <a:extLst>
              <a:ext uri="{FF2B5EF4-FFF2-40B4-BE49-F238E27FC236}">
                <a16:creationId xmlns:a16="http://schemas.microsoft.com/office/drawing/2014/main" id="{757C49D7-C608-6641-9201-5095C30B17E4}"/>
              </a:ext>
            </a:extLst>
          </p:cNvPr>
          <p:cNvSpPr>
            <a:spLocks noGrp="1"/>
          </p:cNvSpPr>
          <p:nvPr>
            <p:ph idx="1"/>
          </p:nvPr>
        </p:nvSpPr>
        <p:spPr>
          <a:xfrm>
            <a:off x="543697" y="2015732"/>
            <a:ext cx="10511157" cy="3450613"/>
          </a:xfrm>
        </p:spPr>
        <p:txBody>
          <a:bodyPr>
            <a:normAutofit/>
          </a:bodyPr>
          <a:lstStyle/>
          <a:p>
            <a:r>
              <a:rPr lang="en-US" dirty="0" err="1"/>
              <a:t>myL.foldLeft</a:t>
            </a:r>
            <a:r>
              <a:rPr lang="en-US" dirty="0"/>
              <a:t>(0)</a:t>
            </a:r>
            <a:r>
              <a:rPr lang="en-US" b="1" dirty="0">
                <a:solidFill>
                  <a:srgbClr val="FF0000"/>
                </a:solidFill>
              </a:rPr>
              <a:t>(</a:t>
            </a:r>
            <a:r>
              <a:rPr lang="en-US" dirty="0"/>
              <a:t>{(</a:t>
            </a:r>
            <a:r>
              <a:rPr lang="en-US" dirty="0" err="1"/>
              <a:t>acc:Int</a:t>
            </a:r>
            <a:r>
              <a:rPr lang="en-US" dirty="0"/>
              <a:t>, </a:t>
            </a:r>
            <a:r>
              <a:rPr lang="en-US" dirty="0" err="1"/>
              <a:t>h:Int</a:t>
            </a:r>
            <a:r>
              <a:rPr lang="en-US" dirty="0"/>
              <a:t>):</a:t>
            </a:r>
            <a:r>
              <a:rPr lang="en-US" dirty="0" err="1"/>
              <a:t>Int</a:t>
            </a:r>
            <a:r>
              <a:rPr lang="en-US" dirty="0"/>
              <a:t> =&gt; </a:t>
            </a:r>
            <a:r>
              <a:rPr lang="en-US" dirty="0" err="1"/>
              <a:t>acc</a:t>
            </a:r>
            <a:r>
              <a:rPr lang="en-US" dirty="0"/>
              <a:t> + h }</a:t>
            </a:r>
            <a:r>
              <a:rPr lang="en-US" b="1" dirty="0">
                <a:solidFill>
                  <a:srgbClr val="FF0000"/>
                </a:solidFill>
              </a:rPr>
              <a:t>) </a:t>
            </a:r>
            <a:r>
              <a:rPr lang="en-US" dirty="0"/>
              <a:t>// this has a few too many </a:t>
            </a:r>
            <a:r>
              <a:rPr lang="en-US" dirty="0" err="1"/>
              <a:t>paren</a:t>
            </a:r>
            <a:r>
              <a:rPr lang="en-US" dirty="0"/>
              <a:t> for me…</a:t>
            </a:r>
          </a:p>
          <a:p>
            <a:endParaRPr lang="en-US" dirty="0"/>
          </a:p>
          <a:p>
            <a:r>
              <a:rPr lang="en-US" b="1" dirty="0"/>
              <a:t>// you’ll see this in lecture </a:t>
            </a:r>
            <a:br>
              <a:rPr lang="en-US" b="1" dirty="0"/>
            </a:br>
            <a:r>
              <a:rPr lang="en-US" dirty="0" err="1"/>
              <a:t>myL.foldLeft</a:t>
            </a:r>
            <a:r>
              <a:rPr lang="en-US" dirty="0"/>
              <a:t>(0){(</a:t>
            </a:r>
            <a:r>
              <a:rPr lang="en-US" dirty="0" err="1"/>
              <a:t>acc:Int</a:t>
            </a:r>
            <a:r>
              <a:rPr lang="en-US" dirty="0"/>
              <a:t>, </a:t>
            </a:r>
            <a:r>
              <a:rPr lang="en-US" dirty="0" err="1"/>
              <a:t>h:Int</a:t>
            </a:r>
            <a:r>
              <a:rPr lang="en-US" dirty="0"/>
              <a:t>):</a:t>
            </a:r>
            <a:r>
              <a:rPr lang="en-US" dirty="0" err="1"/>
              <a:t>Int</a:t>
            </a:r>
            <a:r>
              <a:rPr lang="en-US" dirty="0"/>
              <a:t> =&gt; </a:t>
            </a:r>
            <a:r>
              <a:rPr lang="en-US" dirty="0" err="1"/>
              <a:t>acc</a:t>
            </a:r>
            <a:r>
              <a:rPr lang="en-US" dirty="0"/>
              <a:t> + h } // this is what I like to write</a:t>
            </a:r>
            <a:endParaRPr lang="en-US" b="1" dirty="0"/>
          </a:p>
          <a:p>
            <a:endParaRPr lang="en-US" b="1" dirty="0"/>
          </a:p>
          <a:p>
            <a:r>
              <a:rPr lang="en-US" dirty="0" err="1"/>
              <a:t>myL.foldLeft</a:t>
            </a:r>
            <a:r>
              <a:rPr lang="en-US" dirty="0"/>
              <a:t>(0){ _ + _ } // super sugar, I’d avoid using this for now… but play around with it some time.</a:t>
            </a:r>
          </a:p>
          <a:p>
            <a:endParaRPr lang="en-US" dirty="0"/>
          </a:p>
        </p:txBody>
      </p:sp>
    </p:spTree>
    <p:extLst>
      <p:ext uri="{BB962C8B-B14F-4D97-AF65-F5344CB8AC3E}">
        <p14:creationId xmlns:p14="http://schemas.microsoft.com/office/powerpoint/2010/main" val="27656327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79A3-C980-3149-8E01-6C17BE8D90B2}"/>
              </a:ext>
            </a:extLst>
          </p:cNvPr>
          <p:cNvSpPr>
            <a:spLocks noGrp="1"/>
          </p:cNvSpPr>
          <p:nvPr>
            <p:ph type="title"/>
          </p:nvPr>
        </p:nvSpPr>
        <p:spPr/>
        <p:txBody>
          <a:bodyPr/>
          <a:lstStyle/>
          <a:p>
            <a:r>
              <a:rPr lang="en-US" dirty="0"/>
              <a:t>Sugar – so many options</a:t>
            </a:r>
          </a:p>
        </p:txBody>
      </p:sp>
      <p:sp>
        <p:nvSpPr>
          <p:cNvPr id="3" name="Content Placeholder 2">
            <a:extLst>
              <a:ext uri="{FF2B5EF4-FFF2-40B4-BE49-F238E27FC236}">
                <a16:creationId xmlns:a16="http://schemas.microsoft.com/office/drawing/2014/main" id="{EBD39605-3516-3E45-9D07-96623D216BD5}"/>
              </a:ext>
            </a:extLst>
          </p:cNvPr>
          <p:cNvSpPr>
            <a:spLocks noGrp="1"/>
          </p:cNvSpPr>
          <p:nvPr>
            <p:ph idx="1"/>
          </p:nvPr>
        </p:nvSpPr>
        <p:spPr>
          <a:xfrm>
            <a:off x="1451579" y="2015732"/>
            <a:ext cx="10898608" cy="3450613"/>
          </a:xfrm>
        </p:spPr>
        <p:txBody>
          <a:bodyPr>
            <a:normAutofit fontScale="92500" lnSpcReduction="10000"/>
          </a:bodyPr>
          <a:lstStyle/>
          <a:p>
            <a:r>
              <a:rPr lang="en-US" dirty="0"/>
              <a:t>Consider the sum script for some list of </a:t>
            </a:r>
            <a:r>
              <a:rPr lang="en-US" dirty="0" err="1"/>
              <a:t>Int</a:t>
            </a:r>
            <a:r>
              <a:rPr lang="en-US" dirty="0"/>
              <a:t> stored in a </a:t>
            </a:r>
            <a:r>
              <a:rPr lang="en-US" dirty="0" err="1"/>
              <a:t>var</a:t>
            </a:r>
            <a:r>
              <a:rPr lang="en-US" dirty="0"/>
              <a:t> `</a:t>
            </a:r>
            <a:r>
              <a:rPr lang="en-US" dirty="0" err="1"/>
              <a:t>myL</a:t>
            </a:r>
            <a:r>
              <a:rPr lang="en-US" dirty="0"/>
              <a:t>`</a:t>
            </a:r>
          </a:p>
          <a:p>
            <a:r>
              <a:rPr lang="en-US" dirty="0"/>
              <a:t>def foo(</a:t>
            </a:r>
            <a:r>
              <a:rPr lang="en-US" dirty="0" err="1"/>
              <a:t>acc:Int</a:t>
            </a:r>
            <a:r>
              <a:rPr lang="en-US" dirty="0"/>
              <a:t>, </a:t>
            </a:r>
            <a:r>
              <a:rPr lang="en-US" dirty="0" err="1"/>
              <a:t>h:Int</a:t>
            </a:r>
            <a:r>
              <a:rPr lang="en-US" dirty="0"/>
              <a:t>):</a:t>
            </a:r>
            <a:r>
              <a:rPr lang="en-US" dirty="0" err="1"/>
              <a:t>Int</a:t>
            </a:r>
            <a:r>
              <a:rPr lang="en-US" dirty="0"/>
              <a:t> = { </a:t>
            </a:r>
            <a:r>
              <a:rPr lang="en-US" dirty="0" err="1"/>
              <a:t>acc</a:t>
            </a:r>
            <a:r>
              <a:rPr lang="en-US" dirty="0"/>
              <a:t> + h }</a:t>
            </a:r>
            <a:br>
              <a:rPr lang="en-US" dirty="0"/>
            </a:br>
            <a:r>
              <a:rPr lang="en-US" dirty="0" err="1"/>
              <a:t>myL.foldLeft</a:t>
            </a:r>
            <a:r>
              <a:rPr lang="en-US" dirty="0"/>
              <a:t>(0)(foo) // not very functional</a:t>
            </a:r>
          </a:p>
          <a:p>
            <a:r>
              <a:rPr lang="en-US" dirty="0" err="1"/>
              <a:t>val</a:t>
            </a:r>
            <a:r>
              <a:rPr lang="en-US" dirty="0"/>
              <a:t> foo = (</a:t>
            </a:r>
            <a:r>
              <a:rPr lang="en-US" dirty="0" err="1"/>
              <a:t>acc:Int</a:t>
            </a:r>
            <a:r>
              <a:rPr lang="en-US" dirty="0"/>
              <a:t>, </a:t>
            </a:r>
            <a:r>
              <a:rPr lang="en-US" dirty="0" err="1"/>
              <a:t>h:Int</a:t>
            </a:r>
            <a:r>
              <a:rPr lang="en-US" dirty="0"/>
              <a:t>):</a:t>
            </a:r>
            <a:r>
              <a:rPr lang="en-US" dirty="0" err="1"/>
              <a:t>Int</a:t>
            </a:r>
            <a:r>
              <a:rPr lang="en-US" dirty="0"/>
              <a:t> =&gt; { </a:t>
            </a:r>
            <a:r>
              <a:rPr lang="en-US" dirty="0" err="1"/>
              <a:t>acc</a:t>
            </a:r>
            <a:r>
              <a:rPr lang="en-US" dirty="0"/>
              <a:t> + h }</a:t>
            </a:r>
            <a:br>
              <a:rPr lang="en-US" dirty="0"/>
            </a:br>
            <a:r>
              <a:rPr lang="en-US" dirty="0" err="1"/>
              <a:t>myL.foldLeft</a:t>
            </a:r>
            <a:r>
              <a:rPr lang="en-US" dirty="0"/>
              <a:t>(0)(foo) // meh… still not very functional, but at least we used a lambda</a:t>
            </a:r>
          </a:p>
          <a:p>
            <a:r>
              <a:rPr lang="en-US" dirty="0" err="1"/>
              <a:t>myL.foldLeft</a:t>
            </a:r>
            <a:r>
              <a:rPr lang="en-US" dirty="0"/>
              <a:t>(0)</a:t>
            </a:r>
            <a:r>
              <a:rPr lang="en-US" b="1" dirty="0">
                <a:solidFill>
                  <a:srgbClr val="FF0000"/>
                </a:solidFill>
              </a:rPr>
              <a:t>(</a:t>
            </a:r>
            <a:r>
              <a:rPr lang="en-US" dirty="0"/>
              <a:t>{(</a:t>
            </a:r>
            <a:r>
              <a:rPr lang="en-US" dirty="0" err="1"/>
              <a:t>acc:Int</a:t>
            </a:r>
            <a:r>
              <a:rPr lang="en-US" dirty="0"/>
              <a:t>, </a:t>
            </a:r>
            <a:r>
              <a:rPr lang="en-US" dirty="0" err="1"/>
              <a:t>h:Int</a:t>
            </a:r>
            <a:r>
              <a:rPr lang="en-US" dirty="0"/>
              <a:t>):</a:t>
            </a:r>
            <a:r>
              <a:rPr lang="en-US" dirty="0" err="1"/>
              <a:t>Int</a:t>
            </a:r>
            <a:r>
              <a:rPr lang="en-US" dirty="0"/>
              <a:t> =&gt; </a:t>
            </a:r>
            <a:r>
              <a:rPr lang="en-US" dirty="0" err="1"/>
              <a:t>acc</a:t>
            </a:r>
            <a:r>
              <a:rPr lang="en-US" dirty="0"/>
              <a:t> + h }</a:t>
            </a:r>
            <a:r>
              <a:rPr lang="en-US" b="1" dirty="0">
                <a:solidFill>
                  <a:srgbClr val="FF0000"/>
                </a:solidFill>
              </a:rPr>
              <a:t>) </a:t>
            </a:r>
            <a:r>
              <a:rPr lang="en-US" dirty="0"/>
              <a:t>// this has a few too many </a:t>
            </a:r>
            <a:r>
              <a:rPr lang="en-US" dirty="0" err="1"/>
              <a:t>paren</a:t>
            </a:r>
            <a:r>
              <a:rPr lang="en-US" dirty="0"/>
              <a:t> for me…</a:t>
            </a:r>
          </a:p>
          <a:p>
            <a:r>
              <a:rPr lang="en-US" dirty="0" err="1"/>
              <a:t>myL.foldLeft</a:t>
            </a:r>
            <a:r>
              <a:rPr lang="en-US" dirty="0"/>
              <a:t>(0){(</a:t>
            </a:r>
            <a:r>
              <a:rPr lang="en-US" dirty="0" err="1"/>
              <a:t>acc:Int</a:t>
            </a:r>
            <a:r>
              <a:rPr lang="en-US" dirty="0"/>
              <a:t>, </a:t>
            </a:r>
            <a:r>
              <a:rPr lang="en-US" dirty="0" err="1"/>
              <a:t>h:Int</a:t>
            </a:r>
            <a:r>
              <a:rPr lang="en-US" dirty="0"/>
              <a:t>):</a:t>
            </a:r>
            <a:r>
              <a:rPr lang="en-US" dirty="0" err="1"/>
              <a:t>Int</a:t>
            </a:r>
            <a:r>
              <a:rPr lang="en-US" dirty="0"/>
              <a:t> =&gt; </a:t>
            </a:r>
            <a:r>
              <a:rPr lang="en-US" dirty="0" err="1"/>
              <a:t>acc</a:t>
            </a:r>
            <a:r>
              <a:rPr lang="en-US" dirty="0"/>
              <a:t> + h } // this is what I like to write, </a:t>
            </a:r>
            <a:r>
              <a:rPr lang="en-US" b="1" dirty="0"/>
              <a:t>you’ll see this in lecture</a:t>
            </a:r>
          </a:p>
          <a:p>
            <a:r>
              <a:rPr lang="en-US" dirty="0" err="1"/>
              <a:t>myL.foldLeft</a:t>
            </a:r>
            <a:r>
              <a:rPr lang="en-US" dirty="0"/>
              <a:t>(0){ _ + _ } // super sugar, I’d avoid using this for now… but play around with it some time.</a:t>
            </a:r>
          </a:p>
          <a:p>
            <a:endParaRPr lang="en-US" dirty="0"/>
          </a:p>
        </p:txBody>
      </p:sp>
    </p:spTree>
    <p:extLst>
      <p:ext uri="{BB962C8B-B14F-4D97-AF65-F5344CB8AC3E}">
        <p14:creationId xmlns:p14="http://schemas.microsoft.com/office/powerpoint/2010/main" val="2264590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53AB8-2256-834F-8092-250BA27C0B30}"/>
              </a:ext>
            </a:extLst>
          </p:cNvPr>
          <p:cNvSpPr>
            <a:spLocks noGrp="1"/>
          </p:cNvSpPr>
          <p:nvPr>
            <p:ph type="title"/>
          </p:nvPr>
        </p:nvSpPr>
        <p:spPr/>
        <p:txBody>
          <a:bodyPr/>
          <a:lstStyle/>
          <a:p>
            <a:r>
              <a:rPr lang="en-US" dirty="0"/>
              <a:t>Questions?</a:t>
            </a:r>
          </a:p>
        </p:txBody>
      </p:sp>
      <p:sp>
        <p:nvSpPr>
          <p:cNvPr id="4" name="Text Placeholder 3">
            <a:extLst>
              <a:ext uri="{FF2B5EF4-FFF2-40B4-BE49-F238E27FC236}">
                <a16:creationId xmlns:a16="http://schemas.microsoft.com/office/drawing/2014/main" id="{AFDF5A2E-2E01-D44B-9B9C-3120572C546B}"/>
              </a:ext>
            </a:extLst>
          </p:cNvPr>
          <p:cNvSpPr>
            <a:spLocks noGrp="1"/>
          </p:cNvSpPr>
          <p:nvPr>
            <p:ph type="body" sz="half" idx="2"/>
          </p:nvPr>
        </p:nvSpPr>
        <p:spPr/>
        <p:txBody>
          <a:bodyPr/>
          <a:lstStyle/>
          <a:p>
            <a:r>
              <a:rPr lang="en-US" dirty="0"/>
              <a:t>sugar</a:t>
            </a:r>
          </a:p>
        </p:txBody>
      </p:sp>
      <p:sp>
        <p:nvSpPr>
          <p:cNvPr id="5" name="TextBox 4">
            <a:extLst>
              <a:ext uri="{FF2B5EF4-FFF2-40B4-BE49-F238E27FC236}">
                <a16:creationId xmlns:a16="http://schemas.microsoft.com/office/drawing/2014/main" id="{FF4F0814-03B7-224E-BFD7-BC5EC10DD0E2}"/>
              </a:ext>
            </a:extLst>
          </p:cNvPr>
          <p:cNvSpPr txBox="1"/>
          <p:nvPr/>
        </p:nvSpPr>
        <p:spPr>
          <a:xfrm rot="976477">
            <a:off x="8983362" y="1375047"/>
            <a:ext cx="1039067" cy="3170099"/>
          </a:xfrm>
          <a:prstGeom prst="rect">
            <a:avLst/>
          </a:prstGeom>
          <a:noFill/>
        </p:spPr>
        <p:txBody>
          <a:bodyPr wrap="none" rtlCol="0">
            <a:spAutoFit/>
          </a:bodyPr>
          <a:lstStyle/>
          <a:p>
            <a:r>
              <a:rPr lang="en-US" sz="20000" dirty="0">
                <a:solidFill>
                  <a:schemeClr val="accent5">
                    <a:lumMod val="75000"/>
                  </a:schemeClr>
                </a:solidFill>
              </a:rPr>
              <a:t>?</a:t>
            </a:r>
          </a:p>
        </p:txBody>
      </p:sp>
    </p:spTree>
    <p:extLst>
      <p:ext uri="{BB962C8B-B14F-4D97-AF65-F5344CB8AC3E}">
        <p14:creationId xmlns:p14="http://schemas.microsoft.com/office/powerpoint/2010/main" val="16334680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C0560-7A8A-1247-B6B0-BB0419550C9E}"/>
              </a:ext>
            </a:extLst>
          </p:cNvPr>
          <p:cNvSpPr>
            <a:spLocks noGrp="1"/>
          </p:cNvSpPr>
          <p:nvPr>
            <p:ph type="title"/>
          </p:nvPr>
        </p:nvSpPr>
        <p:spPr/>
        <p:txBody>
          <a:bodyPr/>
          <a:lstStyle/>
          <a:p>
            <a:r>
              <a:rPr lang="en-US" dirty="0"/>
              <a:t>A more complex A</a:t>
            </a:r>
          </a:p>
        </p:txBody>
      </p:sp>
      <p:sp>
        <p:nvSpPr>
          <p:cNvPr id="3" name="Content Placeholder 2">
            <a:extLst>
              <a:ext uri="{FF2B5EF4-FFF2-40B4-BE49-F238E27FC236}">
                <a16:creationId xmlns:a16="http://schemas.microsoft.com/office/drawing/2014/main" id="{A0A1D277-50D6-2744-96D7-35BDC7B236F3}"/>
              </a:ext>
            </a:extLst>
          </p:cNvPr>
          <p:cNvSpPr>
            <a:spLocks noGrp="1"/>
          </p:cNvSpPr>
          <p:nvPr>
            <p:ph idx="1"/>
          </p:nvPr>
        </p:nvSpPr>
        <p:spPr>
          <a:xfrm>
            <a:off x="1451579" y="2015732"/>
            <a:ext cx="9603275" cy="4130425"/>
          </a:xfrm>
        </p:spPr>
        <p:txBody>
          <a:bodyPr>
            <a:normAutofit/>
          </a:bodyPr>
          <a:lstStyle/>
          <a:p>
            <a:r>
              <a:rPr lang="en-US" dirty="0"/>
              <a:t>Recall we have List[A]…. What if A is Option[B]… and B is (C, D)… and C is String… and D is some AST like </a:t>
            </a:r>
            <a:r>
              <a:rPr lang="en-US" dirty="0" err="1"/>
              <a:t>MTyp</a:t>
            </a:r>
            <a:endParaRPr lang="en-US" dirty="0"/>
          </a:p>
          <a:p>
            <a:r>
              <a:rPr lang="en-US" dirty="0"/>
              <a:t>i.e. what if we are looking at List[Option[(String, </a:t>
            </a:r>
            <a:r>
              <a:rPr lang="en-US" dirty="0" err="1"/>
              <a:t>MTyp</a:t>
            </a:r>
            <a:r>
              <a:rPr lang="en-US" dirty="0"/>
              <a:t>)]]</a:t>
            </a:r>
          </a:p>
          <a:p>
            <a:r>
              <a:rPr lang="en-US" dirty="0"/>
              <a:t>Lot’s of ways to tackle the problem</a:t>
            </a:r>
          </a:p>
          <a:p>
            <a:r>
              <a:rPr lang="en-US" dirty="0"/>
              <a:t>Personally</a:t>
            </a:r>
          </a:p>
          <a:p>
            <a:pPr lvl="1"/>
            <a:r>
              <a:rPr lang="en-US" dirty="0"/>
              <a:t>I would want to understand each type really well: List[A], Option[B], (C,D), </a:t>
            </a:r>
            <a:r>
              <a:rPr lang="en-US" dirty="0" err="1"/>
              <a:t>MTyp</a:t>
            </a:r>
            <a:endParaRPr lang="en-US" dirty="0"/>
          </a:p>
          <a:p>
            <a:pPr lvl="1"/>
            <a:r>
              <a:rPr lang="en-US" dirty="0"/>
              <a:t>And I’d want to understand HOF on List[A] pretty well</a:t>
            </a:r>
          </a:p>
          <a:p>
            <a:r>
              <a:rPr lang="en-US" dirty="0"/>
              <a:t>But I program recursively a LOT and so I’m comfortable thinking inductively</a:t>
            </a:r>
          </a:p>
          <a:p>
            <a:r>
              <a:rPr lang="en-US" dirty="0"/>
              <a:t>You might not find this route helpful… but it’s one strategy worth trying</a:t>
            </a:r>
          </a:p>
        </p:txBody>
      </p:sp>
    </p:spTree>
    <p:extLst>
      <p:ext uri="{BB962C8B-B14F-4D97-AF65-F5344CB8AC3E}">
        <p14:creationId xmlns:p14="http://schemas.microsoft.com/office/powerpoint/2010/main" val="21927099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53AB8-2256-834F-8092-250BA27C0B30}"/>
              </a:ext>
            </a:extLst>
          </p:cNvPr>
          <p:cNvSpPr>
            <a:spLocks noGrp="1"/>
          </p:cNvSpPr>
          <p:nvPr>
            <p:ph type="title"/>
          </p:nvPr>
        </p:nvSpPr>
        <p:spPr/>
        <p:txBody>
          <a:bodyPr/>
          <a:lstStyle/>
          <a:p>
            <a:r>
              <a:rPr lang="en-US" dirty="0"/>
              <a:t>Questions?</a:t>
            </a:r>
          </a:p>
        </p:txBody>
      </p:sp>
      <p:sp>
        <p:nvSpPr>
          <p:cNvPr id="4" name="Text Placeholder 3">
            <a:extLst>
              <a:ext uri="{FF2B5EF4-FFF2-40B4-BE49-F238E27FC236}">
                <a16:creationId xmlns:a16="http://schemas.microsoft.com/office/drawing/2014/main" id="{AFDF5A2E-2E01-D44B-9B9C-3120572C546B}"/>
              </a:ext>
            </a:extLst>
          </p:cNvPr>
          <p:cNvSpPr>
            <a:spLocks noGrp="1"/>
          </p:cNvSpPr>
          <p:nvPr>
            <p:ph type="body" sz="half" idx="2"/>
          </p:nvPr>
        </p:nvSpPr>
        <p:spPr/>
        <p:txBody>
          <a:bodyPr/>
          <a:lstStyle/>
          <a:p>
            <a:r>
              <a:rPr lang="en-US" dirty="0"/>
              <a:t>Before class assignment</a:t>
            </a:r>
          </a:p>
        </p:txBody>
      </p:sp>
      <p:sp>
        <p:nvSpPr>
          <p:cNvPr id="5" name="TextBox 4">
            <a:extLst>
              <a:ext uri="{FF2B5EF4-FFF2-40B4-BE49-F238E27FC236}">
                <a16:creationId xmlns:a16="http://schemas.microsoft.com/office/drawing/2014/main" id="{FF4F0814-03B7-224E-BFD7-BC5EC10DD0E2}"/>
              </a:ext>
            </a:extLst>
          </p:cNvPr>
          <p:cNvSpPr txBox="1"/>
          <p:nvPr/>
        </p:nvSpPr>
        <p:spPr>
          <a:xfrm rot="976477">
            <a:off x="8983362" y="1375047"/>
            <a:ext cx="1039067" cy="3170099"/>
          </a:xfrm>
          <a:prstGeom prst="rect">
            <a:avLst/>
          </a:prstGeom>
          <a:noFill/>
        </p:spPr>
        <p:txBody>
          <a:bodyPr wrap="none" rtlCol="0">
            <a:spAutoFit/>
          </a:bodyPr>
          <a:lstStyle/>
          <a:p>
            <a:r>
              <a:rPr lang="en-US" sz="20000" dirty="0">
                <a:solidFill>
                  <a:schemeClr val="accent5">
                    <a:lumMod val="75000"/>
                  </a:schemeClr>
                </a:solidFill>
              </a:rPr>
              <a:t>?</a:t>
            </a:r>
          </a:p>
        </p:txBody>
      </p:sp>
    </p:spTree>
    <p:extLst>
      <p:ext uri="{BB962C8B-B14F-4D97-AF65-F5344CB8AC3E}">
        <p14:creationId xmlns:p14="http://schemas.microsoft.com/office/powerpoint/2010/main" val="6150797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09F11-CFEE-FF40-A893-13E3AE239B18}"/>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FCF6DD5B-4A64-B548-99A9-8EC3C644FB48}"/>
              </a:ext>
            </a:extLst>
          </p:cNvPr>
          <p:cNvSpPr>
            <a:spLocks noGrp="1"/>
          </p:cNvSpPr>
          <p:nvPr>
            <p:ph idx="1"/>
          </p:nvPr>
        </p:nvSpPr>
        <p:spPr/>
        <p:txBody>
          <a:bodyPr>
            <a:normAutofit lnSpcReduction="10000"/>
          </a:bodyPr>
          <a:lstStyle/>
          <a:p>
            <a:r>
              <a:rPr lang="en-US" dirty="0"/>
              <a:t>Midterm went really well… class average: 94.5%</a:t>
            </a:r>
          </a:p>
          <a:p>
            <a:pPr lvl="1"/>
            <a:r>
              <a:rPr lang="en-US" dirty="0"/>
              <a:t>See the back of your exam for some follow up instructions.</a:t>
            </a:r>
          </a:p>
          <a:p>
            <a:r>
              <a:rPr lang="en-US" dirty="0"/>
              <a:t>Lab 4 is a two week lab, it is NOT due at the end of this week</a:t>
            </a:r>
          </a:p>
          <a:p>
            <a:r>
              <a:rPr lang="en-US" dirty="0"/>
              <a:t>Wednesday we do not have class. Go enjoy the 4</a:t>
            </a:r>
            <a:r>
              <a:rPr lang="en-US" baseline="30000" dirty="0"/>
              <a:t>th</a:t>
            </a:r>
            <a:r>
              <a:rPr lang="en-US" dirty="0"/>
              <a:t> of July</a:t>
            </a:r>
          </a:p>
          <a:p>
            <a:r>
              <a:rPr lang="en-US" dirty="0"/>
              <a:t>Thursday in class we will be a review session</a:t>
            </a:r>
          </a:p>
          <a:p>
            <a:pPr lvl="1"/>
            <a:r>
              <a:rPr lang="en-US" dirty="0"/>
              <a:t>Open Q&amp;A anything you want to cover</a:t>
            </a:r>
          </a:p>
          <a:p>
            <a:pPr lvl="1"/>
            <a:r>
              <a:rPr lang="en-US" dirty="0"/>
              <a:t>After all review questions are covered will have open Q&amp;A on Lab4 and other topics… </a:t>
            </a:r>
          </a:p>
          <a:p>
            <a:pPr lvl="1"/>
            <a:r>
              <a:rPr lang="en-US" dirty="0"/>
              <a:t>If there are no questions I’ll just end class early.</a:t>
            </a:r>
          </a:p>
        </p:txBody>
      </p:sp>
    </p:spTree>
    <p:extLst>
      <p:ext uri="{BB962C8B-B14F-4D97-AF65-F5344CB8AC3E}">
        <p14:creationId xmlns:p14="http://schemas.microsoft.com/office/powerpoint/2010/main" val="36265284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15B76-7605-554C-8038-42E54AE811D0}"/>
              </a:ext>
            </a:extLst>
          </p:cNvPr>
          <p:cNvSpPr>
            <a:spLocks noGrp="1"/>
          </p:cNvSpPr>
          <p:nvPr>
            <p:ph type="title"/>
          </p:nvPr>
        </p:nvSpPr>
        <p:spPr/>
        <p:txBody>
          <a:bodyPr/>
          <a:lstStyle/>
          <a:p>
            <a:r>
              <a:rPr lang="en-US" dirty="0"/>
              <a:t>Extra credit</a:t>
            </a:r>
          </a:p>
        </p:txBody>
      </p:sp>
      <p:sp>
        <p:nvSpPr>
          <p:cNvPr id="3" name="Content Placeholder 2">
            <a:extLst>
              <a:ext uri="{FF2B5EF4-FFF2-40B4-BE49-F238E27FC236}">
                <a16:creationId xmlns:a16="http://schemas.microsoft.com/office/drawing/2014/main" id="{96FD50BB-2540-F047-8B8D-E6FAE4E46B07}"/>
              </a:ext>
            </a:extLst>
          </p:cNvPr>
          <p:cNvSpPr>
            <a:spLocks noGrp="1"/>
          </p:cNvSpPr>
          <p:nvPr>
            <p:ph idx="1"/>
          </p:nvPr>
        </p:nvSpPr>
        <p:spPr/>
        <p:txBody>
          <a:bodyPr/>
          <a:lstStyle/>
          <a:p>
            <a:r>
              <a:rPr lang="en-US" dirty="0"/>
              <a:t>There are extra credit items posted to </a:t>
            </a:r>
            <a:r>
              <a:rPr lang="en-US" dirty="0" err="1"/>
              <a:t>moodle</a:t>
            </a:r>
            <a:endParaRPr lang="en-US" dirty="0"/>
          </a:p>
          <a:p>
            <a:r>
              <a:rPr lang="en-US" dirty="0"/>
              <a:t>Inside the folder of importance</a:t>
            </a:r>
          </a:p>
        </p:txBody>
      </p:sp>
    </p:spTree>
    <p:extLst>
      <p:ext uri="{BB962C8B-B14F-4D97-AF65-F5344CB8AC3E}">
        <p14:creationId xmlns:p14="http://schemas.microsoft.com/office/powerpoint/2010/main" val="30452050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1BE4F-C578-174D-9633-9D3B18B15245}"/>
              </a:ext>
            </a:extLst>
          </p:cNvPr>
          <p:cNvSpPr>
            <a:spLocks noGrp="1"/>
          </p:cNvSpPr>
          <p:nvPr>
            <p:ph type="title"/>
          </p:nvPr>
        </p:nvSpPr>
        <p:spPr/>
        <p:txBody>
          <a:bodyPr/>
          <a:lstStyle/>
          <a:p>
            <a:r>
              <a:rPr lang="en-US" dirty="0"/>
              <a:t>Lab 4 testing</a:t>
            </a:r>
          </a:p>
        </p:txBody>
      </p:sp>
      <p:sp>
        <p:nvSpPr>
          <p:cNvPr id="3" name="Content Placeholder 2">
            <a:extLst>
              <a:ext uri="{FF2B5EF4-FFF2-40B4-BE49-F238E27FC236}">
                <a16:creationId xmlns:a16="http://schemas.microsoft.com/office/drawing/2014/main" id="{218FB6D9-0948-6749-8251-B8CA01392770}"/>
              </a:ext>
            </a:extLst>
          </p:cNvPr>
          <p:cNvSpPr>
            <a:spLocks noGrp="1"/>
          </p:cNvSpPr>
          <p:nvPr>
            <p:ph idx="1"/>
          </p:nvPr>
        </p:nvSpPr>
        <p:spPr/>
        <p:txBody>
          <a:bodyPr/>
          <a:lstStyle/>
          <a:p>
            <a:r>
              <a:rPr lang="en-US" dirty="0"/>
              <a:t>I’ve provided a new lab4.spec file on piazza and </a:t>
            </a:r>
            <a:r>
              <a:rPr lang="en-US" dirty="0" err="1"/>
              <a:t>moodle</a:t>
            </a:r>
            <a:endParaRPr lang="en-US" dirty="0"/>
          </a:p>
          <a:p>
            <a:r>
              <a:rPr lang="en-US" dirty="0"/>
              <a:t>It lays out a state space to write your own tests.</a:t>
            </a:r>
          </a:p>
          <a:p>
            <a:r>
              <a:rPr lang="en-US" dirty="0"/>
              <a:t>We’ll fill in a few of them as we move forward…</a:t>
            </a:r>
          </a:p>
        </p:txBody>
      </p:sp>
    </p:spTree>
    <p:extLst>
      <p:ext uri="{BB962C8B-B14F-4D97-AF65-F5344CB8AC3E}">
        <p14:creationId xmlns:p14="http://schemas.microsoft.com/office/powerpoint/2010/main" val="686079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B66A-AFFA-7143-8E4D-D4C6956F4951}"/>
              </a:ext>
            </a:extLst>
          </p:cNvPr>
          <p:cNvSpPr>
            <a:spLocks noGrp="1"/>
          </p:cNvSpPr>
          <p:nvPr>
            <p:ph type="title"/>
          </p:nvPr>
        </p:nvSpPr>
        <p:spPr/>
        <p:txBody>
          <a:bodyPr/>
          <a:lstStyle/>
          <a:p>
            <a:r>
              <a:rPr lang="en-US" dirty="0"/>
              <a:t>List - grammar</a:t>
            </a:r>
          </a:p>
        </p:txBody>
      </p:sp>
      <p:sp>
        <p:nvSpPr>
          <p:cNvPr id="3" name="Content Placeholder 2">
            <a:extLst>
              <a:ext uri="{FF2B5EF4-FFF2-40B4-BE49-F238E27FC236}">
                <a16:creationId xmlns:a16="http://schemas.microsoft.com/office/drawing/2014/main" id="{4274DADB-0B6B-704D-9E5B-6C039D0F358D}"/>
              </a:ext>
            </a:extLst>
          </p:cNvPr>
          <p:cNvSpPr>
            <a:spLocks noGrp="1"/>
          </p:cNvSpPr>
          <p:nvPr>
            <p:ph idx="1"/>
          </p:nvPr>
        </p:nvSpPr>
        <p:spPr>
          <a:xfrm>
            <a:off x="1451579" y="2015732"/>
            <a:ext cx="9603275" cy="3829014"/>
          </a:xfrm>
        </p:spPr>
        <p:txBody>
          <a:bodyPr>
            <a:normAutofit/>
          </a:bodyPr>
          <a:lstStyle/>
          <a:p>
            <a:r>
              <a:rPr lang="en-US" dirty="0"/>
              <a:t>List[A] is a head accessible list</a:t>
            </a:r>
          </a:p>
          <a:p>
            <a:r>
              <a:rPr lang="en-US" dirty="0"/>
              <a:t>A representational grammar in BNF would be</a:t>
            </a:r>
          </a:p>
          <a:p>
            <a:pPr lvl="1"/>
            <a:r>
              <a:rPr lang="en-US" dirty="0"/>
              <a:t>List[A] ::= Nil | </a:t>
            </a:r>
            <a:r>
              <a:rPr lang="en-US" dirty="0" err="1"/>
              <a:t>data:A</a:t>
            </a:r>
            <a:r>
              <a:rPr lang="en-US" dirty="0"/>
              <a:t> :: List[A]</a:t>
            </a:r>
          </a:p>
          <a:p>
            <a:r>
              <a:rPr lang="en-US" dirty="0"/>
              <a:t>A more abstract grammar would be</a:t>
            </a:r>
          </a:p>
          <a:p>
            <a:pPr lvl="1"/>
            <a:r>
              <a:rPr lang="en-US" dirty="0"/>
              <a:t>L ::= end | h -&gt; </a:t>
            </a:r>
            <a:r>
              <a:rPr lang="en-US" dirty="0" err="1"/>
              <a:t>L</a:t>
            </a:r>
            <a:r>
              <a:rPr lang="en-US" baseline="-25000" dirty="0" err="1"/>
              <a:t>tail</a:t>
            </a:r>
            <a:endParaRPr lang="en-US" dirty="0"/>
          </a:p>
          <a:p>
            <a:endParaRPr lang="en-US" dirty="0"/>
          </a:p>
        </p:txBody>
      </p:sp>
    </p:spTree>
    <p:extLst>
      <p:ext uri="{BB962C8B-B14F-4D97-AF65-F5344CB8AC3E}">
        <p14:creationId xmlns:p14="http://schemas.microsoft.com/office/powerpoint/2010/main" val="7815417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34890-AB54-A24D-81F8-C8D3B1E317B4}"/>
              </a:ext>
            </a:extLst>
          </p:cNvPr>
          <p:cNvSpPr>
            <a:spLocks noGrp="1"/>
          </p:cNvSpPr>
          <p:nvPr>
            <p:ph type="title"/>
          </p:nvPr>
        </p:nvSpPr>
        <p:spPr/>
        <p:txBody>
          <a:bodyPr/>
          <a:lstStyle/>
          <a:p>
            <a:r>
              <a:rPr lang="en-US" dirty="0"/>
              <a:t>Grades</a:t>
            </a:r>
          </a:p>
        </p:txBody>
      </p:sp>
      <p:sp>
        <p:nvSpPr>
          <p:cNvPr id="3" name="Content Placeholder 2">
            <a:extLst>
              <a:ext uri="{FF2B5EF4-FFF2-40B4-BE49-F238E27FC236}">
                <a16:creationId xmlns:a16="http://schemas.microsoft.com/office/drawing/2014/main" id="{956FE516-7394-C34C-872C-1532B4EF2217}"/>
              </a:ext>
            </a:extLst>
          </p:cNvPr>
          <p:cNvSpPr>
            <a:spLocks noGrp="1"/>
          </p:cNvSpPr>
          <p:nvPr>
            <p:ph idx="1"/>
          </p:nvPr>
        </p:nvSpPr>
        <p:spPr/>
        <p:txBody>
          <a:bodyPr/>
          <a:lstStyle/>
          <a:p>
            <a:r>
              <a:rPr lang="en-US" dirty="0"/>
              <a:t>I think the grade book is all correct now and everything submitted prior to today should be in the gradebook (with the exception of Lab 3 interviews…)</a:t>
            </a:r>
          </a:p>
          <a:p>
            <a:r>
              <a:rPr lang="en-US" dirty="0"/>
              <a:t>Please check the gradebook. </a:t>
            </a:r>
          </a:p>
          <a:p>
            <a:r>
              <a:rPr lang="en-US" dirty="0"/>
              <a:t>Let me know if there are issues</a:t>
            </a:r>
          </a:p>
          <a:p>
            <a:pPr lvl="1"/>
            <a:r>
              <a:rPr lang="en-US" dirty="0"/>
              <a:t>Tell me in person in private</a:t>
            </a:r>
          </a:p>
          <a:p>
            <a:pPr lvl="1"/>
            <a:r>
              <a:rPr lang="en-US" dirty="0"/>
              <a:t>Or send a private message on piazza</a:t>
            </a:r>
          </a:p>
          <a:p>
            <a:pPr lvl="1"/>
            <a:r>
              <a:rPr lang="en-US" dirty="0"/>
              <a:t>Do NOT post your grades publicly</a:t>
            </a:r>
          </a:p>
          <a:p>
            <a:r>
              <a:rPr lang="en-US" dirty="0"/>
              <a:t>Can someone stop by office hours and let me see your gradebook? It would really help</a:t>
            </a:r>
          </a:p>
        </p:txBody>
      </p:sp>
    </p:spTree>
    <p:extLst>
      <p:ext uri="{BB962C8B-B14F-4D97-AF65-F5344CB8AC3E}">
        <p14:creationId xmlns:p14="http://schemas.microsoft.com/office/powerpoint/2010/main" val="22399958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6391D-9CCB-B942-B9A4-E665BEB87BD4}"/>
              </a:ext>
            </a:extLst>
          </p:cNvPr>
          <p:cNvSpPr>
            <a:spLocks noGrp="1"/>
          </p:cNvSpPr>
          <p:nvPr>
            <p:ph type="title"/>
          </p:nvPr>
        </p:nvSpPr>
        <p:spPr/>
        <p:txBody>
          <a:bodyPr/>
          <a:lstStyle/>
          <a:p>
            <a:r>
              <a:rPr lang="en-US" dirty="0"/>
              <a:t>Lab 3 feedback – so far</a:t>
            </a:r>
          </a:p>
        </p:txBody>
      </p:sp>
      <p:sp>
        <p:nvSpPr>
          <p:cNvPr id="3" name="Content Placeholder 2">
            <a:extLst>
              <a:ext uri="{FF2B5EF4-FFF2-40B4-BE49-F238E27FC236}">
                <a16:creationId xmlns:a16="http://schemas.microsoft.com/office/drawing/2014/main" id="{E3553196-38FB-A84B-A071-280C1055C409}"/>
              </a:ext>
            </a:extLst>
          </p:cNvPr>
          <p:cNvSpPr>
            <a:spLocks noGrp="1"/>
          </p:cNvSpPr>
          <p:nvPr>
            <p:ph idx="1"/>
          </p:nvPr>
        </p:nvSpPr>
        <p:spPr/>
        <p:txBody>
          <a:bodyPr/>
          <a:lstStyle/>
          <a:p>
            <a:r>
              <a:rPr lang="en-US" dirty="0"/>
              <a:t>Some of spent a LOT of time on the lab.  (like WAAAYY to much time) That is very concerning to me. I hope that you had a good reason to do it… Let me know if you need advise on how to cut back on hours spent.</a:t>
            </a:r>
          </a:p>
          <a:p>
            <a:pPr lvl="1"/>
            <a:r>
              <a:rPr lang="en-US" dirty="0"/>
              <a:t>It sounds like most of it was getting the last few points on the </a:t>
            </a:r>
            <a:r>
              <a:rPr lang="en-US" dirty="0" err="1"/>
              <a:t>autograder</a:t>
            </a:r>
            <a:r>
              <a:rPr lang="en-US" dirty="0"/>
              <a:t>. I’m sure you learned something valuable from the experience</a:t>
            </a:r>
          </a:p>
          <a:p>
            <a:r>
              <a:rPr lang="en-US" dirty="0"/>
              <a:t>Some of us are STILL have trouble with recursion. I’d encourage you to practice this some this week… Our recursion won’t get any more complex than it has been. But our use of functions will get more complex and I think these are tightly bound concepts</a:t>
            </a:r>
          </a:p>
          <a:p>
            <a:endParaRPr lang="en-US" dirty="0"/>
          </a:p>
        </p:txBody>
      </p:sp>
    </p:spTree>
    <p:extLst>
      <p:ext uri="{BB962C8B-B14F-4D97-AF65-F5344CB8AC3E}">
        <p14:creationId xmlns:p14="http://schemas.microsoft.com/office/powerpoint/2010/main" val="35173938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2648E-0EB9-3F4C-AED9-2B867A5736F1}"/>
              </a:ext>
            </a:extLst>
          </p:cNvPr>
          <p:cNvSpPr>
            <a:spLocks noGrp="1"/>
          </p:cNvSpPr>
          <p:nvPr>
            <p:ph type="title"/>
          </p:nvPr>
        </p:nvSpPr>
        <p:spPr/>
        <p:txBody>
          <a:bodyPr/>
          <a:lstStyle/>
          <a:p>
            <a:r>
              <a:rPr lang="en-US" dirty="0"/>
              <a:t>Midterm feedback – so far</a:t>
            </a:r>
          </a:p>
        </p:txBody>
      </p:sp>
      <p:sp>
        <p:nvSpPr>
          <p:cNvPr id="3" name="Content Placeholder 2">
            <a:extLst>
              <a:ext uri="{FF2B5EF4-FFF2-40B4-BE49-F238E27FC236}">
                <a16:creationId xmlns:a16="http://schemas.microsoft.com/office/drawing/2014/main" id="{0AE56457-74C3-E943-995E-634415DAB542}"/>
              </a:ext>
            </a:extLst>
          </p:cNvPr>
          <p:cNvSpPr>
            <a:spLocks noGrp="1"/>
          </p:cNvSpPr>
          <p:nvPr>
            <p:ph idx="1"/>
          </p:nvPr>
        </p:nvSpPr>
        <p:spPr/>
        <p:txBody>
          <a:bodyPr/>
          <a:lstStyle/>
          <a:p>
            <a:r>
              <a:rPr lang="en-US" dirty="0"/>
              <a:t>Great advise</a:t>
            </a:r>
          </a:p>
          <a:p>
            <a:r>
              <a:rPr lang="en-US" dirty="0"/>
              <a:t>I particularly like the idea of adding a question about static vs dynamic scoping… perhaps then the midterm and final will look more similar in structure</a:t>
            </a:r>
          </a:p>
          <a:p>
            <a:pPr lvl="1"/>
            <a:r>
              <a:rPr lang="en-US" dirty="0"/>
              <a:t>That reminds me… the final exam will look like… &lt;verbal description of last years final which I expect your final to be similar to. I still haven’t written your final&gt;</a:t>
            </a:r>
          </a:p>
        </p:txBody>
      </p:sp>
    </p:spTree>
    <p:extLst>
      <p:ext uri="{BB962C8B-B14F-4D97-AF65-F5344CB8AC3E}">
        <p14:creationId xmlns:p14="http://schemas.microsoft.com/office/powerpoint/2010/main" val="4048372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53AB8-2256-834F-8092-250BA27C0B30}"/>
              </a:ext>
            </a:extLst>
          </p:cNvPr>
          <p:cNvSpPr>
            <a:spLocks noGrp="1"/>
          </p:cNvSpPr>
          <p:nvPr>
            <p:ph type="title"/>
          </p:nvPr>
        </p:nvSpPr>
        <p:spPr/>
        <p:txBody>
          <a:bodyPr/>
          <a:lstStyle/>
          <a:p>
            <a:r>
              <a:rPr lang="en-US" dirty="0"/>
              <a:t>Questions?</a:t>
            </a:r>
          </a:p>
        </p:txBody>
      </p:sp>
      <p:sp>
        <p:nvSpPr>
          <p:cNvPr id="4" name="Text Placeholder 3">
            <a:extLst>
              <a:ext uri="{FF2B5EF4-FFF2-40B4-BE49-F238E27FC236}">
                <a16:creationId xmlns:a16="http://schemas.microsoft.com/office/drawing/2014/main" id="{AFDF5A2E-2E01-D44B-9B9C-3120572C546B}"/>
              </a:ext>
            </a:extLst>
          </p:cNvPr>
          <p:cNvSpPr>
            <a:spLocks noGrp="1"/>
          </p:cNvSpPr>
          <p:nvPr>
            <p:ph type="body" sz="half" idx="2"/>
          </p:nvPr>
        </p:nvSpPr>
        <p:spPr/>
        <p:txBody>
          <a:bodyPr/>
          <a:lstStyle/>
          <a:p>
            <a:r>
              <a:rPr lang="en-US" dirty="0"/>
              <a:t>Lab 4</a:t>
            </a:r>
          </a:p>
        </p:txBody>
      </p:sp>
      <p:sp>
        <p:nvSpPr>
          <p:cNvPr id="5" name="TextBox 4">
            <a:extLst>
              <a:ext uri="{FF2B5EF4-FFF2-40B4-BE49-F238E27FC236}">
                <a16:creationId xmlns:a16="http://schemas.microsoft.com/office/drawing/2014/main" id="{FF4F0814-03B7-224E-BFD7-BC5EC10DD0E2}"/>
              </a:ext>
            </a:extLst>
          </p:cNvPr>
          <p:cNvSpPr txBox="1"/>
          <p:nvPr/>
        </p:nvSpPr>
        <p:spPr>
          <a:xfrm rot="976477">
            <a:off x="8983362" y="1375047"/>
            <a:ext cx="1039067" cy="3170099"/>
          </a:xfrm>
          <a:prstGeom prst="rect">
            <a:avLst/>
          </a:prstGeom>
          <a:noFill/>
        </p:spPr>
        <p:txBody>
          <a:bodyPr wrap="none" rtlCol="0">
            <a:spAutoFit/>
          </a:bodyPr>
          <a:lstStyle/>
          <a:p>
            <a:r>
              <a:rPr lang="en-US" sz="20000" dirty="0">
                <a:solidFill>
                  <a:schemeClr val="accent5">
                    <a:lumMod val="75000"/>
                  </a:schemeClr>
                </a:solidFill>
              </a:rPr>
              <a:t>?</a:t>
            </a:r>
          </a:p>
        </p:txBody>
      </p:sp>
    </p:spTree>
    <p:extLst>
      <p:ext uri="{BB962C8B-B14F-4D97-AF65-F5344CB8AC3E}">
        <p14:creationId xmlns:p14="http://schemas.microsoft.com/office/powerpoint/2010/main" val="3212255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B66A-AFFA-7143-8E4D-D4C6956F4951}"/>
              </a:ext>
            </a:extLst>
          </p:cNvPr>
          <p:cNvSpPr>
            <a:spLocks noGrp="1"/>
          </p:cNvSpPr>
          <p:nvPr>
            <p:ph type="title"/>
          </p:nvPr>
        </p:nvSpPr>
        <p:spPr/>
        <p:txBody>
          <a:bodyPr/>
          <a:lstStyle/>
          <a:p>
            <a:r>
              <a:rPr lang="en-US" dirty="0"/>
              <a:t>List – values and creation</a:t>
            </a:r>
          </a:p>
        </p:txBody>
      </p:sp>
      <p:sp>
        <p:nvSpPr>
          <p:cNvPr id="3" name="Content Placeholder 2">
            <a:extLst>
              <a:ext uri="{FF2B5EF4-FFF2-40B4-BE49-F238E27FC236}">
                <a16:creationId xmlns:a16="http://schemas.microsoft.com/office/drawing/2014/main" id="{4274DADB-0B6B-704D-9E5B-6C039D0F358D}"/>
              </a:ext>
            </a:extLst>
          </p:cNvPr>
          <p:cNvSpPr>
            <a:spLocks noGrp="1"/>
          </p:cNvSpPr>
          <p:nvPr>
            <p:ph idx="1"/>
          </p:nvPr>
        </p:nvSpPr>
        <p:spPr>
          <a:xfrm>
            <a:off x="1451579" y="2015732"/>
            <a:ext cx="9603275" cy="3829014"/>
          </a:xfrm>
        </p:spPr>
        <p:txBody>
          <a:bodyPr>
            <a:normAutofit/>
          </a:bodyPr>
          <a:lstStyle/>
          <a:p>
            <a:r>
              <a:rPr lang="en-US" dirty="0"/>
              <a:t>List[A] is a head accessible list</a:t>
            </a:r>
          </a:p>
          <a:p>
            <a:r>
              <a:rPr lang="en-US" dirty="0"/>
              <a:t>It’s base value is Nil</a:t>
            </a:r>
          </a:p>
          <a:p>
            <a:r>
              <a:rPr lang="en-US" dirty="0"/>
              <a:t>We can prepend to it using the cons operator `::` </a:t>
            </a:r>
          </a:p>
          <a:p>
            <a:pPr lvl="1"/>
            <a:r>
              <a:rPr lang="en-US" dirty="0"/>
              <a:t>{ _:A ::  _:List[A] }: List[A]</a:t>
            </a:r>
          </a:p>
          <a:p>
            <a:pPr lvl="1"/>
            <a:r>
              <a:rPr lang="en-US" dirty="0"/>
              <a:t>1 :: ( 2 :: ( 3 :: ( Nil ) ) ): List[</a:t>
            </a:r>
            <a:r>
              <a:rPr lang="en-US" dirty="0" err="1"/>
              <a:t>Int</a:t>
            </a:r>
            <a:r>
              <a:rPr lang="en-US" dirty="0"/>
              <a:t>]</a:t>
            </a:r>
          </a:p>
          <a:p>
            <a:pPr lvl="2"/>
            <a:r>
              <a:rPr lang="en-US" dirty="0"/>
              <a:t>You don’t need* the parentheses</a:t>
            </a:r>
          </a:p>
          <a:p>
            <a:endParaRPr lang="en-US" dirty="0"/>
          </a:p>
          <a:p>
            <a:r>
              <a:rPr lang="en-US" dirty="0"/>
              <a:t>There are other syntax that you are welcome to learn, but I’ll use this…</a:t>
            </a:r>
          </a:p>
        </p:txBody>
      </p:sp>
    </p:spTree>
    <p:extLst>
      <p:ext uri="{BB962C8B-B14F-4D97-AF65-F5344CB8AC3E}">
        <p14:creationId xmlns:p14="http://schemas.microsoft.com/office/powerpoint/2010/main" val="2633171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B1F0E-E4AB-A14E-BC80-CC21269EA4C6}"/>
              </a:ext>
            </a:extLst>
          </p:cNvPr>
          <p:cNvSpPr>
            <a:spLocks noGrp="1"/>
          </p:cNvSpPr>
          <p:nvPr>
            <p:ph type="title"/>
          </p:nvPr>
        </p:nvSpPr>
        <p:spPr/>
        <p:txBody>
          <a:bodyPr/>
          <a:lstStyle/>
          <a:p>
            <a:r>
              <a:rPr lang="en-US" dirty="0"/>
              <a:t>List – creation - example</a:t>
            </a:r>
          </a:p>
        </p:txBody>
      </p:sp>
      <p:sp>
        <p:nvSpPr>
          <p:cNvPr id="3" name="Content Placeholder 2">
            <a:extLst>
              <a:ext uri="{FF2B5EF4-FFF2-40B4-BE49-F238E27FC236}">
                <a16:creationId xmlns:a16="http://schemas.microsoft.com/office/drawing/2014/main" id="{4C26C522-26C6-624C-83C8-78980E262354}"/>
              </a:ext>
            </a:extLst>
          </p:cNvPr>
          <p:cNvSpPr>
            <a:spLocks noGrp="1"/>
          </p:cNvSpPr>
          <p:nvPr>
            <p:ph sz="half" idx="1"/>
          </p:nvPr>
        </p:nvSpPr>
        <p:spPr/>
        <p:txBody>
          <a:bodyPr/>
          <a:lstStyle/>
          <a:p>
            <a:r>
              <a:rPr lang="en-US" dirty="0"/>
              <a:t>Create a list of characters. Reading the list should read “hello”</a:t>
            </a:r>
          </a:p>
          <a:p>
            <a:pPr lvl="1"/>
            <a:r>
              <a:rPr lang="en-US" dirty="0" err="1"/>
              <a:t>val</a:t>
            </a:r>
            <a:r>
              <a:rPr lang="en-US" dirty="0"/>
              <a:t> t0:List[Char] = Nil</a:t>
            </a:r>
          </a:p>
          <a:p>
            <a:pPr lvl="1"/>
            <a:r>
              <a:rPr lang="en-US" dirty="0" err="1"/>
              <a:t>val</a:t>
            </a:r>
            <a:r>
              <a:rPr lang="en-US" dirty="0"/>
              <a:t> t1 = ‘o’ :: t0</a:t>
            </a:r>
          </a:p>
          <a:p>
            <a:pPr lvl="1"/>
            <a:r>
              <a:rPr lang="en-US" dirty="0" err="1"/>
              <a:t>val</a:t>
            </a:r>
            <a:r>
              <a:rPr lang="en-US" dirty="0"/>
              <a:t> t2 = ‘l’ :: t1</a:t>
            </a:r>
          </a:p>
          <a:p>
            <a:pPr lvl="1"/>
            <a:r>
              <a:rPr lang="en-US" dirty="0" err="1"/>
              <a:t>val</a:t>
            </a:r>
            <a:r>
              <a:rPr lang="en-US" dirty="0"/>
              <a:t> t3 = ‘l’ :: t2</a:t>
            </a:r>
          </a:p>
          <a:p>
            <a:pPr lvl="1"/>
            <a:r>
              <a:rPr lang="en-US" dirty="0" err="1"/>
              <a:t>val</a:t>
            </a:r>
            <a:r>
              <a:rPr lang="en-US" dirty="0"/>
              <a:t> t4 = ‘e’:: t3</a:t>
            </a:r>
          </a:p>
          <a:p>
            <a:pPr lvl="1"/>
            <a:r>
              <a:rPr lang="en-US" dirty="0"/>
              <a:t>‘h’ :: t4</a:t>
            </a:r>
          </a:p>
          <a:p>
            <a:pPr lvl="1"/>
            <a:endParaRPr lang="en-US" dirty="0"/>
          </a:p>
          <a:p>
            <a:endParaRPr lang="en-US" dirty="0"/>
          </a:p>
        </p:txBody>
      </p:sp>
      <p:sp>
        <p:nvSpPr>
          <p:cNvPr id="4" name="Content Placeholder 3">
            <a:extLst>
              <a:ext uri="{FF2B5EF4-FFF2-40B4-BE49-F238E27FC236}">
                <a16:creationId xmlns:a16="http://schemas.microsoft.com/office/drawing/2014/main" id="{12B303D6-9783-5D43-8C72-4E238C7662B6}"/>
              </a:ext>
            </a:extLst>
          </p:cNvPr>
          <p:cNvSpPr>
            <a:spLocks noGrp="1"/>
          </p:cNvSpPr>
          <p:nvPr>
            <p:ph sz="half" idx="2"/>
          </p:nvPr>
        </p:nvSpPr>
        <p:spPr/>
        <p:txBody>
          <a:bodyPr/>
          <a:lstStyle/>
          <a:p>
            <a:r>
              <a:rPr lang="en-US"/>
              <a:t>In one line</a:t>
            </a:r>
          </a:p>
          <a:p>
            <a:r>
              <a:rPr lang="en-US"/>
              <a:t>’h’ ::  (’e’ ::  (‘l’ :: (‘l’ ::  (’o’ :: (Nil)))))</a:t>
            </a:r>
          </a:p>
          <a:p>
            <a:endParaRPr lang="en-US"/>
          </a:p>
          <a:p>
            <a:r>
              <a:rPr lang="en-US"/>
              <a:t>In one line without excessive parens</a:t>
            </a:r>
          </a:p>
          <a:p>
            <a:r>
              <a:rPr lang="en-US"/>
              <a:t>’h’ ::  ’e’ ::  ‘l’ :: ‘l’ ::  ’o’ :: Nil</a:t>
            </a:r>
          </a:p>
          <a:p>
            <a:endParaRPr lang="en-US" dirty="0"/>
          </a:p>
        </p:txBody>
      </p:sp>
    </p:spTree>
    <p:extLst>
      <p:ext uri="{BB962C8B-B14F-4D97-AF65-F5344CB8AC3E}">
        <p14:creationId xmlns:p14="http://schemas.microsoft.com/office/powerpoint/2010/main" val="1474571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8930D-A051-2F47-9F94-3BE71F1C66BE}"/>
              </a:ext>
            </a:extLst>
          </p:cNvPr>
          <p:cNvSpPr>
            <a:spLocks noGrp="1"/>
          </p:cNvSpPr>
          <p:nvPr>
            <p:ph type="title"/>
          </p:nvPr>
        </p:nvSpPr>
        <p:spPr/>
        <p:txBody>
          <a:bodyPr/>
          <a:lstStyle/>
          <a:p>
            <a:r>
              <a:rPr lang="en-US" dirty="0"/>
              <a:t>List – creation - try it yourself 1</a:t>
            </a:r>
          </a:p>
        </p:txBody>
      </p:sp>
      <p:sp>
        <p:nvSpPr>
          <p:cNvPr id="3" name="Content Placeholder 2">
            <a:extLst>
              <a:ext uri="{FF2B5EF4-FFF2-40B4-BE49-F238E27FC236}">
                <a16:creationId xmlns:a16="http://schemas.microsoft.com/office/drawing/2014/main" id="{A42FFFFD-054C-D64D-BD9F-DACFEEF01957}"/>
              </a:ext>
            </a:extLst>
          </p:cNvPr>
          <p:cNvSpPr>
            <a:spLocks noGrp="1"/>
          </p:cNvSpPr>
          <p:nvPr>
            <p:ph idx="1"/>
          </p:nvPr>
        </p:nvSpPr>
        <p:spPr/>
        <p:txBody>
          <a:bodyPr/>
          <a:lstStyle/>
          <a:p>
            <a:r>
              <a:rPr lang="en-US" dirty="0"/>
              <a:t>Create a List of your 3 favorite numbers. You can use </a:t>
            </a:r>
            <a:r>
              <a:rPr lang="en-US" dirty="0" err="1"/>
              <a:t>Int</a:t>
            </a:r>
            <a:r>
              <a:rPr lang="en-US" dirty="0"/>
              <a:t> or Doubles but I would be consistent…. Test and check in </a:t>
            </a:r>
            <a:r>
              <a:rPr lang="en-US" dirty="0" err="1"/>
              <a:t>scala</a:t>
            </a:r>
            <a:r>
              <a:rPr lang="en-US" dirty="0"/>
              <a:t> interpreter when you have time…</a:t>
            </a:r>
          </a:p>
        </p:txBody>
      </p:sp>
    </p:spTree>
    <p:extLst>
      <p:ext uri="{BB962C8B-B14F-4D97-AF65-F5344CB8AC3E}">
        <p14:creationId xmlns:p14="http://schemas.microsoft.com/office/powerpoint/2010/main" val="1790112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09826-7489-694F-978F-6DAD9FA339C6}"/>
              </a:ext>
            </a:extLst>
          </p:cNvPr>
          <p:cNvSpPr>
            <a:spLocks noGrp="1"/>
          </p:cNvSpPr>
          <p:nvPr>
            <p:ph type="title"/>
          </p:nvPr>
        </p:nvSpPr>
        <p:spPr/>
        <p:txBody>
          <a:bodyPr/>
          <a:lstStyle/>
          <a:p>
            <a:r>
              <a:rPr lang="en-US" dirty="0"/>
              <a:t>List – creation - try it yourself 1 - solution</a:t>
            </a:r>
          </a:p>
        </p:txBody>
      </p:sp>
      <p:sp>
        <p:nvSpPr>
          <p:cNvPr id="3" name="Content Placeholder 2">
            <a:extLst>
              <a:ext uri="{FF2B5EF4-FFF2-40B4-BE49-F238E27FC236}">
                <a16:creationId xmlns:a16="http://schemas.microsoft.com/office/drawing/2014/main" id="{5750C21A-7EDD-A242-9662-18907E282F77}"/>
              </a:ext>
            </a:extLst>
          </p:cNvPr>
          <p:cNvSpPr>
            <a:spLocks noGrp="1"/>
          </p:cNvSpPr>
          <p:nvPr>
            <p:ph sz="half" idx="1"/>
          </p:nvPr>
        </p:nvSpPr>
        <p:spPr/>
        <p:txBody>
          <a:bodyPr>
            <a:normAutofit/>
          </a:bodyPr>
          <a:lstStyle/>
          <a:p>
            <a:r>
              <a:rPr lang="en-US" dirty="0"/>
              <a:t>Create a List of your 3 favorite numbers. </a:t>
            </a:r>
          </a:p>
          <a:p>
            <a:r>
              <a:rPr lang="en-US" dirty="0" err="1"/>
              <a:t>val</a:t>
            </a:r>
            <a:r>
              <a:rPr lang="en-US" dirty="0"/>
              <a:t> fav1:Double = 6</a:t>
            </a:r>
          </a:p>
          <a:p>
            <a:r>
              <a:rPr lang="en-US" dirty="0" err="1"/>
              <a:t>val</a:t>
            </a:r>
            <a:r>
              <a:rPr lang="en-US" dirty="0"/>
              <a:t> fav2:Double = 100</a:t>
            </a:r>
          </a:p>
          <a:p>
            <a:r>
              <a:rPr lang="en-US" dirty="0" err="1"/>
              <a:t>val</a:t>
            </a:r>
            <a:r>
              <a:rPr lang="en-US" dirty="0"/>
              <a:t> fav3 = </a:t>
            </a:r>
            <a:r>
              <a:rPr lang="en-US" dirty="0" err="1"/>
              <a:t>Double.NaN</a:t>
            </a:r>
            <a:endParaRPr lang="en-US" dirty="0"/>
          </a:p>
        </p:txBody>
      </p:sp>
      <p:sp>
        <p:nvSpPr>
          <p:cNvPr id="4" name="Content Placeholder 3">
            <a:extLst>
              <a:ext uri="{FF2B5EF4-FFF2-40B4-BE49-F238E27FC236}">
                <a16:creationId xmlns:a16="http://schemas.microsoft.com/office/drawing/2014/main" id="{0931B6A3-0B6F-5F45-B502-DFFE22D8F96E}"/>
              </a:ext>
            </a:extLst>
          </p:cNvPr>
          <p:cNvSpPr>
            <a:spLocks noGrp="1"/>
          </p:cNvSpPr>
          <p:nvPr>
            <p:ph sz="half" idx="2"/>
          </p:nvPr>
        </p:nvSpPr>
        <p:spPr>
          <a:xfrm>
            <a:off x="6413771" y="2017342"/>
            <a:ext cx="4645152" cy="4006939"/>
          </a:xfrm>
        </p:spPr>
        <p:txBody>
          <a:bodyPr>
            <a:normAutofit/>
          </a:bodyPr>
          <a:lstStyle/>
          <a:p>
            <a:r>
              <a:rPr lang="en-US" dirty="0"/>
              <a:t>fav1 :: fav2 :: fav3 :: Nil</a:t>
            </a:r>
          </a:p>
          <a:p>
            <a:endParaRPr lang="en-US" dirty="0"/>
          </a:p>
          <a:p>
            <a:r>
              <a:rPr lang="en-US" dirty="0"/>
              <a:t>6.0 :: 100.0 :: </a:t>
            </a:r>
            <a:r>
              <a:rPr lang="en-US" dirty="0" err="1"/>
              <a:t>Double.NaN</a:t>
            </a:r>
            <a:r>
              <a:rPr lang="en-US" dirty="0"/>
              <a:t> :: Nil</a:t>
            </a:r>
          </a:p>
        </p:txBody>
      </p:sp>
    </p:spTree>
    <p:extLst>
      <p:ext uri="{BB962C8B-B14F-4D97-AF65-F5344CB8AC3E}">
        <p14:creationId xmlns:p14="http://schemas.microsoft.com/office/powerpoint/2010/main" val="122051903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461</TotalTime>
  <Words>2841</Words>
  <Application>Microsoft Macintosh PowerPoint</Application>
  <PresentationFormat>Widescreen</PresentationFormat>
  <Paragraphs>552</Paragraphs>
  <Slides>53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53</vt:i4>
      </vt:variant>
    </vt:vector>
  </HeadingPairs>
  <TitlesOfParts>
    <vt:vector size="56" baseType="lpstr">
      <vt:lpstr>Arial</vt:lpstr>
      <vt:lpstr>Gill Sans MT</vt:lpstr>
      <vt:lpstr>Gallery</vt:lpstr>
      <vt:lpstr>L4d1</vt:lpstr>
      <vt:lpstr>PLAN</vt:lpstr>
      <vt:lpstr>Scala List</vt:lpstr>
      <vt:lpstr>List – type</vt:lpstr>
      <vt:lpstr>List - grammar</vt:lpstr>
      <vt:lpstr>List – values and creation</vt:lpstr>
      <vt:lpstr>List – creation - example</vt:lpstr>
      <vt:lpstr>List – creation - try it yourself 1</vt:lpstr>
      <vt:lpstr>List – creation - try it yourself 1 - solution</vt:lpstr>
      <vt:lpstr>Aside: List – a thing about types</vt:lpstr>
      <vt:lpstr>List – creation - try it yourself 2</vt:lpstr>
      <vt:lpstr>List – creation - try it yourself 2 - solution</vt:lpstr>
      <vt:lpstr>Questions?</vt:lpstr>
      <vt:lpstr>List</vt:lpstr>
      <vt:lpstr>HOF</vt:lpstr>
      <vt:lpstr>Context</vt:lpstr>
      <vt:lpstr>Terminology</vt:lpstr>
      <vt:lpstr>Fold</vt:lpstr>
      <vt:lpstr>Fold – sum no fold</vt:lpstr>
      <vt:lpstr>Fold – sum with foldLeft</vt:lpstr>
      <vt:lpstr>ICE sheet</vt:lpstr>
      <vt:lpstr>Fold – sum with foldLeft</vt:lpstr>
      <vt:lpstr>Fold – sum with foldLeft</vt:lpstr>
      <vt:lpstr>Fold – sum with foldLeft</vt:lpstr>
      <vt:lpstr>Fold – sum with foldLeft</vt:lpstr>
      <vt:lpstr>Fold – sum with foldLeft</vt:lpstr>
      <vt:lpstr>Fold – sum with foldLeft</vt:lpstr>
      <vt:lpstr>Fold – sum with foldLeft</vt:lpstr>
      <vt:lpstr>Fold – sum with foldLeft</vt:lpstr>
      <vt:lpstr>PowerPoint Presentation</vt:lpstr>
      <vt:lpstr>Fold – sum with foldLeft</vt:lpstr>
      <vt:lpstr>Fold – try it yourself - product</vt:lpstr>
      <vt:lpstr>Fold – product with foldLeft</vt:lpstr>
      <vt:lpstr>Fold – product with foldLeft</vt:lpstr>
      <vt:lpstr>Fold – product with foldLeft – bad…</vt:lpstr>
      <vt:lpstr>Fold – product with foldLeft – bad…</vt:lpstr>
      <vt:lpstr>Fold – product with foldLeft – Good…</vt:lpstr>
      <vt:lpstr>Questions?</vt:lpstr>
      <vt:lpstr>Sugar – so many options</vt:lpstr>
      <vt:lpstr>Aside: sugar</vt:lpstr>
      <vt:lpstr>sugar</vt:lpstr>
      <vt:lpstr>sugar</vt:lpstr>
      <vt:lpstr>Sugar – so many options</vt:lpstr>
      <vt:lpstr>Questions?</vt:lpstr>
      <vt:lpstr>A more complex A</vt:lpstr>
      <vt:lpstr>Questions?</vt:lpstr>
      <vt:lpstr>ANNOUNCEMENTS</vt:lpstr>
      <vt:lpstr>Extra credit</vt:lpstr>
      <vt:lpstr>Lab 4 testing</vt:lpstr>
      <vt:lpstr>Grades</vt:lpstr>
      <vt:lpstr>Lab 3 feedback – so far</vt:lpstr>
      <vt:lpstr>Midterm feedback – so far</vt:lpstr>
      <vt:lpstr>Questions?</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Lndm</dc:title>
  <dc:creator>spencer wilson</dc:creator>
  <cp:lastModifiedBy>spencer wilson</cp:lastModifiedBy>
  <cp:revision>52</cp:revision>
  <dcterms:created xsi:type="dcterms:W3CDTF">2018-05-22T21:06:51Z</dcterms:created>
  <dcterms:modified xsi:type="dcterms:W3CDTF">2018-07-03T02:40:41Z</dcterms:modified>
</cp:coreProperties>
</file>