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08" r:id="rId4"/>
    <p:sldId id="264" r:id="rId5"/>
    <p:sldId id="312" r:id="rId6"/>
    <p:sldId id="313" r:id="rId7"/>
    <p:sldId id="314" r:id="rId8"/>
    <p:sldId id="315" r:id="rId9"/>
    <p:sldId id="319" r:id="rId10"/>
    <p:sldId id="362" r:id="rId11"/>
    <p:sldId id="286" r:id="rId12"/>
    <p:sldId id="316" r:id="rId13"/>
    <p:sldId id="323" r:id="rId14"/>
    <p:sldId id="325" r:id="rId15"/>
    <p:sldId id="326" r:id="rId16"/>
    <p:sldId id="327" r:id="rId17"/>
    <p:sldId id="328" r:id="rId18"/>
    <p:sldId id="361" r:id="rId19"/>
    <p:sldId id="318" r:id="rId20"/>
    <p:sldId id="320" r:id="rId21"/>
    <p:sldId id="321" r:id="rId22"/>
    <p:sldId id="322" r:id="rId23"/>
    <p:sldId id="329" r:id="rId24"/>
    <p:sldId id="317" r:id="rId25"/>
    <p:sldId id="281" r:id="rId26"/>
    <p:sldId id="330" r:id="rId27"/>
    <p:sldId id="353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1" r:id="rId37"/>
    <p:sldId id="340" r:id="rId38"/>
    <p:sldId id="342" r:id="rId39"/>
    <p:sldId id="343" r:id="rId40"/>
    <p:sldId id="346" r:id="rId41"/>
    <p:sldId id="347" r:id="rId42"/>
    <p:sldId id="344" r:id="rId43"/>
    <p:sldId id="345" r:id="rId44"/>
    <p:sldId id="360" r:id="rId45"/>
    <p:sldId id="348" r:id="rId46"/>
    <p:sldId id="349" r:id="rId47"/>
    <p:sldId id="350" r:id="rId48"/>
    <p:sldId id="351" r:id="rId49"/>
    <p:sldId id="352" r:id="rId50"/>
    <p:sldId id="354" r:id="rId51"/>
    <p:sldId id="355" r:id="rId52"/>
    <p:sldId id="357" r:id="rId53"/>
    <p:sldId id="358" r:id="rId54"/>
    <p:sldId id="359" r:id="rId55"/>
    <p:sldId id="28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9"/>
    <p:restoredTop sz="93692"/>
  </p:normalViewPr>
  <p:slideViewPr>
    <p:cSldViewPr snapToGrid="0" snapToObjects="1">
      <p:cViewPr varScale="1">
        <p:scale>
          <a:sx n="69" d="100"/>
          <a:sy n="6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L4d2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direct – try it yourself - </a:t>
            </a:r>
            <a:r>
              <a:rPr lang="en-US" dirty="0" err="1"/>
              <a:t>soln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Reverse a list of Integers named `</a:t>
            </a:r>
            <a:r>
              <a:rPr lang="en-US" dirty="0" err="1"/>
              <a:t>myL</a:t>
            </a:r>
            <a:r>
              <a:rPr lang="en-US" dirty="0"/>
              <a:t>` using fold left</a:t>
            </a:r>
          </a:p>
          <a:p>
            <a:r>
              <a:rPr lang="en-US" dirty="0"/>
              <a:t>You have 1 minute. Try to solve this problem without using fold left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rev(</a:t>
            </a:r>
            <a:r>
              <a:rPr lang="en-US" dirty="0" err="1"/>
              <a:t>l:List</a:t>
            </a:r>
            <a:r>
              <a:rPr lang="en-US" dirty="0"/>
              <a:t>[A]): List[A] = l match {</a:t>
            </a:r>
            <a:br>
              <a:rPr lang="en-US" dirty="0"/>
            </a:br>
            <a:r>
              <a:rPr lang="en-US" dirty="0"/>
              <a:t>	case Nil =&gt; Nil</a:t>
            </a:r>
            <a:br>
              <a:rPr lang="en-US" dirty="0"/>
            </a:br>
            <a:r>
              <a:rPr lang="en-US" dirty="0"/>
              <a:t>	case h :: t =&gt; rev(t) ::: (h :: Nil)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rev(</a:t>
            </a:r>
            <a:r>
              <a:rPr lang="en-US" dirty="0" err="1"/>
              <a:t>myL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028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HOF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List[A] is a data type in Scala</a:t>
            </a:r>
          </a:p>
          <a:p>
            <a:r>
              <a:rPr lang="en-US" dirty="0"/>
              <a:t>Comes with several methods that are closed under the A type (or allow the programmer to close on the A type)</a:t>
            </a:r>
          </a:p>
          <a:p>
            <a:pPr lvl="1"/>
            <a:r>
              <a:rPr lang="en-US" dirty="0" err="1"/>
              <a:t>Self:List</a:t>
            </a:r>
            <a:r>
              <a:rPr lang="en-US" dirty="0"/>
              <a:t>[A] . </a:t>
            </a:r>
            <a:r>
              <a:rPr lang="en-US" dirty="0" err="1"/>
              <a:t>foldLeft</a:t>
            </a:r>
            <a:r>
              <a:rPr lang="en-US" dirty="0"/>
              <a:t> ( </a:t>
            </a:r>
            <a:r>
              <a:rPr lang="en-US" dirty="0" err="1"/>
              <a:t>z:B</a:t>
            </a:r>
            <a:r>
              <a:rPr lang="en-US" dirty="0"/>
              <a:t> ) ( ( </a:t>
            </a:r>
            <a:r>
              <a:rPr lang="en-US" dirty="0" err="1"/>
              <a:t>acc:B</a:t>
            </a:r>
            <a:r>
              <a:rPr lang="en-US" dirty="0"/>
              <a:t>, </a:t>
            </a:r>
            <a:r>
              <a:rPr lang="en-US" dirty="0" err="1"/>
              <a:t>h:A</a:t>
            </a:r>
            <a:r>
              <a:rPr lang="en-US" dirty="0"/>
              <a:t> ) =&gt; _:B ) : B</a:t>
            </a:r>
          </a:p>
          <a:p>
            <a:pPr lvl="1"/>
            <a:r>
              <a:rPr lang="en-US" dirty="0" err="1"/>
              <a:t>Self:List</a:t>
            </a:r>
            <a:r>
              <a:rPr lang="en-US" dirty="0"/>
              <a:t>[A] . </a:t>
            </a:r>
            <a:r>
              <a:rPr lang="en-US" dirty="0" err="1"/>
              <a:t>foldRight</a:t>
            </a:r>
            <a:r>
              <a:rPr lang="en-US" dirty="0"/>
              <a:t> ( </a:t>
            </a:r>
            <a:r>
              <a:rPr lang="en-US" dirty="0" err="1"/>
              <a:t>z:B</a:t>
            </a:r>
            <a:r>
              <a:rPr lang="en-US" dirty="0"/>
              <a:t> ) ( ( </a:t>
            </a:r>
            <a:r>
              <a:rPr lang="en-US" dirty="0" err="1"/>
              <a:t>h:A</a:t>
            </a:r>
            <a:r>
              <a:rPr lang="en-US" dirty="0"/>
              <a:t>, </a:t>
            </a:r>
            <a:r>
              <a:rPr lang="en-US" dirty="0" err="1"/>
              <a:t>acc:B</a:t>
            </a:r>
            <a:r>
              <a:rPr lang="en-US" dirty="0"/>
              <a:t> ) =&gt; _:B ) : B</a:t>
            </a:r>
          </a:p>
          <a:p>
            <a:pPr lvl="1"/>
            <a:r>
              <a:rPr lang="en-US" dirty="0" err="1"/>
              <a:t>Self:List</a:t>
            </a:r>
            <a:r>
              <a:rPr lang="en-US" dirty="0"/>
              <a:t>[A] . map ( ( </a:t>
            </a:r>
            <a:r>
              <a:rPr lang="en-US" dirty="0" err="1"/>
              <a:t>h:A</a:t>
            </a:r>
            <a:r>
              <a:rPr lang="en-US" dirty="0"/>
              <a:t> ) =&gt; _:B ): List[B]</a:t>
            </a:r>
          </a:p>
          <a:p>
            <a:pPr lvl="1"/>
            <a:r>
              <a:rPr lang="en-US" dirty="0" err="1"/>
              <a:t>Self:List</a:t>
            </a:r>
            <a:r>
              <a:rPr lang="en-US" dirty="0"/>
              <a:t>[A] . exists ( (</a:t>
            </a:r>
            <a:r>
              <a:rPr lang="en-US" dirty="0" err="1"/>
              <a:t>h:A</a:t>
            </a:r>
            <a:r>
              <a:rPr lang="en-US" dirty="0"/>
              <a:t>) =&gt; _:Boolean ) : Boolean</a:t>
            </a:r>
          </a:p>
          <a:p>
            <a:pPr lvl="1"/>
            <a:r>
              <a:rPr lang="en-US" dirty="0"/>
              <a:t>… so many more….</a:t>
            </a:r>
          </a:p>
          <a:p>
            <a:r>
              <a:rPr lang="en-US" dirty="0"/>
              <a:t>We’ll circle back around to this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5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Left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Summate a list of Integers named `</a:t>
            </a:r>
            <a:r>
              <a:rPr lang="en-US" dirty="0" err="1"/>
              <a:t>myL</a:t>
            </a:r>
            <a:r>
              <a:rPr lang="en-US" dirty="0"/>
              <a:t>`</a:t>
            </a:r>
          </a:p>
          <a:p>
            <a:r>
              <a:rPr lang="en-US" dirty="0"/>
              <a:t>The not so cool way to do it</a:t>
            </a:r>
            <a:br>
              <a:rPr lang="en-US" dirty="0"/>
            </a:br>
            <a:r>
              <a:rPr lang="en-US" dirty="0"/>
              <a:t>def foo(</a:t>
            </a:r>
            <a:r>
              <a:rPr lang="en-US" dirty="0" err="1"/>
              <a:t>acc:Int</a:t>
            </a:r>
            <a:r>
              <a:rPr lang="en-US" dirty="0"/>
              <a:t>, </a:t>
            </a:r>
            <a:r>
              <a:rPr lang="en-US" dirty="0" err="1"/>
              <a:t>h:Int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{ </a:t>
            </a:r>
            <a:r>
              <a:rPr lang="en-US" dirty="0" err="1"/>
              <a:t>acc</a:t>
            </a:r>
            <a:r>
              <a:rPr lang="en-US" dirty="0"/>
              <a:t> + h }</a:t>
            </a:r>
            <a:br>
              <a:rPr lang="en-US" dirty="0"/>
            </a:br>
            <a:r>
              <a:rPr lang="en-US" dirty="0" err="1"/>
              <a:t>myL.foldLeft</a:t>
            </a:r>
            <a:r>
              <a:rPr lang="en-US" dirty="0"/>
              <a:t>(0)(foo)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Or, if you prefer… use lambdas</a:t>
            </a:r>
            <a:br>
              <a:rPr lang="en-US" dirty="0"/>
            </a:br>
            <a:r>
              <a:rPr lang="en-US" dirty="0" err="1"/>
              <a:t>myL.foldLeft</a:t>
            </a:r>
            <a:r>
              <a:rPr lang="en-US" dirty="0"/>
              <a:t>(0){ (</a:t>
            </a:r>
            <a:r>
              <a:rPr lang="en-US" dirty="0" err="1"/>
              <a:t>acc</a:t>
            </a:r>
            <a:r>
              <a:rPr lang="en-US" dirty="0"/>
              <a:t>, h) =&gt; </a:t>
            </a:r>
            <a:r>
              <a:rPr lang="en-US" dirty="0" err="1"/>
              <a:t>acc</a:t>
            </a:r>
            <a:r>
              <a:rPr lang="en-US" dirty="0"/>
              <a:t> + h }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8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B203-56CB-0B4B-9BE7-F769B318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right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9306-6F44-084D-8B5C-F4B0EA39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Self:List</a:t>
            </a:r>
            <a:r>
              <a:rPr lang="en-US" dirty="0"/>
              <a:t>[A] . </a:t>
            </a:r>
            <a:r>
              <a:rPr lang="en-US" dirty="0" err="1"/>
              <a:t>foldRight</a:t>
            </a:r>
            <a:r>
              <a:rPr lang="en-US" dirty="0"/>
              <a:t> ( </a:t>
            </a:r>
            <a:r>
              <a:rPr lang="en-US" dirty="0" err="1"/>
              <a:t>z:B</a:t>
            </a:r>
            <a:r>
              <a:rPr lang="en-US" dirty="0"/>
              <a:t> ) ( ( </a:t>
            </a:r>
            <a:r>
              <a:rPr lang="en-US" dirty="0" err="1"/>
              <a:t>h:A</a:t>
            </a:r>
            <a:r>
              <a:rPr lang="en-US" dirty="0"/>
              <a:t>, </a:t>
            </a:r>
            <a:r>
              <a:rPr lang="en-US" dirty="0" err="1"/>
              <a:t>acc:B</a:t>
            </a:r>
            <a:r>
              <a:rPr lang="en-US" dirty="0"/>
              <a:t> ) =&gt; _:B ) : B</a:t>
            </a:r>
          </a:p>
          <a:p>
            <a:r>
              <a:rPr lang="en-US" dirty="0"/>
              <a:t>Note that h and </a:t>
            </a:r>
            <a:r>
              <a:rPr lang="en-US" dirty="0" err="1"/>
              <a:t>acc</a:t>
            </a:r>
            <a:r>
              <a:rPr lang="en-US" dirty="0"/>
              <a:t> are switched in our “callback”</a:t>
            </a:r>
          </a:p>
          <a:p>
            <a:r>
              <a:rPr lang="en-US" dirty="0"/>
              <a:t>Count true	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myL:List</a:t>
            </a:r>
            <a:r>
              <a:rPr lang="en-US" dirty="0"/>
              <a:t>[Boolean] = true::false::true::Nil</a:t>
            </a:r>
          </a:p>
          <a:p>
            <a:pPr lvl="1"/>
            <a:r>
              <a:rPr lang="en-US" dirty="0"/>
              <a:t>def foo(</a:t>
            </a:r>
            <a:r>
              <a:rPr lang="en-US" dirty="0" err="1"/>
              <a:t>h:Boolean</a:t>
            </a:r>
            <a:r>
              <a:rPr lang="en-US" dirty="0"/>
              <a:t>, </a:t>
            </a:r>
            <a:r>
              <a:rPr lang="en-US" dirty="0" err="1"/>
              <a:t>acc:Int</a:t>
            </a:r>
            <a:r>
              <a:rPr lang="en-US" dirty="0"/>
              <a:t>):</a:t>
            </a:r>
            <a:r>
              <a:rPr lang="en-US" dirty="0" err="1"/>
              <a:t>Int</a:t>
            </a:r>
            <a:r>
              <a:rPr lang="en-US" dirty="0"/>
              <a:t> = { if (h) { </a:t>
            </a:r>
            <a:r>
              <a:rPr lang="en-US" dirty="0" err="1"/>
              <a:t>acc</a:t>
            </a:r>
            <a:r>
              <a:rPr lang="en-US" dirty="0"/>
              <a:t>  + 1 } else { </a:t>
            </a:r>
            <a:r>
              <a:rPr lang="en-US" dirty="0" err="1"/>
              <a:t>acc</a:t>
            </a:r>
            <a:r>
              <a:rPr lang="en-US" dirty="0"/>
              <a:t> }</a:t>
            </a:r>
            <a:br>
              <a:rPr lang="en-US" dirty="0"/>
            </a:br>
            <a:r>
              <a:rPr lang="en-US" dirty="0" err="1"/>
              <a:t>myL.foldRight</a:t>
            </a:r>
            <a:r>
              <a:rPr lang="en-US" dirty="0"/>
              <a:t>(0)(foo)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myL.foldRight</a:t>
            </a:r>
            <a:r>
              <a:rPr lang="en-US" dirty="0"/>
              <a:t>(0){ (h, </a:t>
            </a:r>
            <a:r>
              <a:rPr lang="en-US" dirty="0" err="1"/>
              <a:t>acc</a:t>
            </a:r>
            <a:r>
              <a:rPr lang="en-US" dirty="0"/>
              <a:t>) =&gt; if (h) { </a:t>
            </a:r>
            <a:r>
              <a:rPr lang="en-US" dirty="0" err="1"/>
              <a:t>acc</a:t>
            </a:r>
            <a:r>
              <a:rPr lang="en-US" dirty="0"/>
              <a:t> + 1 } else { </a:t>
            </a:r>
            <a:r>
              <a:rPr lang="en-US" dirty="0" err="1"/>
              <a:t>acc</a:t>
            </a:r>
            <a:r>
              <a:rPr lang="en-US" dirty="0"/>
              <a:t> }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0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right – try it yourself - hint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Reverse a list of Integers named `</a:t>
            </a:r>
            <a:r>
              <a:rPr lang="en-US" dirty="0" err="1"/>
              <a:t>myL</a:t>
            </a:r>
            <a:r>
              <a:rPr lang="en-US" dirty="0"/>
              <a:t>`</a:t>
            </a:r>
          </a:p>
          <a:p>
            <a:r>
              <a:rPr lang="en-US" dirty="0"/>
              <a:t>You have 5 minutes, try again</a:t>
            </a:r>
          </a:p>
        </p:txBody>
      </p:sp>
    </p:spTree>
    <p:extLst>
      <p:ext uri="{BB962C8B-B14F-4D97-AF65-F5344CB8AC3E}">
        <p14:creationId xmlns:p14="http://schemas.microsoft.com/office/powerpoint/2010/main" val="238965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right – try it yourself -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Reverse a list of Integers named `</a:t>
            </a:r>
            <a:r>
              <a:rPr lang="en-US" dirty="0" err="1"/>
              <a:t>myL</a:t>
            </a:r>
            <a:r>
              <a:rPr lang="en-US" dirty="0"/>
              <a:t>`</a:t>
            </a:r>
          </a:p>
          <a:p>
            <a:r>
              <a:rPr lang="en-US" dirty="0"/>
              <a:t>2 minutes, discuss with peers</a:t>
            </a:r>
          </a:p>
        </p:txBody>
      </p:sp>
    </p:spTree>
    <p:extLst>
      <p:ext uri="{BB962C8B-B14F-4D97-AF65-F5344CB8AC3E}">
        <p14:creationId xmlns:p14="http://schemas.microsoft.com/office/powerpoint/2010/main" val="411237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right – try it yourself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Reverse a list of Integers named `</a:t>
            </a:r>
            <a:r>
              <a:rPr lang="en-US" dirty="0" err="1"/>
              <a:t>myL</a:t>
            </a:r>
            <a:r>
              <a:rPr lang="en-US" dirty="0"/>
              <a:t>`</a:t>
            </a:r>
          </a:p>
          <a:p>
            <a:r>
              <a:rPr lang="en-US" dirty="0"/>
              <a:t>My solution</a:t>
            </a:r>
          </a:p>
          <a:p>
            <a:r>
              <a:rPr lang="en-US" dirty="0" err="1"/>
              <a:t>myL.foldRight</a:t>
            </a:r>
            <a:r>
              <a:rPr lang="en-US" dirty="0"/>
              <a:t>(</a:t>
            </a:r>
            <a:r>
              <a:rPr lang="en-US" dirty="0" err="1"/>
              <a:t>Nil:List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]){ (h, </a:t>
            </a:r>
            <a:r>
              <a:rPr lang="en-US" dirty="0" err="1"/>
              <a:t>acc</a:t>
            </a:r>
            <a:r>
              <a:rPr lang="en-US" dirty="0"/>
              <a:t>) =&gt; </a:t>
            </a:r>
            <a:r>
              <a:rPr lang="en-US" dirty="0" err="1"/>
              <a:t>acc</a:t>
            </a:r>
            <a:r>
              <a:rPr lang="en-US" dirty="0"/>
              <a:t> ::: ( h :: Nil ) }</a:t>
            </a:r>
          </a:p>
        </p:txBody>
      </p:sp>
    </p:spTree>
    <p:extLst>
      <p:ext uri="{BB962C8B-B14F-4D97-AF65-F5344CB8AC3E}">
        <p14:creationId xmlns:p14="http://schemas.microsoft.com/office/powerpoint/2010/main" val="179987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right – try it yourself - assess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 err="1"/>
              <a:t>myL.foldRight</a:t>
            </a:r>
            <a:r>
              <a:rPr lang="en-US" dirty="0"/>
              <a:t>(</a:t>
            </a:r>
            <a:r>
              <a:rPr lang="en-US" dirty="0" err="1"/>
              <a:t>Nil:List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]){ (h, </a:t>
            </a:r>
            <a:r>
              <a:rPr lang="en-US" dirty="0" err="1"/>
              <a:t>acc</a:t>
            </a:r>
            <a:r>
              <a:rPr lang="en-US" dirty="0"/>
              <a:t>) =&gt; </a:t>
            </a:r>
            <a:r>
              <a:rPr lang="en-US" dirty="0" err="1"/>
              <a:t>acc</a:t>
            </a:r>
            <a:r>
              <a:rPr lang="en-US" dirty="0"/>
              <a:t> ::: ( h :: Nil ) }</a:t>
            </a:r>
          </a:p>
          <a:p>
            <a:endParaRPr lang="en-US" dirty="0"/>
          </a:p>
          <a:p>
            <a:r>
              <a:rPr lang="en-US" dirty="0"/>
              <a:t>Does it work?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Is it efficient?</a:t>
            </a:r>
          </a:p>
          <a:p>
            <a:pPr lvl="1"/>
            <a:r>
              <a:rPr lang="en-US" dirty="0"/>
              <a:t>No…. It uses the `:::` and the `::` a LOT (`n` many times where `n` is the length of </a:t>
            </a:r>
            <a:r>
              <a:rPr lang="en-US" dirty="0" err="1"/>
              <a:t>myL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Left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Summate a list of Integers named `</a:t>
            </a:r>
            <a:r>
              <a:rPr lang="en-US" dirty="0" err="1"/>
              <a:t>myL</a:t>
            </a:r>
            <a:r>
              <a:rPr lang="en-US" dirty="0"/>
              <a:t>`</a:t>
            </a:r>
          </a:p>
          <a:p>
            <a:r>
              <a:rPr lang="en-US" dirty="0"/>
              <a:t>The not so cool way to do it</a:t>
            </a:r>
            <a:br>
              <a:rPr lang="en-US" dirty="0"/>
            </a:br>
            <a:r>
              <a:rPr lang="en-US" dirty="0"/>
              <a:t>def foo(</a:t>
            </a:r>
            <a:r>
              <a:rPr lang="en-US" dirty="0" err="1"/>
              <a:t>acc:Int</a:t>
            </a:r>
            <a:r>
              <a:rPr lang="en-US" dirty="0"/>
              <a:t>, </a:t>
            </a:r>
            <a:r>
              <a:rPr lang="en-US" dirty="0" err="1"/>
              <a:t>h:Int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{ </a:t>
            </a:r>
            <a:r>
              <a:rPr lang="en-US" dirty="0" err="1"/>
              <a:t>acc</a:t>
            </a:r>
            <a:r>
              <a:rPr lang="en-US" dirty="0"/>
              <a:t> + h }</a:t>
            </a:r>
            <a:br>
              <a:rPr lang="en-US" dirty="0"/>
            </a:br>
            <a:r>
              <a:rPr lang="en-US" dirty="0" err="1"/>
              <a:t>myL.foldLeft</a:t>
            </a:r>
            <a:r>
              <a:rPr lang="en-US" dirty="0"/>
              <a:t>(0)(foo)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Or, if you prefer… use lambdas</a:t>
            </a:r>
            <a:br>
              <a:rPr lang="en-US" dirty="0"/>
            </a:br>
            <a:r>
              <a:rPr lang="en-US" dirty="0" err="1"/>
              <a:t>myL.foldLeft</a:t>
            </a:r>
            <a:r>
              <a:rPr lang="en-US" dirty="0"/>
              <a:t>(0){ (</a:t>
            </a:r>
            <a:r>
              <a:rPr lang="en-US" dirty="0" err="1"/>
              <a:t>acc</a:t>
            </a:r>
            <a:r>
              <a:rPr lang="en-US" dirty="0"/>
              <a:t>, h) =&gt; </a:t>
            </a:r>
            <a:r>
              <a:rPr lang="en-US" dirty="0" err="1"/>
              <a:t>acc</a:t>
            </a:r>
            <a:r>
              <a:rPr lang="en-US" dirty="0"/>
              <a:t> + h }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7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Left – try it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Reverse a list of Integers named `</a:t>
            </a:r>
            <a:r>
              <a:rPr lang="en-US" dirty="0" err="1"/>
              <a:t>myL</a:t>
            </a:r>
            <a:r>
              <a:rPr lang="en-US" dirty="0"/>
              <a:t>` using fold left</a:t>
            </a:r>
          </a:p>
          <a:p>
            <a:r>
              <a:rPr lang="en-US" dirty="0"/>
              <a:t>You have 4 minutes, try again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your reference, here is one way to do it without fold</a:t>
            </a:r>
            <a:br>
              <a:rPr lang="en-US" dirty="0"/>
            </a:br>
            <a:r>
              <a:rPr lang="en-US" dirty="0"/>
              <a:t>def rev(</a:t>
            </a:r>
            <a:r>
              <a:rPr lang="en-US" dirty="0" err="1"/>
              <a:t>l:List</a:t>
            </a:r>
            <a:r>
              <a:rPr lang="en-US" dirty="0"/>
              <a:t>[A]): List[A] = l match {</a:t>
            </a:r>
            <a:br>
              <a:rPr lang="en-US" dirty="0"/>
            </a:br>
            <a:r>
              <a:rPr lang="en-US" dirty="0"/>
              <a:t>	case Nil =&gt; Nil</a:t>
            </a:r>
            <a:br>
              <a:rPr lang="en-US" dirty="0"/>
            </a:br>
            <a:r>
              <a:rPr lang="en-US" dirty="0"/>
              <a:t>	case h :: t =&gt; rev(t) ::: (h :: Nil)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rev(</a:t>
            </a:r>
            <a:r>
              <a:rPr lang="en-US" dirty="0" err="1"/>
              <a:t>myL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41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Lists</a:t>
            </a:r>
          </a:p>
          <a:p>
            <a:pPr lvl="1"/>
            <a:r>
              <a:rPr lang="en-US" dirty="0" err="1"/>
              <a:t>Concat</a:t>
            </a:r>
            <a:endParaRPr lang="en-US" dirty="0"/>
          </a:p>
          <a:p>
            <a:pPr lvl="1"/>
            <a:r>
              <a:rPr lang="en-US" dirty="0"/>
              <a:t>HOF</a:t>
            </a:r>
          </a:p>
          <a:p>
            <a:pPr lvl="2"/>
            <a:r>
              <a:rPr lang="en-US" dirty="0"/>
              <a:t>Fold</a:t>
            </a:r>
          </a:p>
          <a:p>
            <a:pPr lvl="2"/>
            <a:r>
              <a:rPr lang="en-US" dirty="0"/>
              <a:t>Map</a:t>
            </a:r>
          </a:p>
          <a:p>
            <a:pPr lvl="2"/>
            <a:r>
              <a:rPr lang="en-US" dirty="0"/>
              <a:t>Exists</a:t>
            </a:r>
          </a:p>
          <a:p>
            <a:r>
              <a:rPr lang="en-US" dirty="0"/>
              <a:t>Choosing an HOF</a:t>
            </a:r>
          </a:p>
          <a:p>
            <a:r>
              <a:rPr lang="en-US" dirty="0"/>
              <a:t>Announcements</a:t>
            </a:r>
          </a:p>
          <a:p>
            <a:r>
              <a:rPr lang="en-US" dirty="0"/>
              <a:t>Q&amp;A Lab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Left – try it yourself -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Reverse a list of Integers named `</a:t>
            </a:r>
            <a:r>
              <a:rPr lang="en-US" dirty="0" err="1"/>
              <a:t>myL</a:t>
            </a:r>
            <a:r>
              <a:rPr lang="en-US" dirty="0"/>
              <a:t>`</a:t>
            </a:r>
          </a:p>
          <a:p>
            <a:r>
              <a:rPr lang="en-US" dirty="0"/>
              <a:t>2 minutes, discuss with peers</a:t>
            </a:r>
          </a:p>
        </p:txBody>
      </p:sp>
    </p:spTree>
    <p:extLst>
      <p:ext uri="{BB962C8B-B14F-4D97-AF65-F5344CB8AC3E}">
        <p14:creationId xmlns:p14="http://schemas.microsoft.com/office/powerpoint/2010/main" val="25036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Left – try it yourself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Reverse a list of Integers named `</a:t>
            </a:r>
            <a:r>
              <a:rPr lang="en-US" dirty="0" err="1"/>
              <a:t>myL</a:t>
            </a:r>
            <a:r>
              <a:rPr lang="en-US" dirty="0"/>
              <a:t>`</a:t>
            </a:r>
          </a:p>
          <a:p>
            <a:r>
              <a:rPr lang="en-US" dirty="0"/>
              <a:t>My solution</a:t>
            </a:r>
          </a:p>
          <a:p>
            <a:r>
              <a:rPr lang="en-US" dirty="0" err="1"/>
              <a:t>myL.foldLeft</a:t>
            </a:r>
            <a:r>
              <a:rPr lang="en-US" dirty="0"/>
              <a:t>(</a:t>
            </a:r>
            <a:r>
              <a:rPr lang="en-US" dirty="0" err="1"/>
              <a:t>Nil:List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]){ (</a:t>
            </a:r>
            <a:r>
              <a:rPr lang="en-US" dirty="0" err="1"/>
              <a:t>acc</a:t>
            </a:r>
            <a:r>
              <a:rPr lang="en-US" dirty="0"/>
              <a:t>, h) =&gt; h :: </a:t>
            </a:r>
            <a:r>
              <a:rPr lang="en-US" dirty="0" err="1"/>
              <a:t>acc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6725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fold Left – try it yourself - assess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 err="1"/>
              <a:t>myL.foldLeft</a:t>
            </a:r>
            <a:r>
              <a:rPr lang="en-US" dirty="0"/>
              <a:t>(</a:t>
            </a:r>
            <a:r>
              <a:rPr lang="en-US" dirty="0" err="1"/>
              <a:t>Nil:List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]){ (</a:t>
            </a:r>
            <a:r>
              <a:rPr lang="en-US" dirty="0" err="1"/>
              <a:t>acc</a:t>
            </a:r>
            <a:r>
              <a:rPr lang="en-US" dirty="0"/>
              <a:t>, h) =&gt; h :: </a:t>
            </a:r>
            <a:r>
              <a:rPr lang="en-US" dirty="0" err="1"/>
              <a:t>acc</a:t>
            </a:r>
            <a:r>
              <a:rPr lang="en-US" dirty="0"/>
              <a:t> }</a:t>
            </a:r>
          </a:p>
          <a:p>
            <a:r>
              <a:rPr lang="en-US" dirty="0"/>
              <a:t>Is this a good solution to reversing a list?</a:t>
            </a:r>
          </a:p>
          <a:p>
            <a:r>
              <a:rPr lang="en-US" dirty="0"/>
              <a:t>Yes, yes it is.</a:t>
            </a:r>
          </a:p>
        </p:txBody>
      </p:sp>
    </p:spTree>
    <p:extLst>
      <p:ext uri="{BB962C8B-B14F-4D97-AF65-F5344CB8AC3E}">
        <p14:creationId xmlns:p14="http://schemas.microsoft.com/office/powerpoint/2010/main" val="137331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DEAB-CA93-FB43-98CF-7BA9AD6F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B3F0-AA5D-2240-A268-F055C96B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foldRight</a:t>
            </a:r>
            <a:r>
              <a:rPr lang="en-US" dirty="0"/>
              <a:t> and </a:t>
            </a:r>
            <a:r>
              <a:rPr lang="en-US" dirty="0" err="1"/>
              <a:t>foldLeft</a:t>
            </a:r>
            <a:r>
              <a:rPr lang="en-US" dirty="0"/>
              <a:t> often accomplish the same tasks the same way</a:t>
            </a:r>
          </a:p>
          <a:p>
            <a:r>
              <a:rPr lang="en-US" dirty="0" err="1"/>
              <a:t>foldLeft</a:t>
            </a:r>
            <a:r>
              <a:rPr lang="en-US" dirty="0"/>
              <a:t> is better for reversing a list.</a:t>
            </a:r>
          </a:p>
          <a:p>
            <a:r>
              <a:rPr lang="en-US" dirty="0" err="1"/>
              <a:t>foldRight</a:t>
            </a:r>
            <a:r>
              <a:rPr lang="en-US" dirty="0"/>
              <a:t> is better for preserving order of list</a:t>
            </a:r>
          </a:p>
        </p:txBody>
      </p:sp>
    </p:spTree>
    <p:extLst>
      <p:ext uri="{BB962C8B-B14F-4D97-AF65-F5344CB8AC3E}">
        <p14:creationId xmlns:p14="http://schemas.microsoft.com/office/powerpoint/2010/main" val="1706691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your learning you should do what is best for you… use either syntax</a:t>
            </a:r>
          </a:p>
          <a:p>
            <a:r>
              <a:rPr lang="en-US" dirty="0"/>
              <a:t>In class I want to normalize you to lambdas so I’ll be using the latter syntax from here on</a:t>
            </a:r>
          </a:p>
          <a:p>
            <a:endParaRPr lang="en-US" dirty="0"/>
          </a:p>
          <a:p>
            <a:r>
              <a:rPr lang="en-US" dirty="0"/>
              <a:t>NO lambda</a:t>
            </a:r>
            <a:br>
              <a:rPr lang="en-US" dirty="0"/>
            </a:br>
            <a:r>
              <a:rPr lang="en-US" dirty="0"/>
              <a:t>def foo(</a:t>
            </a:r>
            <a:r>
              <a:rPr lang="en-US" dirty="0" err="1"/>
              <a:t>acc:Int</a:t>
            </a:r>
            <a:r>
              <a:rPr lang="en-US" dirty="0"/>
              <a:t>, </a:t>
            </a:r>
            <a:r>
              <a:rPr lang="en-US" dirty="0" err="1"/>
              <a:t>h:Int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{ </a:t>
            </a:r>
            <a:r>
              <a:rPr lang="en-US" dirty="0" err="1"/>
              <a:t>acc</a:t>
            </a:r>
            <a:r>
              <a:rPr lang="en-US" dirty="0"/>
              <a:t> + h }</a:t>
            </a:r>
            <a:br>
              <a:rPr lang="en-US" dirty="0"/>
            </a:br>
            <a:r>
              <a:rPr lang="en-US" dirty="0" err="1"/>
              <a:t>myL.foldLeft</a:t>
            </a:r>
            <a:r>
              <a:rPr lang="en-US" dirty="0"/>
              <a:t>(0)(foo)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Yes lambda</a:t>
            </a:r>
            <a:br>
              <a:rPr lang="en-US" dirty="0"/>
            </a:br>
            <a:r>
              <a:rPr lang="en-US" dirty="0" err="1"/>
              <a:t>myL.foldLeft</a:t>
            </a:r>
            <a:r>
              <a:rPr lang="en-US" dirty="0"/>
              <a:t>(0){ (</a:t>
            </a:r>
            <a:r>
              <a:rPr lang="en-US" dirty="0" err="1"/>
              <a:t>acc</a:t>
            </a:r>
            <a:r>
              <a:rPr lang="en-US" dirty="0"/>
              <a:t>, h) =&gt; </a:t>
            </a:r>
            <a:r>
              <a:rPr lang="en-US" dirty="0" err="1"/>
              <a:t>acc</a:t>
            </a:r>
            <a:r>
              <a:rPr lang="en-US" dirty="0"/>
              <a:t> + h }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4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foldRight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7196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5E35-5BAA-D847-BDD9-ED5D4762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FL-EX-add one to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3E5F-252A-3F4E-83A9-0749B700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name `</a:t>
            </a:r>
            <a:r>
              <a:rPr lang="en-US" dirty="0" err="1"/>
              <a:t>addOne</a:t>
            </a:r>
            <a:r>
              <a:rPr lang="en-US" dirty="0"/>
              <a:t>` that takes as input a list of </a:t>
            </a:r>
            <a:r>
              <a:rPr lang="en-US" dirty="0" err="1"/>
              <a:t>Int</a:t>
            </a:r>
            <a:r>
              <a:rPr lang="en-US" dirty="0"/>
              <a:t> and returns the list of 1 + numbers in the input list in the same order they were received. Use </a:t>
            </a:r>
            <a:r>
              <a:rPr lang="en-US" dirty="0" err="1"/>
              <a:t>foldLeft</a:t>
            </a:r>
            <a:br>
              <a:rPr lang="en-US" dirty="0"/>
            </a:br>
            <a:r>
              <a:rPr lang="en-US" dirty="0"/>
              <a:t> assert( </a:t>
            </a:r>
            <a:r>
              <a:rPr lang="en-US" dirty="0" err="1"/>
              <a:t>addOne</a:t>
            </a:r>
            <a:r>
              <a:rPr lang="en-US" dirty="0"/>
              <a:t>( 1:: 2:: 3::Nil) == 2::3::4::Nil )</a:t>
            </a:r>
          </a:p>
          <a:p>
            <a:r>
              <a:rPr lang="en-US" dirty="0"/>
              <a:t>def </a:t>
            </a:r>
            <a:r>
              <a:rPr lang="en-US" dirty="0" err="1"/>
              <a:t>addOne</a:t>
            </a:r>
            <a:r>
              <a:rPr lang="en-US" dirty="0"/>
              <a:t>(</a:t>
            </a:r>
            <a:r>
              <a:rPr lang="en-US" dirty="0" err="1"/>
              <a:t>myL:List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]):List[</a:t>
            </a:r>
            <a:r>
              <a:rPr lang="en-US" dirty="0" err="1"/>
              <a:t>Int</a:t>
            </a:r>
            <a:r>
              <a:rPr lang="en-US" dirty="0"/>
              <a:t>]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myL.foldRight</a:t>
            </a:r>
            <a:r>
              <a:rPr lang="en-US" dirty="0"/>
              <a:t>(</a:t>
            </a:r>
            <a:r>
              <a:rPr lang="en-US" dirty="0" err="1"/>
              <a:t>Nil:List</a:t>
            </a:r>
            <a:r>
              <a:rPr lang="en-US" dirty="0"/>
              <a:t>){ (</a:t>
            </a:r>
            <a:r>
              <a:rPr lang="en-US" dirty="0" err="1"/>
              <a:t>acc</a:t>
            </a:r>
            <a:r>
              <a:rPr lang="en-US" dirty="0"/>
              <a:t>, h) =&gt; ( 1 + h ) :: </a:t>
            </a:r>
            <a:r>
              <a:rPr lang="en-US" dirty="0" err="1"/>
              <a:t>acc</a:t>
            </a:r>
            <a:r>
              <a:rPr lang="en-US" dirty="0"/>
              <a:t>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This is fine... But there is a better way to solve the problem, don’t use </a:t>
            </a:r>
            <a:r>
              <a:rPr lang="en-US" dirty="0" err="1"/>
              <a:t>foldLeft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8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9FC0-24FF-4B49-9840-E35818DE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895F-B2FE-B741-9736-7372A4F4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course we have 2 `maps` to deal with</a:t>
            </a:r>
          </a:p>
          <a:p>
            <a:r>
              <a:rPr lang="en-US" dirty="0"/>
              <a:t>Map[A, B] is a data type in Scala, it represents an associative array/ hash / dictionary</a:t>
            </a:r>
          </a:p>
          <a:p>
            <a:r>
              <a:rPr lang="en-US" dirty="0"/>
              <a:t>map is a concept of a higher order function that exists in many languages</a:t>
            </a:r>
          </a:p>
          <a:p>
            <a:pPr lvl="1"/>
            <a:r>
              <a:rPr lang="en-US" dirty="0"/>
              <a:t>map is a method of List[A]</a:t>
            </a:r>
          </a:p>
          <a:p>
            <a:pPr lvl="1"/>
            <a:r>
              <a:rPr lang="en-US" dirty="0"/>
              <a:t>map is a method on Map[A, B]</a:t>
            </a:r>
          </a:p>
          <a:p>
            <a:pPr lvl="1"/>
            <a:r>
              <a:rPr lang="en-US" dirty="0"/>
              <a:t>map is a method of Option[A]</a:t>
            </a:r>
          </a:p>
          <a:p>
            <a:pPr lvl="1"/>
            <a:r>
              <a:rPr lang="en-US" dirty="0"/>
              <a:t>map is an idea that we can apply to any class that we create in any programing language we want (sort of… I’m always hesitant to us any/all/every statements)</a:t>
            </a:r>
          </a:p>
        </p:txBody>
      </p:sp>
    </p:spTree>
    <p:extLst>
      <p:ext uri="{BB962C8B-B14F-4D97-AF65-F5344CB8AC3E}">
        <p14:creationId xmlns:p14="http://schemas.microsoft.com/office/powerpoint/2010/main" val="1624395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F3F2-C939-9D4A-BEBB-F3D2E3DE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C17E-004E-5C43-BC6E-6060FFFA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Self:List</a:t>
            </a:r>
            <a:r>
              <a:rPr lang="en-US" dirty="0"/>
              <a:t>[A] . map ( ( </a:t>
            </a:r>
            <a:r>
              <a:rPr lang="en-US" dirty="0" err="1"/>
              <a:t>h:A</a:t>
            </a:r>
            <a:r>
              <a:rPr lang="en-US" dirty="0"/>
              <a:t> ) =&gt; _:B ): List[B]</a:t>
            </a:r>
          </a:p>
          <a:p>
            <a:r>
              <a:rPr lang="en-US" dirty="0"/>
              <a:t>This will apply the callback to each item of the list</a:t>
            </a:r>
          </a:p>
          <a:p>
            <a:r>
              <a:rPr lang="en-US" dirty="0"/>
              <a:t>Given a list of length n this will return a list of length n.</a:t>
            </a:r>
          </a:p>
          <a:p>
            <a:endParaRPr lang="en-US" dirty="0"/>
          </a:p>
          <a:p>
            <a:r>
              <a:rPr lang="en-US" dirty="0"/>
              <a:t>It can’t be used to reverse a list</a:t>
            </a:r>
          </a:p>
          <a:p>
            <a:endParaRPr lang="en-US" dirty="0"/>
          </a:p>
          <a:p>
            <a:r>
              <a:rPr lang="en-US" dirty="0"/>
              <a:t>But it can apply projections to the list really easily</a:t>
            </a:r>
          </a:p>
        </p:txBody>
      </p:sp>
    </p:spTree>
    <p:extLst>
      <p:ext uri="{BB962C8B-B14F-4D97-AF65-F5344CB8AC3E}">
        <p14:creationId xmlns:p14="http://schemas.microsoft.com/office/powerpoint/2010/main" val="385841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5E35-5BAA-D847-BDD9-ED5D4762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M-EX-add one to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3E5F-252A-3F4E-83A9-0749B700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86214"/>
          </a:xfrm>
        </p:spPr>
        <p:txBody>
          <a:bodyPr>
            <a:normAutofit/>
          </a:bodyPr>
          <a:lstStyle/>
          <a:p>
            <a:r>
              <a:rPr lang="en-US" dirty="0"/>
              <a:t>Create a function name `</a:t>
            </a:r>
            <a:r>
              <a:rPr lang="en-US" dirty="0" err="1"/>
              <a:t>addOne</a:t>
            </a:r>
            <a:r>
              <a:rPr lang="en-US" dirty="0"/>
              <a:t>` that takes as input a list of </a:t>
            </a:r>
            <a:r>
              <a:rPr lang="en-US" dirty="0" err="1"/>
              <a:t>Int</a:t>
            </a:r>
            <a:r>
              <a:rPr lang="en-US" dirty="0"/>
              <a:t> and returns the list of 1 + numbers in the input list in the same order they were received. Use map</a:t>
            </a:r>
            <a:br>
              <a:rPr lang="en-US" dirty="0"/>
            </a:br>
            <a:r>
              <a:rPr lang="en-US" dirty="0"/>
              <a:t> assert( </a:t>
            </a:r>
            <a:r>
              <a:rPr lang="en-US" dirty="0" err="1"/>
              <a:t>addOne</a:t>
            </a:r>
            <a:r>
              <a:rPr lang="en-US" dirty="0"/>
              <a:t>( 1:: 2:: 3::Nil) == 2::3::4::Nil )</a:t>
            </a:r>
          </a:p>
          <a:p>
            <a:r>
              <a:rPr lang="en-US" dirty="0"/>
              <a:t>def </a:t>
            </a:r>
            <a:r>
              <a:rPr lang="en-US" dirty="0" err="1"/>
              <a:t>addOne</a:t>
            </a:r>
            <a:r>
              <a:rPr lang="en-US" dirty="0"/>
              <a:t>(</a:t>
            </a:r>
            <a:r>
              <a:rPr lang="en-US" dirty="0" err="1"/>
              <a:t>myL:List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]):List[</a:t>
            </a:r>
            <a:r>
              <a:rPr lang="en-US" dirty="0" err="1"/>
              <a:t>Int</a:t>
            </a:r>
            <a:r>
              <a:rPr lang="en-US" dirty="0"/>
              <a:t>]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myL.map</a:t>
            </a:r>
            <a:r>
              <a:rPr lang="en-US" dirty="0"/>
              <a:t> { ( h ) =&gt; h + 1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6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6" y="808709"/>
            <a:ext cx="10949153" cy="1303867"/>
          </a:xfrm>
        </p:spPr>
        <p:txBody>
          <a:bodyPr>
            <a:normAutofit/>
          </a:bodyPr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7" y="2560319"/>
            <a:ext cx="10539325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err="1"/>
              <a:t>def</a:t>
            </a:r>
            <a:r>
              <a:rPr lang="en-US" sz="3000" dirty="0"/>
              <a:t> palindrome [A]( l : List[A] ) = {  ???  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e.g. palindrome( List(1,2,3) ) becomes List(1,2,3,3,2,1)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e.g. palindrome( List(“he”,”</a:t>
            </a:r>
            <a:r>
              <a:rPr lang="en-US" sz="3000" dirty="0" err="1"/>
              <a:t>llo</a:t>
            </a:r>
            <a:r>
              <a:rPr lang="en-US" sz="3000" dirty="0"/>
              <a:t>”) becomes List(“he”,”</a:t>
            </a:r>
            <a:r>
              <a:rPr lang="en-US" sz="3000" dirty="0" err="1"/>
              <a:t>llo</a:t>
            </a:r>
            <a:r>
              <a:rPr lang="en-US" sz="3000" dirty="0"/>
              <a:t>”,”</a:t>
            </a:r>
            <a:r>
              <a:rPr lang="en-US" sz="3000" dirty="0" err="1"/>
              <a:t>llo</a:t>
            </a:r>
            <a:r>
              <a:rPr lang="en-US" sz="3000" dirty="0"/>
              <a:t>”,”he”)</a:t>
            </a:r>
          </a:p>
        </p:txBody>
      </p:sp>
    </p:spTree>
    <p:extLst>
      <p:ext uri="{BB962C8B-B14F-4D97-AF65-F5344CB8AC3E}">
        <p14:creationId xmlns:p14="http://schemas.microsoft.com/office/powerpoint/2010/main" val="410754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5E35-5BAA-D847-BDD9-ED5D4762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M-EX-add one to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3E5F-252A-3F4E-83A9-0749B700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86214"/>
          </a:xfrm>
        </p:spPr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addOne</a:t>
            </a:r>
            <a:r>
              <a:rPr lang="en-US" dirty="0"/>
              <a:t>(</a:t>
            </a:r>
            <a:r>
              <a:rPr lang="en-US" dirty="0" err="1"/>
              <a:t>myL:List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]):List[</a:t>
            </a:r>
            <a:r>
              <a:rPr lang="en-US" dirty="0" err="1"/>
              <a:t>Int</a:t>
            </a:r>
            <a:r>
              <a:rPr lang="en-US" dirty="0"/>
              <a:t>]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myL.map</a:t>
            </a:r>
            <a:r>
              <a:rPr lang="en-US" dirty="0"/>
              <a:t> { ( h ) =&gt; h + 1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Not sure what a great table would look like for this, but lets give it a shot</a:t>
            </a:r>
          </a:p>
          <a:p>
            <a:r>
              <a:rPr lang="en-US" dirty="0"/>
              <a:t>Example list 5 :: 15 :: 10 :: Nil</a:t>
            </a:r>
          </a:p>
          <a:p>
            <a:r>
              <a:rPr lang="en-US" dirty="0"/>
              <a:t>After the table is filled in we can create the new list</a:t>
            </a:r>
          </a:p>
          <a:p>
            <a:r>
              <a:rPr lang="en-US" dirty="0"/>
              <a:t>Put the h</a:t>
            </a:r>
            <a:r>
              <a:rPr lang="en-US" baseline="-25000" dirty="0"/>
              <a:t>i</a:t>
            </a:r>
            <a:r>
              <a:rPr lang="en-US" dirty="0"/>
              <a:t>’ into the output list in the same order they cam in</a:t>
            </a:r>
          </a:p>
          <a:p>
            <a:r>
              <a:rPr lang="en-US" dirty="0"/>
              <a:t>6 :: 16 :: 11 :: Nil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25B1F7-64E4-D04A-AC71-CDF04042C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00468"/>
              </p:ext>
            </p:extLst>
          </p:nvPr>
        </p:nvGraphicFramePr>
        <p:xfrm>
          <a:off x="8373171" y="4158839"/>
          <a:ext cx="311372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3595">
                  <a:extLst>
                    <a:ext uri="{9D8B030D-6E8A-4147-A177-3AD203B41FA5}">
                      <a16:colId xmlns:a16="http://schemas.microsoft.com/office/drawing/2014/main" val="238637351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809762384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90312347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7276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="1" i="0" baseline="-25000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0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+ 1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4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+ 1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8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+ 1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6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F188-6F7C-6D4C-A463-E7F47FBB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– try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C3F9-8837-D445-829F-2E199CEE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minutes. Use Map</a:t>
            </a:r>
          </a:p>
          <a:p>
            <a:r>
              <a:rPr lang="en-US" dirty="0"/>
              <a:t>Create a function named `</a:t>
            </a:r>
            <a:r>
              <a:rPr lang="en-US" dirty="0" err="1"/>
              <a:t>boolify</a:t>
            </a:r>
            <a:r>
              <a:rPr lang="en-US" dirty="0"/>
              <a:t>` this will take in a list of </a:t>
            </a:r>
            <a:r>
              <a:rPr lang="en-US" dirty="0" err="1"/>
              <a:t>Int</a:t>
            </a:r>
            <a:r>
              <a:rPr lang="en-US" dirty="0"/>
              <a:t> and return a list of Booleans. It shall cast truthy </a:t>
            </a:r>
            <a:r>
              <a:rPr lang="en-US" dirty="0" err="1"/>
              <a:t>Int</a:t>
            </a:r>
            <a:r>
              <a:rPr lang="en-US" dirty="0"/>
              <a:t> items to `true` and </a:t>
            </a:r>
            <a:r>
              <a:rPr lang="en-US" dirty="0" err="1"/>
              <a:t>falsey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items to `false`.</a:t>
            </a:r>
          </a:p>
          <a:p>
            <a:r>
              <a:rPr lang="en-US" dirty="0"/>
              <a:t>assert( </a:t>
            </a:r>
            <a:r>
              <a:rPr lang="en-US" dirty="0" err="1"/>
              <a:t>boolify</a:t>
            </a:r>
            <a:r>
              <a:rPr lang="en-US" dirty="0"/>
              <a:t>( 15 :: 0 :: Nil ) == true :: false :: Nil )</a:t>
            </a:r>
          </a:p>
        </p:txBody>
      </p:sp>
    </p:spTree>
    <p:extLst>
      <p:ext uri="{BB962C8B-B14F-4D97-AF65-F5344CB8AC3E}">
        <p14:creationId xmlns:p14="http://schemas.microsoft.com/office/powerpoint/2010/main" val="198911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F188-6F7C-6D4C-A463-E7F47FBB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– try it yourself - </a:t>
            </a:r>
            <a:r>
              <a:rPr lang="en-US" dirty="0" err="1"/>
              <a:t>sol’n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C3F9-8837-D445-829F-2E199CEE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named `</a:t>
            </a:r>
            <a:r>
              <a:rPr lang="en-US" dirty="0" err="1"/>
              <a:t>boolify</a:t>
            </a:r>
            <a:r>
              <a:rPr lang="en-US" dirty="0"/>
              <a:t>` this will take in a list of </a:t>
            </a:r>
            <a:r>
              <a:rPr lang="en-US" dirty="0" err="1"/>
              <a:t>Int</a:t>
            </a:r>
            <a:r>
              <a:rPr lang="en-US" dirty="0"/>
              <a:t> and return a list of Booleans. It shall cast truthy </a:t>
            </a:r>
            <a:r>
              <a:rPr lang="en-US" dirty="0" err="1"/>
              <a:t>Int</a:t>
            </a:r>
            <a:r>
              <a:rPr lang="en-US" dirty="0"/>
              <a:t> items to `true` and </a:t>
            </a:r>
            <a:r>
              <a:rPr lang="en-US" dirty="0" err="1"/>
              <a:t>falsey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items to `false`.</a:t>
            </a:r>
          </a:p>
          <a:p>
            <a:r>
              <a:rPr lang="en-US" dirty="0"/>
              <a:t>assert( </a:t>
            </a:r>
            <a:r>
              <a:rPr lang="en-US" dirty="0" err="1"/>
              <a:t>boolify</a:t>
            </a:r>
            <a:r>
              <a:rPr lang="en-US" dirty="0"/>
              <a:t>( 15 :: 0 :: Nil ) == true :: false :: Nil 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boolify</a:t>
            </a:r>
            <a:r>
              <a:rPr lang="en-US" dirty="0"/>
              <a:t>( </a:t>
            </a:r>
            <a:r>
              <a:rPr lang="en-US" dirty="0" err="1"/>
              <a:t>myL:List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): List[Boolean] = ???</a:t>
            </a:r>
          </a:p>
        </p:txBody>
      </p:sp>
    </p:spTree>
    <p:extLst>
      <p:ext uri="{BB962C8B-B14F-4D97-AF65-F5344CB8AC3E}">
        <p14:creationId xmlns:p14="http://schemas.microsoft.com/office/powerpoint/2010/main" val="3243880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F188-6F7C-6D4C-A463-E7F47FBB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– try it yourself - </a:t>
            </a:r>
            <a:r>
              <a:rPr lang="en-US" dirty="0" err="1"/>
              <a:t>sol’n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C3F9-8837-D445-829F-2E199CEE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named `</a:t>
            </a:r>
            <a:r>
              <a:rPr lang="en-US" dirty="0" err="1"/>
              <a:t>boolify</a:t>
            </a:r>
            <a:r>
              <a:rPr lang="en-US" dirty="0"/>
              <a:t>` this will take in a list of </a:t>
            </a:r>
            <a:r>
              <a:rPr lang="en-US" dirty="0" err="1"/>
              <a:t>Int</a:t>
            </a:r>
            <a:r>
              <a:rPr lang="en-US" dirty="0"/>
              <a:t> and return a list of Booleans. It shall cast truthy </a:t>
            </a:r>
            <a:r>
              <a:rPr lang="en-US" dirty="0" err="1"/>
              <a:t>Int</a:t>
            </a:r>
            <a:r>
              <a:rPr lang="en-US" dirty="0"/>
              <a:t> items to `true` and </a:t>
            </a:r>
            <a:r>
              <a:rPr lang="en-US" dirty="0" err="1"/>
              <a:t>falsey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items to `false`.</a:t>
            </a:r>
          </a:p>
          <a:p>
            <a:r>
              <a:rPr lang="en-US" dirty="0"/>
              <a:t>assert( </a:t>
            </a:r>
            <a:r>
              <a:rPr lang="en-US" dirty="0" err="1"/>
              <a:t>boolify</a:t>
            </a:r>
            <a:r>
              <a:rPr lang="en-US" dirty="0"/>
              <a:t>( 15 :: 0 :: Nil ) == true :: false :: Nil 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boolify</a:t>
            </a:r>
            <a:r>
              <a:rPr lang="en-US" dirty="0"/>
              <a:t>( </a:t>
            </a:r>
            <a:r>
              <a:rPr lang="en-US" dirty="0" err="1"/>
              <a:t>myL:List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): List[Boolean]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myL.map</a:t>
            </a:r>
            <a:r>
              <a:rPr lang="en-US" dirty="0"/>
              <a:t> { (h) =&gt; h != 0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690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F188-6F7C-6D4C-A463-E7F47FBB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– another example - with </a:t>
            </a:r>
            <a:r>
              <a:rPr lang="en-US" dirty="0" err="1"/>
              <a:t>suger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C3F9-8837-D445-829F-2E199CEE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8658"/>
          </a:xfrm>
        </p:spPr>
        <p:txBody>
          <a:bodyPr>
            <a:normAutofit/>
          </a:bodyPr>
          <a:lstStyle/>
          <a:p>
            <a:r>
              <a:rPr lang="en-US" dirty="0"/>
              <a:t>Create a function named `</a:t>
            </a:r>
            <a:r>
              <a:rPr lang="en-US" dirty="0" err="1"/>
              <a:t>dBoolify</a:t>
            </a:r>
            <a:r>
              <a:rPr lang="en-US" dirty="0"/>
              <a:t>` this will take in a list of Double and return a list of Booleans. It shall cast truthy Double items to `true` and </a:t>
            </a:r>
            <a:r>
              <a:rPr lang="en-US" dirty="0" err="1"/>
              <a:t>falsey</a:t>
            </a:r>
            <a:r>
              <a:rPr lang="en-US" dirty="0"/>
              <a:t> Double items to `false`.</a:t>
            </a:r>
          </a:p>
          <a:p>
            <a:r>
              <a:rPr lang="en-US" dirty="0"/>
              <a:t>assert( </a:t>
            </a:r>
            <a:r>
              <a:rPr lang="en-US" dirty="0" err="1"/>
              <a:t>dBoolify</a:t>
            </a:r>
            <a:r>
              <a:rPr lang="en-US" dirty="0"/>
              <a:t>( 15.0 :: -0.0 :: </a:t>
            </a:r>
            <a:r>
              <a:rPr lang="en-US" dirty="0" err="1"/>
              <a:t>Double.NaN</a:t>
            </a:r>
            <a:r>
              <a:rPr lang="en-US" dirty="0"/>
              <a:t> :: Nil ) == true :: false :: false :: Nil )</a:t>
            </a:r>
          </a:p>
          <a:p>
            <a:endParaRPr lang="en-US" dirty="0"/>
          </a:p>
          <a:p>
            <a:r>
              <a:rPr lang="en-US" dirty="0"/>
              <a:t>The following is overkill, you probably shouldn’t pattern match… but I want to show you some cool sugar that </a:t>
            </a:r>
            <a:r>
              <a:rPr lang="en-US" dirty="0" err="1"/>
              <a:t>scala</a:t>
            </a:r>
            <a:r>
              <a:rPr lang="en-US" dirty="0"/>
              <a:t> provides</a:t>
            </a:r>
          </a:p>
          <a:p>
            <a:r>
              <a:rPr lang="en-US" dirty="0"/>
              <a:t>This is also possible in all other HOF discussed so far</a:t>
            </a:r>
          </a:p>
          <a:p>
            <a:r>
              <a:rPr lang="en-US" dirty="0"/>
              <a:t>The places we actually want to use this are rather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4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F188-6F7C-6D4C-A463-E7F47FBB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– another example - with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C3F9-8837-D445-829F-2E199CEE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86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function named `</a:t>
            </a:r>
            <a:r>
              <a:rPr lang="en-US" dirty="0" err="1"/>
              <a:t>dBoolify</a:t>
            </a:r>
            <a:r>
              <a:rPr lang="en-US" dirty="0"/>
              <a:t>` this will take in a list of Double and return a list of Booleans. It shall cast truthy Double items to `true` and </a:t>
            </a:r>
            <a:r>
              <a:rPr lang="en-US" dirty="0" err="1"/>
              <a:t>falsey</a:t>
            </a:r>
            <a:r>
              <a:rPr lang="en-US" dirty="0"/>
              <a:t> Double items to `false`.</a:t>
            </a:r>
          </a:p>
          <a:p>
            <a:r>
              <a:rPr lang="en-US" dirty="0"/>
              <a:t>assert( </a:t>
            </a:r>
            <a:r>
              <a:rPr lang="en-US" dirty="0" err="1"/>
              <a:t>dBoolify</a:t>
            </a:r>
            <a:r>
              <a:rPr lang="en-US" dirty="0"/>
              <a:t>( 15.0 :: -0.0 :: </a:t>
            </a:r>
            <a:r>
              <a:rPr lang="en-US" dirty="0" err="1"/>
              <a:t>Double.NaN</a:t>
            </a:r>
            <a:r>
              <a:rPr lang="en-US" dirty="0"/>
              <a:t> :: Nil ) == true :: false :: false :: Nil )</a:t>
            </a:r>
          </a:p>
          <a:p>
            <a:r>
              <a:rPr lang="en-US" dirty="0"/>
              <a:t>def </a:t>
            </a:r>
            <a:r>
              <a:rPr lang="en-US" dirty="0" err="1"/>
              <a:t>dBoolify</a:t>
            </a:r>
            <a:r>
              <a:rPr lang="en-US" dirty="0"/>
              <a:t>(</a:t>
            </a:r>
            <a:r>
              <a:rPr lang="en-US" dirty="0" err="1"/>
              <a:t>myL:List</a:t>
            </a:r>
            <a:r>
              <a:rPr lang="en-US" dirty="0"/>
              <a:t>[Double]): List[Boolean]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myL.map</a:t>
            </a:r>
            <a:r>
              <a:rPr lang="en-US" dirty="0"/>
              <a:t> { (h) =&gt; {</a:t>
            </a:r>
            <a:br>
              <a:rPr lang="en-US" dirty="0"/>
            </a:br>
            <a:r>
              <a:rPr lang="en-US" dirty="0"/>
              <a:t>		h match {</a:t>
            </a:r>
            <a:br>
              <a:rPr lang="en-US" dirty="0"/>
            </a:br>
            <a:r>
              <a:rPr lang="en-US" dirty="0"/>
              <a:t>			case _ if </a:t>
            </a:r>
            <a:r>
              <a:rPr lang="en-US" dirty="0" err="1"/>
              <a:t>h.isNaN</a:t>
            </a:r>
            <a:r>
              <a:rPr lang="en-US" dirty="0"/>
              <a:t> =&gt; false</a:t>
            </a:r>
            <a:br>
              <a:rPr lang="en-US" dirty="0"/>
            </a:br>
            <a:r>
              <a:rPr lang="en-US" dirty="0"/>
              <a:t>			case 0.0 | -0.0 =&gt; false</a:t>
            </a:r>
            <a:br>
              <a:rPr lang="en-US" dirty="0"/>
            </a:br>
            <a:r>
              <a:rPr lang="en-US" dirty="0"/>
              <a:t>			case _ =&gt; true</a:t>
            </a:r>
            <a:br>
              <a:rPr lang="en-US" dirty="0"/>
            </a:br>
            <a:r>
              <a:rPr lang="en-US" dirty="0"/>
              <a:t>}	}	}</a:t>
            </a:r>
          </a:p>
        </p:txBody>
      </p:sp>
    </p:spTree>
    <p:extLst>
      <p:ext uri="{BB962C8B-B14F-4D97-AF65-F5344CB8AC3E}">
        <p14:creationId xmlns:p14="http://schemas.microsoft.com/office/powerpoint/2010/main" val="279917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F188-6F7C-6D4C-A463-E7F47FBB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– another example - with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C3F9-8837-D445-829F-2E199CEE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8658"/>
          </a:xfrm>
        </p:spPr>
        <p:txBody>
          <a:bodyPr>
            <a:normAutofit/>
          </a:bodyPr>
          <a:lstStyle/>
          <a:p>
            <a:r>
              <a:rPr lang="en-US" dirty="0"/>
              <a:t>Create a function named `</a:t>
            </a:r>
            <a:r>
              <a:rPr lang="en-US" dirty="0" err="1"/>
              <a:t>dBoolify</a:t>
            </a:r>
            <a:r>
              <a:rPr lang="en-US" dirty="0"/>
              <a:t>` this will take in a list of Double and return a list of Booleans. It shall cast truthy Double items to `true` and </a:t>
            </a:r>
            <a:r>
              <a:rPr lang="en-US" dirty="0" err="1"/>
              <a:t>falsey</a:t>
            </a:r>
            <a:r>
              <a:rPr lang="en-US" dirty="0"/>
              <a:t> Double items to `false`.</a:t>
            </a:r>
          </a:p>
          <a:p>
            <a:r>
              <a:rPr lang="en-US" dirty="0"/>
              <a:t>assert( </a:t>
            </a:r>
            <a:r>
              <a:rPr lang="en-US" dirty="0" err="1"/>
              <a:t>dBoolify</a:t>
            </a:r>
            <a:r>
              <a:rPr lang="en-US" dirty="0"/>
              <a:t>( 15.0 :: -0.0 :: </a:t>
            </a:r>
            <a:r>
              <a:rPr lang="en-US" dirty="0" err="1"/>
              <a:t>Double.NaN</a:t>
            </a:r>
            <a:r>
              <a:rPr lang="en-US" dirty="0"/>
              <a:t> :: Nil ) == true :: false :: false :: Nil )</a:t>
            </a:r>
          </a:p>
          <a:p>
            <a:r>
              <a:rPr lang="en-US" dirty="0"/>
              <a:t>def </a:t>
            </a:r>
            <a:r>
              <a:rPr lang="en-US" dirty="0" err="1"/>
              <a:t>dBoolify</a:t>
            </a:r>
            <a:r>
              <a:rPr lang="en-US" dirty="0"/>
              <a:t>(</a:t>
            </a:r>
            <a:r>
              <a:rPr lang="en-US" dirty="0" err="1"/>
              <a:t>myL:List</a:t>
            </a:r>
            <a:r>
              <a:rPr lang="en-US" dirty="0"/>
              <a:t>[Double]): List[Boolean]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myL.map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	case h if </a:t>
            </a:r>
            <a:r>
              <a:rPr lang="en-US" dirty="0" err="1"/>
              <a:t>h.isNaN</a:t>
            </a:r>
            <a:r>
              <a:rPr lang="en-US" dirty="0"/>
              <a:t> =&gt; false</a:t>
            </a:r>
            <a:br>
              <a:rPr lang="en-US" dirty="0"/>
            </a:br>
            <a:r>
              <a:rPr lang="en-US" dirty="0"/>
              <a:t>		case 0.0 | -0.0 =&gt; false</a:t>
            </a:r>
            <a:br>
              <a:rPr lang="en-US" dirty="0"/>
            </a:br>
            <a:r>
              <a:rPr lang="en-US" dirty="0"/>
              <a:t>		case _ =&gt; true</a:t>
            </a:r>
            <a:br>
              <a:rPr lang="en-US" dirty="0"/>
            </a:br>
            <a:r>
              <a:rPr lang="en-US" dirty="0"/>
              <a:t>}	}</a:t>
            </a:r>
          </a:p>
        </p:txBody>
      </p:sp>
    </p:spTree>
    <p:extLst>
      <p:ext uri="{BB962C8B-B14F-4D97-AF65-F5344CB8AC3E}">
        <p14:creationId xmlns:p14="http://schemas.microsoft.com/office/powerpoint/2010/main" val="755542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F188-6F7C-6D4C-A463-E7F47FBB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C3F9-8837-D445-829F-2E199CEE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86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dBoolify</a:t>
            </a:r>
            <a:r>
              <a:rPr lang="en-US" dirty="0"/>
              <a:t>(</a:t>
            </a:r>
            <a:r>
              <a:rPr lang="en-US" dirty="0" err="1"/>
              <a:t>myL:List</a:t>
            </a:r>
            <a:r>
              <a:rPr lang="en-US" dirty="0"/>
              <a:t>[Double]): List[Boolean]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myL.map</a:t>
            </a:r>
            <a:r>
              <a:rPr lang="en-US" dirty="0"/>
              <a:t> { (h) =&gt; {</a:t>
            </a:r>
            <a:br>
              <a:rPr lang="en-US" dirty="0"/>
            </a:br>
            <a:r>
              <a:rPr lang="en-US" dirty="0"/>
              <a:t>		h match {</a:t>
            </a:r>
            <a:br>
              <a:rPr lang="en-US" dirty="0"/>
            </a:br>
            <a:r>
              <a:rPr lang="en-US" dirty="0"/>
              <a:t>			case _ if </a:t>
            </a:r>
            <a:r>
              <a:rPr lang="en-US" dirty="0" err="1"/>
              <a:t>h.isNaN</a:t>
            </a:r>
            <a:r>
              <a:rPr lang="en-US" dirty="0"/>
              <a:t> =&gt; false</a:t>
            </a:r>
            <a:br>
              <a:rPr lang="en-US" dirty="0"/>
            </a:br>
            <a:r>
              <a:rPr lang="en-US" dirty="0"/>
              <a:t>			case 0.0 | -0.0 =&gt; false</a:t>
            </a:r>
            <a:br>
              <a:rPr lang="en-US" dirty="0"/>
            </a:br>
            <a:r>
              <a:rPr lang="en-US" dirty="0"/>
              <a:t>			case _ =&gt; true</a:t>
            </a:r>
            <a:br>
              <a:rPr lang="en-US" dirty="0"/>
            </a:br>
            <a:r>
              <a:rPr lang="en-US" dirty="0"/>
              <a:t>}	}	}</a:t>
            </a:r>
          </a:p>
          <a:p>
            <a:r>
              <a:rPr lang="en-US" dirty="0"/>
              <a:t>def </a:t>
            </a:r>
            <a:r>
              <a:rPr lang="en-US" dirty="0" err="1"/>
              <a:t>dBoolify</a:t>
            </a:r>
            <a:r>
              <a:rPr lang="en-US" dirty="0"/>
              <a:t>(</a:t>
            </a:r>
            <a:r>
              <a:rPr lang="en-US" dirty="0" err="1"/>
              <a:t>myL:List</a:t>
            </a:r>
            <a:r>
              <a:rPr lang="en-US" dirty="0"/>
              <a:t>[Double]): List[Boolean]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myL.map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	case h if </a:t>
            </a:r>
            <a:r>
              <a:rPr lang="en-US" dirty="0" err="1"/>
              <a:t>h.isNaN</a:t>
            </a:r>
            <a:r>
              <a:rPr lang="en-US" dirty="0"/>
              <a:t> =&gt; false</a:t>
            </a:r>
            <a:br>
              <a:rPr lang="en-US" dirty="0"/>
            </a:br>
            <a:r>
              <a:rPr lang="en-US" dirty="0"/>
              <a:t>		case 0.0 | -0.0 =&gt; false</a:t>
            </a:r>
            <a:br>
              <a:rPr lang="en-US" dirty="0"/>
            </a:br>
            <a:r>
              <a:rPr lang="en-US" dirty="0"/>
              <a:t>		case _ =&gt; true</a:t>
            </a:r>
            <a:br>
              <a:rPr lang="en-US" dirty="0"/>
            </a:br>
            <a:r>
              <a:rPr lang="en-US" dirty="0"/>
              <a:t>}	}</a:t>
            </a:r>
          </a:p>
        </p:txBody>
      </p:sp>
    </p:spTree>
    <p:extLst>
      <p:ext uri="{BB962C8B-B14F-4D97-AF65-F5344CB8AC3E}">
        <p14:creationId xmlns:p14="http://schemas.microsoft.com/office/powerpoint/2010/main" val="3584591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F188-6F7C-6D4C-A463-E7F47FBB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C3F9-8837-D445-829F-2E199CEE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740421" cy="38386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I mentioned… that was overkill and not the ideal way to solve this particular problem. But the useful examples are too complex to cover today.</a:t>
            </a:r>
          </a:p>
          <a:p>
            <a:r>
              <a:rPr lang="en-US" dirty="0"/>
              <a:t>Booleans are faster with if/else statements to pattern matching</a:t>
            </a:r>
          </a:p>
          <a:p>
            <a:r>
              <a:rPr lang="en-US" dirty="0"/>
              <a:t>Even better, you might be able to just use a Boolean expression as follows</a:t>
            </a:r>
          </a:p>
          <a:p>
            <a:r>
              <a:rPr lang="en-US" dirty="0"/>
              <a:t>Here is a, perhaps better solution to this particular problem…</a:t>
            </a:r>
          </a:p>
          <a:p>
            <a:r>
              <a:rPr lang="en-US" dirty="0"/>
              <a:t>def </a:t>
            </a:r>
            <a:r>
              <a:rPr lang="en-US" dirty="0" err="1"/>
              <a:t>dBoolify</a:t>
            </a:r>
            <a:r>
              <a:rPr lang="en-US" dirty="0"/>
              <a:t>(</a:t>
            </a:r>
            <a:r>
              <a:rPr lang="en-US" dirty="0" err="1"/>
              <a:t>myL:List</a:t>
            </a:r>
            <a:r>
              <a:rPr lang="en-US" dirty="0"/>
              <a:t>[Double]): List[Boolean]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myL.map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	(h) =&gt; !( </a:t>
            </a:r>
            <a:r>
              <a:rPr lang="en-US" dirty="0" err="1"/>
              <a:t>h.isNaN</a:t>
            </a:r>
            <a:r>
              <a:rPr lang="en-US" dirty="0"/>
              <a:t> || h == 0.0 )</a:t>
            </a:r>
            <a:br>
              <a:rPr lang="en-US" dirty="0"/>
            </a:br>
            <a:r>
              <a:rPr lang="en-US" dirty="0"/>
              <a:t>}	} // fun fact, 0.0 == -0.0, you only need to check one</a:t>
            </a:r>
          </a:p>
        </p:txBody>
      </p:sp>
    </p:spTree>
    <p:extLst>
      <p:ext uri="{BB962C8B-B14F-4D97-AF65-F5344CB8AC3E}">
        <p14:creationId xmlns:p14="http://schemas.microsoft.com/office/powerpoint/2010/main" val="3034988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BE2B-7055-FB4B-BBA1-A40788C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HOF -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BAE3-2189-3C4D-B098-354E006F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Self:List</a:t>
            </a:r>
            <a:r>
              <a:rPr lang="en-US" dirty="0"/>
              <a:t>[A] . exists ( (</a:t>
            </a:r>
            <a:r>
              <a:rPr lang="en-US" dirty="0" err="1"/>
              <a:t>h:A</a:t>
            </a:r>
            <a:r>
              <a:rPr lang="en-US" dirty="0"/>
              <a:t>) =&gt; _:Boolean ) : Boolean</a:t>
            </a:r>
          </a:p>
          <a:p>
            <a:r>
              <a:rPr lang="en-US" dirty="0"/>
              <a:t>This returns true if it finds an item that returns true from the callback</a:t>
            </a:r>
          </a:p>
          <a:p>
            <a:r>
              <a:rPr lang="en-US" dirty="0"/>
              <a:t>def </a:t>
            </a:r>
            <a:r>
              <a:rPr lang="en-US" dirty="0" err="1"/>
              <a:t>hasOdds</a:t>
            </a:r>
            <a:r>
              <a:rPr lang="en-US" dirty="0"/>
              <a:t>( </a:t>
            </a:r>
            <a:r>
              <a:rPr lang="en-US" dirty="0" err="1"/>
              <a:t>myL:List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): Boolean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myL.foldLeft</a:t>
            </a:r>
            <a:r>
              <a:rPr lang="en-US" dirty="0"/>
              <a:t>(false){ (</a:t>
            </a:r>
            <a:r>
              <a:rPr lang="en-US" dirty="0" err="1"/>
              <a:t>acc</a:t>
            </a:r>
            <a:r>
              <a:rPr lang="en-US" dirty="0"/>
              <a:t>, h) =&gt; </a:t>
            </a:r>
            <a:r>
              <a:rPr lang="en-US" dirty="0" err="1"/>
              <a:t>acc</a:t>
            </a:r>
            <a:r>
              <a:rPr lang="en-US" dirty="0"/>
              <a:t> || h %2 == 1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def </a:t>
            </a:r>
            <a:r>
              <a:rPr lang="en-US" dirty="0" err="1"/>
              <a:t>hasOdds</a:t>
            </a:r>
            <a:r>
              <a:rPr lang="en-US" dirty="0"/>
              <a:t>( </a:t>
            </a:r>
            <a:r>
              <a:rPr lang="en-US" dirty="0" err="1"/>
              <a:t>myL:List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): Boolean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myL.exists</a:t>
            </a:r>
            <a:r>
              <a:rPr lang="en-US" dirty="0"/>
              <a:t>{ (h) =&gt; h % 2 == 1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6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List[A]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BE2B-7055-FB4B-BBA1-A40788C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HOF -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BAE3-2189-3C4D-B098-354E006F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Self:List</a:t>
            </a:r>
            <a:r>
              <a:rPr lang="en-US" dirty="0"/>
              <a:t>[A] . exists ( (</a:t>
            </a:r>
            <a:r>
              <a:rPr lang="en-US" dirty="0" err="1"/>
              <a:t>h:A</a:t>
            </a:r>
            <a:r>
              <a:rPr lang="en-US" dirty="0"/>
              <a:t>) =&gt; _:Boolean ) : Boolean</a:t>
            </a:r>
          </a:p>
          <a:p>
            <a:r>
              <a:rPr lang="en-US" dirty="0"/>
              <a:t>def </a:t>
            </a:r>
            <a:r>
              <a:rPr lang="en-US" dirty="0" err="1"/>
              <a:t>hasOdds</a:t>
            </a:r>
            <a:r>
              <a:rPr lang="en-US" dirty="0"/>
              <a:t>( </a:t>
            </a:r>
            <a:r>
              <a:rPr lang="en-US" dirty="0" err="1"/>
              <a:t>myL:List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): Boolean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myL.exists</a:t>
            </a:r>
            <a:r>
              <a:rPr lang="en-US" dirty="0"/>
              <a:t>{ (h) =&gt; h % 2 == 1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Table (so many ways we could* do this…) … list 10 :: 20 :: 30 :: Nil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2E6113-CEDF-0B46-A981-E46467EB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54975"/>
              </p:ext>
            </p:extLst>
          </p:nvPr>
        </p:nvGraphicFramePr>
        <p:xfrm>
          <a:off x="1708615" y="4328304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218663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3821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58203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766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% 2 ==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Res/b/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4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10 % 2 == 1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20 % 2 == 1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6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30 % 2 == 1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3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680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BE2B-7055-FB4B-BBA1-A40788C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HOF -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BAE3-2189-3C4D-B098-354E006F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Self:List</a:t>
            </a:r>
            <a:r>
              <a:rPr lang="en-US" dirty="0"/>
              <a:t>[A] . exists ( (</a:t>
            </a:r>
            <a:r>
              <a:rPr lang="en-US" dirty="0" err="1"/>
              <a:t>h:A</a:t>
            </a:r>
            <a:r>
              <a:rPr lang="en-US" dirty="0"/>
              <a:t>) =&gt; _:Boolean ) : Boolean</a:t>
            </a:r>
          </a:p>
          <a:p>
            <a:r>
              <a:rPr lang="en-US" dirty="0"/>
              <a:t>def </a:t>
            </a:r>
            <a:r>
              <a:rPr lang="en-US" dirty="0" err="1"/>
              <a:t>hasOdds</a:t>
            </a:r>
            <a:r>
              <a:rPr lang="en-US" dirty="0"/>
              <a:t>( </a:t>
            </a:r>
            <a:r>
              <a:rPr lang="en-US" dirty="0" err="1"/>
              <a:t>myL:List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): Boolean =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myL.exists</a:t>
            </a:r>
            <a:r>
              <a:rPr lang="en-US" dirty="0"/>
              <a:t>{ (h) =&gt; h % 2 == 1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Table (so many ways we could* do this…) … list 15 :: 20 :: 30 :: Nil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2E6113-CEDF-0B46-A981-E46467EB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73268"/>
              </p:ext>
            </p:extLst>
          </p:nvPr>
        </p:nvGraphicFramePr>
        <p:xfrm>
          <a:off x="1708615" y="4328304"/>
          <a:ext cx="9041161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218663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3821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5820378"/>
                    </a:ext>
                  </a:extLst>
                </a:gridCol>
                <a:gridCol w="2945161">
                  <a:extLst>
                    <a:ext uri="{9D8B030D-6E8A-4147-A177-3AD203B41FA5}">
                      <a16:colId xmlns:a16="http://schemas.microsoft.com/office/drawing/2014/main" val="357766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% 2 ==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Res/b/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4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15 % 2 == 1 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Who cares?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already found true…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6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3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835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BE2B-7055-FB4B-BBA1-A40788C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 – getting fancy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BAE3-2189-3C4D-B098-354E006F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Self:List</a:t>
            </a:r>
            <a:r>
              <a:rPr lang="en-US" dirty="0"/>
              <a:t>[A] . exists ( (</a:t>
            </a:r>
            <a:r>
              <a:rPr lang="en-US" dirty="0" err="1"/>
              <a:t>h:A</a:t>
            </a:r>
            <a:r>
              <a:rPr lang="en-US" dirty="0"/>
              <a:t>) =&gt; _:Boolean ) : Boolean</a:t>
            </a:r>
          </a:p>
          <a:p>
            <a:r>
              <a:rPr lang="en-US" dirty="0"/>
              <a:t>This returns true if it finds an item that returns true from the callback</a:t>
            </a:r>
          </a:p>
          <a:p>
            <a:r>
              <a:rPr lang="en-US" dirty="0"/>
              <a:t>We can use it to solve other problems, such as </a:t>
            </a:r>
            <a:r>
              <a:rPr lang="en-US" dirty="0" err="1"/>
              <a:t>containsOnly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Solve the opposite problem</a:t>
            </a:r>
          </a:p>
          <a:p>
            <a:pPr lvl="1"/>
            <a:r>
              <a:rPr lang="en-US" dirty="0"/>
              <a:t>Throw a `!` around the output</a:t>
            </a:r>
          </a:p>
          <a:p>
            <a:r>
              <a:rPr lang="en-US" dirty="0"/>
              <a:t>def </a:t>
            </a:r>
            <a:r>
              <a:rPr lang="en-US" dirty="0" err="1"/>
              <a:t>allEven</a:t>
            </a:r>
            <a:r>
              <a:rPr lang="en-US" dirty="0"/>
              <a:t>(</a:t>
            </a:r>
            <a:r>
              <a:rPr lang="en-US" dirty="0" err="1"/>
              <a:t>myL:List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]):Boolean = {</a:t>
            </a:r>
            <a:br>
              <a:rPr lang="en-US" dirty="0"/>
            </a:br>
            <a:r>
              <a:rPr lang="en-US" dirty="0"/>
              <a:t>	!( </a:t>
            </a:r>
            <a:r>
              <a:rPr lang="en-US" dirty="0" err="1"/>
              <a:t>myL.exists</a:t>
            </a:r>
            <a:r>
              <a:rPr lang="en-US" dirty="0"/>
              <a:t>{ (h) =&gt; h % 2 == 1 } 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4246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436E-C86E-CB4D-A012-93FFF6D7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D0A8-556A-444F-BA42-075F6D89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underscore is pretty fancy…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underscore will take the quality of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 of your intended call back</a:t>
            </a:r>
          </a:p>
          <a:p>
            <a:r>
              <a:rPr lang="en-US" dirty="0"/>
              <a:t>Sum		</a:t>
            </a:r>
            <a:r>
              <a:rPr lang="en-US" dirty="0" err="1"/>
              <a:t>myL.foldLeft</a:t>
            </a:r>
            <a:r>
              <a:rPr lang="en-US" dirty="0"/>
              <a:t>(0){ _ + _ } 		// &lt;</a:t>
            </a:r>
            <a:r>
              <a:rPr lang="en-US" dirty="0" err="1"/>
              <a:t>acc</a:t>
            </a:r>
            <a:r>
              <a:rPr lang="en-US" dirty="0"/>
              <a:t>&gt; + &lt;h&gt;</a:t>
            </a:r>
          </a:p>
          <a:p>
            <a:r>
              <a:rPr lang="en-US" dirty="0"/>
              <a:t>Reverse	</a:t>
            </a:r>
            <a:r>
              <a:rPr lang="en-US" dirty="0" err="1"/>
              <a:t>myL.foldRigth</a:t>
            </a:r>
            <a:r>
              <a:rPr lang="en-US" dirty="0"/>
              <a:t>(Nil){ _ :: _ } 	// &lt;h&gt; :: &lt;</a:t>
            </a:r>
            <a:r>
              <a:rPr lang="en-US" dirty="0" err="1"/>
              <a:t>acc</a:t>
            </a:r>
            <a:r>
              <a:rPr lang="en-US" dirty="0"/>
              <a:t>&gt;</a:t>
            </a:r>
          </a:p>
          <a:p>
            <a:r>
              <a:rPr lang="en-US" dirty="0"/>
              <a:t>Inc by 2	</a:t>
            </a:r>
            <a:r>
              <a:rPr lang="en-US" dirty="0" err="1"/>
              <a:t>myL.map</a:t>
            </a:r>
            <a:r>
              <a:rPr lang="en-US" dirty="0"/>
              <a:t>{ _ + 2 }			// &lt;h&gt; + 2	</a:t>
            </a:r>
          </a:p>
          <a:p>
            <a:r>
              <a:rPr lang="en-US" dirty="0" err="1"/>
              <a:t>hasOdd</a:t>
            </a:r>
            <a:r>
              <a:rPr lang="en-US" dirty="0"/>
              <a:t>	</a:t>
            </a:r>
            <a:r>
              <a:rPr lang="en-US" dirty="0" err="1"/>
              <a:t>myL.exists</a:t>
            </a:r>
            <a:r>
              <a:rPr lang="en-US" dirty="0"/>
              <a:t>{ _ % 2 == 1 }		// &lt;h&gt; % 2 ==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436E-C86E-CB4D-A012-93FFF6D7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D0A8-556A-444F-BA42-075F6D89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with one data can be infixed</a:t>
            </a:r>
          </a:p>
          <a:p>
            <a:r>
              <a:rPr lang="en-US" dirty="0"/>
              <a:t>Recall exists is a method of List[A] that takes a single additional data, a function from A to Boolean</a:t>
            </a:r>
          </a:p>
          <a:p>
            <a:r>
              <a:rPr lang="en-US" dirty="0" err="1"/>
              <a:t>hasOdd</a:t>
            </a:r>
            <a:r>
              <a:rPr lang="en-US" dirty="0"/>
              <a:t>	</a:t>
            </a:r>
            <a:r>
              <a:rPr lang="en-US" dirty="0" err="1"/>
              <a:t>myL.exists</a:t>
            </a:r>
            <a:r>
              <a:rPr lang="en-US" dirty="0"/>
              <a:t>{ h =&gt; h % 2 == 1 }</a:t>
            </a:r>
          </a:p>
          <a:p>
            <a:r>
              <a:rPr lang="en-US" dirty="0" err="1"/>
              <a:t>hasOdd</a:t>
            </a:r>
            <a:r>
              <a:rPr lang="en-US" dirty="0"/>
              <a:t>	</a:t>
            </a:r>
            <a:r>
              <a:rPr lang="en-US" dirty="0" err="1"/>
              <a:t>myL</a:t>
            </a:r>
            <a:r>
              <a:rPr lang="en-US" dirty="0"/>
              <a:t> exists { _ % 2 == 1 }</a:t>
            </a:r>
          </a:p>
          <a:p>
            <a:r>
              <a:rPr lang="en-US" dirty="0"/>
              <a:t>Its subtle… but I can replace the dot `.` with a space ` 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94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9E79-365E-F543-9FE3-9CFB1CD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AA98-E04D-914D-903C-FFC0CBA8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86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 thing about a truly pure language that has no </a:t>
            </a:r>
            <a:r>
              <a:rPr lang="en-US" dirty="0" err="1"/>
              <a:t>sideeffects</a:t>
            </a:r>
            <a:endParaRPr lang="en-US" dirty="0"/>
          </a:p>
          <a:p>
            <a:r>
              <a:rPr lang="en-US" dirty="0"/>
              <a:t>Consider lists of length 5 – trillion</a:t>
            </a:r>
          </a:p>
          <a:p>
            <a:r>
              <a:rPr lang="en-US" dirty="0"/>
              <a:t>map can apply its callback to each item of the list independently of the other items</a:t>
            </a:r>
          </a:p>
          <a:p>
            <a:r>
              <a:rPr lang="en-US" dirty="0"/>
              <a:t>exist can apply its callback to each item of the list independently of the other items</a:t>
            </a:r>
          </a:p>
          <a:p>
            <a:r>
              <a:rPr lang="en-US" dirty="0"/>
              <a:t>fold/</a:t>
            </a:r>
            <a:r>
              <a:rPr lang="en-US" dirty="0" err="1"/>
              <a:t>foldLeft</a:t>
            </a:r>
            <a:r>
              <a:rPr lang="en-US" dirty="0"/>
              <a:t>/</a:t>
            </a:r>
            <a:r>
              <a:rPr lang="en-US" dirty="0" err="1"/>
              <a:t>foldRight</a:t>
            </a:r>
            <a:r>
              <a:rPr lang="en-US" dirty="0"/>
              <a:t> can apply its callback to each item of the list independently of the other items if we apply some fancy math tricks</a:t>
            </a:r>
          </a:p>
          <a:p>
            <a:endParaRPr lang="en-US" dirty="0"/>
          </a:p>
          <a:p>
            <a:r>
              <a:rPr lang="en-US" dirty="0"/>
              <a:t>Note that Scala is not a PURE language… only some callbacks are pure in the language and can scale</a:t>
            </a:r>
          </a:p>
        </p:txBody>
      </p:sp>
    </p:spTree>
    <p:extLst>
      <p:ext uri="{BB962C8B-B14F-4D97-AF65-F5344CB8AC3E}">
        <p14:creationId xmlns:p14="http://schemas.microsoft.com/office/powerpoint/2010/main" val="4230406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9E79-365E-F543-9FE3-9CFB1CD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AA98-E04D-914D-903C-FFC0CBA8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86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 thing about a truly pure language that has no </a:t>
            </a:r>
            <a:r>
              <a:rPr lang="en-US" dirty="0" err="1"/>
              <a:t>sideeffects</a:t>
            </a:r>
            <a:endParaRPr lang="en-US" dirty="0"/>
          </a:p>
          <a:p>
            <a:r>
              <a:rPr lang="en-US" dirty="0"/>
              <a:t>Consider lists of length 5 – trillion</a:t>
            </a:r>
          </a:p>
          <a:p>
            <a:r>
              <a:rPr lang="en-US" dirty="0"/>
              <a:t>Suppose I am mapping and suppose my call back takes 5 minutes to compute….</a:t>
            </a:r>
          </a:p>
          <a:p>
            <a:r>
              <a:rPr lang="en-US" dirty="0"/>
              <a:t>If the callback is pure and I can get my hands on 5-trillion machines, in theory I can calculate the result in 5 + minutes ( where + is the time to reform the list, which might take a while… but….)</a:t>
            </a:r>
          </a:p>
          <a:p>
            <a:r>
              <a:rPr lang="en-US" dirty="0"/>
              <a:t>If I have to compute this on a serial machine it would take 25,000,000,000,000 + minutes to compute (where the + is comparable to the other plus)</a:t>
            </a:r>
          </a:p>
          <a:p>
            <a:r>
              <a:rPr lang="en-US" dirty="0"/>
              <a:t>Yes… the programmer would have to link all the machines together… but it’s still possible with relative ease.  </a:t>
            </a:r>
          </a:p>
        </p:txBody>
      </p:sp>
    </p:spTree>
    <p:extLst>
      <p:ext uri="{BB962C8B-B14F-4D97-AF65-F5344CB8AC3E}">
        <p14:creationId xmlns:p14="http://schemas.microsoft.com/office/powerpoint/2010/main" val="2920032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6" y="808709"/>
            <a:ext cx="10949153" cy="1303867"/>
          </a:xfrm>
        </p:spPr>
        <p:txBody>
          <a:bodyPr>
            <a:normAutofit/>
          </a:bodyPr>
          <a:lstStyle/>
          <a:p>
            <a:r>
              <a:rPr lang="en-US" dirty="0"/>
              <a:t>Warm up – try again (if we have 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7" y="2560319"/>
            <a:ext cx="10539325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err="1"/>
              <a:t>def</a:t>
            </a:r>
            <a:r>
              <a:rPr lang="en-US" sz="3000" dirty="0"/>
              <a:t> palindrome [A]( l : List[A] ) = {  ???  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e.g. palindrome( List(1,2,3) ) becomes List(1,2,3,3,2,1)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e.g. palindrome( List(“he”,”</a:t>
            </a:r>
            <a:r>
              <a:rPr lang="en-US" sz="3000" dirty="0" err="1"/>
              <a:t>llo</a:t>
            </a:r>
            <a:r>
              <a:rPr lang="en-US" sz="3000" dirty="0"/>
              <a:t>”) becomes List(“he”,”</a:t>
            </a:r>
            <a:r>
              <a:rPr lang="en-US" sz="3000" dirty="0" err="1"/>
              <a:t>llo</a:t>
            </a:r>
            <a:r>
              <a:rPr lang="en-US" sz="3000" dirty="0"/>
              <a:t>”,”</a:t>
            </a:r>
            <a:r>
              <a:rPr lang="en-US" sz="3000" dirty="0" err="1"/>
              <a:t>llo</a:t>
            </a:r>
            <a:r>
              <a:rPr lang="en-US" sz="3000" dirty="0"/>
              <a:t>”,”he”)</a:t>
            </a:r>
          </a:p>
        </p:txBody>
      </p:sp>
    </p:spTree>
    <p:extLst>
      <p:ext uri="{BB962C8B-B14F-4D97-AF65-F5344CB8AC3E}">
        <p14:creationId xmlns:p14="http://schemas.microsoft.com/office/powerpoint/2010/main" val="713668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 is a two week lab, it is NOT due at the end of this week</a:t>
            </a:r>
          </a:p>
          <a:p>
            <a:r>
              <a:rPr lang="en-US" dirty="0"/>
              <a:t>Wednesday (tomorrow) we do not have class. Go enjoy the 4</a:t>
            </a:r>
            <a:r>
              <a:rPr lang="en-US" baseline="30000" dirty="0"/>
              <a:t>th</a:t>
            </a:r>
            <a:r>
              <a:rPr lang="en-US" dirty="0"/>
              <a:t> of July</a:t>
            </a:r>
          </a:p>
          <a:p>
            <a:r>
              <a:rPr lang="en-US" dirty="0"/>
              <a:t>Thursday in class we will be a review session</a:t>
            </a:r>
          </a:p>
          <a:p>
            <a:pPr lvl="1"/>
            <a:r>
              <a:rPr lang="en-US" dirty="0"/>
              <a:t>Open Q&amp;A anything you want to cover</a:t>
            </a:r>
          </a:p>
          <a:p>
            <a:pPr lvl="1"/>
            <a:r>
              <a:rPr lang="en-US" dirty="0"/>
              <a:t>After all review questions are covered will have open Q&amp;A on Lab4 and other topics… </a:t>
            </a:r>
          </a:p>
          <a:p>
            <a:pPr lvl="1"/>
            <a:r>
              <a:rPr lang="en-US" dirty="0"/>
              <a:t>If there are no questions I’ll just end class early.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58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made a midterm feedback survey. Please take it when you have the time</a:t>
            </a:r>
          </a:p>
          <a:p>
            <a:r>
              <a:rPr lang="en-US" dirty="0"/>
              <a:t>It’s completely anonymous.</a:t>
            </a:r>
          </a:p>
          <a:p>
            <a:r>
              <a:rPr lang="en-US" dirty="0"/>
              <a:t>I’m interested to hear your candid opinions</a:t>
            </a:r>
          </a:p>
          <a:p>
            <a:r>
              <a:rPr lang="en-US" dirty="0"/>
              <a:t>Be respectful…nothing obscene… but feel free to be totally honest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7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List[A] is a data type in Scala</a:t>
            </a:r>
          </a:p>
          <a:p>
            <a:r>
              <a:rPr lang="en-US" dirty="0"/>
              <a:t>It’s a list that contains elements of type A</a:t>
            </a:r>
          </a:p>
          <a:p>
            <a:r>
              <a:rPr lang="en-US" dirty="0"/>
              <a:t>Which is to say that it can contain any type</a:t>
            </a:r>
          </a:p>
          <a:p>
            <a:r>
              <a:rPr lang="en-US" dirty="0"/>
              <a:t>But the type of each element must be the same</a:t>
            </a:r>
          </a:p>
          <a:p>
            <a:r>
              <a:rPr lang="en-US" dirty="0"/>
              <a:t>E.g. List[</a:t>
            </a:r>
            <a:r>
              <a:rPr lang="en-US" dirty="0" err="1"/>
              <a:t>Int</a:t>
            </a:r>
            <a:r>
              <a:rPr lang="en-US" dirty="0"/>
              <a:t>] is the a List of integers, or a List[A] where A is an </a:t>
            </a:r>
            <a:r>
              <a:rPr lang="en-US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80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B76-7605-554C-8038-42E54AE8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50BB-2540-F047-8B8D-E6FAE4E4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extra credit items posted to </a:t>
            </a:r>
            <a:r>
              <a:rPr lang="en-US" dirty="0" err="1"/>
              <a:t>moodle</a:t>
            </a:r>
            <a:endParaRPr lang="en-US" dirty="0"/>
          </a:p>
          <a:p>
            <a:r>
              <a:rPr lang="en-US" dirty="0"/>
              <a:t>Inside the folder of importance</a:t>
            </a:r>
          </a:p>
        </p:txBody>
      </p:sp>
    </p:spTree>
    <p:extLst>
      <p:ext uri="{BB962C8B-B14F-4D97-AF65-F5344CB8AC3E}">
        <p14:creationId xmlns:p14="http://schemas.microsoft.com/office/powerpoint/2010/main" val="2817608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BBE2-57F2-6F4D-A57D-35737692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D3D1-6CE7-2947-B2B7-3C579987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 previously you absolutely shouldn’t cheat in the course on assignments that you are working on</a:t>
            </a:r>
          </a:p>
          <a:p>
            <a:r>
              <a:rPr lang="en-US" dirty="0"/>
              <a:t>Having said that, we’re working on lab 4 if you still don’t understand lab 3 I think that you should use any resource available to you to understand that lab.</a:t>
            </a:r>
          </a:p>
        </p:txBody>
      </p:sp>
    </p:spTree>
    <p:extLst>
      <p:ext uri="{BB962C8B-B14F-4D97-AF65-F5344CB8AC3E}">
        <p14:creationId xmlns:p14="http://schemas.microsoft.com/office/powerpoint/2010/main" val="257253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F5AA-821C-044B-931D-3D9CE2CD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– lab 3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2B78-8841-F14B-A877-470FB41A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trouble thinking of good tests to write to validate your interpreter? Ask on Piazza. </a:t>
            </a:r>
          </a:p>
          <a:p>
            <a:pPr lvl="1"/>
            <a:r>
              <a:rPr lang="en-US" dirty="0"/>
              <a:t>Maybe your peers have good ideas</a:t>
            </a:r>
          </a:p>
          <a:p>
            <a:pPr lvl="1"/>
            <a:r>
              <a:rPr lang="en-US" dirty="0"/>
              <a:t>Maybe the course staff knows something worth testing. </a:t>
            </a:r>
          </a:p>
          <a:p>
            <a:pPr lvl="1"/>
            <a:r>
              <a:rPr lang="en-US" dirty="0"/>
              <a:t>Maybe no one will help you… but that’s unlikely… so long as you post reasonably in advance of the due date.</a:t>
            </a:r>
          </a:p>
          <a:p>
            <a:r>
              <a:rPr lang="en-US" dirty="0"/>
              <a:t>Perhaps the issue is not recursion but the control flow… see following diagrams</a:t>
            </a:r>
          </a:p>
        </p:txBody>
      </p:sp>
    </p:spTree>
    <p:extLst>
      <p:ext uri="{BB962C8B-B14F-4D97-AF65-F5344CB8AC3E}">
        <p14:creationId xmlns:p14="http://schemas.microsoft.com/office/powerpoint/2010/main" val="2938626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73BED0F6-526B-564E-8B30-4956EEE16DC3}"/>
              </a:ext>
            </a:extLst>
          </p:cNvPr>
          <p:cNvSpPr/>
          <p:nvPr/>
        </p:nvSpPr>
        <p:spPr>
          <a:xfrm>
            <a:off x="4598772" y="1544595"/>
            <a:ext cx="1816443" cy="1396314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6C00C-7E68-BF41-94D3-1E5ABE9A85CB}"/>
              </a:ext>
            </a:extLst>
          </p:cNvPr>
          <p:cNvSpPr/>
          <p:nvPr/>
        </p:nvSpPr>
        <p:spPr>
          <a:xfrm>
            <a:off x="7465540" y="1631092"/>
            <a:ext cx="1507524" cy="12233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53FFDC-A0BD-AB4D-87AC-FB382883E05D}"/>
              </a:ext>
            </a:extLst>
          </p:cNvPr>
          <p:cNvSpPr/>
          <p:nvPr/>
        </p:nvSpPr>
        <p:spPr>
          <a:xfrm>
            <a:off x="4691447" y="3620531"/>
            <a:ext cx="1631092" cy="5313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B8D173-213B-CC4F-A32A-0EF5C98678B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6415215" y="2242752"/>
            <a:ext cx="10503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AD4AB6-8A6B-7E43-9073-524A00F59D5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506993" y="2940909"/>
            <a:ext cx="1" cy="6796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39766E-77EC-F349-B49D-A8D3D574C09E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H="1">
            <a:off x="4598772" y="2242752"/>
            <a:ext cx="4374292" cy="12700"/>
          </a:xfrm>
          <a:prstGeom prst="bentConnector5">
            <a:avLst>
              <a:gd name="adj1" fmla="val -5226"/>
              <a:gd name="adj2" fmla="val 20432441"/>
              <a:gd name="adj3" fmla="val 1320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ame 16">
            <a:extLst>
              <a:ext uri="{FF2B5EF4-FFF2-40B4-BE49-F238E27FC236}">
                <a16:creationId xmlns:a16="http://schemas.microsoft.com/office/drawing/2014/main" id="{4D869C9C-A34F-F945-BFB0-AA7FEFC013B3}"/>
              </a:ext>
            </a:extLst>
          </p:cNvPr>
          <p:cNvSpPr/>
          <p:nvPr/>
        </p:nvSpPr>
        <p:spPr>
          <a:xfrm>
            <a:off x="1947219" y="172309"/>
            <a:ext cx="10065607" cy="6178379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954FED-FA42-684A-95BE-198F2C1696B4}"/>
              </a:ext>
            </a:extLst>
          </p:cNvPr>
          <p:cNvSpPr txBox="1"/>
          <p:nvPr/>
        </p:nvSpPr>
        <p:spPr>
          <a:xfrm>
            <a:off x="6563496" y="1804087"/>
            <a:ext cx="5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CC031-0E50-8C48-8968-6ABDF5D067FF}"/>
              </a:ext>
            </a:extLst>
          </p:cNvPr>
          <p:cNvSpPr txBox="1"/>
          <p:nvPr/>
        </p:nvSpPr>
        <p:spPr>
          <a:xfrm>
            <a:off x="5612026" y="3076833"/>
            <a:ext cx="71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B11EC-1417-7340-94ED-883D28243255}"/>
              </a:ext>
            </a:extLst>
          </p:cNvPr>
          <p:cNvSpPr txBox="1"/>
          <p:nvPr/>
        </p:nvSpPr>
        <p:spPr>
          <a:xfrm>
            <a:off x="2337485" y="292440"/>
            <a:ext cx="339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iterateStep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F013F-154C-4443-920F-722671F9F556}"/>
              </a:ext>
            </a:extLst>
          </p:cNvPr>
          <p:cNvCxnSpPr>
            <a:cxnSpLocks/>
          </p:cNvCxnSpPr>
          <p:nvPr/>
        </p:nvCxnSpPr>
        <p:spPr>
          <a:xfrm>
            <a:off x="436605" y="2292522"/>
            <a:ext cx="27020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F091E0-AE03-EA46-9D69-BCE65697CE6D}"/>
              </a:ext>
            </a:extLst>
          </p:cNvPr>
          <p:cNvSpPr txBox="1"/>
          <p:nvPr/>
        </p:nvSpPr>
        <p:spPr>
          <a:xfrm>
            <a:off x="333632" y="1841157"/>
            <a:ext cx="13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69DD69E2-FF4C-114B-A5E2-EF83B8FCACFE}"/>
              </a:ext>
            </a:extLst>
          </p:cNvPr>
          <p:cNvSpPr/>
          <p:nvPr/>
        </p:nvSpPr>
        <p:spPr>
          <a:xfrm>
            <a:off x="100915" y="4522573"/>
            <a:ext cx="704334" cy="53546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31E5DE7-CF8E-DE4F-9FAA-A180380E3148}"/>
              </a:ext>
            </a:extLst>
          </p:cNvPr>
          <p:cNvSpPr/>
          <p:nvPr/>
        </p:nvSpPr>
        <p:spPr>
          <a:xfrm>
            <a:off x="127686" y="5272382"/>
            <a:ext cx="617838" cy="3748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2C3924-3AD0-064A-8867-C823AEE7DAAA}"/>
              </a:ext>
            </a:extLst>
          </p:cNvPr>
          <p:cNvSpPr/>
          <p:nvPr/>
        </p:nvSpPr>
        <p:spPr>
          <a:xfrm>
            <a:off x="193076" y="3872817"/>
            <a:ext cx="520012" cy="435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16FA759E-15DB-E74C-A7BC-6979756B567D}"/>
              </a:ext>
            </a:extLst>
          </p:cNvPr>
          <p:cNvSpPr/>
          <p:nvPr/>
        </p:nvSpPr>
        <p:spPr>
          <a:xfrm>
            <a:off x="257432" y="3237471"/>
            <a:ext cx="477795" cy="473676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561DC0-3420-1048-AD9E-8F161DB127F3}"/>
              </a:ext>
            </a:extLst>
          </p:cNvPr>
          <p:cNvSpPr txBox="1"/>
          <p:nvPr/>
        </p:nvSpPr>
        <p:spPr>
          <a:xfrm>
            <a:off x="848497" y="3298569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FDB2E5-76DD-334F-8F3E-5863876B153F}"/>
              </a:ext>
            </a:extLst>
          </p:cNvPr>
          <p:cNvSpPr txBox="1"/>
          <p:nvPr/>
        </p:nvSpPr>
        <p:spPr>
          <a:xfrm>
            <a:off x="939114" y="3872817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2E0083-57E0-894F-B0C5-CE961D3231CF}"/>
              </a:ext>
            </a:extLst>
          </p:cNvPr>
          <p:cNvSpPr txBox="1"/>
          <p:nvPr/>
        </p:nvSpPr>
        <p:spPr>
          <a:xfrm>
            <a:off x="891747" y="4573972"/>
            <a:ext cx="10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C021C-CCE0-B44C-B9E5-E8F1C7E266AF}"/>
              </a:ext>
            </a:extLst>
          </p:cNvPr>
          <p:cNvSpPr txBox="1"/>
          <p:nvPr/>
        </p:nvSpPr>
        <p:spPr>
          <a:xfrm>
            <a:off x="916974" y="5275128"/>
            <a:ext cx="71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905968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73BED0F6-526B-564E-8B30-4956EEE16DC3}"/>
              </a:ext>
            </a:extLst>
          </p:cNvPr>
          <p:cNvSpPr/>
          <p:nvPr/>
        </p:nvSpPr>
        <p:spPr>
          <a:xfrm>
            <a:off x="4312508" y="1581665"/>
            <a:ext cx="1964724" cy="1396314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Doable?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53FFDC-A0BD-AB4D-87AC-FB382883E05D}"/>
              </a:ext>
            </a:extLst>
          </p:cNvPr>
          <p:cNvSpPr/>
          <p:nvPr/>
        </p:nvSpPr>
        <p:spPr>
          <a:xfrm>
            <a:off x="4479324" y="3657601"/>
            <a:ext cx="1631092" cy="5313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B8D173-213B-CC4F-A32A-0EF5C98678B3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6277232" y="2279822"/>
            <a:ext cx="10503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AD4AB6-8A6B-7E43-9073-524A00F59D5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294870" y="2977979"/>
            <a:ext cx="0" cy="6796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ame 16">
            <a:extLst>
              <a:ext uri="{FF2B5EF4-FFF2-40B4-BE49-F238E27FC236}">
                <a16:creationId xmlns:a16="http://schemas.microsoft.com/office/drawing/2014/main" id="{4D869C9C-A34F-F945-BFB0-AA7FEFC013B3}"/>
              </a:ext>
            </a:extLst>
          </p:cNvPr>
          <p:cNvSpPr/>
          <p:nvPr/>
        </p:nvSpPr>
        <p:spPr>
          <a:xfrm>
            <a:off x="2922371" y="514176"/>
            <a:ext cx="8810368" cy="5349790"/>
          </a:xfrm>
          <a:prstGeom prst="fra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954FED-FA42-684A-95BE-198F2C1696B4}"/>
              </a:ext>
            </a:extLst>
          </p:cNvPr>
          <p:cNvSpPr txBox="1"/>
          <p:nvPr/>
        </p:nvSpPr>
        <p:spPr>
          <a:xfrm>
            <a:off x="6277232" y="1841157"/>
            <a:ext cx="5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CC031-0E50-8C48-8968-6ABDF5D067FF}"/>
              </a:ext>
            </a:extLst>
          </p:cNvPr>
          <p:cNvSpPr txBox="1"/>
          <p:nvPr/>
        </p:nvSpPr>
        <p:spPr>
          <a:xfrm>
            <a:off x="5325762" y="3113903"/>
            <a:ext cx="71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B11EC-1417-7340-94ED-883D28243255}"/>
              </a:ext>
            </a:extLst>
          </p:cNvPr>
          <p:cNvSpPr txBox="1"/>
          <p:nvPr/>
        </p:nvSpPr>
        <p:spPr>
          <a:xfrm>
            <a:off x="3085069" y="623669"/>
            <a:ext cx="339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F013F-154C-4443-920F-722671F9F55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93763" y="2272101"/>
            <a:ext cx="2718745" cy="7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F091E0-AE03-EA46-9D69-BCE65697CE6D}"/>
              </a:ext>
            </a:extLst>
          </p:cNvPr>
          <p:cNvSpPr txBox="1"/>
          <p:nvPr/>
        </p:nvSpPr>
        <p:spPr>
          <a:xfrm>
            <a:off x="1593763" y="1841157"/>
            <a:ext cx="13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DD11AB-2515-1345-BE0B-BAF5D39951C6}"/>
              </a:ext>
            </a:extLst>
          </p:cNvPr>
          <p:cNvSpPr/>
          <p:nvPr/>
        </p:nvSpPr>
        <p:spPr>
          <a:xfrm>
            <a:off x="7327555" y="1618907"/>
            <a:ext cx="2366319" cy="13218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searchAction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0BD6BF68-A7AC-B947-8868-36878034EFD8}"/>
              </a:ext>
            </a:extLst>
          </p:cNvPr>
          <p:cNvSpPr/>
          <p:nvPr/>
        </p:nvSpPr>
        <p:spPr>
          <a:xfrm>
            <a:off x="100915" y="4522573"/>
            <a:ext cx="704334" cy="53546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0653D88-14A9-1344-B667-FE538B39BA09}"/>
              </a:ext>
            </a:extLst>
          </p:cNvPr>
          <p:cNvSpPr/>
          <p:nvPr/>
        </p:nvSpPr>
        <p:spPr>
          <a:xfrm>
            <a:off x="127686" y="5272382"/>
            <a:ext cx="617838" cy="3748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C5FBE4-912D-F340-810B-1D011C9122CE}"/>
              </a:ext>
            </a:extLst>
          </p:cNvPr>
          <p:cNvSpPr/>
          <p:nvPr/>
        </p:nvSpPr>
        <p:spPr>
          <a:xfrm>
            <a:off x="193076" y="3872817"/>
            <a:ext cx="520012" cy="435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4D9D4945-8F7B-AE46-A2BB-7AD4CA09E1FB}"/>
              </a:ext>
            </a:extLst>
          </p:cNvPr>
          <p:cNvSpPr/>
          <p:nvPr/>
        </p:nvSpPr>
        <p:spPr>
          <a:xfrm>
            <a:off x="257432" y="3237471"/>
            <a:ext cx="477795" cy="473676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5F755F-544F-E648-88CF-6D066C3CD08A}"/>
              </a:ext>
            </a:extLst>
          </p:cNvPr>
          <p:cNvSpPr txBox="1"/>
          <p:nvPr/>
        </p:nvSpPr>
        <p:spPr>
          <a:xfrm>
            <a:off x="848497" y="3298569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8C82C2-356B-8441-9BF8-152D825EFE3F}"/>
              </a:ext>
            </a:extLst>
          </p:cNvPr>
          <p:cNvSpPr txBox="1"/>
          <p:nvPr/>
        </p:nvSpPr>
        <p:spPr>
          <a:xfrm>
            <a:off x="939114" y="3872817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702197-478D-314E-B437-68041BC621FC}"/>
              </a:ext>
            </a:extLst>
          </p:cNvPr>
          <p:cNvSpPr txBox="1"/>
          <p:nvPr/>
        </p:nvSpPr>
        <p:spPr>
          <a:xfrm>
            <a:off x="891747" y="4573972"/>
            <a:ext cx="10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69A41E-109A-EC42-AE8F-7D3CC8CC8E09}"/>
              </a:ext>
            </a:extLst>
          </p:cNvPr>
          <p:cNvSpPr txBox="1"/>
          <p:nvPr/>
        </p:nvSpPr>
        <p:spPr>
          <a:xfrm>
            <a:off x="916974" y="5275128"/>
            <a:ext cx="71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845479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225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F79A-329C-7741-810F-4EF7C6B9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EED1-A9ED-764A-9205-C6628D1D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:: cons</a:t>
            </a:r>
          </a:p>
          <a:p>
            <a:pPr lvl="1"/>
            <a:r>
              <a:rPr lang="en-US" dirty="0"/>
              <a:t>Lisp comment syntax		A x List[A] </a:t>
            </a:r>
            <a:r>
              <a:rPr lang="en-US" dirty="0">
                <a:sym typeface="Wingdings" pitchFamily="2" charset="2"/>
              </a:rPr>
              <a:t> List[A]</a:t>
            </a:r>
            <a:endParaRPr lang="en-US" dirty="0"/>
          </a:p>
          <a:p>
            <a:pPr lvl="1"/>
            <a:r>
              <a:rPr lang="en-US" dirty="0"/>
              <a:t>Scala Syntax			(_:A :: _:List[A]):List[A]</a:t>
            </a:r>
          </a:p>
          <a:p>
            <a:pPr lvl="1"/>
            <a:r>
              <a:rPr lang="en-US" dirty="0"/>
              <a:t>It prepends a data point to a list</a:t>
            </a:r>
          </a:p>
          <a:p>
            <a:pPr lvl="2"/>
            <a:r>
              <a:rPr lang="en-US" dirty="0"/>
              <a:t>2 :: Nil</a:t>
            </a:r>
          </a:p>
          <a:p>
            <a:pPr lvl="3"/>
            <a:r>
              <a:rPr lang="en-US" dirty="0"/>
              <a:t>A data point 2:Int</a:t>
            </a:r>
          </a:p>
          <a:p>
            <a:pPr lvl="3"/>
            <a:r>
              <a:rPr lang="en-US" dirty="0"/>
              <a:t>A list </a:t>
            </a:r>
            <a:r>
              <a:rPr lang="en-US" dirty="0" err="1"/>
              <a:t>Nil:List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6490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F79A-329C-7741-810F-4EF7C6B9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EED1-A9ED-764A-9205-C6628D1D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7360"/>
          </a:xfrm>
        </p:spPr>
        <p:txBody>
          <a:bodyPr>
            <a:normAutofit/>
          </a:bodyPr>
          <a:lstStyle/>
          <a:p>
            <a:r>
              <a:rPr lang="en-US" dirty="0"/>
              <a:t>:: cons</a:t>
            </a:r>
          </a:p>
          <a:p>
            <a:pPr lvl="1"/>
            <a:r>
              <a:rPr lang="en-US" dirty="0"/>
              <a:t>prepends a data point to a list</a:t>
            </a:r>
          </a:p>
          <a:p>
            <a:r>
              <a:rPr lang="en-US" dirty="0"/>
              <a:t>::: concatenate</a:t>
            </a:r>
          </a:p>
          <a:p>
            <a:pPr lvl="1"/>
            <a:r>
              <a:rPr lang="en-US" dirty="0"/>
              <a:t>Lisp comment syntax		List[A] x List[A] </a:t>
            </a:r>
            <a:r>
              <a:rPr lang="en-US" dirty="0">
                <a:sym typeface="Wingdings" pitchFamily="2" charset="2"/>
              </a:rPr>
              <a:t> List[A]</a:t>
            </a:r>
            <a:endParaRPr lang="en-US" dirty="0"/>
          </a:p>
          <a:p>
            <a:pPr lvl="1"/>
            <a:r>
              <a:rPr lang="en-US" dirty="0"/>
              <a:t>Scala Syntax			(_:List[A] ::: _:List[A]):List[A]</a:t>
            </a:r>
          </a:p>
          <a:p>
            <a:pPr lvl="1"/>
            <a:r>
              <a:rPr lang="en-US" dirty="0"/>
              <a:t>It concatenates 2 lists</a:t>
            </a:r>
          </a:p>
          <a:p>
            <a:pPr lvl="2"/>
            <a:r>
              <a:rPr lang="en-US" dirty="0"/>
              <a:t>(3 :: Nil) ::: (2::Nil)	this will become 3::2::Nil</a:t>
            </a:r>
          </a:p>
        </p:txBody>
      </p:sp>
    </p:spTree>
    <p:extLst>
      <p:ext uri="{BB962C8B-B14F-4D97-AF65-F5344CB8AC3E}">
        <p14:creationId xmlns:p14="http://schemas.microsoft.com/office/powerpoint/2010/main" val="330549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F79A-329C-7741-810F-4EF7C6B9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EED1-A9ED-764A-9205-C6628D1D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7360"/>
          </a:xfrm>
        </p:spPr>
        <p:txBody>
          <a:bodyPr>
            <a:normAutofit/>
          </a:bodyPr>
          <a:lstStyle/>
          <a:p>
            <a:r>
              <a:rPr lang="en-US" dirty="0"/>
              <a:t>:: cons</a:t>
            </a:r>
          </a:p>
          <a:p>
            <a:pPr lvl="1"/>
            <a:r>
              <a:rPr lang="en-US" dirty="0"/>
              <a:t>prepends a data point to a list</a:t>
            </a:r>
          </a:p>
          <a:p>
            <a:r>
              <a:rPr lang="en-US" dirty="0"/>
              <a:t>::: concatenate</a:t>
            </a:r>
          </a:p>
          <a:p>
            <a:pPr lvl="1"/>
            <a:r>
              <a:rPr lang="en-US" dirty="0"/>
              <a:t>It concatenates 2 lists</a:t>
            </a:r>
          </a:p>
          <a:p>
            <a:pPr lvl="1"/>
            <a:endParaRPr lang="en-US" dirty="0"/>
          </a:p>
          <a:p>
            <a:r>
              <a:rPr lang="en-US" dirty="0"/>
              <a:t>The word on the street is that the concatenate operator is slow, and should be avoided were possible</a:t>
            </a:r>
          </a:p>
        </p:txBody>
      </p:sp>
    </p:spTree>
    <p:extLst>
      <p:ext uri="{BB962C8B-B14F-4D97-AF65-F5344CB8AC3E}">
        <p14:creationId xmlns:p14="http://schemas.microsoft.com/office/powerpoint/2010/main" val="13351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direct – try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>
            <a:normAutofit/>
          </a:bodyPr>
          <a:lstStyle/>
          <a:p>
            <a:r>
              <a:rPr lang="en-US" dirty="0"/>
              <a:t>Reverse a list of Integers named `</a:t>
            </a:r>
            <a:r>
              <a:rPr lang="en-US" dirty="0" err="1"/>
              <a:t>myL</a:t>
            </a:r>
            <a:r>
              <a:rPr lang="en-US" dirty="0"/>
              <a:t>` using fold left</a:t>
            </a:r>
          </a:p>
          <a:p>
            <a:r>
              <a:rPr lang="en-US" dirty="0"/>
              <a:t>You have 1 minute. Try to solve this problem without using fold left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637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1415</TotalTime>
  <Words>2794</Words>
  <Application>Microsoft Macintosh PowerPoint</Application>
  <PresentationFormat>Widescreen</PresentationFormat>
  <Paragraphs>346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Gill Sans MT</vt:lpstr>
      <vt:lpstr>Wingdings</vt:lpstr>
      <vt:lpstr>Gallery</vt:lpstr>
      <vt:lpstr>L4d2</vt:lpstr>
      <vt:lpstr>PLAN</vt:lpstr>
      <vt:lpstr>Warm up</vt:lpstr>
      <vt:lpstr>List[A]</vt:lpstr>
      <vt:lpstr>List – type</vt:lpstr>
      <vt:lpstr>List - operators</vt:lpstr>
      <vt:lpstr>List - operators</vt:lpstr>
      <vt:lpstr>List - operators</vt:lpstr>
      <vt:lpstr>List – direct – try it yourself</vt:lpstr>
      <vt:lpstr>List – direct – try it yourself - soln</vt:lpstr>
      <vt:lpstr>List - HOF</vt:lpstr>
      <vt:lpstr>List – fold Left - example</vt:lpstr>
      <vt:lpstr>List – fold right - syntax</vt:lpstr>
      <vt:lpstr>List – fold right – try it yourself - hint</vt:lpstr>
      <vt:lpstr>List – fold right – try it yourself - discuss</vt:lpstr>
      <vt:lpstr>List – fold right – try it yourself - solution</vt:lpstr>
      <vt:lpstr>List – fold right – try it yourself - assess</vt:lpstr>
      <vt:lpstr>List – fold Left - example</vt:lpstr>
      <vt:lpstr>List – fold Left – try it yourself </vt:lpstr>
      <vt:lpstr>List – fold Left – try it yourself - discuss</vt:lpstr>
      <vt:lpstr>List – fold Left – try it yourself - solution</vt:lpstr>
      <vt:lpstr>List – fold Left – try it yourself - assess</vt:lpstr>
      <vt:lpstr>takeaway</vt:lpstr>
      <vt:lpstr>Fold syntax</vt:lpstr>
      <vt:lpstr>Questions?</vt:lpstr>
      <vt:lpstr>FL-EX-add one to each</vt:lpstr>
      <vt:lpstr>Map</vt:lpstr>
      <vt:lpstr>Map on List</vt:lpstr>
      <vt:lpstr>M-EX-add one to each</vt:lpstr>
      <vt:lpstr>M-EX-add one to each</vt:lpstr>
      <vt:lpstr>Map – try it yourself</vt:lpstr>
      <vt:lpstr>Map – try it yourself - sol’n</vt:lpstr>
      <vt:lpstr>Map – try it yourself - sol’n</vt:lpstr>
      <vt:lpstr>Map – another example - with suger</vt:lpstr>
      <vt:lpstr>Map – another example - with sugar</vt:lpstr>
      <vt:lpstr>Map – another example - with sugar</vt:lpstr>
      <vt:lpstr>Implicit pattern matching</vt:lpstr>
      <vt:lpstr>Implicit pattern matching</vt:lpstr>
      <vt:lpstr>One more HOF - Exists</vt:lpstr>
      <vt:lpstr>One more HOF - Exists</vt:lpstr>
      <vt:lpstr>One more HOF - Exists</vt:lpstr>
      <vt:lpstr>Exists – getting fancy</vt:lpstr>
      <vt:lpstr>One more sugar</vt:lpstr>
      <vt:lpstr>A little more sugar</vt:lpstr>
      <vt:lpstr>Big picture</vt:lpstr>
      <vt:lpstr>Big picture</vt:lpstr>
      <vt:lpstr>Warm up – try again (if we have time)</vt:lpstr>
      <vt:lpstr>ANNOUNCEMENTS</vt:lpstr>
      <vt:lpstr>ANNOUNCEMENTS</vt:lpstr>
      <vt:lpstr>Announcements </vt:lpstr>
      <vt:lpstr>github</vt:lpstr>
      <vt:lpstr>Follow up – lab 3 feedback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57</cp:revision>
  <dcterms:created xsi:type="dcterms:W3CDTF">2018-05-22T21:06:51Z</dcterms:created>
  <dcterms:modified xsi:type="dcterms:W3CDTF">2018-07-04T01:37:56Z</dcterms:modified>
</cp:coreProperties>
</file>