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25" r:id="rId4"/>
    <p:sldId id="264" r:id="rId5"/>
    <p:sldId id="312" r:id="rId6"/>
    <p:sldId id="315" r:id="rId7"/>
    <p:sldId id="363" r:id="rId8"/>
    <p:sldId id="265" r:id="rId9"/>
    <p:sldId id="360" r:id="rId10"/>
    <p:sldId id="365" r:id="rId11"/>
    <p:sldId id="313" r:id="rId12"/>
    <p:sldId id="364" r:id="rId13"/>
    <p:sldId id="358" r:id="rId14"/>
    <p:sldId id="359" r:id="rId15"/>
    <p:sldId id="316" r:id="rId16"/>
    <p:sldId id="317" r:id="rId17"/>
    <p:sldId id="362" r:id="rId18"/>
    <p:sldId id="318" r:id="rId19"/>
    <p:sldId id="361" r:id="rId20"/>
    <p:sldId id="281" r:id="rId21"/>
    <p:sldId id="309" r:id="rId22"/>
    <p:sldId id="310" r:id="rId23"/>
    <p:sldId id="311" r:id="rId24"/>
    <p:sldId id="319" r:id="rId25"/>
    <p:sldId id="320" r:id="rId26"/>
    <p:sldId id="367" r:id="rId27"/>
    <p:sldId id="368" r:id="rId28"/>
    <p:sldId id="326" r:id="rId29"/>
    <p:sldId id="374" r:id="rId30"/>
    <p:sldId id="369" r:id="rId31"/>
    <p:sldId id="370" r:id="rId32"/>
    <p:sldId id="323" r:id="rId33"/>
    <p:sldId id="373" r:id="rId34"/>
    <p:sldId id="324" r:id="rId35"/>
    <p:sldId id="375" r:id="rId36"/>
    <p:sldId id="371" r:id="rId37"/>
    <p:sldId id="322" r:id="rId38"/>
    <p:sldId id="372" r:id="rId39"/>
    <p:sldId id="321" r:id="rId40"/>
    <p:sldId id="278" r:id="rId41"/>
    <p:sldId id="260" r:id="rId42"/>
    <p:sldId id="28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L4d4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07/09/2018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84C81-2633-2543-8570-0FDE67FF9A67}"/>
              </a:ext>
            </a:extLst>
          </p:cNvPr>
          <p:cNvSpPr/>
          <p:nvPr/>
        </p:nvSpPr>
        <p:spPr>
          <a:xfrm>
            <a:off x="316644" y="4107596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3CECF-90D7-A042-A3C0-DBB2250BCE1D}"/>
              </a:ext>
            </a:extLst>
          </p:cNvPr>
          <p:cNvSpPr txBox="1"/>
          <p:nvPr/>
        </p:nvSpPr>
        <p:spPr>
          <a:xfrm>
            <a:off x="1062682" y="4107596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1A05A-A6B2-944C-9CE7-BEDC9DC161ED}"/>
              </a:ext>
            </a:extLst>
          </p:cNvPr>
          <p:cNvSpPr/>
          <p:nvPr/>
        </p:nvSpPr>
        <p:spPr>
          <a:xfrm>
            <a:off x="1631091" y="2542135"/>
            <a:ext cx="1037968" cy="778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D7B0A-1FFA-994D-B659-B193A96B8CD0}"/>
              </a:ext>
            </a:extLst>
          </p:cNvPr>
          <p:cNvSpPr/>
          <p:nvPr/>
        </p:nvSpPr>
        <p:spPr>
          <a:xfrm>
            <a:off x="3649360" y="2550155"/>
            <a:ext cx="1037968" cy="778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23F56-5398-B344-A1A0-44721436A13D}"/>
              </a:ext>
            </a:extLst>
          </p:cNvPr>
          <p:cNvSpPr/>
          <p:nvPr/>
        </p:nvSpPr>
        <p:spPr>
          <a:xfrm>
            <a:off x="7282248" y="2298357"/>
            <a:ext cx="1206843" cy="114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iterateStep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2FD66-F371-D14A-A865-8BABE54DA76E}"/>
              </a:ext>
            </a:extLst>
          </p:cNvPr>
          <p:cNvSpPr txBox="1"/>
          <p:nvPr/>
        </p:nvSpPr>
        <p:spPr>
          <a:xfrm>
            <a:off x="2323071" y="4015767"/>
            <a:ext cx="8507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Potentially we throw errors within each function. If the error is thrown it will not go into</a:t>
            </a:r>
          </a:p>
          <a:p>
            <a:r>
              <a:rPr lang="en-US" dirty="0"/>
              <a:t>the next function. That is implicit here, and that is okay.</a:t>
            </a:r>
          </a:p>
          <a:p>
            <a:endParaRPr lang="en-US" dirty="0"/>
          </a:p>
          <a:p>
            <a:r>
              <a:rPr lang="en-US" dirty="0"/>
              <a:t>I labeled the lines with a description of the type being transferred… </a:t>
            </a:r>
          </a:p>
          <a:p>
            <a:r>
              <a:rPr lang="en-US" dirty="0"/>
              <a:t>not required, but potentially helpful</a:t>
            </a:r>
          </a:p>
          <a:p>
            <a:endParaRPr lang="en-US" dirty="0"/>
          </a:p>
          <a:p>
            <a:r>
              <a:rPr lang="en-US" dirty="0"/>
              <a:t>It’s not an exact science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11D55-A858-6443-9A79-0617F802294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8783" y="2931309"/>
            <a:ext cx="1432308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DC8CB-206F-6149-B6AC-8CBE5FE3EE8D}"/>
              </a:ext>
            </a:extLst>
          </p:cNvPr>
          <p:cNvSpPr txBox="1"/>
          <p:nvPr/>
        </p:nvSpPr>
        <p:spPr>
          <a:xfrm>
            <a:off x="264145" y="254213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Jsy</a:t>
            </a:r>
            <a:r>
              <a:rPr lang="en-US" dirty="0"/>
              <a:t> string</a:t>
            </a:r>
            <a:endParaRPr lang="en-US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8909F4-466F-FC4A-B395-31AFC4154C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669059" y="2931310"/>
            <a:ext cx="980301" cy="802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9FEF99-478F-D741-9412-7A7A76795BF2}"/>
              </a:ext>
            </a:extLst>
          </p:cNvPr>
          <p:cNvSpPr txBox="1"/>
          <p:nvPr/>
        </p:nvSpPr>
        <p:spPr>
          <a:xfrm>
            <a:off x="2744764" y="25608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EE9CD-5B7A-064F-9517-99736E7692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87328" y="2939330"/>
            <a:ext cx="1184189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E71A96-90FD-1C46-930C-7E19CD132C3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89091" y="2872946"/>
            <a:ext cx="234195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4BF1B7-7F80-9241-B365-BBF5D3C8CA67}"/>
              </a:ext>
            </a:extLst>
          </p:cNvPr>
          <p:cNvSpPr txBox="1"/>
          <p:nvPr/>
        </p:nvSpPr>
        <p:spPr>
          <a:xfrm>
            <a:off x="4826893" y="2537855"/>
            <a:ext cx="79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11BC0-8C74-2A47-997D-722B9FCBDADF}"/>
              </a:ext>
            </a:extLst>
          </p:cNvPr>
          <p:cNvSpPr txBox="1"/>
          <p:nvPr/>
        </p:nvSpPr>
        <p:spPr>
          <a:xfrm>
            <a:off x="8865704" y="2491409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Valued Expr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00CCDF3-4EA2-7B49-9B08-722C121CDA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7947" y="875010"/>
            <a:ext cx="57245" cy="4226341"/>
          </a:xfrm>
          <a:prstGeom prst="bentConnector4">
            <a:avLst>
              <a:gd name="adj1" fmla="val -1325333"/>
              <a:gd name="adj2" fmla="val 6528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E19F9-44F9-984F-A279-E24DED427369}"/>
              </a:ext>
            </a:extLst>
          </p:cNvPr>
          <p:cNvSpPr txBox="1"/>
          <p:nvPr/>
        </p:nvSpPr>
        <p:spPr>
          <a:xfrm>
            <a:off x="6040137" y="25701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45460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B578-4BCE-DB49-BA44-3EFD6A2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53956A7-D58C-3544-A44B-5636FED52510}"/>
              </a:ext>
            </a:extLst>
          </p:cNvPr>
          <p:cNvSpPr/>
          <p:nvPr/>
        </p:nvSpPr>
        <p:spPr>
          <a:xfrm>
            <a:off x="678520" y="1955425"/>
            <a:ext cx="11513479" cy="3644347"/>
          </a:xfrm>
          <a:prstGeom prst="fram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C49DF-9F76-624A-85BA-DAF502516FD2}"/>
              </a:ext>
            </a:extLst>
          </p:cNvPr>
          <p:cNvSpPr txBox="1"/>
          <p:nvPr/>
        </p:nvSpPr>
        <p:spPr>
          <a:xfrm>
            <a:off x="781877" y="1975232"/>
            <a:ext cx="14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typeof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AFC0BC-4228-2F4C-93E5-D54E516BDDEA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311143" y="3860564"/>
            <a:ext cx="1349111" cy="1575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176D6-E9AE-6744-87C2-0349F2CC5866}"/>
              </a:ext>
            </a:extLst>
          </p:cNvPr>
          <p:cNvSpPr txBox="1"/>
          <p:nvPr/>
        </p:nvSpPr>
        <p:spPr>
          <a:xfrm>
            <a:off x="0" y="3491232"/>
            <a:ext cx="6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B76F9-5742-C148-A6AC-567ADFB29ECB}"/>
              </a:ext>
            </a:extLst>
          </p:cNvPr>
          <p:cNvSpPr txBox="1"/>
          <p:nvPr/>
        </p:nvSpPr>
        <p:spPr>
          <a:xfrm>
            <a:off x="115957" y="2276331"/>
            <a:ext cx="66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</a:t>
            </a:r>
          </a:p>
          <a:p>
            <a:r>
              <a:rPr lang="en-US" dirty="0" err="1"/>
              <a:t>Env</a:t>
            </a:r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1BBA473-7DD6-DE47-8228-2A075431950C}"/>
              </a:ext>
            </a:extLst>
          </p:cNvPr>
          <p:cNvSpPr/>
          <p:nvPr/>
        </p:nvSpPr>
        <p:spPr>
          <a:xfrm>
            <a:off x="1660254" y="3354697"/>
            <a:ext cx="1865156" cy="104323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Definite type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4BE40-6DE7-D843-B098-1B771C34A36E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3525410" y="3876317"/>
            <a:ext cx="698450" cy="2489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51CC9A-C641-CA43-A8DD-D27A02613F1E}"/>
              </a:ext>
            </a:extLst>
          </p:cNvPr>
          <p:cNvSpPr txBox="1"/>
          <p:nvPr/>
        </p:nvSpPr>
        <p:spPr>
          <a:xfrm>
            <a:off x="3521661" y="3476174"/>
            <a:ext cx="49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128A4A-B3A2-514D-A357-B2E1762D7664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2592832" y="4397936"/>
            <a:ext cx="0" cy="57056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4B92FF3-8CC3-6B43-BA15-CF0F1DB07134}"/>
              </a:ext>
            </a:extLst>
          </p:cNvPr>
          <p:cNvSpPr/>
          <p:nvPr/>
        </p:nvSpPr>
        <p:spPr>
          <a:xfrm>
            <a:off x="1617345" y="4968496"/>
            <a:ext cx="1950973" cy="5313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type of simple value, </a:t>
            </a:r>
            <a:r>
              <a:rPr lang="en-US" dirty="0" err="1">
                <a:solidFill>
                  <a:schemeClr val="tx1"/>
                </a:solidFill>
              </a:rPr>
              <a:t>tgot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734C05-B400-384F-8C72-F5F567478C92}"/>
              </a:ext>
            </a:extLst>
          </p:cNvPr>
          <p:cNvSpPr/>
          <p:nvPr/>
        </p:nvSpPr>
        <p:spPr>
          <a:xfrm>
            <a:off x="4223860" y="3419652"/>
            <a:ext cx="1099930" cy="963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 err="1"/>
              <a:t>subExprs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7295C6-5E5E-6F48-B88E-98CFAC61D0F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323790" y="3901215"/>
            <a:ext cx="1299019" cy="24304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8C851F-0663-814E-B0EA-EDDBF30F44D4}"/>
              </a:ext>
            </a:extLst>
          </p:cNvPr>
          <p:cNvSpPr txBox="1"/>
          <p:nvPr/>
        </p:nvSpPr>
        <p:spPr>
          <a:xfrm>
            <a:off x="5451176" y="3416093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subExpr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3A8A07-B73D-F444-AF1B-334ADCA54D85}"/>
              </a:ext>
            </a:extLst>
          </p:cNvPr>
          <p:cNvSpPr/>
          <p:nvPr/>
        </p:nvSpPr>
        <p:spPr>
          <a:xfrm>
            <a:off x="6620488" y="2901160"/>
            <a:ext cx="1037968" cy="1289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typeof</a:t>
            </a:r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994270-6112-D744-B235-ED49BBB99C0A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483868" y="-112288"/>
            <a:ext cx="101671" cy="617157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737F09-5A59-554A-81B1-D7A825FD1A8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658456" y="3545829"/>
            <a:ext cx="784795" cy="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9BD1C8-B13E-A343-90F8-34EF3F3334CA}"/>
              </a:ext>
            </a:extLst>
          </p:cNvPr>
          <p:cNvSpPr txBox="1"/>
          <p:nvPr/>
        </p:nvSpPr>
        <p:spPr>
          <a:xfrm>
            <a:off x="7618649" y="3129399"/>
            <a:ext cx="56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tgot</a:t>
            </a:r>
            <a:endParaRPr lang="en-US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B52035C5-3571-8540-8BFB-FA3D47484D95}"/>
              </a:ext>
            </a:extLst>
          </p:cNvPr>
          <p:cNvSpPr/>
          <p:nvPr/>
        </p:nvSpPr>
        <p:spPr>
          <a:xfrm>
            <a:off x="8443252" y="3150369"/>
            <a:ext cx="2174400" cy="79091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Expected type?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48AEFF-B11B-9F41-A1F6-E61EE281368A}"/>
              </a:ext>
            </a:extLst>
          </p:cNvPr>
          <p:cNvSpPr txBox="1"/>
          <p:nvPr/>
        </p:nvSpPr>
        <p:spPr>
          <a:xfrm>
            <a:off x="2653822" y="4322174"/>
            <a:ext cx="4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959A1D-BDF8-1C42-B9CA-4975596E2104}"/>
              </a:ext>
            </a:extLst>
          </p:cNvPr>
          <p:cNvCxnSpPr>
            <a:cxnSpLocks/>
          </p:cNvCxnSpPr>
          <p:nvPr/>
        </p:nvCxnSpPr>
        <p:spPr>
          <a:xfrm>
            <a:off x="10583101" y="3545829"/>
            <a:ext cx="784795" cy="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5526C42-C251-6B48-84FB-29B935F890CD}"/>
              </a:ext>
            </a:extLst>
          </p:cNvPr>
          <p:cNvSpPr/>
          <p:nvPr/>
        </p:nvSpPr>
        <p:spPr>
          <a:xfrm>
            <a:off x="11210429" y="2985174"/>
            <a:ext cx="1086767" cy="11213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tgot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subExpr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A55DFD-BF15-5C48-BFD4-9E09DA45A3CC}"/>
              </a:ext>
            </a:extLst>
          </p:cNvPr>
          <p:cNvSpPr txBox="1"/>
          <p:nvPr/>
        </p:nvSpPr>
        <p:spPr>
          <a:xfrm>
            <a:off x="10651541" y="315036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95A5135-16F6-934E-95E4-055F19B4AA71}"/>
              </a:ext>
            </a:extLst>
          </p:cNvPr>
          <p:cNvCxnSpPr>
            <a:cxnSpLocks/>
            <a:stCxn id="43" idx="2"/>
            <a:endCxn id="27" idx="2"/>
          </p:cNvCxnSpPr>
          <p:nvPr/>
        </p:nvCxnSpPr>
        <p:spPr>
          <a:xfrm rot="5400000">
            <a:off x="6931395" y="1783719"/>
            <a:ext cx="441489" cy="4756627"/>
          </a:xfrm>
          <a:prstGeom prst="bentConnector3">
            <a:avLst>
              <a:gd name="adj1" fmla="val 30012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0F21A63-71C9-0A4D-BF2C-5B1A6A53B1C6}"/>
              </a:ext>
            </a:extLst>
          </p:cNvPr>
          <p:cNvSpPr txBox="1"/>
          <p:nvPr/>
        </p:nvSpPr>
        <p:spPr>
          <a:xfrm>
            <a:off x="9636877" y="4057714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72AD762-CFBA-8C49-87FE-172A8FAE88A7}"/>
              </a:ext>
            </a:extLst>
          </p:cNvPr>
          <p:cNvCxnSpPr>
            <a:cxnSpLocks/>
          </p:cNvCxnSpPr>
          <p:nvPr/>
        </p:nvCxnSpPr>
        <p:spPr>
          <a:xfrm>
            <a:off x="5401942" y="4187695"/>
            <a:ext cx="1401322" cy="396614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D337233-056A-2D4D-A45F-C355EF738E9B}"/>
              </a:ext>
            </a:extLst>
          </p:cNvPr>
          <p:cNvSpPr txBox="1"/>
          <p:nvPr/>
        </p:nvSpPr>
        <p:spPr>
          <a:xfrm>
            <a:off x="5375095" y="4372016"/>
            <a:ext cx="99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NoMore</a:t>
            </a:r>
            <a:endParaRPr lang="en-US" dirty="0"/>
          </a:p>
          <a:p>
            <a:r>
              <a:rPr lang="en-US" dirty="0" err="1"/>
              <a:t>subExpr</a:t>
            </a:r>
            <a:endParaRPr lang="en-US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CCC579D-2F3C-D645-BBCF-726037EE3838}"/>
              </a:ext>
            </a:extLst>
          </p:cNvPr>
          <p:cNvSpPr/>
          <p:nvPr/>
        </p:nvSpPr>
        <p:spPr>
          <a:xfrm>
            <a:off x="6736847" y="4322202"/>
            <a:ext cx="2321645" cy="5242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Inferred type, </a:t>
            </a:r>
            <a:r>
              <a:rPr lang="en-US" dirty="0" err="1">
                <a:solidFill>
                  <a:schemeClr val="tx1"/>
                </a:solidFill>
              </a:rPr>
              <a:t>tgot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54323EFC-B18D-9A44-8734-2B66B6B527A6}"/>
              </a:ext>
            </a:extLst>
          </p:cNvPr>
          <p:cNvSpPr/>
          <p:nvPr/>
        </p:nvSpPr>
        <p:spPr>
          <a:xfrm>
            <a:off x="6057926" y="286917"/>
            <a:ext cx="704334" cy="53546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5D41CA8-F505-7746-BFDB-96543F9DA74C}"/>
              </a:ext>
            </a:extLst>
          </p:cNvPr>
          <p:cNvSpPr/>
          <p:nvPr/>
        </p:nvSpPr>
        <p:spPr>
          <a:xfrm>
            <a:off x="6084697" y="1036726"/>
            <a:ext cx="617838" cy="374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6E10777-722B-DD49-8B62-1B34D3570C16}"/>
              </a:ext>
            </a:extLst>
          </p:cNvPr>
          <p:cNvSpPr/>
          <p:nvPr/>
        </p:nvSpPr>
        <p:spPr>
          <a:xfrm>
            <a:off x="3733014" y="953898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Frame 94">
            <a:extLst>
              <a:ext uri="{FF2B5EF4-FFF2-40B4-BE49-F238E27FC236}">
                <a16:creationId xmlns:a16="http://schemas.microsoft.com/office/drawing/2014/main" id="{B776B74A-D715-ED4D-A3E8-D909AADC4B1F}"/>
              </a:ext>
            </a:extLst>
          </p:cNvPr>
          <p:cNvSpPr/>
          <p:nvPr/>
        </p:nvSpPr>
        <p:spPr>
          <a:xfrm>
            <a:off x="3797370" y="318552"/>
            <a:ext cx="477795" cy="473676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F43D84-2DE1-3941-A61B-F93AE8779C67}"/>
              </a:ext>
            </a:extLst>
          </p:cNvPr>
          <p:cNvSpPr txBox="1"/>
          <p:nvPr/>
        </p:nvSpPr>
        <p:spPr>
          <a:xfrm>
            <a:off x="4388435" y="379650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A8F214-CDB1-B545-9D10-AABF18B487E4}"/>
              </a:ext>
            </a:extLst>
          </p:cNvPr>
          <p:cNvSpPr txBox="1"/>
          <p:nvPr/>
        </p:nvSpPr>
        <p:spPr>
          <a:xfrm>
            <a:off x="4479052" y="953898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80B32A-C855-A34D-81C9-A0B1A259EC6A}"/>
              </a:ext>
            </a:extLst>
          </p:cNvPr>
          <p:cNvSpPr txBox="1"/>
          <p:nvPr/>
        </p:nvSpPr>
        <p:spPr>
          <a:xfrm>
            <a:off x="6848758" y="338316"/>
            <a:ext cx="10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5997-2DF5-0C4C-AE7A-E23B469E240F}"/>
              </a:ext>
            </a:extLst>
          </p:cNvPr>
          <p:cNvSpPr txBox="1"/>
          <p:nvPr/>
        </p:nvSpPr>
        <p:spPr>
          <a:xfrm>
            <a:off x="6873985" y="1039472"/>
            <a:ext cx="71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9BA9FA4-FE6F-BC43-AD55-D9B2F44BC071}"/>
              </a:ext>
            </a:extLst>
          </p:cNvPr>
          <p:cNvCxnSpPr>
            <a:cxnSpLocks/>
          </p:cNvCxnSpPr>
          <p:nvPr/>
        </p:nvCxnSpPr>
        <p:spPr>
          <a:xfrm>
            <a:off x="8579478" y="474768"/>
            <a:ext cx="750052" cy="0"/>
          </a:xfrm>
          <a:prstGeom prst="straightConnector1">
            <a:avLst/>
          </a:prstGeom>
          <a:ln w="76200" cmpd="sng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BCAF19-A61B-EF42-8A6C-D606C672F287}"/>
              </a:ext>
            </a:extLst>
          </p:cNvPr>
          <p:cNvSpPr txBox="1"/>
          <p:nvPr/>
        </p:nvSpPr>
        <p:spPr>
          <a:xfrm>
            <a:off x="9477042" y="304143"/>
            <a:ext cx="105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path</a:t>
            </a:r>
          </a:p>
        </p:txBody>
      </p:sp>
    </p:spTree>
    <p:extLst>
      <p:ext uri="{BB962C8B-B14F-4D97-AF65-F5344CB8AC3E}">
        <p14:creationId xmlns:p14="http://schemas.microsoft.com/office/powerpoint/2010/main" val="124104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84C81-2633-2543-8570-0FDE67FF9A67}"/>
              </a:ext>
            </a:extLst>
          </p:cNvPr>
          <p:cNvSpPr/>
          <p:nvPr/>
        </p:nvSpPr>
        <p:spPr>
          <a:xfrm>
            <a:off x="316644" y="4107596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3CECF-90D7-A042-A3C0-DBB2250BCE1D}"/>
              </a:ext>
            </a:extLst>
          </p:cNvPr>
          <p:cNvSpPr txBox="1"/>
          <p:nvPr/>
        </p:nvSpPr>
        <p:spPr>
          <a:xfrm>
            <a:off x="1062682" y="4107596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1A05A-A6B2-944C-9CE7-BEDC9DC161ED}"/>
              </a:ext>
            </a:extLst>
          </p:cNvPr>
          <p:cNvSpPr/>
          <p:nvPr/>
        </p:nvSpPr>
        <p:spPr>
          <a:xfrm>
            <a:off x="1631091" y="2542135"/>
            <a:ext cx="1037968" cy="778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D7B0A-1FFA-994D-B659-B193A96B8CD0}"/>
              </a:ext>
            </a:extLst>
          </p:cNvPr>
          <p:cNvSpPr/>
          <p:nvPr/>
        </p:nvSpPr>
        <p:spPr>
          <a:xfrm>
            <a:off x="3649360" y="2550155"/>
            <a:ext cx="1037968" cy="778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23F56-5398-B344-A1A0-44721436A13D}"/>
              </a:ext>
            </a:extLst>
          </p:cNvPr>
          <p:cNvSpPr/>
          <p:nvPr/>
        </p:nvSpPr>
        <p:spPr>
          <a:xfrm>
            <a:off x="7282248" y="2298357"/>
            <a:ext cx="1206843" cy="114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iterateStep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2FD66-F371-D14A-A865-8BABE54DA76E}"/>
              </a:ext>
            </a:extLst>
          </p:cNvPr>
          <p:cNvSpPr txBox="1"/>
          <p:nvPr/>
        </p:nvSpPr>
        <p:spPr>
          <a:xfrm>
            <a:off x="2323071" y="4015767"/>
            <a:ext cx="8507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Potentially we throw errors within each function. If the error is thrown it will not go into</a:t>
            </a:r>
          </a:p>
          <a:p>
            <a:r>
              <a:rPr lang="en-US" dirty="0"/>
              <a:t>the next function. That is implicit here, and that is okay.</a:t>
            </a:r>
          </a:p>
          <a:p>
            <a:endParaRPr lang="en-US" dirty="0"/>
          </a:p>
          <a:p>
            <a:r>
              <a:rPr lang="en-US" dirty="0"/>
              <a:t>I labeled the lines with a description of the type being transferred… </a:t>
            </a:r>
          </a:p>
          <a:p>
            <a:r>
              <a:rPr lang="en-US" dirty="0"/>
              <a:t>not required, but potentially helpful</a:t>
            </a:r>
          </a:p>
          <a:p>
            <a:endParaRPr lang="en-US" dirty="0"/>
          </a:p>
          <a:p>
            <a:r>
              <a:rPr lang="en-US" dirty="0"/>
              <a:t>It’s not an exact science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11D55-A858-6443-9A79-0617F802294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8783" y="2931309"/>
            <a:ext cx="1432308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DC8CB-206F-6149-B6AC-8CBE5FE3EE8D}"/>
              </a:ext>
            </a:extLst>
          </p:cNvPr>
          <p:cNvSpPr txBox="1"/>
          <p:nvPr/>
        </p:nvSpPr>
        <p:spPr>
          <a:xfrm>
            <a:off x="264145" y="254213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Jsy</a:t>
            </a:r>
            <a:r>
              <a:rPr lang="en-US" dirty="0"/>
              <a:t> string</a:t>
            </a:r>
            <a:endParaRPr lang="en-US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8909F4-466F-FC4A-B395-31AFC4154C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669059" y="2931310"/>
            <a:ext cx="980301" cy="802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9FEF99-478F-D741-9412-7A7A76795BF2}"/>
              </a:ext>
            </a:extLst>
          </p:cNvPr>
          <p:cNvSpPr txBox="1"/>
          <p:nvPr/>
        </p:nvSpPr>
        <p:spPr>
          <a:xfrm>
            <a:off x="2744764" y="25608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EE9CD-5B7A-064F-9517-99736E7692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87328" y="2939330"/>
            <a:ext cx="1184189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E71A96-90FD-1C46-930C-7E19CD132C3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89091" y="2872946"/>
            <a:ext cx="234195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4BF1B7-7F80-9241-B365-BBF5D3C8CA67}"/>
              </a:ext>
            </a:extLst>
          </p:cNvPr>
          <p:cNvSpPr txBox="1"/>
          <p:nvPr/>
        </p:nvSpPr>
        <p:spPr>
          <a:xfrm>
            <a:off x="4826893" y="2537855"/>
            <a:ext cx="79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11BC0-8C74-2A47-997D-722B9FCBDADF}"/>
              </a:ext>
            </a:extLst>
          </p:cNvPr>
          <p:cNvSpPr txBox="1"/>
          <p:nvPr/>
        </p:nvSpPr>
        <p:spPr>
          <a:xfrm>
            <a:off x="8865704" y="2491409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Valued Expr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00CCDF3-4EA2-7B49-9B08-722C121CDA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7947" y="875010"/>
            <a:ext cx="57245" cy="4226341"/>
          </a:xfrm>
          <a:prstGeom prst="bentConnector4">
            <a:avLst>
              <a:gd name="adj1" fmla="val -1325333"/>
              <a:gd name="adj2" fmla="val 6528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E19F9-44F9-984F-A279-E24DED427369}"/>
              </a:ext>
            </a:extLst>
          </p:cNvPr>
          <p:cNvSpPr txBox="1"/>
          <p:nvPr/>
        </p:nvSpPr>
        <p:spPr>
          <a:xfrm>
            <a:off x="6040137" y="25701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10033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73BED0F6-526B-564E-8B30-4956EEE16DC3}"/>
              </a:ext>
            </a:extLst>
          </p:cNvPr>
          <p:cNvSpPr/>
          <p:nvPr/>
        </p:nvSpPr>
        <p:spPr>
          <a:xfrm>
            <a:off x="4598772" y="1544595"/>
            <a:ext cx="1816443" cy="1396314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6C00C-7E68-BF41-94D3-1E5ABE9A85CB}"/>
              </a:ext>
            </a:extLst>
          </p:cNvPr>
          <p:cNvSpPr/>
          <p:nvPr/>
        </p:nvSpPr>
        <p:spPr>
          <a:xfrm>
            <a:off x="7465540" y="1631092"/>
            <a:ext cx="1507524" cy="12233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53FFDC-A0BD-AB4D-87AC-FB382883E05D}"/>
              </a:ext>
            </a:extLst>
          </p:cNvPr>
          <p:cNvSpPr/>
          <p:nvPr/>
        </p:nvSpPr>
        <p:spPr>
          <a:xfrm>
            <a:off x="4691447" y="3620531"/>
            <a:ext cx="1631092" cy="5313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8D173-213B-CC4F-A32A-0EF5C98678B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415215" y="2242752"/>
            <a:ext cx="1050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AD4AB6-8A6B-7E43-9073-524A00F59D5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506993" y="2940909"/>
            <a:ext cx="1" cy="6796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39766E-77EC-F349-B49D-A8D3D574C09E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H="1">
            <a:off x="4598772" y="2242752"/>
            <a:ext cx="4374292" cy="12700"/>
          </a:xfrm>
          <a:prstGeom prst="bentConnector5">
            <a:avLst>
              <a:gd name="adj1" fmla="val -5226"/>
              <a:gd name="adj2" fmla="val 20432441"/>
              <a:gd name="adj3" fmla="val 1320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4D869C9C-A34F-F945-BFB0-AA7FEFC013B3}"/>
              </a:ext>
            </a:extLst>
          </p:cNvPr>
          <p:cNvSpPr/>
          <p:nvPr/>
        </p:nvSpPr>
        <p:spPr>
          <a:xfrm>
            <a:off x="1947219" y="172309"/>
            <a:ext cx="10065607" cy="6178379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954FED-FA42-684A-95BE-198F2C1696B4}"/>
              </a:ext>
            </a:extLst>
          </p:cNvPr>
          <p:cNvSpPr txBox="1"/>
          <p:nvPr/>
        </p:nvSpPr>
        <p:spPr>
          <a:xfrm>
            <a:off x="6563496" y="1804087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CC031-0E50-8C48-8968-6ABDF5D067FF}"/>
              </a:ext>
            </a:extLst>
          </p:cNvPr>
          <p:cNvSpPr txBox="1"/>
          <p:nvPr/>
        </p:nvSpPr>
        <p:spPr>
          <a:xfrm>
            <a:off x="5612026" y="3076833"/>
            <a:ext cx="71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B11EC-1417-7340-94ED-883D28243255}"/>
              </a:ext>
            </a:extLst>
          </p:cNvPr>
          <p:cNvSpPr txBox="1"/>
          <p:nvPr/>
        </p:nvSpPr>
        <p:spPr>
          <a:xfrm>
            <a:off x="2337485" y="292440"/>
            <a:ext cx="339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iterateStep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F013F-154C-4443-920F-722671F9F556}"/>
              </a:ext>
            </a:extLst>
          </p:cNvPr>
          <p:cNvCxnSpPr>
            <a:cxnSpLocks/>
          </p:cNvCxnSpPr>
          <p:nvPr/>
        </p:nvCxnSpPr>
        <p:spPr>
          <a:xfrm>
            <a:off x="436605" y="2292522"/>
            <a:ext cx="27020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F091E0-AE03-EA46-9D69-BCE65697CE6D}"/>
              </a:ext>
            </a:extLst>
          </p:cNvPr>
          <p:cNvSpPr txBox="1"/>
          <p:nvPr/>
        </p:nvSpPr>
        <p:spPr>
          <a:xfrm>
            <a:off x="333632" y="184115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9DD69E2-FF4C-114B-A5E2-EF83B8FCACFE}"/>
              </a:ext>
            </a:extLst>
          </p:cNvPr>
          <p:cNvSpPr/>
          <p:nvPr/>
        </p:nvSpPr>
        <p:spPr>
          <a:xfrm>
            <a:off x="100915" y="4522573"/>
            <a:ext cx="704334" cy="53546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31E5DE7-CF8E-DE4F-9FAA-A180380E3148}"/>
              </a:ext>
            </a:extLst>
          </p:cNvPr>
          <p:cNvSpPr/>
          <p:nvPr/>
        </p:nvSpPr>
        <p:spPr>
          <a:xfrm>
            <a:off x="127686" y="5272382"/>
            <a:ext cx="617838" cy="374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2C3924-3AD0-064A-8867-C823AEE7DAAA}"/>
              </a:ext>
            </a:extLst>
          </p:cNvPr>
          <p:cNvSpPr/>
          <p:nvPr/>
        </p:nvSpPr>
        <p:spPr>
          <a:xfrm>
            <a:off x="193076" y="3872817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6FA759E-15DB-E74C-A7BC-6979756B567D}"/>
              </a:ext>
            </a:extLst>
          </p:cNvPr>
          <p:cNvSpPr/>
          <p:nvPr/>
        </p:nvSpPr>
        <p:spPr>
          <a:xfrm>
            <a:off x="257432" y="3237471"/>
            <a:ext cx="477795" cy="473676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561DC0-3420-1048-AD9E-8F161DB127F3}"/>
              </a:ext>
            </a:extLst>
          </p:cNvPr>
          <p:cNvSpPr txBox="1"/>
          <p:nvPr/>
        </p:nvSpPr>
        <p:spPr>
          <a:xfrm>
            <a:off x="848497" y="3298569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FDB2E5-76DD-334F-8F3E-5863876B153F}"/>
              </a:ext>
            </a:extLst>
          </p:cNvPr>
          <p:cNvSpPr txBox="1"/>
          <p:nvPr/>
        </p:nvSpPr>
        <p:spPr>
          <a:xfrm>
            <a:off x="939114" y="3872817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2E0083-57E0-894F-B0C5-CE961D3231CF}"/>
              </a:ext>
            </a:extLst>
          </p:cNvPr>
          <p:cNvSpPr txBox="1"/>
          <p:nvPr/>
        </p:nvSpPr>
        <p:spPr>
          <a:xfrm>
            <a:off x="891747" y="4573972"/>
            <a:ext cx="10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C021C-CCE0-B44C-B9E5-E8F1C7E266AF}"/>
              </a:ext>
            </a:extLst>
          </p:cNvPr>
          <p:cNvSpPr txBox="1"/>
          <p:nvPr/>
        </p:nvSpPr>
        <p:spPr>
          <a:xfrm>
            <a:off x="916974" y="5275128"/>
            <a:ext cx="71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4111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>
            <a:extLst>
              <a:ext uri="{FF2B5EF4-FFF2-40B4-BE49-F238E27FC236}">
                <a16:creationId xmlns:a16="http://schemas.microsoft.com/office/drawing/2014/main" id="{4D869C9C-A34F-F945-BFB0-AA7FEFC013B3}"/>
              </a:ext>
            </a:extLst>
          </p:cNvPr>
          <p:cNvSpPr/>
          <p:nvPr/>
        </p:nvSpPr>
        <p:spPr>
          <a:xfrm>
            <a:off x="2922371" y="514176"/>
            <a:ext cx="8810368" cy="5349790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73BED0F6-526B-564E-8B30-4956EEE16DC3}"/>
              </a:ext>
            </a:extLst>
          </p:cNvPr>
          <p:cNvSpPr/>
          <p:nvPr/>
        </p:nvSpPr>
        <p:spPr>
          <a:xfrm>
            <a:off x="4325122" y="1277199"/>
            <a:ext cx="1964724" cy="1396314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Doable?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53FFDC-A0BD-AB4D-87AC-FB382883E05D}"/>
              </a:ext>
            </a:extLst>
          </p:cNvPr>
          <p:cNvSpPr/>
          <p:nvPr/>
        </p:nvSpPr>
        <p:spPr>
          <a:xfrm>
            <a:off x="4491937" y="3231421"/>
            <a:ext cx="1991239" cy="12911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DoAction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(maybe calls Substitute)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B8D173-213B-CC4F-A32A-0EF5C98678B3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6289846" y="1975356"/>
            <a:ext cx="10503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AD4AB6-8A6B-7E43-9073-524A00F59D5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307484" y="2673513"/>
            <a:ext cx="0" cy="5579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954FED-FA42-684A-95BE-198F2C1696B4}"/>
              </a:ext>
            </a:extLst>
          </p:cNvPr>
          <p:cNvSpPr txBox="1"/>
          <p:nvPr/>
        </p:nvSpPr>
        <p:spPr>
          <a:xfrm>
            <a:off x="6289846" y="1536691"/>
            <a:ext cx="55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CC031-0E50-8C48-8968-6ABDF5D067FF}"/>
              </a:ext>
            </a:extLst>
          </p:cNvPr>
          <p:cNvSpPr txBox="1"/>
          <p:nvPr/>
        </p:nvSpPr>
        <p:spPr>
          <a:xfrm>
            <a:off x="4784123" y="2635746"/>
            <a:ext cx="71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B11EC-1417-7340-94ED-883D28243255}"/>
              </a:ext>
            </a:extLst>
          </p:cNvPr>
          <p:cNvSpPr txBox="1"/>
          <p:nvPr/>
        </p:nvSpPr>
        <p:spPr>
          <a:xfrm>
            <a:off x="3085069" y="623669"/>
            <a:ext cx="339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F013F-154C-4443-920F-722671F9F55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606377" y="1967635"/>
            <a:ext cx="2718745" cy="7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F091E0-AE03-EA46-9D69-BCE65697CE6D}"/>
              </a:ext>
            </a:extLst>
          </p:cNvPr>
          <p:cNvSpPr txBox="1"/>
          <p:nvPr/>
        </p:nvSpPr>
        <p:spPr>
          <a:xfrm>
            <a:off x="1606377" y="1536691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DD11AB-2515-1345-BE0B-BAF5D39951C6}"/>
              </a:ext>
            </a:extLst>
          </p:cNvPr>
          <p:cNvSpPr/>
          <p:nvPr/>
        </p:nvSpPr>
        <p:spPr>
          <a:xfrm>
            <a:off x="7340169" y="1314441"/>
            <a:ext cx="2366319" cy="13218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searchAction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BD6BF68-A7AC-B947-8868-36878034EFD8}"/>
              </a:ext>
            </a:extLst>
          </p:cNvPr>
          <p:cNvSpPr/>
          <p:nvPr/>
        </p:nvSpPr>
        <p:spPr>
          <a:xfrm>
            <a:off x="100915" y="4522573"/>
            <a:ext cx="704334" cy="53546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653D88-14A9-1344-B667-FE538B39BA09}"/>
              </a:ext>
            </a:extLst>
          </p:cNvPr>
          <p:cNvSpPr/>
          <p:nvPr/>
        </p:nvSpPr>
        <p:spPr>
          <a:xfrm>
            <a:off x="127686" y="5272382"/>
            <a:ext cx="617838" cy="3748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C5FBE4-912D-F340-810B-1D011C9122CE}"/>
              </a:ext>
            </a:extLst>
          </p:cNvPr>
          <p:cNvSpPr/>
          <p:nvPr/>
        </p:nvSpPr>
        <p:spPr>
          <a:xfrm>
            <a:off x="193076" y="3872817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4D9D4945-8F7B-AE46-A2BB-7AD4CA09E1FB}"/>
              </a:ext>
            </a:extLst>
          </p:cNvPr>
          <p:cNvSpPr/>
          <p:nvPr/>
        </p:nvSpPr>
        <p:spPr>
          <a:xfrm>
            <a:off x="257432" y="3237471"/>
            <a:ext cx="477795" cy="473676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F755F-544F-E648-88CF-6D066C3CD08A}"/>
              </a:ext>
            </a:extLst>
          </p:cNvPr>
          <p:cNvSpPr txBox="1"/>
          <p:nvPr/>
        </p:nvSpPr>
        <p:spPr>
          <a:xfrm>
            <a:off x="848497" y="3298569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8C82C2-356B-8441-9BF8-152D825EFE3F}"/>
              </a:ext>
            </a:extLst>
          </p:cNvPr>
          <p:cNvSpPr txBox="1"/>
          <p:nvPr/>
        </p:nvSpPr>
        <p:spPr>
          <a:xfrm>
            <a:off x="939114" y="3872817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702197-478D-314E-B437-68041BC621FC}"/>
              </a:ext>
            </a:extLst>
          </p:cNvPr>
          <p:cNvSpPr txBox="1"/>
          <p:nvPr/>
        </p:nvSpPr>
        <p:spPr>
          <a:xfrm>
            <a:off x="891747" y="4573972"/>
            <a:ext cx="10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9A41E-109A-EC42-AE8F-7D3CC8CC8E09}"/>
              </a:ext>
            </a:extLst>
          </p:cNvPr>
          <p:cNvSpPr txBox="1"/>
          <p:nvPr/>
        </p:nvSpPr>
        <p:spPr>
          <a:xfrm>
            <a:off x="916974" y="5275128"/>
            <a:ext cx="71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54309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B578-4BCE-DB49-BA44-3EFD6A2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with rename (not necessary)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BE7BF8D-512A-734E-973B-736C154F6480}"/>
              </a:ext>
            </a:extLst>
          </p:cNvPr>
          <p:cNvSpPr/>
          <p:nvPr/>
        </p:nvSpPr>
        <p:spPr>
          <a:xfrm>
            <a:off x="970935" y="1853754"/>
            <a:ext cx="9697066" cy="4202489"/>
          </a:xfrm>
          <a:prstGeom prst="fra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444DD-2A70-C543-AFBE-B50CEF604BBE}"/>
              </a:ext>
            </a:extLst>
          </p:cNvPr>
          <p:cNvSpPr txBox="1"/>
          <p:nvPr/>
        </p:nvSpPr>
        <p:spPr>
          <a:xfrm>
            <a:off x="1111340" y="190226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B9A0CA-BA73-AF4C-A12A-AB148C1DFE77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flipV="1">
            <a:off x="705397" y="2813911"/>
            <a:ext cx="2726201" cy="125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D5261F-6FC5-A942-98B2-FF0877FC7BCA}"/>
              </a:ext>
            </a:extLst>
          </p:cNvPr>
          <p:cNvSpPr txBox="1"/>
          <p:nvPr/>
        </p:nvSpPr>
        <p:spPr>
          <a:xfrm>
            <a:off x="557760" y="24571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46BD9-A5F9-634B-9C6D-A87A633A2539}"/>
              </a:ext>
            </a:extLst>
          </p:cNvPr>
          <p:cNvSpPr txBox="1"/>
          <p:nvPr/>
        </p:nvSpPr>
        <p:spPr>
          <a:xfrm>
            <a:off x="209026" y="35153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EDE00-8DA7-0041-9751-234604D3CA72}"/>
              </a:ext>
            </a:extLst>
          </p:cNvPr>
          <p:cNvSpPr txBox="1"/>
          <p:nvPr/>
        </p:nvSpPr>
        <p:spPr>
          <a:xfrm>
            <a:off x="142932" y="48760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4C9E82-AB9A-2348-B864-5C91A0D8C9CC}"/>
              </a:ext>
            </a:extLst>
          </p:cNvPr>
          <p:cNvSpPr/>
          <p:nvPr/>
        </p:nvSpPr>
        <p:spPr>
          <a:xfrm>
            <a:off x="3431598" y="2510311"/>
            <a:ext cx="1073784" cy="607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freeVars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A1EAA6-0C2A-8B4D-9797-A0C10360DDF1}"/>
              </a:ext>
            </a:extLst>
          </p:cNvPr>
          <p:cNvCxnSpPr>
            <a:cxnSpLocks/>
          </p:cNvCxnSpPr>
          <p:nvPr/>
        </p:nvCxnSpPr>
        <p:spPr>
          <a:xfrm>
            <a:off x="4505382" y="2802054"/>
            <a:ext cx="13847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FBE028-EA7C-5D43-93AF-02755A97300C}"/>
              </a:ext>
            </a:extLst>
          </p:cNvPr>
          <p:cNvSpPr txBox="1"/>
          <p:nvPr/>
        </p:nvSpPr>
        <p:spPr>
          <a:xfrm>
            <a:off x="4591608" y="243272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set_fvs_e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F47D0-51F4-F64D-A8B4-5CD616B5A2CF}"/>
              </a:ext>
            </a:extLst>
          </p:cNvPr>
          <p:cNvSpPr/>
          <p:nvPr/>
        </p:nvSpPr>
        <p:spPr>
          <a:xfrm>
            <a:off x="5890122" y="2457123"/>
            <a:ext cx="1252800" cy="607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makeFresh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791010-F33E-E74B-971A-47A3B77F0DD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42922" y="2760723"/>
            <a:ext cx="1317252" cy="413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C7007-D8CB-514B-882C-93ACEAC40F5C}"/>
              </a:ext>
            </a:extLst>
          </p:cNvPr>
          <p:cNvSpPr txBox="1"/>
          <p:nvPr/>
        </p:nvSpPr>
        <p:spPr>
          <a:xfrm>
            <a:off x="7142922" y="2391390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fresh_policy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875EAB-2EF6-C849-9886-4449BCB0F4E6}"/>
              </a:ext>
            </a:extLst>
          </p:cNvPr>
          <p:cNvSpPr/>
          <p:nvPr/>
        </p:nvSpPr>
        <p:spPr>
          <a:xfrm>
            <a:off x="8460174" y="2617388"/>
            <a:ext cx="1050621" cy="897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F23C8C0-21AB-0A47-ABE7-6A6073191D3D}"/>
              </a:ext>
            </a:extLst>
          </p:cNvPr>
          <p:cNvCxnSpPr>
            <a:cxnSpLocks/>
          </p:cNvCxnSpPr>
          <p:nvPr/>
        </p:nvCxnSpPr>
        <p:spPr>
          <a:xfrm>
            <a:off x="1934817" y="2826455"/>
            <a:ext cx="6525357" cy="499841"/>
          </a:xfrm>
          <a:prstGeom prst="bentConnector3">
            <a:avLst>
              <a:gd name="adj1" fmla="val 532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D9702D4-26CB-8143-B00E-07E848E698A7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 flipH="1">
            <a:off x="6537073" y="3066372"/>
            <a:ext cx="2973722" cy="1802575"/>
          </a:xfrm>
          <a:prstGeom prst="bentConnector5">
            <a:avLst>
              <a:gd name="adj1" fmla="val -7687"/>
              <a:gd name="adj2" fmla="val 43857"/>
              <a:gd name="adj3" fmla="val 11437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B1B9A30-82C6-D640-89B0-3E72FD9AB2BF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923297" y="2477552"/>
            <a:ext cx="834798" cy="364906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1AD63B2-04CE-F348-8C8A-E7E8BD9EBCE0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212869" y="3325512"/>
            <a:ext cx="32469" cy="387226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0EFCD3-18D1-E74A-9999-0CA6C39040F2}"/>
              </a:ext>
            </a:extLst>
          </p:cNvPr>
          <p:cNvSpPr txBox="1"/>
          <p:nvPr/>
        </p:nvSpPr>
        <p:spPr>
          <a:xfrm>
            <a:off x="4763692" y="3875297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freshified_e</a:t>
            </a:r>
            <a:endParaRPr lang="en-US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380880B-8E4C-8D4F-ABDB-C71201860DF4}"/>
              </a:ext>
            </a:extLst>
          </p:cNvPr>
          <p:cNvSpPr/>
          <p:nvPr/>
        </p:nvSpPr>
        <p:spPr>
          <a:xfrm>
            <a:off x="6537073" y="4198485"/>
            <a:ext cx="3746613" cy="13409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esub</a:t>
            </a:r>
            <a:r>
              <a:rPr lang="en-US" dirty="0"/>
              <a:t> in environment)</a:t>
            </a:r>
          </a:p>
          <a:p>
            <a:pPr algn="ctr"/>
            <a:r>
              <a:rPr lang="en-US" dirty="0"/>
              <a:t>(x in environment) </a:t>
            </a:r>
          </a:p>
        </p:txBody>
      </p:sp>
    </p:spTree>
    <p:extLst>
      <p:ext uri="{BB962C8B-B14F-4D97-AF65-F5344CB8AC3E}">
        <p14:creationId xmlns:p14="http://schemas.microsoft.com/office/powerpoint/2010/main" val="27996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B578-4BCE-DB49-BA44-3EFD6A2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with</a:t>
            </a:r>
            <a:r>
              <a:rPr lang="en-US" b="1" dirty="0"/>
              <a:t>out</a:t>
            </a:r>
            <a:r>
              <a:rPr lang="en-US" dirty="0"/>
              <a:t> rename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287F31F-DB95-FA40-9794-72392DBDC31E}"/>
              </a:ext>
            </a:extLst>
          </p:cNvPr>
          <p:cNvSpPr/>
          <p:nvPr/>
        </p:nvSpPr>
        <p:spPr>
          <a:xfrm>
            <a:off x="970935" y="1853754"/>
            <a:ext cx="9697066" cy="4202489"/>
          </a:xfrm>
          <a:prstGeom prst="fram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EC30B-6AD9-D449-BF86-6F1E8DEBDA94}"/>
              </a:ext>
            </a:extLst>
          </p:cNvPr>
          <p:cNvSpPr txBox="1"/>
          <p:nvPr/>
        </p:nvSpPr>
        <p:spPr>
          <a:xfrm>
            <a:off x="1111340" y="190226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CAB57-E675-E541-9438-A87A1E0C46F8}"/>
              </a:ext>
            </a:extLst>
          </p:cNvPr>
          <p:cNvSpPr txBox="1"/>
          <p:nvPr/>
        </p:nvSpPr>
        <p:spPr>
          <a:xfrm>
            <a:off x="557760" y="24571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056B3-ADEB-8444-97BF-6A2F8073BBF0}"/>
              </a:ext>
            </a:extLst>
          </p:cNvPr>
          <p:cNvSpPr txBox="1"/>
          <p:nvPr/>
        </p:nvSpPr>
        <p:spPr>
          <a:xfrm>
            <a:off x="209026" y="35153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esub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1E477-4CE3-E244-982C-FE919E0B1527}"/>
              </a:ext>
            </a:extLst>
          </p:cNvPr>
          <p:cNvSpPr txBox="1"/>
          <p:nvPr/>
        </p:nvSpPr>
        <p:spPr>
          <a:xfrm>
            <a:off x="142932" y="48760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4FDFE3A-6477-EB43-B1C3-36A240172DD7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6200000" flipH="1">
            <a:off x="2646776" y="885076"/>
            <a:ext cx="542201" cy="442495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A9C2578-40BD-284D-81F5-CC83E8978CE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923297" y="2477552"/>
            <a:ext cx="834798" cy="364906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2477534-84A7-684E-BF63-933F17BD98D1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212869" y="3325512"/>
            <a:ext cx="32469" cy="387226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EA3765E-6C3B-BF49-847E-03B840B773B4}"/>
              </a:ext>
            </a:extLst>
          </p:cNvPr>
          <p:cNvSpPr/>
          <p:nvPr/>
        </p:nvSpPr>
        <p:spPr>
          <a:xfrm>
            <a:off x="5130355" y="2698194"/>
            <a:ext cx="3746613" cy="13409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esub</a:t>
            </a:r>
            <a:r>
              <a:rPr lang="en-US" dirty="0"/>
              <a:t> in environment)</a:t>
            </a:r>
          </a:p>
          <a:p>
            <a:pPr algn="ctr"/>
            <a:r>
              <a:rPr lang="en-US" dirty="0"/>
              <a:t>(x in environment) </a:t>
            </a:r>
          </a:p>
        </p:txBody>
      </p:sp>
    </p:spTree>
    <p:extLst>
      <p:ext uri="{BB962C8B-B14F-4D97-AF65-F5344CB8AC3E}">
        <p14:creationId xmlns:p14="http://schemas.microsoft.com/office/powerpoint/2010/main" val="199387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C5E-F43C-104E-B8FB-D3B47900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FA01-9DBB-B146-8DF9-471972F0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0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 of steam for diagrams here…</a:t>
            </a:r>
          </a:p>
          <a:p>
            <a:r>
              <a:rPr lang="en-US" dirty="0" err="1"/>
              <a:t>Subst</a:t>
            </a:r>
            <a:r>
              <a:rPr lang="en-US" dirty="0"/>
              <a:t> will recurs on itself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will NOT call substitute</a:t>
            </a:r>
          </a:p>
          <a:p>
            <a:r>
              <a:rPr lang="en-US" dirty="0"/>
              <a:t>It will recurs on all subexpressions</a:t>
            </a:r>
          </a:p>
          <a:p>
            <a:r>
              <a:rPr lang="en-US" dirty="0"/>
              <a:t>It will follow the substitute rules from lab 3 where it can</a:t>
            </a:r>
          </a:p>
          <a:p>
            <a:r>
              <a:rPr lang="en-US" dirty="0" err="1"/>
              <a:t>Subst</a:t>
            </a:r>
            <a:r>
              <a:rPr lang="en-US" dirty="0"/>
              <a:t> on functions will become more complex</a:t>
            </a:r>
          </a:p>
          <a:p>
            <a:r>
              <a:rPr lang="en-US" dirty="0" err="1"/>
              <a:t>Subst</a:t>
            </a:r>
            <a:r>
              <a:rPr lang="en-US" dirty="0"/>
              <a:t> on object is quite simple as object fields do not shadow variables</a:t>
            </a:r>
          </a:p>
          <a:p>
            <a:r>
              <a:rPr lang="en-US" dirty="0" err="1"/>
              <a:t>Subst</a:t>
            </a:r>
            <a:r>
              <a:rPr lang="en-US" dirty="0"/>
              <a:t> on </a:t>
            </a:r>
            <a:r>
              <a:rPr lang="en-US" dirty="0" err="1"/>
              <a:t>getField</a:t>
            </a:r>
            <a:r>
              <a:rPr lang="en-US" dirty="0"/>
              <a:t> will be quite simple, recurs on the subexpression and return it in the context of its parent (like most substitution rules)</a:t>
            </a:r>
          </a:p>
        </p:txBody>
      </p:sp>
    </p:spTree>
    <p:extLst>
      <p:ext uri="{BB962C8B-B14F-4D97-AF65-F5344CB8AC3E}">
        <p14:creationId xmlns:p14="http://schemas.microsoft.com/office/powerpoint/2010/main" val="193872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707-BE6C-B445-A44C-180A991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learn more about diagraming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007E-EB2B-BA4F-BDF6-71E4566E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Largely learned informally</a:t>
            </a:r>
          </a:p>
          <a:p>
            <a:r>
              <a:rPr lang="en-US" dirty="0"/>
              <a:t>Electrical engineering courses offer some work with this</a:t>
            </a:r>
          </a:p>
          <a:p>
            <a:r>
              <a:rPr lang="en-US" dirty="0"/>
              <a:t>Business classes will use these</a:t>
            </a:r>
          </a:p>
          <a:p>
            <a:r>
              <a:rPr lang="en-US" dirty="0"/>
              <a:t>Some </a:t>
            </a:r>
            <a:r>
              <a:rPr lang="en-US" dirty="0" err="1"/>
              <a:t>csci</a:t>
            </a:r>
            <a:r>
              <a:rPr lang="en-US" dirty="0"/>
              <a:t> courses use these</a:t>
            </a:r>
          </a:p>
          <a:p>
            <a:pPr lvl="1"/>
            <a:r>
              <a:rPr lang="en-US" dirty="0"/>
              <a:t>Software Dev Methods and Tools</a:t>
            </a:r>
          </a:p>
          <a:p>
            <a:pPr lvl="1"/>
            <a:r>
              <a:rPr lang="en-US" dirty="0"/>
              <a:t>Theory of Computation (TOC)</a:t>
            </a:r>
          </a:p>
          <a:p>
            <a:pPr lvl="1"/>
            <a:r>
              <a:rPr lang="en-US" dirty="0"/>
              <a:t>Object Oriented Analysis and Design(OOAD)</a:t>
            </a:r>
          </a:p>
          <a:p>
            <a:pPr lvl="1"/>
            <a:r>
              <a:rPr lang="en-US" dirty="0"/>
              <a:t>Some Senior Projects require these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78968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E707-BE6C-B445-A44C-180A991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007E-EB2B-BA4F-BDF6-71E4566E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diagram is complex but correct, then perhaps our solutions isn’t very clean</a:t>
            </a:r>
          </a:p>
          <a:p>
            <a:r>
              <a:rPr lang="en-US" dirty="0"/>
              <a:t>Perhaps we should refine the design of our solution</a:t>
            </a:r>
          </a:p>
          <a:p>
            <a:pPr lvl="1"/>
            <a:r>
              <a:rPr lang="en-US" dirty="0"/>
              <a:t>Apply a design principle</a:t>
            </a:r>
          </a:p>
          <a:p>
            <a:pPr lvl="1"/>
            <a:r>
              <a:rPr lang="en-US" dirty="0"/>
              <a:t>KISS</a:t>
            </a:r>
          </a:p>
          <a:p>
            <a:pPr lvl="1"/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45933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teaser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Binary Tree HOF</a:t>
            </a:r>
          </a:p>
          <a:p>
            <a:r>
              <a:rPr lang="en-US" dirty="0"/>
              <a:t>Composite structures and HOF</a:t>
            </a:r>
          </a:p>
          <a:p>
            <a:r>
              <a:rPr lang="en-US" dirty="0"/>
              <a:t>Some more HOF</a:t>
            </a:r>
          </a:p>
          <a:p>
            <a:r>
              <a:rPr lang="en-US" dirty="0"/>
              <a:t>Announcements</a:t>
            </a:r>
          </a:p>
          <a:p>
            <a:r>
              <a:rPr lang="en-US" dirty="0"/>
              <a:t>Q&amp;A Lab 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418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 on Binary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in IntelliJ</a:t>
            </a:r>
          </a:p>
        </p:txBody>
      </p:sp>
    </p:spTree>
    <p:extLst>
      <p:ext uri="{BB962C8B-B14F-4D97-AF65-F5344CB8AC3E}">
        <p14:creationId xmlns:p14="http://schemas.microsoft.com/office/powerpoint/2010/main" val="342601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empty tree: return the current state of the accumulator</a:t>
            </a:r>
          </a:p>
          <a:p>
            <a:r>
              <a:rPr lang="en-US" dirty="0"/>
              <a:t>For a non-empty tree of the form Node(l, d, r)</a:t>
            </a:r>
          </a:p>
          <a:p>
            <a:pPr lvl="1"/>
            <a:r>
              <a:rPr lang="en-US" dirty="0"/>
              <a:t>Recurs on `l` with reasonable inputs to find a new accumulator value</a:t>
            </a:r>
          </a:p>
          <a:p>
            <a:pPr lvl="1"/>
            <a:r>
              <a:rPr lang="en-US" dirty="0"/>
              <a:t>Use the new found accumulator value, the data point `d`, and the original callback to construct, another new accumulator value</a:t>
            </a:r>
          </a:p>
          <a:p>
            <a:pPr lvl="1"/>
            <a:r>
              <a:rPr lang="en-US" dirty="0"/>
              <a:t>Recurs on `r` using the latest value of the accumulator and other reasonable inputs.</a:t>
            </a:r>
          </a:p>
        </p:txBody>
      </p:sp>
    </p:spTree>
    <p:extLst>
      <p:ext uri="{BB962C8B-B14F-4D97-AF65-F5344CB8AC3E}">
        <p14:creationId xmlns:p14="http://schemas.microsoft.com/office/powerpoint/2010/main" val="81314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HOF on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097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 on composite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binned binary tree</a:t>
            </a:r>
          </a:p>
          <a:p>
            <a:r>
              <a:rPr lang="en-US" dirty="0"/>
              <a:t>L4D4_inClass_binnedTree.scala</a:t>
            </a:r>
          </a:p>
        </p:txBody>
      </p:sp>
    </p:spTree>
    <p:extLst>
      <p:ext uri="{BB962C8B-B14F-4D97-AF65-F5344CB8AC3E}">
        <p14:creationId xmlns:p14="http://schemas.microsoft.com/office/powerpoint/2010/main" val="251106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Binned Binary tree: defined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ADB-0B6B-704D-9E5B-6C039D0F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empty tree: return the current state of the accumulator</a:t>
            </a:r>
          </a:p>
          <a:p>
            <a:r>
              <a:rPr lang="en-US" dirty="0"/>
              <a:t>For a non-empty tree of the form Node(l, d, r)</a:t>
            </a:r>
          </a:p>
          <a:p>
            <a:pPr lvl="1"/>
            <a:r>
              <a:rPr lang="en-US" dirty="0"/>
              <a:t>Recurs on `l` with reasonable inputs to find a new accumulator value</a:t>
            </a:r>
          </a:p>
          <a:p>
            <a:pPr lvl="1"/>
            <a:r>
              <a:rPr lang="en-US" dirty="0"/>
              <a:t>Use the new found accumulator value, the data point `d`, and the original callback to construct, another new accumulator value</a:t>
            </a:r>
          </a:p>
          <a:p>
            <a:pPr lvl="1"/>
            <a:r>
              <a:rPr lang="en-US" dirty="0"/>
              <a:t>Recurs on `r` using the latest value of the accumulator and other reasonable inputs.</a:t>
            </a:r>
          </a:p>
        </p:txBody>
      </p:sp>
    </p:spTree>
    <p:extLst>
      <p:ext uri="{BB962C8B-B14F-4D97-AF65-F5344CB8AC3E}">
        <p14:creationId xmlns:p14="http://schemas.microsoft.com/office/powerpoint/2010/main" val="183836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5086-86D4-EA48-AF01-8B2072BF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31BD-2A43-514B-838E-B8998B7CF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1FF9-7BC6-5348-A23C-5B46D154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D7ED-2C30-8740-9C0D-1FE3B2F1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composite data structures integrates multiple structures together to create a single structure.</a:t>
            </a:r>
          </a:p>
          <a:p>
            <a:r>
              <a:rPr lang="en-US" dirty="0"/>
              <a:t>The Binned Binary Tree is pretty neat.</a:t>
            </a:r>
          </a:p>
          <a:p>
            <a:pPr lvl="1"/>
            <a:r>
              <a:rPr lang="en-US" dirty="0"/>
              <a:t>It’s a binary tree</a:t>
            </a:r>
          </a:p>
          <a:p>
            <a:pPr lvl="1"/>
            <a:r>
              <a:rPr lang="en-US" dirty="0"/>
              <a:t>That has linked lists for data or “bins” of data</a:t>
            </a:r>
          </a:p>
          <a:p>
            <a:pPr lvl="1"/>
            <a:r>
              <a:rPr lang="en-US" dirty="0"/>
              <a:t>It typically holds duplicate items in bins</a:t>
            </a:r>
          </a:p>
          <a:p>
            <a:pPr lvl="1"/>
            <a:r>
              <a:rPr lang="en-US" dirty="0"/>
              <a:t>So the tree as a whole is strictly increasing</a:t>
            </a:r>
          </a:p>
          <a:p>
            <a:pPr lvl="1"/>
            <a:r>
              <a:rPr lang="en-US" dirty="0"/>
              <a:t>Used in Databases where duplication is important.</a:t>
            </a:r>
          </a:p>
          <a:p>
            <a:pPr lvl="1"/>
            <a:r>
              <a:rPr lang="en-US" dirty="0"/>
              <a:t>Can be used in lots of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56548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DF5C-66FA-C143-8226-A243496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l4d4-l4d7 packet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77F-8345-3146-85A4-99EAED4ED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 L4D4</a:t>
            </a:r>
          </a:p>
        </p:txBody>
      </p:sp>
    </p:spTree>
    <p:extLst>
      <p:ext uri="{BB962C8B-B14F-4D97-AF65-F5344CB8AC3E}">
        <p14:creationId xmlns:p14="http://schemas.microsoft.com/office/powerpoint/2010/main" val="415468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HOF on Binned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97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Moodle for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3804718"/>
            <a:ext cx="8630446" cy="1012929"/>
          </a:xfrm>
        </p:spPr>
        <p:txBody>
          <a:bodyPr/>
          <a:lstStyle/>
          <a:p>
            <a:r>
              <a:rPr lang="en-US" dirty="0"/>
              <a:t>L4D4_inClass_binnedTree.scala</a:t>
            </a:r>
          </a:p>
        </p:txBody>
      </p:sp>
    </p:spTree>
    <p:extLst>
      <p:ext uri="{BB962C8B-B14F-4D97-AF65-F5344CB8AC3E}">
        <p14:creationId xmlns:p14="http://schemas.microsoft.com/office/powerpoint/2010/main" val="219264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3B3E-AD1E-BA46-B041-6DB4410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Binned binary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DAA6-16D0-4945-BBA7-82942B00F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L4D4_inClass_binnedTree.scala</a:t>
            </a:r>
          </a:p>
        </p:txBody>
      </p:sp>
    </p:spTree>
    <p:extLst>
      <p:ext uri="{BB962C8B-B14F-4D97-AF65-F5344CB8AC3E}">
        <p14:creationId xmlns:p14="http://schemas.microsoft.com/office/powerpoint/2010/main" val="4042474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816F-5BEE-BB4C-946A-E8F095F2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HOF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BD38-D19C-EA47-9390-952EE67BB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AA05-D9CB-5548-ACD9-6C2B7C70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-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8C-017B-F549-A479-706BD9A7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34495"/>
          </a:xfrm>
        </p:spPr>
        <p:txBody>
          <a:bodyPr/>
          <a:lstStyle/>
          <a:p>
            <a:r>
              <a:rPr lang="en-US" dirty="0"/>
              <a:t>List[A] exists( (A) =&gt; Boolean):Boolean</a:t>
            </a:r>
          </a:p>
          <a:p>
            <a:r>
              <a:rPr lang="en-US" dirty="0"/>
              <a:t>List[A] find((A) =&gt; Boolean):Option[A]</a:t>
            </a:r>
          </a:p>
          <a:p>
            <a:pPr lvl="1"/>
            <a:r>
              <a:rPr lang="en-US" dirty="0"/>
              <a:t>Description</a:t>
            </a:r>
          </a:p>
          <a:p>
            <a:pPr lvl="2"/>
            <a:r>
              <a:rPr lang="en-US" dirty="0"/>
              <a:t>If the item exists, return the option for the item</a:t>
            </a:r>
          </a:p>
          <a:p>
            <a:pPr lvl="2"/>
            <a:r>
              <a:rPr lang="en-US" dirty="0"/>
              <a:t>Else return None to signify that it didn’t exist</a:t>
            </a:r>
          </a:p>
          <a:p>
            <a:pPr lvl="1"/>
            <a:r>
              <a:rPr lang="en-US" dirty="0"/>
              <a:t>Use</a:t>
            </a:r>
          </a:p>
          <a:p>
            <a:pPr lvl="2"/>
            <a:r>
              <a:rPr lang="en-US" dirty="0"/>
              <a:t>Replaces exists and then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7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6248-C3EA-534B-9B18-A108FCAE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(a lab 5 HOF)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C30B-8F2C-D648-B2BE-9F713C6F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9717"/>
          </a:xfrm>
        </p:spPr>
        <p:txBody>
          <a:bodyPr>
            <a:normAutofit/>
          </a:bodyPr>
          <a:lstStyle/>
          <a:p>
            <a:r>
              <a:rPr lang="en-US" dirty="0"/>
              <a:t>I’m mentioning this today because it came up in the L4D4_inClass_binnedTree.scala file</a:t>
            </a:r>
          </a:p>
          <a:p>
            <a:r>
              <a:rPr lang="en-US" dirty="0"/>
              <a:t>I wanted you to be aware of it</a:t>
            </a:r>
          </a:p>
          <a:p>
            <a:r>
              <a:rPr lang="en-US" dirty="0"/>
              <a:t>I’m not sure if it’s useful in Lab 4</a:t>
            </a:r>
          </a:p>
          <a:p>
            <a:r>
              <a:rPr lang="en-US" dirty="0"/>
              <a:t>It might be…</a:t>
            </a:r>
          </a:p>
          <a:p>
            <a:r>
              <a:rPr lang="en-US" dirty="0"/>
              <a:t>It’s defined for List[A] and Option[A] and likely many other Collections in Scala</a:t>
            </a:r>
          </a:p>
          <a:p>
            <a:endParaRPr lang="en-US" dirty="0"/>
          </a:p>
          <a:p>
            <a:r>
              <a:rPr lang="en-US" dirty="0"/>
              <a:t>It’s a monad thing…</a:t>
            </a:r>
          </a:p>
        </p:txBody>
      </p:sp>
    </p:spTree>
    <p:extLst>
      <p:ext uri="{BB962C8B-B14F-4D97-AF65-F5344CB8AC3E}">
        <p14:creationId xmlns:p14="http://schemas.microsoft.com/office/powerpoint/2010/main" val="672331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6248-C3EA-534B-9B18-A108FCAE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(a lab 5 HOF) -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C30B-8F2C-D648-B2BE-9F713C6F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9717"/>
          </a:xfrm>
        </p:spPr>
        <p:txBody>
          <a:bodyPr>
            <a:normAutofit/>
          </a:bodyPr>
          <a:lstStyle/>
          <a:p>
            <a:r>
              <a:rPr lang="en-US" dirty="0"/>
              <a:t>Option[A] map((A) =&gt; B)		: Option[B]</a:t>
            </a:r>
          </a:p>
          <a:p>
            <a:r>
              <a:rPr lang="en-US" dirty="0"/>
              <a:t>Option[A] </a:t>
            </a:r>
            <a:r>
              <a:rPr lang="en-US" dirty="0" err="1"/>
              <a:t>flatMap</a:t>
            </a:r>
            <a:r>
              <a:rPr lang="en-US" dirty="0"/>
              <a:t>((A)=&gt; Option[B])	:Option[B]</a:t>
            </a:r>
          </a:p>
          <a:p>
            <a:pPr lvl="1"/>
            <a:r>
              <a:rPr lang="en-US" dirty="0"/>
              <a:t>Description</a:t>
            </a:r>
          </a:p>
          <a:p>
            <a:pPr lvl="2"/>
            <a:r>
              <a:rPr lang="en-US" dirty="0"/>
              <a:t>Apply the logic of mapping the callback on the input but do not create nested collections (unless of course the type of A and B dictate nesting)</a:t>
            </a:r>
          </a:p>
          <a:p>
            <a:pPr lvl="1"/>
            <a:r>
              <a:rPr lang="en-US" dirty="0"/>
              <a:t>Use</a:t>
            </a:r>
          </a:p>
          <a:p>
            <a:pPr lvl="2"/>
            <a:r>
              <a:rPr lang="en-US" dirty="0"/>
              <a:t>When I want to map and then map again, I might get the wrong type… </a:t>
            </a:r>
            <a:r>
              <a:rPr lang="en-US" dirty="0" err="1"/>
              <a:t>flatMap</a:t>
            </a:r>
            <a:r>
              <a:rPr lang="en-US" dirty="0"/>
              <a:t> helps</a:t>
            </a:r>
          </a:p>
          <a:p>
            <a:pPr lvl="2"/>
            <a:r>
              <a:rPr lang="en-US" dirty="0"/>
              <a:t>Two options, if both some then return option of product of values</a:t>
            </a:r>
          </a:p>
          <a:p>
            <a:pPr lvl="3"/>
            <a:r>
              <a:rPr lang="en-US" dirty="0" err="1"/>
              <a:t>optionX</a:t>
            </a:r>
            <a:r>
              <a:rPr lang="en-US" dirty="0"/>
              <a:t> map { x =&gt; </a:t>
            </a:r>
            <a:r>
              <a:rPr lang="en-US" dirty="0" err="1"/>
              <a:t>optionY</a:t>
            </a:r>
            <a:r>
              <a:rPr lang="en-US" dirty="0"/>
              <a:t> { y =&gt; x * y }}	// BAD type is Option[Option[ &lt;type of x * y&gt;]]</a:t>
            </a:r>
          </a:p>
          <a:p>
            <a:pPr lvl="3"/>
            <a:r>
              <a:rPr lang="en-US" dirty="0" err="1"/>
              <a:t>optionX</a:t>
            </a:r>
            <a:r>
              <a:rPr lang="en-US" dirty="0"/>
              <a:t> </a:t>
            </a:r>
            <a:r>
              <a:rPr lang="en-US" dirty="0" err="1"/>
              <a:t>flatMap</a:t>
            </a:r>
            <a:r>
              <a:rPr lang="en-US" dirty="0"/>
              <a:t> { x =&gt; </a:t>
            </a:r>
            <a:r>
              <a:rPr lang="en-US" dirty="0" err="1"/>
              <a:t>optionY</a:t>
            </a:r>
            <a:r>
              <a:rPr lang="en-US" dirty="0"/>
              <a:t> { y =&gt; x * y }}	// GOOD type is Option[ &lt;type of x * y&gt;]</a:t>
            </a:r>
          </a:p>
          <a:p>
            <a:pPr lvl="2"/>
            <a:r>
              <a:rPr lang="en-US" dirty="0"/>
              <a:t>Used for most meaningful clean code over monads</a:t>
            </a:r>
          </a:p>
        </p:txBody>
      </p:sp>
    </p:spTree>
    <p:extLst>
      <p:ext uri="{BB962C8B-B14F-4D97-AF65-F5344CB8AC3E}">
        <p14:creationId xmlns:p14="http://schemas.microsoft.com/office/powerpoint/2010/main" val="432291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1561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D-E883-9B4F-BE5E-F02269D1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354B-4198-074D-BEB7-17182F5CD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AA05-D9CB-5548-ACD9-6C2B7C70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F8C-017B-F549-A479-706BD9A7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34495"/>
          </a:xfrm>
        </p:spPr>
        <p:txBody>
          <a:bodyPr/>
          <a:lstStyle/>
          <a:p>
            <a:r>
              <a:rPr lang="en-US" dirty="0"/>
              <a:t>List is a Collection. </a:t>
            </a:r>
          </a:p>
          <a:p>
            <a:r>
              <a:rPr lang="en-US" dirty="0"/>
              <a:t>Option is a Collection</a:t>
            </a:r>
          </a:p>
          <a:p>
            <a:r>
              <a:rPr lang="en-US" dirty="0"/>
              <a:t>Expr is a Collection</a:t>
            </a:r>
          </a:p>
          <a:p>
            <a:endParaRPr lang="en-US" dirty="0"/>
          </a:p>
          <a:p>
            <a:r>
              <a:rPr lang="en-US" dirty="0"/>
              <a:t>Scala native collections have HOF predefined as methods of the collection</a:t>
            </a:r>
          </a:p>
          <a:p>
            <a:r>
              <a:rPr lang="en-US" dirty="0"/>
              <a:t>I can typically construct and apply HOF to any collection</a:t>
            </a:r>
          </a:p>
          <a:p>
            <a:r>
              <a:rPr lang="en-US" dirty="0"/>
              <a:t>It is implicit that the input and output collections are the same</a:t>
            </a:r>
          </a:p>
          <a:p>
            <a:pPr lvl="1"/>
            <a:r>
              <a:rPr lang="en-US" dirty="0"/>
              <a:t>But we could create HOF that behave differently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07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9775-99EE-ED4D-97A5-1F1EE82B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HOF applied to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0F97-8861-1F4F-B69A-5F11815E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Collection[A] </a:t>
            </a:r>
            <a:r>
              <a:rPr lang="en-US" dirty="0" err="1"/>
              <a:t>foldLeft</a:t>
            </a:r>
            <a:r>
              <a:rPr lang="en-US" dirty="0"/>
              <a:t> (B) ((B,A) =&gt; B) 		: B</a:t>
            </a:r>
          </a:p>
          <a:p>
            <a:r>
              <a:rPr lang="en-US" dirty="0"/>
              <a:t>Collection[A] </a:t>
            </a:r>
            <a:r>
              <a:rPr lang="en-US" dirty="0" err="1"/>
              <a:t>foldRight</a:t>
            </a:r>
            <a:r>
              <a:rPr lang="en-US" dirty="0"/>
              <a:t> (B) ((A,B) =&gt; B) 		: B</a:t>
            </a:r>
          </a:p>
          <a:p>
            <a:r>
              <a:rPr lang="en-US" dirty="0"/>
              <a:t>Collection[A] map (A =&gt; B)			: Collection[B]</a:t>
            </a:r>
          </a:p>
          <a:p>
            <a:r>
              <a:rPr lang="en-US" dirty="0"/>
              <a:t>Collection[A] </a:t>
            </a:r>
            <a:r>
              <a:rPr lang="en-US" dirty="0" err="1"/>
              <a:t>flatMap</a:t>
            </a:r>
            <a:r>
              <a:rPr lang="en-US" dirty="0"/>
              <a:t> ( A =&gt; Collection[B])	: Collection[B]</a:t>
            </a:r>
          </a:p>
          <a:p>
            <a:r>
              <a:rPr lang="en-US" dirty="0"/>
              <a:t>Collection[A] exists (A =&gt; Boolean)		: Boolean</a:t>
            </a:r>
          </a:p>
          <a:p>
            <a:r>
              <a:rPr lang="en-US" dirty="0"/>
              <a:t>Collection[A] find (A =&gt; Boolean)		: Option[A]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76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75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2F6-1CAA-4E4E-B348-636AA58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7B0A-5273-BE4B-AA56-AFD6D04D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8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073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3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4 is due at the end of the week</a:t>
            </a:r>
          </a:p>
          <a:p>
            <a:r>
              <a:rPr lang="en-US" dirty="0"/>
              <a:t>Lab 5 will be released later this week, it is a two week lab</a:t>
            </a:r>
          </a:p>
          <a:p>
            <a:r>
              <a:rPr lang="en-US" dirty="0"/>
              <a:t>After lab 5 is lab 6, lab 6 is actually a one week lab so that…</a:t>
            </a:r>
          </a:p>
          <a:p>
            <a:r>
              <a:rPr lang="en-US" dirty="0"/>
              <a:t>After lab 6 we will have a full week to prepare for our final exam</a:t>
            </a:r>
          </a:p>
          <a:p>
            <a:endParaRPr lang="en-US" dirty="0"/>
          </a:p>
          <a:p>
            <a:r>
              <a:rPr lang="en-US" dirty="0"/>
              <a:t>I will release last years final exam and practice exam soon, for those of us that want to know more about what to expect</a:t>
            </a:r>
          </a:p>
          <a:p>
            <a:r>
              <a:rPr lang="en-US" dirty="0"/>
              <a:t>The format will be similar…. The composite data structure will be different</a:t>
            </a:r>
          </a:p>
          <a:p>
            <a:r>
              <a:rPr lang="en-US" dirty="0"/>
              <a:t>I’ll likely create a new practice exam for you as well… Stay tuned</a:t>
            </a:r>
          </a:p>
        </p:txBody>
      </p:sp>
    </p:spTree>
    <p:extLst>
      <p:ext uri="{BB962C8B-B14F-4D97-AF65-F5344CB8AC3E}">
        <p14:creationId xmlns:p14="http://schemas.microsoft.com/office/powerpoint/2010/main" val="3736771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0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6760-5E79-0942-AB59-618E5F56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03C6-0F71-8040-AAAF-3E793C5E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visualization</a:t>
            </a:r>
          </a:p>
          <a:p>
            <a:r>
              <a:rPr lang="en-US" dirty="0"/>
              <a:t>Like inference rules and grammars, I love these, but some people hate them</a:t>
            </a:r>
          </a:p>
          <a:p>
            <a:r>
              <a:rPr lang="en-US" dirty="0"/>
              <a:t>MANY people just don’t understand them but would benefit from them</a:t>
            </a:r>
          </a:p>
          <a:p>
            <a:r>
              <a:rPr lang="en-US" dirty="0"/>
              <a:t>Useful tools</a:t>
            </a:r>
          </a:p>
          <a:p>
            <a:pPr lvl="1"/>
            <a:r>
              <a:rPr lang="en-US" dirty="0"/>
              <a:t>MS Visio</a:t>
            </a:r>
          </a:p>
          <a:p>
            <a:pPr lvl="1"/>
            <a:r>
              <a:rPr lang="en-US" dirty="0"/>
              <a:t>Prezi, </a:t>
            </a:r>
            <a:r>
              <a:rPr lang="en-US" dirty="0" err="1"/>
              <a:t>draw.io</a:t>
            </a:r>
            <a:endParaRPr lang="en-US" dirty="0"/>
          </a:p>
          <a:p>
            <a:pPr lvl="1"/>
            <a:r>
              <a:rPr lang="en-US" dirty="0"/>
              <a:t>Power Point</a:t>
            </a:r>
          </a:p>
          <a:p>
            <a:pPr lvl="1"/>
            <a:r>
              <a:rPr lang="en-US" dirty="0"/>
              <a:t>Pen and paper</a:t>
            </a:r>
          </a:p>
        </p:txBody>
      </p:sp>
    </p:spTree>
    <p:extLst>
      <p:ext uri="{BB962C8B-B14F-4D97-AF65-F5344CB8AC3E}">
        <p14:creationId xmlns:p14="http://schemas.microsoft.com/office/powerpoint/2010/main" val="1353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F72-977C-1B42-A50F-35597F05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should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4E55-D9C0-604D-94BE-00B1C840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9014"/>
          </a:xfrm>
        </p:spPr>
        <p:txBody>
          <a:bodyPr/>
          <a:lstStyle/>
          <a:p>
            <a:r>
              <a:rPr lang="en-US" dirty="0"/>
              <a:t>Legend</a:t>
            </a:r>
          </a:p>
          <a:p>
            <a:pPr lvl="1"/>
            <a:r>
              <a:rPr lang="en-US" dirty="0"/>
              <a:t>Like any graph you make you should label everything, even if it seems obvious to us</a:t>
            </a:r>
          </a:p>
          <a:p>
            <a:r>
              <a:rPr lang="en-US" dirty="0"/>
              <a:t>Meaningful and common features</a:t>
            </a:r>
          </a:p>
          <a:p>
            <a:pPr lvl="1"/>
            <a:r>
              <a:rPr lang="en-US" dirty="0"/>
              <a:t>Diamonds are decision points</a:t>
            </a:r>
          </a:p>
          <a:p>
            <a:pPr lvl="1"/>
            <a:r>
              <a:rPr lang="en-US" dirty="0"/>
              <a:t>Cylinders are databases</a:t>
            </a:r>
          </a:p>
          <a:p>
            <a:pPr lvl="1"/>
            <a:r>
              <a:rPr lang="en-US" dirty="0"/>
              <a:t>Arrows with different endpoints mean different things</a:t>
            </a:r>
          </a:p>
          <a:p>
            <a:pPr lvl="2"/>
            <a:r>
              <a:rPr lang="en-US" dirty="0"/>
              <a:t>Look up crows feet and ER diagrams for some examples</a:t>
            </a:r>
          </a:p>
          <a:p>
            <a:pPr lvl="1"/>
            <a:r>
              <a:rPr lang="en-US" dirty="0"/>
              <a:t>Color, weight, design and border can all be used to signify something important</a:t>
            </a:r>
          </a:p>
          <a:p>
            <a:r>
              <a:rPr lang="en-US" dirty="0"/>
              <a:t>Should be fairly intuitive</a:t>
            </a:r>
          </a:p>
        </p:txBody>
      </p:sp>
    </p:spTree>
    <p:extLst>
      <p:ext uri="{BB962C8B-B14F-4D97-AF65-F5344CB8AC3E}">
        <p14:creationId xmlns:p14="http://schemas.microsoft.com/office/powerpoint/2010/main" val="339898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2013-4849-C443-8290-8C0B886E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CB0F-557F-4844-A609-6DA66FF3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2582"/>
          </a:xfrm>
        </p:spPr>
        <p:txBody>
          <a:bodyPr>
            <a:normAutofit/>
          </a:bodyPr>
          <a:lstStyle/>
          <a:p>
            <a:r>
              <a:rPr lang="en-US" dirty="0"/>
              <a:t>The following diagrams are drafts of the control flow of our interpreter</a:t>
            </a:r>
          </a:p>
          <a:p>
            <a:r>
              <a:rPr lang="en-US" dirty="0"/>
              <a:t>They are not overly consistent and they lack refinement</a:t>
            </a:r>
          </a:p>
          <a:p>
            <a:r>
              <a:rPr lang="en-US" dirty="0"/>
              <a:t>If you draw a better solution and wanted to post that on Piazza, that could be pretty darn cool… </a:t>
            </a:r>
          </a:p>
          <a:p>
            <a:pPr lvl="1"/>
            <a:r>
              <a:rPr lang="en-US" dirty="0"/>
              <a:t>Maybe control diagrams for the course material could become an extra credit assignment, reach out to me with a proposal if you’re interested</a:t>
            </a:r>
          </a:p>
          <a:p>
            <a:pPr lvl="1"/>
            <a:r>
              <a:rPr lang="en-US" dirty="0"/>
              <a:t>Is that “farming” out my work onto students?</a:t>
            </a:r>
          </a:p>
          <a:p>
            <a:pPr lvl="1"/>
            <a:r>
              <a:rPr lang="en-US" dirty="0"/>
              <a:t>No, not really, its extra, it’s beyond the scope of the course and helps student’s come to a deeper understanding of the material. It also has a side effect of improving the course for future generations (a wanted side effect)</a:t>
            </a:r>
          </a:p>
        </p:txBody>
      </p:sp>
    </p:spTree>
    <p:extLst>
      <p:ext uri="{BB962C8B-B14F-4D97-AF65-F5344CB8AC3E}">
        <p14:creationId xmlns:p14="http://schemas.microsoft.com/office/powerpoint/2010/main" val="149146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66A-AFFA-7143-8E4D-D4C6956F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84C81-2633-2543-8570-0FDE67FF9A67}"/>
              </a:ext>
            </a:extLst>
          </p:cNvPr>
          <p:cNvSpPr/>
          <p:nvPr/>
        </p:nvSpPr>
        <p:spPr>
          <a:xfrm>
            <a:off x="316644" y="4107596"/>
            <a:ext cx="520012" cy="4354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3CECF-90D7-A042-A3C0-DBB2250BCE1D}"/>
              </a:ext>
            </a:extLst>
          </p:cNvPr>
          <p:cNvSpPr txBox="1"/>
          <p:nvPr/>
        </p:nvSpPr>
        <p:spPr>
          <a:xfrm>
            <a:off x="1062682" y="4107596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1A05A-A6B2-944C-9CE7-BEDC9DC161ED}"/>
              </a:ext>
            </a:extLst>
          </p:cNvPr>
          <p:cNvSpPr/>
          <p:nvPr/>
        </p:nvSpPr>
        <p:spPr>
          <a:xfrm>
            <a:off x="1631091" y="2542135"/>
            <a:ext cx="1037968" cy="778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D7B0A-1FFA-994D-B659-B193A96B8CD0}"/>
              </a:ext>
            </a:extLst>
          </p:cNvPr>
          <p:cNvSpPr/>
          <p:nvPr/>
        </p:nvSpPr>
        <p:spPr>
          <a:xfrm>
            <a:off x="3649360" y="2550155"/>
            <a:ext cx="1037968" cy="778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23F56-5398-B344-A1A0-44721436A13D}"/>
              </a:ext>
            </a:extLst>
          </p:cNvPr>
          <p:cNvSpPr/>
          <p:nvPr/>
        </p:nvSpPr>
        <p:spPr>
          <a:xfrm>
            <a:off x="7282248" y="2298357"/>
            <a:ext cx="1206843" cy="114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iterateStep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2FD66-F371-D14A-A865-8BABE54DA76E}"/>
              </a:ext>
            </a:extLst>
          </p:cNvPr>
          <p:cNvSpPr txBox="1"/>
          <p:nvPr/>
        </p:nvSpPr>
        <p:spPr>
          <a:xfrm>
            <a:off x="2323071" y="4015767"/>
            <a:ext cx="85079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Potentially we throw errors within each function. If the error is thrown it will not go into</a:t>
            </a:r>
          </a:p>
          <a:p>
            <a:r>
              <a:rPr lang="en-US" dirty="0"/>
              <a:t>the next function. That is implicit here, and that is okay.</a:t>
            </a:r>
          </a:p>
          <a:p>
            <a:endParaRPr lang="en-US" dirty="0"/>
          </a:p>
          <a:p>
            <a:r>
              <a:rPr lang="en-US" dirty="0"/>
              <a:t>I labeled the lines with a description of the type being transferred… </a:t>
            </a:r>
          </a:p>
          <a:p>
            <a:r>
              <a:rPr lang="en-US" dirty="0"/>
              <a:t>not required, but potentially helpful</a:t>
            </a:r>
          </a:p>
          <a:p>
            <a:endParaRPr lang="en-US" dirty="0"/>
          </a:p>
          <a:p>
            <a:r>
              <a:rPr lang="en-US" dirty="0"/>
              <a:t>It’s not an exact science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11D55-A858-6443-9A79-0617F802294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8783" y="2931309"/>
            <a:ext cx="1432308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DC8CB-206F-6149-B6AC-8CBE5FE3EE8D}"/>
              </a:ext>
            </a:extLst>
          </p:cNvPr>
          <p:cNvSpPr txBox="1"/>
          <p:nvPr/>
        </p:nvSpPr>
        <p:spPr>
          <a:xfrm>
            <a:off x="264145" y="254213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Jsy</a:t>
            </a:r>
            <a:r>
              <a:rPr lang="en-US" dirty="0"/>
              <a:t> string</a:t>
            </a:r>
            <a:endParaRPr lang="en-US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8909F4-466F-FC4A-B395-31AFC4154C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669059" y="2931310"/>
            <a:ext cx="980301" cy="802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9FEF99-478F-D741-9412-7A7A76795BF2}"/>
              </a:ext>
            </a:extLst>
          </p:cNvPr>
          <p:cNvSpPr txBox="1"/>
          <p:nvPr/>
        </p:nvSpPr>
        <p:spPr>
          <a:xfrm>
            <a:off x="2744764" y="25608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EE9CD-5B7A-064F-9517-99736E7692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87328" y="2939330"/>
            <a:ext cx="1184189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E71A96-90FD-1C46-930C-7E19CD132C3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89091" y="2872946"/>
            <a:ext cx="234195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4BF1B7-7F80-9241-B365-BBF5D3C8CA67}"/>
              </a:ext>
            </a:extLst>
          </p:cNvPr>
          <p:cNvSpPr txBox="1"/>
          <p:nvPr/>
        </p:nvSpPr>
        <p:spPr>
          <a:xfrm>
            <a:off x="4826893" y="2537855"/>
            <a:ext cx="79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11BC0-8C74-2A47-997D-722B9FCBDADF}"/>
              </a:ext>
            </a:extLst>
          </p:cNvPr>
          <p:cNvSpPr txBox="1"/>
          <p:nvPr/>
        </p:nvSpPr>
        <p:spPr>
          <a:xfrm>
            <a:off x="8865704" y="2491409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Valued Expr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00CCDF3-4EA2-7B49-9B08-722C121CDA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7947" y="875010"/>
            <a:ext cx="57245" cy="4226341"/>
          </a:xfrm>
          <a:prstGeom prst="bentConnector4">
            <a:avLst>
              <a:gd name="adj1" fmla="val -1325333"/>
              <a:gd name="adj2" fmla="val 6528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E19F9-44F9-984F-A279-E24DED427369}"/>
              </a:ext>
            </a:extLst>
          </p:cNvPr>
          <p:cNvSpPr txBox="1"/>
          <p:nvPr/>
        </p:nvSpPr>
        <p:spPr>
          <a:xfrm>
            <a:off x="6040137" y="25701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304189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A43-E5C5-5F4C-A250-77081662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89F0-C654-B148-95D0-93460F84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for us, not concerned with it right now</a:t>
            </a:r>
          </a:p>
          <a:p>
            <a:r>
              <a:rPr lang="en-US" dirty="0"/>
              <a:t>It’s a black box</a:t>
            </a:r>
          </a:p>
        </p:txBody>
      </p:sp>
    </p:spTree>
    <p:extLst>
      <p:ext uri="{BB962C8B-B14F-4D97-AF65-F5344CB8AC3E}">
        <p14:creationId xmlns:p14="http://schemas.microsoft.com/office/powerpoint/2010/main" val="1700836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524</TotalTime>
  <Words>1473</Words>
  <Application>Microsoft Macintosh PowerPoint</Application>
  <PresentationFormat>Widescreen</PresentationFormat>
  <Paragraphs>302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Gill Sans MT</vt:lpstr>
      <vt:lpstr>Gallery</vt:lpstr>
      <vt:lpstr>L4d4</vt:lpstr>
      <vt:lpstr>PLAN</vt:lpstr>
      <vt:lpstr>See Moodle for document</vt:lpstr>
      <vt:lpstr>Control diagrams</vt:lpstr>
      <vt:lpstr>What are these</vt:lpstr>
      <vt:lpstr>What they should include</vt:lpstr>
      <vt:lpstr>The following</vt:lpstr>
      <vt:lpstr>Big picture</vt:lpstr>
      <vt:lpstr>Parse</vt:lpstr>
      <vt:lpstr>Big picture</vt:lpstr>
      <vt:lpstr>Typeof</vt:lpstr>
      <vt:lpstr>Big picture</vt:lpstr>
      <vt:lpstr>PowerPoint Presentation</vt:lpstr>
      <vt:lpstr>PowerPoint Presentation</vt:lpstr>
      <vt:lpstr>Substitute with rename (not necessary)</vt:lpstr>
      <vt:lpstr>Substitute without rename</vt:lpstr>
      <vt:lpstr>Subst</vt:lpstr>
      <vt:lpstr>Where can I learn more about diagraming</vt:lpstr>
      <vt:lpstr>A thought</vt:lpstr>
      <vt:lpstr>Questions?</vt:lpstr>
      <vt:lpstr>HOF on Binary Tree</vt:lpstr>
      <vt:lpstr>takeaway</vt:lpstr>
      <vt:lpstr>Questions?</vt:lpstr>
      <vt:lpstr>HOF on composite data types</vt:lpstr>
      <vt:lpstr>Binned Binary tree: defined in Scala</vt:lpstr>
      <vt:lpstr>Composite data structures</vt:lpstr>
      <vt:lpstr>Composite data structures</vt:lpstr>
      <vt:lpstr>Ice l4d4-l4d7 packet</vt:lpstr>
      <vt:lpstr>Questions?</vt:lpstr>
      <vt:lpstr>Binned binary tree</vt:lpstr>
      <vt:lpstr>Some more HOF</vt:lpstr>
      <vt:lpstr>Find - list</vt:lpstr>
      <vt:lpstr>flatMap (a lab 5 HOF)</vt:lpstr>
      <vt:lpstr>flatMap (a lab 5 HOF) - Option</vt:lpstr>
      <vt:lpstr>Questions?</vt:lpstr>
      <vt:lpstr>Collections</vt:lpstr>
      <vt:lpstr>Collections</vt:lpstr>
      <vt:lpstr>HOF applied to collections</vt:lpstr>
      <vt:lpstr>Questions?</vt:lpstr>
      <vt:lpstr>Questions?</vt:lpstr>
      <vt:lpstr>ANNOUNCEMENTS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41</cp:revision>
  <dcterms:created xsi:type="dcterms:W3CDTF">2018-05-22T21:06:51Z</dcterms:created>
  <dcterms:modified xsi:type="dcterms:W3CDTF">2018-07-10T02:44:01Z</dcterms:modified>
</cp:coreProperties>
</file>