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4" r:id="rId4"/>
    <p:sldId id="324" r:id="rId5"/>
    <p:sldId id="325" r:id="rId6"/>
    <p:sldId id="326" r:id="rId7"/>
    <p:sldId id="327" r:id="rId8"/>
    <p:sldId id="328" r:id="rId9"/>
    <p:sldId id="265" r:id="rId10"/>
    <p:sldId id="323" r:id="rId11"/>
    <p:sldId id="281" r:id="rId12"/>
    <p:sldId id="309" r:id="rId13"/>
    <p:sldId id="310" r:id="rId14"/>
    <p:sldId id="315" r:id="rId15"/>
    <p:sldId id="318" r:id="rId16"/>
    <p:sldId id="319" r:id="rId17"/>
    <p:sldId id="329" r:id="rId18"/>
    <p:sldId id="316" r:id="rId19"/>
    <p:sldId id="320" r:id="rId20"/>
    <p:sldId id="321" r:id="rId21"/>
    <p:sldId id="330" r:id="rId22"/>
    <p:sldId id="322" r:id="rId23"/>
    <p:sldId id="331" r:id="rId24"/>
    <p:sldId id="311" r:id="rId25"/>
    <p:sldId id="312" r:id="rId26"/>
    <p:sldId id="314" r:id="rId27"/>
    <p:sldId id="278" r:id="rId28"/>
    <p:sldId id="260"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p:restoredTop sz="93692"/>
  </p:normalViewPr>
  <p:slideViewPr>
    <p:cSldViewPr snapToGrid="0" snapToObjects="1">
      <p:cViewPr varScale="1">
        <p:scale>
          <a:sx n="104" d="100"/>
          <a:sy n="104" d="100"/>
        </p:scale>
        <p:origin x="11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1303-24CC-7447-8290-EE87BF298C24}"/>
              </a:ext>
            </a:extLst>
          </p:cNvPr>
          <p:cNvSpPr>
            <a:spLocks noGrp="1"/>
          </p:cNvSpPr>
          <p:nvPr>
            <p:ph type="ctrTitle"/>
          </p:nvPr>
        </p:nvSpPr>
        <p:spPr/>
        <p:txBody>
          <a:bodyPr/>
          <a:lstStyle/>
          <a:p>
            <a:r>
              <a:rPr lang="en-US" dirty="0"/>
              <a:t>L4d5</a:t>
            </a:r>
          </a:p>
        </p:txBody>
      </p:sp>
      <p:sp>
        <p:nvSpPr>
          <p:cNvPr id="3" name="Subtitle 2">
            <a:extLst>
              <a:ext uri="{FF2B5EF4-FFF2-40B4-BE49-F238E27FC236}">
                <a16:creationId xmlns:a16="http://schemas.microsoft.com/office/drawing/2014/main" id="{E8FB5857-894A-DF46-8487-5ECCAAE5DC55}"/>
              </a:ext>
            </a:extLst>
          </p:cNvPr>
          <p:cNvSpPr>
            <a:spLocks noGrp="1"/>
          </p:cNvSpPr>
          <p:nvPr>
            <p:ph type="subTitle" idx="1"/>
          </p:nvPr>
        </p:nvSpPr>
        <p:spPr>
          <a:xfrm>
            <a:off x="2417780" y="3531204"/>
            <a:ext cx="8637072" cy="2511250"/>
          </a:xfrm>
        </p:spPr>
        <p:txBody>
          <a:bodyPr>
            <a:normAutofit/>
          </a:bodyPr>
          <a:lstStyle/>
          <a:p>
            <a:r>
              <a:rPr lang="en-US" dirty="0"/>
              <a:t>Cu boulder</a:t>
            </a:r>
          </a:p>
          <a:p>
            <a:r>
              <a:rPr lang="en-US" dirty="0" err="1"/>
              <a:t>Csci</a:t>
            </a:r>
            <a:r>
              <a:rPr lang="en-US" dirty="0"/>
              <a:t> 3155: principles of programming languages</a:t>
            </a:r>
          </a:p>
          <a:p>
            <a:r>
              <a:rPr lang="en-US" dirty="0"/>
              <a:t>Summer 2018</a:t>
            </a:r>
          </a:p>
          <a:p>
            <a:r>
              <a:rPr lang="en-US" dirty="0"/>
              <a:t>Spencer wilson</a:t>
            </a:r>
          </a:p>
          <a:p>
            <a:r>
              <a:rPr lang="en-US" dirty="0"/>
              <a:t>07/10/18</a:t>
            </a:r>
          </a:p>
        </p:txBody>
      </p:sp>
    </p:spTree>
    <p:extLst>
      <p:ext uri="{BB962C8B-B14F-4D97-AF65-F5344CB8AC3E}">
        <p14:creationId xmlns:p14="http://schemas.microsoft.com/office/powerpoint/2010/main" val="222453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F2A-8C0E-CF4E-A099-FEE862A35E33}"/>
              </a:ext>
            </a:extLst>
          </p:cNvPr>
          <p:cNvSpPr>
            <a:spLocks noGrp="1"/>
          </p:cNvSpPr>
          <p:nvPr>
            <p:ph type="title"/>
          </p:nvPr>
        </p:nvSpPr>
        <p:spPr/>
        <p:txBody>
          <a:bodyPr/>
          <a:lstStyle/>
          <a:p>
            <a:r>
              <a:rPr lang="en-US" dirty="0"/>
              <a:t>Static, dynamic, or in-between</a:t>
            </a:r>
          </a:p>
        </p:txBody>
      </p:sp>
      <p:sp>
        <p:nvSpPr>
          <p:cNvPr id="3" name="Content Placeholder 2">
            <a:extLst>
              <a:ext uri="{FF2B5EF4-FFF2-40B4-BE49-F238E27FC236}">
                <a16:creationId xmlns:a16="http://schemas.microsoft.com/office/drawing/2014/main" id="{37AEB497-F7F4-6F4F-A0E1-327BC26F9347}"/>
              </a:ext>
            </a:extLst>
          </p:cNvPr>
          <p:cNvSpPr>
            <a:spLocks noGrp="1"/>
          </p:cNvSpPr>
          <p:nvPr>
            <p:ph idx="1"/>
          </p:nvPr>
        </p:nvSpPr>
        <p:spPr/>
        <p:txBody>
          <a:bodyPr/>
          <a:lstStyle/>
          <a:p>
            <a:r>
              <a:rPr lang="en-US" dirty="0"/>
              <a:t>We can, do both static and dynamic type checking</a:t>
            </a:r>
          </a:p>
          <a:p>
            <a:r>
              <a:rPr lang="en-US" dirty="0"/>
              <a:t>There are languages that allow us to declare types but do not force us to</a:t>
            </a:r>
          </a:p>
          <a:p>
            <a:r>
              <a:rPr lang="en-US" dirty="0"/>
              <a:t>And sometimes those languages will static type the code under the conditions of any declared types at compile time</a:t>
            </a:r>
          </a:p>
          <a:p>
            <a:r>
              <a:rPr lang="en-US" dirty="0"/>
              <a:t>Then at run time the system will continue to perform dynamic type checking</a:t>
            </a:r>
          </a:p>
          <a:p>
            <a:r>
              <a:rPr lang="en-US" dirty="0"/>
              <a:t>I’m blanking on a good example… post to Piazza if you know about some of these</a:t>
            </a:r>
          </a:p>
        </p:txBody>
      </p:sp>
    </p:spTree>
    <p:extLst>
      <p:ext uri="{BB962C8B-B14F-4D97-AF65-F5344CB8AC3E}">
        <p14:creationId xmlns:p14="http://schemas.microsoft.com/office/powerpoint/2010/main" val="335207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Type Systems</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87418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Variable passing modes</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601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Variable passing modes</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a:bodyPr>
          <a:lstStyle/>
          <a:p>
            <a:r>
              <a:rPr lang="en-US" dirty="0"/>
              <a:t>There are many ways that we can pass variables into expressions for evaluations</a:t>
            </a:r>
          </a:p>
          <a:p>
            <a:pPr lvl="1"/>
            <a:r>
              <a:rPr lang="en-US" dirty="0"/>
              <a:t>Eager/ by value (what we are all used to)</a:t>
            </a:r>
          </a:p>
          <a:p>
            <a:pPr lvl="1"/>
            <a:r>
              <a:rPr lang="en-US" dirty="0"/>
              <a:t>Lazy/ by name</a:t>
            </a:r>
          </a:p>
          <a:p>
            <a:pPr lvl="2"/>
            <a:r>
              <a:rPr lang="en-US" dirty="0"/>
              <a:t>Probably not used to this</a:t>
            </a:r>
          </a:p>
          <a:p>
            <a:pPr lvl="2"/>
            <a:r>
              <a:rPr lang="en-US" dirty="0"/>
              <a:t>Perhaps you’ve done this using functions</a:t>
            </a:r>
          </a:p>
          <a:p>
            <a:pPr lvl="2"/>
            <a:r>
              <a:rPr lang="en-US" dirty="0"/>
              <a:t>I think it’s common in procedural languages (ancient languages)</a:t>
            </a:r>
          </a:p>
          <a:p>
            <a:pPr lvl="1"/>
            <a:r>
              <a:rPr lang="en-US" dirty="0"/>
              <a:t>By reference</a:t>
            </a:r>
          </a:p>
          <a:p>
            <a:pPr lvl="2"/>
            <a:r>
              <a:rPr lang="en-US" dirty="0"/>
              <a:t>Lab 5</a:t>
            </a:r>
          </a:p>
          <a:p>
            <a:pPr lvl="2"/>
            <a:r>
              <a:rPr lang="en-US" dirty="0"/>
              <a:t>think pointers</a:t>
            </a:r>
          </a:p>
          <a:p>
            <a:pPr lvl="1"/>
            <a:r>
              <a:rPr lang="en-US" dirty="0"/>
              <a:t>By output (weird…)</a:t>
            </a:r>
          </a:p>
          <a:p>
            <a:pPr lvl="1"/>
            <a:endParaRPr lang="en-US" dirty="0"/>
          </a:p>
        </p:txBody>
      </p:sp>
    </p:spTree>
    <p:extLst>
      <p:ext uri="{BB962C8B-B14F-4D97-AF65-F5344CB8AC3E}">
        <p14:creationId xmlns:p14="http://schemas.microsoft.com/office/powerpoint/2010/main" val="81314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value</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a:bodyPr>
          <a:lstStyle/>
          <a:p>
            <a:r>
              <a:rPr lang="en-US" dirty="0"/>
              <a:t>Probably, you all KNOW this already</a:t>
            </a:r>
          </a:p>
          <a:p>
            <a:r>
              <a:rPr lang="en-US" dirty="0"/>
              <a:t>It’s common in programming languages</a:t>
            </a:r>
          </a:p>
          <a:p>
            <a:r>
              <a:rPr lang="en-US" dirty="0"/>
              <a:t>We used this in lab 3</a:t>
            </a:r>
          </a:p>
          <a:p>
            <a:r>
              <a:rPr lang="en-US" dirty="0"/>
              <a:t>If an expression needs to be passed (from declaration or call) then we must first evaluate the expression to a value, then pass the value forward</a:t>
            </a:r>
          </a:p>
          <a:p>
            <a:r>
              <a:rPr lang="en-US" dirty="0"/>
              <a:t>Why?</a:t>
            </a:r>
          </a:p>
          <a:p>
            <a:pPr lvl="1"/>
            <a:r>
              <a:rPr lang="en-US" dirty="0"/>
              <a:t>Probably some historic artifact…</a:t>
            </a:r>
          </a:p>
          <a:p>
            <a:pPr lvl="1"/>
            <a:r>
              <a:rPr lang="en-US" dirty="0"/>
              <a:t>We only need to evaluate the expression once and we cut back on it’s side-effects</a:t>
            </a:r>
          </a:p>
          <a:p>
            <a:pPr lvl="1"/>
            <a:endParaRPr lang="en-US" dirty="0"/>
          </a:p>
        </p:txBody>
      </p:sp>
    </p:spTree>
    <p:extLst>
      <p:ext uri="{BB962C8B-B14F-4D97-AF65-F5344CB8AC3E}">
        <p14:creationId xmlns:p14="http://schemas.microsoft.com/office/powerpoint/2010/main" val="377410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value - ex - </a:t>
            </a:r>
            <a:r>
              <a:rPr lang="en-US" dirty="0" err="1"/>
              <a:t>decl</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a:bodyPr>
          <a:lstStyle/>
          <a:p>
            <a:pPr marL="457200" lvl="1" indent="0">
              <a:buNone/>
            </a:pPr>
            <a:r>
              <a:rPr lang="en-US" dirty="0"/>
              <a:t>const x = ( </a:t>
            </a:r>
            <a:r>
              <a:rPr lang="en-US" dirty="0" err="1"/>
              <a:t>console.log</a:t>
            </a:r>
            <a:r>
              <a:rPr lang="en-US" dirty="0"/>
              <a:t>(”hi”);  12);  x + x</a:t>
            </a:r>
          </a:p>
          <a:p>
            <a:pPr marL="457200" lvl="1" indent="0">
              <a:buNone/>
            </a:pPr>
            <a:r>
              <a:rPr lang="en-US" dirty="0">
                <a:sym typeface="Wingdings" pitchFamily="2" charset="2"/>
              </a:rPr>
              <a:t> // </a:t>
            </a:r>
            <a:r>
              <a:rPr lang="en-US" dirty="0" err="1">
                <a:sym typeface="Wingdings" pitchFamily="2" charset="2"/>
              </a:rPr>
              <a:t>SearchDecl</a:t>
            </a:r>
            <a:r>
              <a:rPr lang="en-US" dirty="0">
                <a:sym typeface="Wingdings" pitchFamily="2" charset="2"/>
              </a:rPr>
              <a:t>, SearchBinary1, </a:t>
            </a:r>
            <a:r>
              <a:rPr lang="en-US" dirty="0" err="1">
                <a:sym typeface="Wingdings" pitchFamily="2" charset="2"/>
              </a:rPr>
              <a:t>DoPrint</a:t>
            </a:r>
            <a:r>
              <a:rPr lang="en-US" dirty="0">
                <a:sym typeface="Wingdings" pitchFamily="2" charset="2"/>
              </a:rPr>
              <a:t> 			# `hi` is printed</a:t>
            </a:r>
          </a:p>
          <a:p>
            <a:pPr marL="457200" lvl="1" indent="0">
              <a:buNone/>
            </a:pPr>
            <a:r>
              <a:rPr lang="en-US" dirty="0"/>
              <a:t>const x = ( undefined;12);  x + x</a:t>
            </a:r>
          </a:p>
          <a:p>
            <a:pPr marL="457200" lvl="1" indent="0">
              <a:buNone/>
            </a:pPr>
            <a:r>
              <a:rPr lang="en-US" dirty="0">
                <a:sym typeface="Wingdings" pitchFamily="2" charset="2"/>
              </a:rPr>
              <a:t> // </a:t>
            </a:r>
            <a:r>
              <a:rPr lang="en-US" dirty="0" err="1">
                <a:sym typeface="Wingdings" pitchFamily="2" charset="2"/>
              </a:rPr>
              <a:t>SearchDecl</a:t>
            </a:r>
            <a:r>
              <a:rPr lang="en-US" dirty="0">
                <a:sym typeface="Wingdings" pitchFamily="2" charset="2"/>
              </a:rPr>
              <a:t>, </a:t>
            </a:r>
            <a:r>
              <a:rPr lang="en-US" dirty="0" err="1">
                <a:sym typeface="Wingdings" pitchFamily="2" charset="2"/>
              </a:rPr>
              <a:t>DoSeq</a:t>
            </a:r>
            <a:endParaRPr lang="en-US" dirty="0"/>
          </a:p>
          <a:p>
            <a:pPr marL="457200" lvl="1" indent="0">
              <a:buNone/>
            </a:pPr>
            <a:r>
              <a:rPr lang="en-US" dirty="0"/>
              <a:t>const x = 12; x + x</a:t>
            </a:r>
          </a:p>
          <a:p>
            <a:pPr marL="457200" lvl="1" indent="0">
              <a:buNone/>
            </a:pPr>
            <a:r>
              <a:rPr lang="en-US" dirty="0">
                <a:sym typeface="Wingdings" pitchFamily="2" charset="2"/>
              </a:rPr>
              <a:t> // </a:t>
            </a:r>
            <a:r>
              <a:rPr lang="en-US" dirty="0" err="1">
                <a:sym typeface="Wingdings" pitchFamily="2" charset="2"/>
              </a:rPr>
              <a:t>DoDecl</a:t>
            </a:r>
            <a:endParaRPr lang="en-US" dirty="0">
              <a:sym typeface="Wingdings" pitchFamily="2" charset="2"/>
            </a:endParaRPr>
          </a:p>
          <a:p>
            <a:pPr marL="457200" lvl="1" indent="0">
              <a:buNone/>
            </a:pPr>
            <a:r>
              <a:rPr lang="en-US" dirty="0"/>
              <a:t>12 + 12</a:t>
            </a:r>
          </a:p>
          <a:p>
            <a:pPr marL="457200" lvl="1" indent="0">
              <a:buNone/>
            </a:pPr>
            <a:r>
              <a:rPr lang="en-US" dirty="0">
                <a:sym typeface="Wingdings" pitchFamily="2" charset="2"/>
              </a:rPr>
              <a:t> // </a:t>
            </a:r>
            <a:r>
              <a:rPr lang="en-US" dirty="0" err="1">
                <a:sym typeface="Wingdings" pitchFamily="2" charset="2"/>
              </a:rPr>
              <a:t>DoArith</a:t>
            </a:r>
            <a:endParaRPr lang="en-US" dirty="0">
              <a:sym typeface="Wingdings" pitchFamily="2" charset="2"/>
            </a:endParaRPr>
          </a:p>
          <a:p>
            <a:pPr marL="457200" lvl="1" indent="0">
              <a:buNone/>
            </a:pPr>
            <a:r>
              <a:rPr lang="en-US" dirty="0"/>
              <a:t>24</a:t>
            </a:r>
          </a:p>
          <a:p>
            <a:pPr marL="457200" lvl="1" indent="0">
              <a:buNone/>
            </a:pPr>
            <a:endParaRPr lang="en-US" dirty="0"/>
          </a:p>
        </p:txBody>
      </p:sp>
    </p:spTree>
    <p:extLst>
      <p:ext uri="{BB962C8B-B14F-4D97-AF65-F5344CB8AC3E}">
        <p14:creationId xmlns:p14="http://schemas.microsoft.com/office/powerpoint/2010/main" val="186818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value - ex - </a:t>
            </a:r>
            <a:r>
              <a:rPr lang="en-US" dirty="0" err="1"/>
              <a:t>decl</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a:bodyPr>
          <a:lstStyle/>
          <a:p>
            <a:pPr marL="457200" lvl="1" indent="0">
              <a:buNone/>
            </a:pPr>
            <a:r>
              <a:rPr lang="en-US" dirty="0"/>
              <a:t>const x = ( </a:t>
            </a:r>
            <a:r>
              <a:rPr lang="en-US" dirty="0" err="1"/>
              <a:t>console.log</a:t>
            </a:r>
            <a:r>
              <a:rPr lang="en-US" dirty="0"/>
              <a:t>(”hi”);  12);  ”silly me…”</a:t>
            </a:r>
          </a:p>
          <a:p>
            <a:pPr marL="457200" lvl="1" indent="0">
              <a:buNone/>
            </a:pPr>
            <a:r>
              <a:rPr lang="en-US" dirty="0">
                <a:sym typeface="Wingdings" pitchFamily="2" charset="2"/>
              </a:rPr>
              <a:t> // </a:t>
            </a:r>
            <a:r>
              <a:rPr lang="en-US" dirty="0" err="1">
                <a:sym typeface="Wingdings" pitchFamily="2" charset="2"/>
              </a:rPr>
              <a:t>SearchDecl</a:t>
            </a:r>
            <a:r>
              <a:rPr lang="en-US" dirty="0">
                <a:sym typeface="Wingdings" pitchFamily="2" charset="2"/>
              </a:rPr>
              <a:t>, SearchBinary1, </a:t>
            </a:r>
            <a:r>
              <a:rPr lang="en-US" dirty="0" err="1">
                <a:sym typeface="Wingdings" pitchFamily="2" charset="2"/>
              </a:rPr>
              <a:t>DoPrint</a:t>
            </a:r>
            <a:r>
              <a:rPr lang="en-US" dirty="0">
                <a:sym typeface="Wingdings" pitchFamily="2" charset="2"/>
              </a:rPr>
              <a:t> 			# `hi` is printed</a:t>
            </a:r>
          </a:p>
          <a:p>
            <a:pPr marL="457200" lvl="1" indent="0">
              <a:buNone/>
            </a:pPr>
            <a:r>
              <a:rPr lang="en-US" dirty="0"/>
              <a:t>const x = ( undefined;12); ”silly me…”</a:t>
            </a:r>
          </a:p>
          <a:p>
            <a:pPr marL="457200" lvl="1" indent="0">
              <a:buNone/>
            </a:pPr>
            <a:r>
              <a:rPr lang="en-US" dirty="0">
                <a:sym typeface="Wingdings" pitchFamily="2" charset="2"/>
              </a:rPr>
              <a:t> // </a:t>
            </a:r>
            <a:r>
              <a:rPr lang="en-US" dirty="0" err="1">
                <a:sym typeface="Wingdings" pitchFamily="2" charset="2"/>
              </a:rPr>
              <a:t>SearchDecl</a:t>
            </a:r>
            <a:r>
              <a:rPr lang="en-US" dirty="0">
                <a:sym typeface="Wingdings" pitchFamily="2" charset="2"/>
              </a:rPr>
              <a:t>, </a:t>
            </a:r>
            <a:r>
              <a:rPr lang="en-US" dirty="0" err="1">
                <a:sym typeface="Wingdings" pitchFamily="2" charset="2"/>
              </a:rPr>
              <a:t>DoSeq</a:t>
            </a:r>
            <a:endParaRPr lang="en-US" dirty="0"/>
          </a:p>
          <a:p>
            <a:pPr marL="457200" lvl="1" indent="0">
              <a:buNone/>
            </a:pPr>
            <a:r>
              <a:rPr lang="en-US" dirty="0"/>
              <a:t>const x = 12;  ”silly me…”</a:t>
            </a:r>
          </a:p>
          <a:p>
            <a:pPr marL="457200" lvl="1" indent="0">
              <a:buNone/>
            </a:pPr>
            <a:r>
              <a:rPr lang="en-US" dirty="0">
                <a:sym typeface="Wingdings" pitchFamily="2" charset="2"/>
              </a:rPr>
              <a:t> // </a:t>
            </a:r>
            <a:r>
              <a:rPr lang="en-US" dirty="0" err="1">
                <a:sym typeface="Wingdings" pitchFamily="2" charset="2"/>
              </a:rPr>
              <a:t>DoDecl</a:t>
            </a:r>
            <a:endParaRPr lang="en-US" dirty="0">
              <a:sym typeface="Wingdings" pitchFamily="2" charset="2"/>
            </a:endParaRPr>
          </a:p>
          <a:p>
            <a:pPr marL="457200" lvl="1" indent="0">
              <a:buNone/>
            </a:pPr>
            <a:r>
              <a:rPr lang="en-US" dirty="0"/>
              <a:t>”silly me…”</a:t>
            </a:r>
          </a:p>
        </p:txBody>
      </p:sp>
    </p:spTree>
    <p:extLst>
      <p:ext uri="{BB962C8B-B14F-4D97-AF65-F5344CB8AC3E}">
        <p14:creationId xmlns:p14="http://schemas.microsoft.com/office/powerpoint/2010/main" val="158309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value</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a:bodyPr>
          <a:lstStyle/>
          <a:p>
            <a:r>
              <a:rPr lang="en-US" dirty="0"/>
              <a:t>Probably, you all KNOW this already</a:t>
            </a:r>
          </a:p>
          <a:p>
            <a:r>
              <a:rPr lang="en-US" dirty="0"/>
              <a:t>It’s common in programming languages</a:t>
            </a:r>
          </a:p>
          <a:p>
            <a:r>
              <a:rPr lang="en-US" dirty="0"/>
              <a:t>We used this in lab 3</a:t>
            </a:r>
          </a:p>
          <a:p>
            <a:r>
              <a:rPr lang="en-US" dirty="0"/>
              <a:t>If an expression needs to be passed (from declaration or call) then we must first evaluate the expression to a value, then pass the value forward</a:t>
            </a:r>
          </a:p>
          <a:p>
            <a:r>
              <a:rPr lang="en-US" dirty="0"/>
              <a:t>Why?</a:t>
            </a:r>
          </a:p>
          <a:p>
            <a:pPr lvl="1"/>
            <a:r>
              <a:rPr lang="en-US" dirty="0"/>
              <a:t>Probably some historic artifact…</a:t>
            </a:r>
          </a:p>
          <a:p>
            <a:pPr lvl="1"/>
            <a:r>
              <a:rPr lang="en-US" dirty="0"/>
              <a:t>We only need to evaluate the expression once and we cut back on it’s side-effects</a:t>
            </a:r>
          </a:p>
          <a:p>
            <a:pPr lvl="1"/>
            <a:endParaRPr lang="en-US" dirty="0"/>
          </a:p>
        </p:txBody>
      </p:sp>
    </p:spTree>
    <p:extLst>
      <p:ext uri="{BB962C8B-B14F-4D97-AF65-F5344CB8AC3E}">
        <p14:creationId xmlns:p14="http://schemas.microsoft.com/office/powerpoint/2010/main" val="25578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name</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793070" cy="4014365"/>
          </a:xfrm>
        </p:spPr>
        <p:txBody>
          <a:bodyPr>
            <a:normAutofit/>
          </a:bodyPr>
          <a:lstStyle/>
          <a:p>
            <a:r>
              <a:rPr lang="en-US" dirty="0"/>
              <a:t>Probably a new idea to you…</a:t>
            </a:r>
          </a:p>
          <a:p>
            <a:r>
              <a:rPr lang="en-US" dirty="0"/>
              <a:t>If an expression needs to be passed (from declaration or call) then we just pass it forward</a:t>
            </a:r>
          </a:p>
          <a:p>
            <a:r>
              <a:rPr lang="en-US" dirty="0"/>
              <a:t>Why?</a:t>
            </a:r>
          </a:p>
          <a:p>
            <a:pPr lvl="1"/>
            <a:r>
              <a:rPr lang="en-US" dirty="0"/>
              <a:t>Useful if we potentially never need to evaluate the expression. Consider control flow in a function body, I’m certain that you have written functions that sometimes (in some paths) do not use all the parameters</a:t>
            </a:r>
          </a:p>
          <a:p>
            <a:r>
              <a:rPr lang="en-US" dirty="0"/>
              <a:t>Be careful</a:t>
            </a:r>
          </a:p>
          <a:p>
            <a:pPr lvl="1"/>
            <a:r>
              <a:rPr lang="en-US" dirty="0"/>
              <a:t>If it’s not evaluated then it’s side effects don’t occur, which is important in object oriented design of when printing is used to debug</a:t>
            </a:r>
          </a:p>
          <a:p>
            <a:pPr lvl="1"/>
            <a:endParaRPr lang="en-US" dirty="0"/>
          </a:p>
          <a:p>
            <a:pPr lvl="1"/>
            <a:endParaRPr lang="en-US" dirty="0"/>
          </a:p>
        </p:txBody>
      </p:sp>
    </p:spTree>
    <p:extLst>
      <p:ext uri="{BB962C8B-B14F-4D97-AF65-F5344CB8AC3E}">
        <p14:creationId xmlns:p14="http://schemas.microsoft.com/office/powerpoint/2010/main" val="33905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Name - ex - </a:t>
            </a:r>
            <a:r>
              <a:rPr lang="en-US" dirty="0" err="1"/>
              <a:t>decl</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fontScale="85000" lnSpcReduction="20000"/>
          </a:bodyPr>
          <a:lstStyle/>
          <a:p>
            <a:pPr marL="457200" lvl="1" indent="0">
              <a:buNone/>
            </a:pPr>
            <a:r>
              <a:rPr lang="en-US" dirty="0"/>
              <a:t>name x = ( </a:t>
            </a:r>
            <a:r>
              <a:rPr lang="en-US" dirty="0" err="1"/>
              <a:t>console.log</a:t>
            </a:r>
            <a:r>
              <a:rPr lang="en-US" dirty="0"/>
              <a:t>(”hi”);  12);  x + x</a:t>
            </a:r>
          </a:p>
          <a:p>
            <a:pPr marL="457200" lvl="1" indent="0">
              <a:buNone/>
            </a:pPr>
            <a:r>
              <a:rPr lang="en-US" dirty="0">
                <a:sym typeface="Wingdings" pitchFamily="2" charset="2"/>
              </a:rPr>
              <a:t> // </a:t>
            </a:r>
            <a:r>
              <a:rPr lang="en-US" dirty="0" err="1">
                <a:sym typeface="Wingdings" pitchFamily="2" charset="2"/>
              </a:rPr>
              <a:t>DoDecl</a:t>
            </a:r>
            <a:endParaRPr lang="en-US" dirty="0">
              <a:sym typeface="Wingdings" pitchFamily="2" charset="2"/>
            </a:endParaRPr>
          </a:p>
          <a:p>
            <a:pPr marL="457200" lvl="1" indent="0">
              <a:buNone/>
            </a:pPr>
            <a:r>
              <a:rPr lang="en-US" dirty="0"/>
              <a:t>( </a:t>
            </a:r>
            <a:r>
              <a:rPr lang="en-US" dirty="0" err="1"/>
              <a:t>console.log</a:t>
            </a:r>
            <a:r>
              <a:rPr lang="en-US" dirty="0"/>
              <a:t>(”hi”);  12) + ( </a:t>
            </a:r>
            <a:r>
              <a:rPr lang="en-US" dirty="0" err="1"/>
              <a:t>console.log</a:t>
            </a:r>
            <a:r>
              <a:rPr lang="en-US" dirty="0"/>
              <a:t>(”hi”);  12)</a:t>
            </a:r>
          </a:p>
          <a:p>
            <a:pPr marL="457200" lvl="1" indent="0">
              <a:buNone/>
            </a:pPr>
            <a:r>
              <a:rPr lang="en-US" dirty="0">
                <a:sym typeface="Wingdings" pitchFamily="2" charset="2"/>
              </a:rPr>
              <a:t> // SearchBinary1, SearchBinary1, </a:t>
            </a:r>
            <a:r>
              <a:rPr lang="en-US" dirty="0" err="1">
                <a:sym typeface="Wingdings" pitchFamily="2" charset="2"/>
              </a:rPr>
              <a:t>DoPrint</a:t>
            </a:r>
            <a:r>
              <a:rPr lang="en-US" dirty="0">
                <a:sym typeface="Wingdings" pitchFamily="2" charset="2"/>
              </a:rPr>
              <a:t>			# `hi` is printed</a:t>
            </a:r>
          </a:p>
          <a:p>
            <a:pPr marL="457200" lvl="1" indent="0">
              <a:buNone/>
            </a:pPr>
            <a:r>
              <a:rPr lang="en-US" dirty="0"/>
              <a:t>( undefined; 12) + ( </a:t>
            </a:r>
            <a:r>
              <a:rPr lang="en-US" dirty="0" err="1"/>
              <a:t>console.log</a:t>
            </a:r>
            <a:r>
              <a:rPr lang="en-US" dirty="0"/>
              <a:t>(”hi”);  12)</a:t>
            </a:r>
          </a:p>
          <a:p>
            <a:pPr marL="457200" lvl="1" indent="0">
              <a:buNone/>
            </a:pPr>
            <a:r>
              <a:rPr lang="en-US" dirty="0">
                <a:sym typeface="Wingdings" pitchFamily="2" charset="2"/>
              </a:rPr>
              <a:t> // SearchBinary1, </a:t>
            </a:r>
            <a:r>
              <a:rPr lang="en-US" dirty="0" err="1">
                <a:sym typeface="Wingdings" pitchFamily="2" charset="2"/>
              </a:rPr>
              <a:t>DoSeq</a:t>
            </a:r>
            <a:endParaRPr lang="en-US" dirty="0">
              <a:sym typeface="Wingdings" pitchFamily="2" charset="2"/>
            </a:endParaRPr>
          </a:p>
          <a:p>
            <a:pPr marL="457200" lvl="1" indent="0">
              <a:buNone/>
            </a:pPr>
            <a:r>
              <a:rPr lang="en-US" dirty="0"/>
              <a:t>12 + ( </a:t>
            </a:r>
            <a:r>
              <a:rPr lang="en-US" dirty="0" err="1"/>
              <a:t>console.log</a:t>
            </a:r>
            <a:r>
              <a:rPr lang="en-US" dirty="0"/>
              <a:t>(”hi”);  12)</a:t>
            </a:r>
          </a:p>
          <a:p>
            <a:pPr marL="457200" lvl="1" indent="0">
              <a:buNone/>
            </a:pPr>
            <a:r>
              <a:rPr lang="en-US" dirty="0">
                <a:sym typeface="Wingdings" pitchFamily="2" charset="2"/>
              </a:rPr>
              <a:t> // SearchBinary2, SearchBinary1, </a:t>
            </a:r>
            <a:r>
              <a:rPr lang="en-US" dirty="0" err="1">
                <a:sym typeface="Wingdings" pitchFamily="2" charset="2"/>
              </a:rPr>
              <a:t>DoPrint</a:t>
            </a:r>
            <a:r>
              <a:rPr lang="en-US" dirty="0">
                <a:sym typeface="Wingdings" pitchFamily="2" charset="2"/>
              </a:rPr>
              <a:t>			# `hi` is printed  AGAIN</a:t>
            </a:r>
          </a:p>
          <a:p>
            <a:pPr marL="457200" lvl="1" indent="0">
              <a:buNone/>
            </a:pPr>
            <a:r>
              <a:rPr lang="en-US" dirty="0"/>
              <a:t>12 + ( undefined; 12) </a:t>
            </a:r>
          </a:p>
          <a:p>
            <a:pPr marL="457200" lvl="1" indent="0">
              <a:buNone/>
            </a:pPr>
            <a:r>
              <a:rPr lang="en-US" dirty="0">
                <a:sym typeface="Wingdings" pitchFamily="2" charset="2"/>
              </a:rPr>
              <a:t> // SearchBinary2, </a:t>
            </a:r>
            <a:r>
              <a:rPr lang="en-US" dirty="0" err="1">
                <a:sym typeface="Wingdings" pitchFamily="2" charset="2"/>
              </a:rPr>
              <a:t>DoSeq</a:t>
            </a:r>
            <a:endParaRPr lang="en-US" dirty="0">
              <a:sym typeface="Wingdings" pitchFamily="2" charset="2"/>
            </a:endParaRPr>
          </a:p>
          <a:p>
            <a:pPr marL="457200" lvl="1" indent="0">
              <a:buNone/>
            </a:pPr>
            <a:r>
              <a:rPr lang="en-US" dirty="0"/>
              <a:t>12 + 12</a:t>
            </a:r>
          </a:p>
          <a:p>
            <a:pPr marL="457200" lvl="1" indent="0">
              <a:buNone/>
            </a:pPr>
            <a:r>
              <a:rPr lang="en-US" dirty="0">
                <a:sym typeface="Wingdings" pitchFamily="2" charset="2"/>
              </a:rPr>
              <a:t> // </a:t>
            </a:r>
            <a:r>
              <a:rPr lang="en-US" dirty="0" err="1">
                <a:sym typeface="Wingdings" pitchFamily="2" charset="2"/>
              </a:rPr>
              <a:t>DoArith</a:t>
            </a:r>
            <a:endParaRPr lang="en-US" dirty="0">
              <a:sym typeface="Wingdings" pitchFamily="2" charset="2"/>
            </a:endParaRPr>
          </a:p>
          <a:p>
            <a:pPr marL="457200" lvl="1" indent="0">
              <a:buNone/>
            </a:pPr>
            <a:r>
              <a:rPr lang="en-US" dirty="0"/>
              <a:t>24</a:t>
            </a:r>
          </a:p>
        </p:txBody>
      </p:sp>
    </p:spTree>
    <p:extLst>
      <p:ext uri="{BB962C8B-B14F-4D97-AF65-F5344CB8AC3E}">
        <p14:creationId xmlns:p14="http://schemas.microsoft.com/office/powerpoint/2010/main" val="156527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D322-A819-914A-A344-B1D4FABA62A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6CE01073-70B8-5849-9901-66CC7DB3D342}"/>
              </a:ext>
            </a:extLst>
          </p:cNvPr>
          <p:cNvSpPr>
            <a:spLocks noGrp="1"/>
          </p:cNvSpPr>
          <p:nvPr>
            <p:ph idx="1"/>
          </p:nvPr>
        </p:nvSpPr>
        <p:spPr/>
        <p:txBody>
          <a:bodyPr/>
          <a:lstStyle/>
          <a:p>
            <a:r>
              <a:rPr lang="en-US" dirty="0"/>
              <a:t>Brain teaser</a:t>
            </a:r>
          </a:p>
          <a:p>
            <a:r>
              <a:rPr lang="en-US" dirty="0"/>
              <a:t>Type systems</a:t>
            </a:r>
          </a:p>
          <a:p>
            <a:r>
              <a:rPr lang="en-US" dirty="0"/>
              <a:t>Variable passing modes</a:t>
            </a:r>
          </a:p>
          <a:p>
            <a:r>
              <a:rPr lang="en-US" dirty="0"/>
              <a:t>Functions and calls</a:t>
            </a:r>
          </a:p>
          <a:p>
            <a:r>
              <a:rPr lang="en-US" dirty="0"/>
              <a:t>Announcements</a:t>
            </a:r>
          </a:p>
          <a:p>
            <a:r>
              <a:rPr lang="en-US" dirty="0"/>
              <a:t>Q&amp;A Lab n</a:t>
            </a:r>
          </a:p>
          <a:p>
            <a:endParaRPr lang="en-US" dirty="0"/>
          </a:p>
        </p:txBody>
      </p:sp>
    </p:spTree>
    <p:extLst>
      <p:ext uri="{BB962C8B-B14F-4D97-AF65-F5344CB8AC3E}">
        <p14:creationId xmlns:p14="http://schemas.microsoft.com/office/powerpoint/2010/main" val="273567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Name - ex - </a:t>
            </a:r>
            <a:r>
              <a:rPr lang="en-US" dirty="0" err="1"/>
              <a:t>decl</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4014365"/>
          </a:xfrm>
        </p:spPr>
        <p:txBody>
          <a:bodyPr>
            <a:normAutofit/>
          </a:bodyPr>
          <a:lstStyle/>
          <a:p>
            <a:pPr marL="457200" lvl="1" indent="0">
              <a:buNone/>
            </a:pPr>
            <a:r>
              <a:rPr lang="en-US" dirty="0"/>
              <a:t>name x = ( </a:t>
            </a:r>
            <a:r>
              <a:rPr lang="en-US" dirty="0" err="1"/>
              <a:t>console.log</a:t>
            </a:r>
            <a:r>
              <a:rPr lang="en-US" dirty="0"/>
              <a:t>(”hi”);  12);  ”silly me…”</a:t>
            </a:r>
          </a:p>
          <a:p>
            <a:pPr marL="457200" lvl="1" indent="0">
              <a:buNone/>
            </a:pPr>
            <a:r>
              <a:rPr lang="en-US" dirty="0">
                <a:sym typeface="Wingdings" pitchFamily="2" charset="2"/>
              </a:rPr>
              <a:t> // </a:t>
            </a:r>
            <a:r>
              <a:rPr lang="en-US" dirty="0" err="1">
                <a:sym typeface="Wingdings" pitchFamily="2" charset="2"/>
              </a:rPr>
              <a:t>DoDecl</a:t>
            </a:r>
            <a:endParaRPr lang="en-US" dirty="0">
              <a:sym typeface="Wingdings" pitchFamily="2" charset="2"/>
            </a:endParaRPr>
          </a:p>
          <a:p>
            <a:pPr marL="457200" lvl="1" indent="0">
              <a:buNone/>
            </a:pPr>
            <a:r>
              <a:rPr lang="en-US" dirty="0"/>
              <a:t>”silly me…”</a:t>
            </a:r>
          </a:p>
        </p:txBody>
      </p:sp>
    </p:spTree>
    <p:extLst>
      <p:ext uri="{BB962C8B-B14F-4D97-AF65-F5344CB8AC3E}">
        <p14:creationId xmlns:p14="http://schemas.microsoft.com/office/powerpoint/2010/main" val="290408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Pass by name</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793070" cy="4014365"/>
          </a:xfrm>
        </p:spPr>
        <p:txBody>
          <a:bodyPr>
            <a:normAutofit/>
          </a:bodyPr>
          <a:lstStyle/>
          <a:p>
            <a:r>
              <a:rPr lang="en-US" dirty="0"/>
              <a:t>Probably a new idea to you…</a:t>
            </a:r>
          </a:p>
          <a:p>
            <a:r>
              <a:rPr lang="en-US" dirty="0"/>
              <a:t>If an expression needs to be passed (from declaration or call) then we just pass it forward</a:t>
            </a:r>
          </a:p>
          <a:p>
            <a:r>
              <a:rPr lang="en-US" dirty="0"/>
              <a:t>Why?</a:t>
            </a:r>
          </a:p>
          <a:p>
            <a:pPr lvl="1"/>
            <a:r>
              <a:rPr lang="en-US" dirty="0"/>
              <a:t>Useful if we potentially never need to evaluate the expression. Consider control flow in a function body, I’m certain that you have written functions that sometimes (in some paths) do not use all the parameters</a:t>
            </a:r>
          </a:p>
          <a:p>
            <a:r>
              <a:rPr lang="en-US" dirty="0"/>
              <a:t>Be careful</a:t>
            </a:r>
          </a:p>
          <a:p>
            <a:pPr lvl="1"/>
            <a:r>
              <a:rPr lang="en-US" dirty="0"/>
              <a:t>If it’s not evaluated then it’s side effects don’t occur, which is important in object oriented design of when printing is used to debug</a:t>
            </a:r>
          </a:p>
          <a:p>
            <a:pPr lvl="1"/>
            <a:endParaRPr lang="en-US" dirty="0"/>
          </a:p>
          <a:p>
            <a:pPr lvl="1"/>
            <a:endParaRPr lang="en-US" dirty="0"/>
          </a:p>
        </p:txBody>
      </p:sp>
    </p:spTree>
    <p:extLst>
      <p:ext uri="{BB962C8B-B14F-4D97-AF65-F5344CB8AC3E}">
        <p14:creationId xmlns:p14="http://schemas.microsoft.com/office/powerpoint/2010/main" val="276751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DA06-48B6-DA48-8849-D2D0E5D43355}"/>
              </a:ext>
            </a:extLst>
          </p:cNvPr>
          <p:cNvSpPr>
            <a:spLocks noGrp="1"/>
          </p:cNvSpPr>
          <p:nvPr>
            <p:ph type="title"/>
          </p:nvPr>
        </p:nvSpPr>
        <p:spPr/>
        <p:txBody>
          <a:bodyPr/>
          <a:lstStyle/>
          <a:p>
            <a:r>
              <a:rPr lang="en-US" dirty="0"/>
              <a:t>ICE</a:t>
            </a:r>
          </a:p>
        </p:txBody>
      </p:sp>
      <p:sp>
        <p:nvSpPr>
          <p:cNvPr id="3" name="Text Placeholder 2">
            <a:extLst>
              <a:ext uri="{FF2B5EF4-FFF2-40B4-BE49-F238E27FC236}">
                <a16:creationId xmlns:a16="http://schemas.microsoft.com/office/drawing/2014/main" id="{3C6BB013-5095-DB42-9ACC-36EA1391EA33}"/>
              </a:ext>
            </a:extLst>
          </p:cNvPr>
          <p:cNvSpPr>
            <a:spLocks noGrp="1"/>
          </p:cNvSpPr>
          <p:nvPr>
            <p:ph type="body" idx="1"/>
          </p:nvPr>
        </p:nvSpPr>
        <p:spPr/>
        <p:txBody>
          <a:bodyPr/>
          <a:lstStyle/>
          <a:p>
            <a:r>
              <a:rPr lang="en-US" dirty="0"/>
              <a:t>Problem </a:t>
            </a:r>
            <a:r>
              <a:rPr lang="en-US" dirty="0" err="1"/>
              <a:t>II.a</a:t>
            </a:r>
            <a:r>
              <a:rPr lang="en-US" dirty="0"/>
              <a:t>.</a:t>
            </a:r>
          </a:p>
        </p:txBody>
      </p:sp>
    </p:spTree>
    <p:extLst>
      <p:ext uri="{BB962C8B-B14F-4D97-AF65-F5344CB8AC3E}">
        <p14:creationId xmlns:p14="http://schemas.microsoft.com/office/powerpoint/2010/main" val="38522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0B-493B-924F-989C-E36972FA5C2F}"/>
              </a:ext>
            </a:extLst>
          </p:cNvPr>
          <p:cNvSpPr>
            <a:spLocks noGrp="1"/>
          </p:cNvSpPr>
          <p:nvPr>
            <p:ph type="title"/>
          </p:nvPr>
        </p:nvSpPr>
        <p:spPr/>
        <p:txBody>
          <a:bodyPr/>
          <a:lstStyle/>
          <a:p>
            <a:r>
              <a:rPr lang="en-US" dirty="0"/>
              <a:t>ICE</a:t>
            </a:r>
          </a:p>
        </p:txBody>
      </p:sp>
      <p:sp>
        <p:nvSpPr>
          <p:cNvPr id="3" name="Content Placeholder 2">
            <a:extLst>
              <a:ext uri="{FF2B5EF4-FFF2-40B4-BE49-F238E27FC236}">
                <a16:creationId xmlns:a16="http://schemas.microsoft.com/office/drawing/2014/main" id="{70140B65-7983-4543-881B-F17EFB3AB189}"/>
              </a:ext>
            </a:extLst>
          </p:cNvPr>
          <p:cNvSpPr>
            <a:spLocks noGrp="1"/>
          </p:cNvSpPr>
          <p:nvPr>
            <p:ph idx="1"/>
          </p:nvPr>
        </p:nvSpPr>
        <p:spPr>
          <a:xfrm>
            <a:off x="1451579" y="2015732"/>
            <a:ext cx="9603275" cy="3693090"/>
          </a:xfrm>
        </p:spPr>
        <p:txBody>
          <a:bodyPr>
            <a:normAutofit fontScale="92500" lnSpcReduction="10000"/>
          </a:bodyPr>
          <a:lstStyle/>
          <a:p>
            <a:pPr marL="0" indent="0">
              <a:buNone/>
            </a:pPr>
            <a:r>
              <a:rPr lang="en-US" dirty="0"/>
              <a:t>(y: name </a:t>
            </a:r>
            <a:r>
              <a:rPr lang="en-US" dirty="0">
                <a:solidFill>
                  <a:srgbClr val="FF0000"/>
                </a:solidFill>
              </a:rPr>
              <a:t>Number</a:t>
            </a:r>
            <a:r>
              <a:rPr lang="en-US" dirty="0"/>
              <a:t>, x: const Bool):</a:t>
            </a:r>
            <a:r>
              <a:rPr lang="en-US" dirty="0">
                <a:solidFill>
                  <a:srgbClr val="FF0000"/>
                </a:solidFill>
              </a:rPr>
              <a:t>Number</a:t>
            </a:r>
            <a:r>
              <a:rPr lang="en-US" dirty="0"/>
              <a:t> =&gt; {</a:t>
            </a:r>
          </a:p>
          <a:p>
            <a:pPr marL="0" indent="0">
              <a:buNone/>
            </a:pPr>
            <a:r>
              <a:rPr lang="en-US" dirty="0"/>
              <a:t>	(</a:t>
            </a:r>
            <a:r>
              <a:rPr lang="en-US" dirty="0">
                <a:solidFill>
                  <a:srgbClr val="FF0000"/>
                </a:solidFill>
              </a:rPr>
              <a:t>x</a:t>
            </a:r>
            <a:r>
              <a:rPr lang="en-US" dirty="0"/>
              <a:t>) ? </a:t>
            </a:r>
          </a:p>
          <a:p>
            <a:pPr marL="0" indent="0">
              <a:buNone/>
            </a:pPr>
            <a:r>
              <a:rPr lang="en-US" dirty="0"/>
              <a:t>		2 :</a:t>
            </a:r>
          </a:p>
          <a:p>
            <a:pPr marL="0" indent="0">
              <a:buNone/>
            </a:pPr>
            <a:r>
              <a:rPr lang="en-US" dirty="0"/>
              <a:t>		const </a:t>
            </a:r>
            <a:r>
              <a:rPr lang="en-US" dirty="0" err="1"/>
              <a:t>yp</a:t>
            </a:r>
            <a:r>
              <a:rPr lang="en-US" dirty="0"/>
              <a:t> = y; </a:t>
            </a:r>
            <a:r>
              <a:rPr lang="en-US" dirty="0" err="1"/>
              <a:t>yp</a:t>
            </a:r>
            <a:r>
              <a:rPr lang="en-US" dirty="0"/>
              <a:t> + </a:t>
            </a:r>
            <a:r>
              <a:rPr lang="en-US" dirty="0" err="1"/>
              <a:t>yp</a:t>
            </a:r>
            <a:endParaRPr lang="en-US" dirty="0"/>
          </a:p>
          <a:p>
            <a:pPr marL="0" indent="0">
              <a:buNone/>
            </a:pPr>
            <a:r>
              <a:rPr lang="en-US" dirty="0"/>
              <a:t>} ( </a:t>
            </a:r>
          </a:p>
          <a:p>
            <a:pPr marL="0" indent="0">
              <a:buNone/>
            </a:pPr>
            <a:r>
              <a:rPr lang="en-US" dirty="0"/>
              <a:t>	2*2*2*2*2,</a:t>
            </a:r>
          </a:p>
          <a:p>
            <a:pPr marL="0" indent="0">
              <a:buNone/>
            </a:pPr>
            <a:r>
              <a:rPr lang="en-US" dirty="0"/>
              <a:t>	true || false</a:t>
            </a:r>
          </a:p>
          <a:p>
            <a:pPr marL="0" indent="0">
              <a:buNone/>
            </a:pPr>
            <a:r>
              <a:rPr lang="en-US" dirty="0"/>
              <a:t>   )</a:t>
            </a:r>
          </a:p>
        </p:txBody>
      </p:sp>
    </p:spTree>
    <p:extLst>
      <p:ext uri="{BB962C8B-B14F-4D97-AF65-F5344CB8AC3E}">
        <p14:creationId xmlns:p14="http://schemas.microsoft.com/office/powerpoint/2010/main" val="4079447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Variable passing modes</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560974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Functions and calls</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r>
              <a:rPr lang="en-US" dirty="0"/>
              <a:t>IntelliJ</a:t>
            </a:r>
          </a:p>
        </p:txBody>
      </p:sp>
    </p:spTree>
    <p:extLst>
      <p:ext uri="{BB962C8B-B14F-4D97-AF65-F5344CB8AC3E}">
        <p14:creationId xmlns:p14="http://schemas.microsoft.com/office/powerpoint/2010/main" val="122652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Functions and calls</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254925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Before class assignment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2800736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9F11-CFEE-FF40-A893-13E3AE239B1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CF6DD5B-4A64-B548-99A9-8EC3C644FB48}"/>
              </a:ext>
            </a:extLst>
          </p:cNvPr>
          <p:cNvSpPr>
            <a:spLocks noGrp="1"/>
          </p:cNvSpPr>
          <p:nvPr>
            <p:ph idx="1"/>
          </p:nvPr>
        </p:nvSpPr>
        <p:spPr>
          <a:xfrm>
            <a:off x="1451579" y="2015732"/>
            <a:ext cx="9603275" cy="3927868"/>
          </a:xfrm>
        </p:spPr>
        <p:txBody>
          <a:bodyPr>
            <a:normAutofit lnSpcReduction="10000"/>
          </a:bodyPr>
          <a:lstStyle/>
          <a:p>
            <a:r>
              <a:rPr lang="en-US" dirty="0"/>
              <a:t>Piazza – I posted a neat video on using HOF in practical </a:t>
            </a:r>
            <a:r>
              <a:rPr lang="en-US" dirty="0" err="1"/>
              <a:t>javascript</a:t>
            </a:r>
            <a:endParaRPr lang="en-US" dirty="0"/>
          </a:p>
          <a:p>
            <a:r>
              <a:rPr lang="en-US" dirty="0"/>
              <a:t>Midterm Exam Survey - Thanks for the feedback, I got some cool ideas</a:t>
            </a:r>
          </a:p>
          <a:p>
            <a:endParaRPr lang="en-US" dirty="0"/>
          </a:p>
          <a:p>
            <a:r>
              <a:rPr lang="en-US" dirty="0" err="1"/>
              <a:t>MidSummer</a:t>
            </a:r>
            <a:r>
              <a:rPr lang="en-US" dirty="0"/>
              <a:t> Survey – I’ll probably post one of these over the weekend. It will be super open ended anonymous way for you to let me know what you do and don’t like about the course</a:t>
            </a:r>
          </a:p>
          <a:p>
            <a:endParaRPr lang="en-US" dirty="0"/>
          </a:p>
          <a:p>
            <a:r>
              <a:rPr lang="en-US" dirty="0"/>
              <a:t>Lab 4 is due at the end of the week</a:t>
            </a:r>
          </a:p>
          <a:p>
            <a:r>
              <a:rPr lang="en-US" dirty="0"/>
              <a:t>Is the auto grader working?</a:t>
            </a:r>
          </a:p>
          <a:p>
            <a:pPr lvl="1"/>
            <a:endParaRPr lang="en-US" dirty="0"/>
          </a:p>
        </p:txBody>
      </p:sp>
    </p:spTree>
    <p:extLst>
      <p:ext uri="{BB962C8B-B14F-4D97-AF65-F5344CB8AC3E}">
        <p14:creationId xmlns:p14="http://schemas.microsoft.com/office/powerpoint/2010/main" val="373677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Lab 4</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11017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Type Systems</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290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FEB0-C145-6B45-AA4C-E566349D4BD7}"/>
              </a:ext>
            </a:extLst>
          </p:cNvPr>
          <p:cNvSpPr>
            <a:spLocks noGrp="1"/>
          </p:cNvSpPr>
          <p:nvPr>
            <p:ph type="title"/>
          </p:nvPr>
        </p:nvSpPr>
        <p:spPr/>
        <p:txBody>
          <a:bodyPr/>
          <a:lstStyle/>
          <a:p>
            <a:r>
              <a:rPr lang="en-US" dirty="0"/>
              <a:t>Definite type</a:t>
            </a:r>
          </a:p>
        </p:txBody>
      </p:sp>
      <p:sp>
        <p:nvSpPr>
          <p:cNvPr id="3" name="Content Placeholder 2">
            <a:extLst>
              <a:ext uri="{FF2B5EF4-FFF2-40B4-BE49-F238E27FC236}">
                <a16:creationId xmlns:a16="http://schemas.microsoft.com/office/drawing/2014/main" id="{8F498761-37B3-E742-B7FA-19FA5D11B258}"/>
              </a:ext>
            </a:extLst>
          </p:cNvPr>
          <p:cNvSpPr>
            <a:spLocks noGrp="1"/>
          </p:cNvSpPr>
          <p:nvPr>
            <p:ph idx="1"/>
          </p:nvPr>
        </p:nvSpPr>
        <p:spPr/>
        <p:txBody>
          <a:bodyPr/>
          <a:lstStyle/>
          <a:p>
            <a:r>
              <a:rPr lang="en-US" dirty="0"/>
              <a:t>Some things have a definite type</a:t>
            </a:r>
          </a:p>
          <a:p>
            <a:r>
              <a:rPr lang="en-US" dirty="0"/>
              <a:t>2		</a:t>
            </a:r>
            <a:r>
              <a:rPr lang="en-US" dirty="0">
                <a:sym typeface="Wingdings" pitchFamily="2" charset="2"/>
              </a:rPr>
              <a:t></a:t>
            </a:r>
            <a:r>
              <a:rPr lang="en-US" dirty="0"/>
              <a:t> that’s a number</a:t>
            </a:r>
          </a:p>
          <a:p>
            <a:r>
              <a:rPr lang="en-US" dirty="0"/>
              <a:t>3		</a:t>
            </a:r>
            <a:r>
              <a:rPr lang="en-US" dirty="0">
                <a:sym typeface="Wingdings" pitchFamily="2" charset="2"/>
              </a:rPr>
              <a:t> that’s also a number</a:t>
            </a:r>
          </a:p>
          <a:p>
            <a:r>
              <a:rPr lang="en-US" dirty="0">
                <a:sym typeface="Wingdings" pitchFamily="2" charset="2"/>
              </a:rPr>
              <a:t>true		 That’s a Boolean</a:t>
            </a:r>
          </a:p>
          <a:p>
            <a:r>
              <a:rPr lang="en-US" dirty="0">
                <a:sym typeface="Wingdings" pitchFamily="2" charset="2"/>
              </a:rPr>
              <a:t>undefined	 that’s an undefined (its of type undefined)</a:t>
            </a:r>
          </a:p>
          <a:p>
            <a:r>
              <a:rPr lang="en-US" dirty="0">
                <a:sym typeface="Wingdings" pitchFamily="2" charset="2"/>
              </a:rPr>
              <a:t>“hello”	 that’s a string</a:t>
            </a:r>
            <a:endParaRPr lang="en-US" dirty="0"/>
          </a:p>
        </p:txBody>
      </p:sp>
    </p:spTree>
    <p:extLst>
      <p:ext uri="{BB962C8B-B14F-4D97-AF65-F5344CB8AC3E}">
        <p14:creationId xmlns:p14="http://schemas.microsoft.com/office/powerpoint/2010/main" val="214865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80EE-B202-DD4D-A3E3-3BBFD93DA749}"/>
              </a:ext>
            </a:extLst>
          </p:cNvPr>
          <p:cNvSpPr>
            <a:spLocks noGrp="1"/>
          </p:cNvSpPr>
          <p:nvPr>
            <p:ph type="title"/>
          </p:nvPr>
        </p:nvSpPr>
        <p:spPr/>
        <p:txBody>
          <a:bodyPr/>
          <a:lstStyle/>
          <a:p>
            <a:r>
              <a:rPr lang="en-US" dirty="0"/>
              <a:t>Inferred type</a:t>
            </a:r>
          </a:p>
        </p:txBody>
      </p:sp>
      <p:sp>
        <p:nvSpPr>
          <p:cNvPr id="3" name="Content Placeholder 2">
            <a:extLst>
              <a:ext uri="{FF2B5EF4-FFF2-40B4-BE49-F238E27FC236}">
                <a16:creationId xmlns:a16="http://schemas.microsoft.com/office/drawing/2014/main" id="{3C3E3450-4221-B64A-933F-2C9CD8D07A15}"/>
              </a:ext>
            </a:extLst>
          </p:cNvPr>
          <p:cNvSpPr>
            <a:spLocks noGrp="1"/>
          </p:cNvSpPr>
          <p:nvPr>
            <p:ph idx="1"/>
          </p:nvPr>
        </p:nvSpPr>
        <p:spPr>
          <a:xfrm>
            <a:off x="1451579" y="2015732"/>
            <a:ext cx="10843394" cy="3450613"/>
          </a:xfrm>
        </p:spPr>
        <p:txBody>
          <a:bodyPr/>
          <a:lstStyle/>
          <a:p>
            <a:r>
              <a:rPr lang="en-US" dirty="0"/>
              <a:t>2 * 3			</a:t>
            </a:r>
            <a:r>
              <a:rPr lang="en-US" dirty="0">
                <a:sym typeface="Wingdings" pitchFamily="2" charset="2"/>
              </a:rPr>
              <a:t> That’s not a number but its an expression that would become a number</a:t>
            </a:r>
          </a:p>
          <a:p>
            <a:r>
              <a:rPr lang="en-US" dirty="0">
                <a:sym typeface="Wingdings" pitchFamily="2" charset="2"/>
              </a:rPr>
              <a:t>2 / 3			 This also can be inferred to be a number</a:t>
            </a:r>
          </a:p>
          <a:p>
            <a:r>
              <a:rPr lang="en-US" dirty="0" err="1">
                <a:sym typeface="Wingdings" pitchFamily="2" charset="2"/>
              </a:rPr>
              <a:t>console.log</a:t>
            </a:r>
            <a:r>
              <a:rPr lang="en-US" dirty="0">
                <a:sym typeface="Wingdings" pitchFamily="2" charset="2"/>
              </a:rPr>
              <a:t>(”hi”)	 This can be inferred to have type undefined</a:t>
            </a:r>
          </a:p>
          <a:p>
            <a:r>
              <a:rPr lang="en-US" dirty="0">
                <a:sym typeface="Wingdings" pitchFamily="2" charset="2"/>
              </a:rPr>
              <a:t>true &amp;&amp; false		 this can be inferred to have type </a:t>
            </a:r>
            <a:r>
              <a:rPr lang="en-US" dirty="0" err="1">
                <a:sym typeface="Wingdings" pitchFamily="2" charset="2"/>
              </a:rPr>
              <a:t>boolean</a:t>
            </a:r>
            <a:endParaRPr lang="en-US" dirty="0"/>
          </a:p>
        </p:txBody>
      </p:sp>
    </p:spTree>
    <p:extLst>
      <p:ext uri="{BB962C8B-B14F-4D97-AF65-F5344CB8AC3E}">
        <p14:creationId xmlns:p14="http://schemas.microsoft.com/office/powerpoint/2010/main" val="10464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56E0-BEF8-FD4E-84B0-05F8A0DC6B61}"/>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A84811A-697F-4D49-9BF3-41F41C07E4CE}"/>
              </a:ext>
            </a:extLst>
          </p:cNvPr>
          <p:cNvSpPr>
            <a:spLocks noGrp="1"/>
          </p:cNvSpPr>
          <p:nvPr>
            <p:ph idx="1"/>
          </p:nvPr>
        </p:nvSpPr>
        <p:spPr/>
        <p:txBody>
          <a:bodyPr/>
          <a:lstStyle/>
          <a:p>
            <a:r>
              <a:rPr lang="en-US" dirty="0"/>
              <a:t>As we’ve seen in the course we have seen that some languages are less strict about types….</a:t>
            </a:r>
          </a:p>
          <a:p>
            <a:r>
              <a:rPr lang="en-US" dirty="0"/>
              <a:t>2 + true</a:t>
            </a:r>
          </a:p>
          <a:p>
            <a:pPr lvl="1"/>
            <a:r>
              <a:rPr lang="en-US" dirty="0"/>
              <a:t>In some languages this will be an error at a type level during static time (before run time)</a:t>
            </a:r>
          </a:p>
          <a:p>
            <a:pPr lvl="1"/>
            <a:r>
              <a:rPr lang="en-US" dirty="0"/>
              <a:t>In some languages we won’t check types and this will be an error in dynamic time (run time)</a:t>
            </a:r>
          </a:p>
          <a:p>
            <a:pPr lvl="1"/>
            <a:r>
              <a:rPr lang="en-US" dirty="0"/>
              <a:t>In some language this won’t throw an error and it logically has an inferred type of number</a:t>
            </a:r>
          </a:p>
        </p:txBody>
      </p:sp>
    </p:spTree>
    <p:extLst>
      <p:ext uri="{BB962C8B-B14F-4D97-AF65-F5344CB8AC3E}">
        <p14:creationId xmlns:p14="http://schemas.microsoft.com/office/powerpoint/2010/main" val="103382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13F4-E38D-3945-A0D8-0DDA0A4996CF}"/>
              </a:ext>
            </a:extLst>
          </p:cNvPr>
          <p:cNvSpPr>
            <a:spLocks noGrp="1"/>
          </p:cNvSpPr>
          <p:nvPr>
            <p:ph type="title"/>
          </p:nvPr>
        </p:nvSpPr>
        <p:spPr/>
        <p:txBody>
          <a:bodyPr/>
          <a:lstStyle/>
          <a:p>
            <a:r>
              <a:rPr lang="en-US" dirty="0"/>
              <a:t>Errors </a:t>
            </a:r>
            <a:r>
              <a:rPr lang="en-US" dirty="0" err="1"/>
              <a:t>cont</a:t>
            </a:r>
            <a:endParaRPr lang="en-US" dirty="0"/>
          </a:p>
        </p:txBody>
      </p:sp>
      <p:sp>
        <p:nvSpPr>
          <p:cNvPr id="3" name="Content Placeholder 2">
            <a:extLst>
              <a:ext uri="{FF2B5EF4-FFF2-40B4-BE49-F238E27FC236}">
                <a16:creationId xmlns:a16="http://schemas.microsoft.com/office/drawing/2014/main" id="{7426E496-44FD-5045-A7B3-669273B1F632}"/>
              </a:ext>
            </a:extLst>
          </p:cNvPr>
          <p:cNvSpPr>
            <a:spLocks noGrp="1"/>
          </p:cNvSpPr>
          <p:nvPr>
            <p:ph idx="1"/>
          </p:nvPr>
        </p:nvSpPr>
        <p:spPr/>
        <p:txBody>
          <a:bodyPr/>
          <a:lstStyle/>
          <a:p>
            <a:r>
              <a:rPr lang="en-US" dirty="0"/>
              <a:t>In our lab 4 language</a:t>
            </a:r>
          </a:p>
          <a:p>
            <a:r>
              <a:rPr lang="en-US" dirty="0"/>
              <a:t>2 + true		</a:t>
            </a:r>
            <a:r>
              <a:rPr lang="en-US" dirty="0">
                <a:sym typeface="Wingdings" pitchFamily="2" charset="2"/>
              </a:rPr>
              <a:t> that’s an error</a:t>
            </a:r>
          </a:p>
          <a:p>
            <a:r>
              <a:rPr lang="en-US" dirty="0">
                <a:sym typeface="Wingdings" pitchFamily="2" charset="2"/>
              </a:rPr>
              <a:t>( 0 ) ? “hi” : “bye”	 that’s an error</a:t>
            </a:r>
          </a:p>
          <a:p>
            <a:r>
              <a:rPr lang="en-US" dirty="0">
                <a:sym typeface="Wingdings" pitchFamily="2" charset="2"/>
              </a:rPr>
              <a:t>( false) ? “hi” : 2		 </a:t>
            </a:r>
            <a:r>
              <a:rPr lang="en-US" dirty="0" err="1">
                <a:sym typeface="Wingdings" pitchFamily="2" charset="2"/>
              </a:rPr>
              <a:t>tha’s</a:t>
            </a:r>
            <a:r>
              <a:rPr lang="en-US" dirty="0">
                <a:sym typeface="Wingdings" pitchFamily="2" charset="2"/>
              </a:rPr>
              <a:t> also an error for a different reason</a:t>
            </a:r>
            <a:endParaRPr lang="en-US" dirty="0"/>
          </a:p>
          <a:p>
            <a:pPr marL="0" indent="0">
              <a:buNone/>
            </a:pPr>
            <a:endParaRPr lang="en-US" dirty="0"/>
          </a:p>
        </p:txBody>
      </p:sp>
    </p:spTree>
    <p:extLst>
      <p:ext uri="{BB962C8B-B14F-4D97-AF65-F5344CB8AC3E}">
        <p14:creationId xmlns:p14="http://schemas.microsoft.com/office/powerpoint/2010/main" val="276961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0190-C26B-3040-9199-204D677C4913}"/>
              </a:ext>
            </a:extLst>
          </p:cNvPr>
          <p:cNvSpPr>
            <a:spLocks noGrp="1"/>
          </p:cNvSpPr>
          <p:nvPr>
            <p:ph type="title"/>
          </p:nvPr>
        </p:nvSpPr>
        <p:spPr/>
        <p:txBody>
          <a:bodyPr/>
          <a:lstStyle/>
          <a:p>
            <a:r>
              <a:rPr lang="en-US" dirty="0"/>
              <a:t>Defining rules</a:t>
            </a:r>
          </a:p>
        </p:txBody>
      </p:sp>
      <p:sp>
        <p:nvSpPr>
          <p:cNvPr id="3" name="Content Placeholder 2">
            <a:extLst>
              <a:ext uri="{FF2B5EF4-FFF2-40B4-BE49-F238E27FC236}">
                <a16:creationId xmlns:a16="http://schemas.microsoft.com/office/drawing/2014/main" id="{BE110F4C-F3AA-694D-B861-67AADDAA1EC9}"/>
              </a:ext>
            </a:extLst>
          </p:cNvPr>
          <p:cNvSpPr>
            <a:spLocks noGrp="1"/>
          </p:cNvSpPr>
          <p:nvPr>
            <p:ph idx="1"/>
          </p:nvPr>
        </p:nvSpPr>
        <p:spPr/>
        <p:txBody>
          <a:bodyPr/>
          <a:lstStyle/>
          <a:p>
            <a:r>
              <a:rPr lang="en-US" dirty="0"/>
              <a:t>How do we define all this?</a:t>
            </a:r>
          </a:p>
          <a:p>
            <a:r>
              <a:rPr lang="en-US" dirty="0"/>
              <a:t>Start with the items that have definite types and right rules or code to state those types</a:t>
            </a:r>
          </a:p>
          <a:p>
            <a:r>
              <a:rPr lang="en-US" dirty="0"/>
              <a:t>Consider what you want your language to do…. Take items that don’t have a definite type and intelligently infer the type based on the inferred type of sub-items</a:t>
            </a:r>
          </a:p>
          <a:p>
            <a:pPr lvl="1"/>
            <a:r>
              <a:rPr lang="en-US" dirty="0"/>
              <a:t>e1 * e2	</a:t>
            </a:r>
            <a:r>
              <a:rPr lang="en-US" dirty="0">
                <a:sym typeface="Wingdings" pitchFamily="2" charset="2"/>
              </a:rPr>
              <a:t> I want that to infer to numbers, but perhaps well get an error</a:t>
            </a:r>
          </a:p>
          <a:p>
            <a:pPr lvl="2"/>
            <a:r>
              <a:rPr lang="en-US" dirty="0"/>
              <a:t>e1 	</a:t>
            </a:r>
            <a:r>
              <a:rPr lang="en-US" dirty="0">
                <a:sym typeface="Wingdings" pitchFamily="2" charset="2"/>
              </a:rPr>
              <a:t> I’ll require that this is a number if e1 * e2 is to become a number</a:t>
            </a:r>
          </a:p>
          <a:p>
            <a:pPr lvl="2"/>
            <a:r>
              <a:rPr lang="en-US" dirty="0"/>
              <a:t>e2 	</a:t>
            </a:r>
            <a:r>
              <a:rPr lang="en-US" dirty="0">
                <a:sym typeface="Wingdings" pitchFamily="2" charset="2"/>
              </a:rPr>
              <a:t> I’ll require that this is a number if e1 * e2 is to become a number</a:t>
            </a:r>
          </a:p>
          <a:p>
            <a:pPr lvl="2"/>
            <a:r>
              <a:rPr lang="en-US" dirty="0">
                <a:sym typeface="Wingdings" pitchFamily="2" charset="2"/>
              </a:rPr>
              <a:t>If e1 has inferred type number AND e2 has inferred type number then Ill get a number for e1 * e2</a:t>
            </a:r>
          </a:p>
        </p:txBody>
      </p:sp>
    </p:spTree>
    <p:extLst>
      <p:ext uri="{BB962C8B-B14F-4D97-AF65-F5344CB8AC3E}">
        <p14:creationId xmlns:p14="http://schemas.microsoft.com/office/powerpoint/2010/main" val="294640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Static type checking</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61480" cy="3927868"/>
          </a:xfrm>
        </p:spPr>
        <p:txBody>
          <a:bodyPr/>
          <a:lstStyle/>
          <a:p>
            <a:r>
              <a:rPr lang="en-US" dirty="0"/>
              <a:t>The jury is still out on what is “BEST”</a:t>
            </a:r>
          </a:p>
          <a:p>
            <a:r>
              <a:rPr lang="en-US" dirty="0"/>
              <a:t>Personally I prefer static type checking and strongly typed languages (C, Java, Scala, TypeScript)</a:t>
            </a:r>
          </a:p>
          <a:p>
            <a:pPr lvl="1"/>
            <a:r>
              <a:rPr lang="en-US" dirty="0"/>
              <a:t>Because I know at compile time about many of my errors</a:t>
            </a:r>
          </a:p>
          <a:p>
            <a:pPr lvl="1"/>
            <a:r>
              <a:rPr lang="en-US" dirty="0"/>
              <a:t>Because I have less edge cases to worry about destroying my software after the code is in production. My edge cases are known edge cases of my types</a:t>
            </a:r>
          </a:p>
          <a:p>
            <a:pPr lvl="1"/>
            <a:r>
              <a:rPr lang="en-US" dirty="0"/>
              <a:t>These also have advantages in applying set theory and composition theory… or so </a:t>
            </a:r>
            <a:r>
              <a:rPr lang="en-US"/>
              <a:t>I’m told…</a:t>
            </a:r>
            <a:endParaRPr lang="en-US" dirty="0"/>
          </a:p>
          <a:p>
            <a:r>
              <a:rPr lang="en-US" dirty="0"/>
              <a:t>Other people preferer dynamic type systems  (Python, JavaScript)</a:t>
            </a:r>
          </a:p>
          <a:p>
            <a:pPr lvl="1"/>
            <a:r>
              <a:rPr lang="en-US" dirty="0"/>
              <a:t>Because the code is easier to read for many people</a:t>
            </a:r>
          </a:p>
          <a:p>
            <a:pPr lvl="1"/>
            <a:r>
              <a:rPr lang="en-US" dirty="0"/>
              <a:t>Because you can still enforce type when it’s really important that the type is enforced</a:t>
            </a:r>
          </a:p>
          <a:p>
            <a:pPr lvl="1"/>
            <a:endParaRPr lang="en-US" dirty="0"/>
          </a:p>
        </p:txBody>
      </p:sp>
    </p:spTree>
    <p:extLst>
      <p:ext uri="{BB962C8B-B14F-4D97-AF65-F5344CB8AC3E}">
        <p14:creationId xmlns:p14="http://schemas.microsoft.com/office/powerpoint/2010/main" val="30418977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239</TotalTime>
  <Words>1080</Words>
  <Application>Microsoft Macintosh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Gill Sans MT</vt:lpstr>
      <vt:lpstr>Wingdings</vt:lpstr>
      <vt:lpstr>Gallery</vt:lpstr>
      <vt:lpstr>L4d5</vt:lpstr>
      <vt:lpstr>PLAN</vt:lpstr>
      <vt:lpstr>Type Systems</vt:lpstr>
      <vt:lpstr>Definite type</vt:lpstr>
      <vt:lpstr>Inferred type</vt:lpstr>
      <vt:lpstr>Errors</vt:lpstr>
      <vt:lpstr>Errors cont</vt:lpstr>
      <vt:lpstr>Defining rules</vt:lpstr>
      <vt:lpstr>Static type checking</vt:lpstr>
      <vt:lpstr>Static, dynamic, or in-between</vt:lpstr>
      <vt:lpstr>Questions?</vt:lpstr>
      <vt:lpstr>Variable passing modes</vt:lpstr>
      <vt:lpstr>Variable passing modes</vt:lpstr>
      <vt:lpstr>Pass by value</vt:lpstr>
      <vt:lpstr>Pass by value - ex - decl</vt:lpstr>
      <vt:lpstr>Pass by value - ex - decl</vt:lpstr>
      <vt:lpstr>Pass by value</vt:lpstr>
      <vt:lpstr>Pass by name</vt:lpstr>
      <vt:lpstr>Pass by Name - ex - decl</vt:lpstr>
      <vt:lpstr>Pass by Name - ex - decl</vt:lpstr>
      <vt:lpstr>Pass by name</vt:lpstr>
      <vt:lpstr>ICE</vt:lpstr>
      <vt:lpstr>ICE</vt:lpstr>
      <vt:lpstr>Questions?</vt:lpstr>
      <vt:lpstr>Functions and calls</vt:lpstr>
      <vt:lpstr>Questions?</vt:lpstr>
      <vt:lpstr>Questions?</vt:lpstr>
      <vt:lpstr>ANNOUNCEMENTS</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Lndm</dc:title>
  <dc:creator>spencer wilson</dc:creator>
  <cp:lastModifiedBy>spencer wilson</cp:lastModifiedBy>
  <cp:revision>30</cp:revision>
  <dcterms:created xsi:type="dcterms:W3CDTF">2018-05-22T21:06:51Z</dcterms:created>
  <dcterms:modified xsi:type="dcterms:W3CDTF">2018-07-11T01:04:29Z</dcterms:modified>
</cp:coreProperties>
</file>