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9"/>
  </p:notesMasterIdLst>
  <p:sldIdLst>
    <p:sldId id="261" r:id="rId2"/>
    <p:sldId id="269" r:id="rId3"/>
    <p:sldId id="262" r:id="rId4"/>
    <p:sldId id="264" r:id="rId5"/>
    <p:sldId id="270" r:id="rId6"/>
    <p:sldId id="268"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7"/>
    <p:restoredTop sz="9467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360B5-DAD9-A343-9FC2-D4FF278865D0}" type="datetimeFigureOut">
              <a:rPr lang="es-CO" smtClean="0"/>
              <a:t>22/09/20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7001D-633E-2B44-8F65-D7D931AA826F}" type="slidenum">
              <a:rPr lang="es-CO" smtClean="0"/>
              <a:t>‹#›</a:t>
            </a:fld>
            <a:endParaRPr lang="es-CO"/>
          </a:p>
        </p:txBody>
      </p:sp>
    </p:spTree>
    <p:extLst>
      <p:ext uri="{BB962C8B-B14F-4D97-AF65-F5344CB8AC3E}">
        <p14:creationId xmlns:p14="http://schemas.microsoft.com/office/powerpoint/2010/main" val="109310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0DF7001D-633E-2B44-8F65-D7D931AA826F}" type="slidenum">
              <a:rPr lang="es-CO" smtClean="0"/>
              <a:t>2</a:t>
            </a:fld>
            <a:endParaRPr lang="es-CO"/>
          </a:p>
        </p:txBody>
      </p:sp>
    </p:spTree>
    <p:extLst>
      <p:ext uri="{BB962C8B-B14F-4D97-AF65-F5344CB8AC3E}">
        <p14:creationId xmlns:p14="http://schemas.microsoft.com/office/powerpoint/2010/main" val="204931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DF7001D-633E-2B44-8F65-D7D931AA826F}" type="slidenum">
              <a:rPr lang="es-CO" smtClean="0"/>
              <a:t>3</a:t>
            </a:fld>
            <a:endParaRPr lang="es-CO"/>
          </a:p>
        </p:txBody>
      </p:sp>
    </p:spTree>
    <p:extLst>
      <p:ext uri="{BB962C8B-B14F-4D97-AF65-F5344CB8AC3E}">
        <p14:creationId xmlns:p14="http://schemas.microsoft.com/office/powerpoint/2010/main" val="343040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926D8A-DD55-BD45-8596-4D625AA8BDDE}" type="datetimeFigureOut">
              <a:rPr lang="es-CO" smtClean="0"/>
              <a:t>22/09/20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3479402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26D8A-DD55-BD45-8596-4D625AA8BDDE}" type="datetimeFigureOut">
              <a:rPr lang="es-CO" smtClean="0"/>
              <a:t>22/09/20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213775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26D8A-DD55-BD45-8596-4D625AA8BDDE}" type="datetimeFigureOut">
              <a:rPr lang="es-CO" smtClean="0"/>
              <a:t>22/09/20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409890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26D8A-DD55-BD45-8596-4D625AA8BDDE}" type="datetimeFigureOut">
              <a:rPr lang="es-CO" smtClean="0"/>
              <a:t>22/09/20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262324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26D8A-DD55-BD45-8596-4D625AA8BDDE}" type="datetimeFigureOut">
              <a:rPr lang="es-CO" smtClean="0"/>
              <a:t>22/09/20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31360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926D8A-DD55-BD45-8596-4D625AA8BDDE}" type="datetimeFigureOut">
              <a:rPr lang="es-CO" smtClean="0"/>
              <a:t>22/09/20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341996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926D8A-DD55-BD45-8596-4D625AA8BDDE}" type="datetimeFigureOut">
              <a:rPr lang="es-CO" smtClean="0"/>
              <a:t>22/09/20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80852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926D8A-DD55-BD45-8596-4D625AA8BDDE}" type="datetimeFigureOut">
              <a:rPr lang="es-CO" smtClean="0"/>
              <a:t>22/09/20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92733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26D8A-DD55-BD45-8596-4D625AA8BDDE}" type="datetimeFigureOut">
              <a:rPr lang="es-CO" smtClean="0"/>
              <a:t>22/09/20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104051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26D8A-DD55-BD45-8596-4D625AA8BDDE}" type="datetimeFigureOut">
              <a:rPr lang="es-CO" smtClean="0"/>
              <a:t>22/09/20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196301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26D8A-DD55-BD45-8596-4D625AA8BDDE}" type="datetimeFigureOut">
              <a:rPr lang="es-CO" smtClean="0"/>
              <a:t>22/09/20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33C1722-A417-034B-B2DE-4B76D4DD9624}" type="slidenum">
              <a:rPr lang="es-CO" smtClean="0"/>
              <a:t>‹#›</a:t>
            </a:fld>
            <a:endParaRPr lang="es-CO"/>
          </a:p>
        </p:txBody>
      </p:sp>
    </p:spTree>
    <p:extLst>
      <p:ext uri="{BB962C8B-B14F-4D97-AF65-F5344CB8AC3E}">
        <p14:creationId xmlns:p14="http://schemas.microsoft.com/office/powerpoint/2010/main" val="140367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26D8A-DD55-BD45-8596-4D625AA8BDDE}" type="datetimeFigureOut">
              <a:rPr lang="es-CO" smtClean="0"/>
              <a:t>22/09/20</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C1722-A417-034B-B2DE-4B76D4DD9624}" type="slidenum">
              <a:rPr lang="es-CO" smtClean="0"/>
              <a:t>‹#›</a:t>
            </a:fld>
            <a:endParaRPr lang="es-CO"/>
          </a:p>
        </p:txBody>
      </p:sp>
    </p:spTree>
    <p:extLst>
      <p:ext uri="{BB962C8B-B14F-4D97-AF65-F5344CB8AC3E}">
        <p14:creationId xmlns:p14="http://schemas.microsoft.com/office/powerpoint/2010/main" val="9504041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0BC8E-29F1-664D-9B02-A0CDDAE1CDA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CO" sz="2600" dirty="0">
                <a:solidFill>
                  <a:srgbClr val="FFFFFF"/>
                </a:solidFill>
              </a:rPr>
              <a:t>Dining Philosophers</a:t>
            </a:r>
          </a:p>
        </p:txBody>
      </p:sp>
      <p:sp>
        <p:nvSpPr>
          <p:cNvPr id="3" name="Marcador de contenido 2">
            <a:extLst>
              <a:ext uri="{FF2B5EF4-FFF2-40B4-BE49-F238E27FC236}">
                <a16:creationId xmlns:a16="http://schemas.microsoft.com/office/drawing/2014/main" id="{2D96CBAC-87D3-484F-8E63-DB6CF594CA40}"/>
              </a:ext>
            </a:extLst>
          </p:cNvPr>
          <p:cNvSpPr>
            <a:spLocks noGrp="1"/>
          </p:cNvSpPr>
          <p:nvPr>
            <p:ph idx="1"/>
          </p:nvPr>
        </p:nvSpPr>
        <p:spPr>
          <a:xfrm>
            <a:off x="3437710" y="4241359"/>
            <a:ext cx="7834574" cy="2598940"/>
          </a:xfrm>
        </p:spPr>
        <p:txBody>
          <a:bodyPr>
            <a:normAutofit/>
          </a:bodyPr>
          <a:lstStyle/>
          <a:p>
            <a:pPr marL="0" indent="0">
              <a:buNone/>
            </a:pPr>
            <a:r>
              <a:rPr lang="en-US" sz="2000" dirty="0"/>
              <a:t>• Five philosophers spend their lives thinking and eating rice. </a:t>
            </a:r>
          </a:p>
          <a:p>
            <a:pPr marL="0" indent="0">
              <a:buNone/>
            </a:pPr>
            <a:r>
              <a:rPr lang="en-US" sz="2000" dirty="0"/>
              <a:t>• There are only 5 chopstick on the table, one between every two philosophers.</a:t>
            </a:r>
          </a:p>
          <a:p>
            <a:pPr marL="0" indent="0">
              <a:buNone/>
            </a:pPr>
            <a:r>
              <a:rPr lang="en-US" sz="2000" dirty="0"/>
              <a:t>• In order to eat, a philosopher needs to get hold of the two chopsticks that are closest to her. </a:t>
            </a:r>
          </a:p>
          <a:p>
            <a:pPr marL="0" indent="0">
              <a:buNone/>
            </a:pPr>
            <a:r>
              <a:rPr lang="en-US" sz="2000" dirty="0"/>
              <a:t>• A philosopher cannot pick up a chopstick that is already taken by a neighbor.</a:t>
            </a:r>
            <a:endParaRPr lang="es-CO" sz="2000" dirty="0"/>
          </a:p>
        </p:txBody>
      </p:sp>
      <p:pic>
        <p:nvPicPr>
          <p:cNvPr id="1026" name="Picture 2" descr="Dining Philosopher Problem Using Semaphores - GeeksforGeeks">
            <a:extLst>
              <a:ext uri="{FF2B5EF4-FFF2-40B4-BE49-F238E27FC236}">
                <a16:creationId xmlns:a16="http://schemas.microsoft.com/office/drawing/2014/main" id="{00D2223B-4A62-2C41-8D83-DF559D194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47" y="297985"/>
            <a:ext cx="44577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01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0BC8E-29F1-664D-9B02-A0CDDAE1CDA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CO" sz="2600">
                <a:solidFill>
                  <a:srgbClr val="FFFFFF"/>
                </a:solidFill>
              </a:rPr>
              <a:t>Mutexes</a:t>
            </a:r>
          </a:p>
        </p:txBody>
      </p:sp>
      <p:sp>
        <p:nvSpPr>
          <p:cNvPr id="3" name="Marcador de contenido 2">
            <a:extLst>
              <a:ext uri="{FF2B5EF4-FFF2-40B4-BE49-F238E27FC236}">
                <a16:creationId xmlns:a16="http://schemas.microsoft.com/office/drawing/2014/main" id="{2D96CBAC-87D3-484F-8E63-DB6CF594CA40}"/>
              </a:ext>
            </a:extLst>
          </p:cNvPr>
          <p:cNvSpPr>
            <a:spLocks noGrp="1"/>
          </p:cNvSpPr>
          <p:nvPr>
            <p:ph idx="1"/>
          </p:nvPr>
        </p:nvSpPr>
        <p:spPr>
          <a:xfrm>
            <a:off x="4038600" y="4884873"/>
            <a:ext cx="7188199" cy="1292090"/>
          </a:xfrm>
        </p:spPr>
        <p:txBody>
          <a:bodyPr>
            <a:normAutofit/>
          </a:bodyPr>
          <a:lstStyle/>
          <a:p>
            <a:r>
              <a:rPr lang="es-CO" sz="1700" dirty="0"/>
              <a:t>Mutexes are used to prevent data inconsistencies due to race conditions. A race condition often occurs when two or more threads need to perform operations on the same memory area, but the results of computations depends on the order in which these operations are performed. Mutexes are used for serializing shared resources.</a:t>
            </a:r>
          </a:p>
        </p:txBody>
      </p:sp>
      <p:pic>
        <p:nvPicPr>
          <p:cNvPr id="4" name="Imagen 3">
            <a:extLst>
              <a:ext uri="{FF2B5EF4-FFF2-40B4-BE49-F238E27FC236}">
                <a16:creationId xmlns:a16="http://schemas.microsoft.com/office/drawing/2014/main" id="{FC656DEC-2E58-4B42-A87E-9A4AB7F58065}"/>
              </a:ext>
            </a:extLst>
          </p:cNvPr>
          <p:cNvPicPr>
            <a:picLocks noChangeAspect="1"/>
          </p:cNvPicPr>
          <p:nvPr/>
        </p:nvPicPr>
        <p:blipFill>
          <a:blip r:embed="rId3"/>
          <a:stretch>
            <a:fillRect/>
          </a:stretch>
        </p:blipFill>
        <p:spPr>
          <a:xfrm>
            <a:off x="4038600" y="1673791"/>
            <a:ext cx="7188199" cy="2370162"/>
          </a:xfrm>
          <a:prstGeom prst="rect">
            <a:avLst/>
          </a:prstGeom>
        </p:spPr>
      </p:pic>
    </p:spTree>
    <p:extLst>
      <p:ext uri="{BB962C8B-B14F-4D97-AF65-F5344CB8AC3E}">
        <p14:creationId xmlns:p14="http://schemas.microsoft.com/office/powerpoint/2010/main" val="1415835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B937A-23DD-C745-80CE-1C964838E7A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Semaphore</a:t>
            </a:r>
          </a:p>
        </p:txBody>
      </p:sp>
      <p:pic>
        <p:nvPicPr>
          <p:cNvPr id="4" name="Marcador de contenido 3">
            <a:extLst>
              <a:ext uri="{FF2B5EF4-FFF2-40B4-BE49-F238E27FC236}">
                <a16:creationId xmlns:a16="http://schemas.microsoft.com/office/drawing/2014/main" id="{90E9C5E9-8044-B146-8511-0D2A06DBBC00}"/>
              </a:ext>
            </a:extLst>
          </p:cNvPr>
          <p:cNvPicPr>
            <a:picLocks noGrp="1" noChangeAspect="1"/>
          </p:cNvPicPr>
          <p:nvPr>
            <p:ph idx="1"/>
          </p:nvPr>
        </p:nvPicPr>
        <p:blipFill>
          <a:blip r:embed="rId3"/>
          <a:stretch>
            <a:fillRect/>
          </a:stretch>
        </p:blipFill>
        <p:spPr>
          <a:xfrm>
            <a:off x="4038600" y="1279831"/>
            <a:ext cx="7188199" cy="4294948"/>
          </a:xfrm>
          <a:prstGeom prst="rect">
            <a:avLst/>
          </a:prstGeom>
        </p:spPr>
      </p:pic>
    </p:spTree>
    <p:extLst>
      <p:ext uri="{BB962C8B-B14F-4D97-AF65-F5344CB8AC3E}">
        <p14:creationId xmlns:p14="http://schemas.microsoft.com/office/powerpoint/2010/main" val="270758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51738-CA48-F043-BD57-4D484E6CC88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CO" sz="2600">
                <a:solidFill>
                  <a:srgbClr val="FFFFFF"/>
                </a:solidFill>
              </a:rPr>
              <a:t>Monitors</a:t>
            </a:r>
          </a:p>
        </p:txBody>
      </p:sp>
      <p:pic>
        <p:nvPicPr>
          <p:cNvPr id="4" name="Marcador de contenido 3">
            <a:extLst>
              <a:ext uri="{FF2B5EF4-FFF2-40B4-BE49-F238E27FC236}">
                <a16:creationId xmlns:a16="http://schemas.microsoft.com/office/drawing/2014/main" id="{CF95B4CA-0C1F-CB44-A9F8-4FADA229AECD}"/>
              </a:ext>
            </a:extLst>
          </p:cNvPr>
          <p:cNvPicPr>
            <a:picLocks noChangeAspect="1"/>
          </p:cNvPicPr>
          <p:nvPr/>
        </p:nvPicPr>
        <p:blipFill>
          <a:blip r:embed="rId2"/>
          <a:stretch>
            <a:fillRect/>
          </a:stretch>
        </p:blipFill>
        <p:spPr>
          <a:xfrm>
            <a:off x="3604010" y="1487272"/>
            <a:ext cx="3862388" cy="3273375"/>
          </a:xfrm>
          <a:prstGeom prst="rect">
            <a:avLst/>
          </a:prstGeom>
        </p:spPr>
      </p:pic>
      <p:pic>
        <p:nvPicPr>
          <p:cNvPr id="5" name="Imagen 4">
            <a:extLst>
              <a:ext uri="{FF2B5EF4-FFF2-40B4-BE49-F238E27FC236}">
                <a16:creationId xmlns:a16="http://schemas.microsoft.com/office/drawing/2014/main" id="{C932D0BE-3BBD-1244-A707-1675BAB1E1AC}"/>
              </a:ext>
            </a:extLst>
          </p:cNvPr>
          <p:cNvPicPr>
            <a:picLocks noChangeAspect="1"/>
          </p:cNvPicPr>
          <p:nvPr/>
        </p:nvPicPr>
        <p:blipFill>
          <a:blip r:embed="rId3"/>
          <a:stretch>
            <a:fillRect/>
          </a:stretch>
        </p:blipFill>
        <p:spPr>
          <a:xfrm>
            <a:off x="7632699" y="377344"/>
            <a:ext cx="3594100" cy="5553046"/>
          </a:xfrm>
          <a:prstGeom prst="rect">
            <a:avLst/>
          </a:prstGeom>
        </p:spPr>
      </p:pic>
    </p:spTree>
    <p:extLst>
      <p:ext uri="{BB962C8B-B14F-4D97-AF65-F5344CB8AC3E}">
        <p14:creationId xmlns:p14="http://schemas.microsoft.com/office/powerpoint/2010/main" val="242738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51738-CA48-F043-BD57-4D484E6CC88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CO" sz="2600">
                <a:solidFill>
                  <a:srgbClr val="FFFFFF"/>
                </a:solidFill>
              </a:rPr>
              <a:t>Monitors</a:t>
            </a:r>
          </a:p>
        </p:txBody>
      </p:sp>
      <p:pic>
        <p:nvPicPr>
          <p:cNvPr id="3" name="Picture 2">
            <a:extLst>
              <a:ext uri="{FF2B5EF4-FFF2-40B4-BE49-F238E27FC236}">
                <a16:creationId xmlns:a16="http://schemas.microsoft.com/office/drawing/2014/main" id="{1126ADAE-B673-D248-A0F1-371B93725263}"/>
              </a:ext>
            </a:extLst>
          </p:cNvPr>
          <p:cNvPicPr>
            <a:picLocks noChangeAspect="1"/>
          </p:cNvPicPr>
          <p:nvPr/>
        </p:nvPicPr>
        <p:blipFill>
          <a:blip r:embed="rId2"/>
          <a:stretch>
            <a:fillRect/>
          </a:stretch>
        </p:blipFill>
        <p:spPr>
          <a:xfrm>
            <a:off x="5454387" y="70428"/>
            <a:ext cx="6599809" cy="5576888"/>
          </a:xfrm>
          <a:prstGeom prst="rect">
            <a:avLst/>
          </a:prstGeom>
        </p:spPr>
      </p:pic>
      <p:pic>
        <p:nvPicPr>
          <p:cNvPr id="6" name="Picture 5">
            <a:extLst>
              <a:ext uri="{FF2B5EF4-FFF2-40B4-BE49-F238E27FC236}">
                <a16:creationId xmlns:a16="http://schemas.microsoft.com/office/drawing/2014/main" id="{3227EF5B-6838-DF4B-ADAB-14E85F305D8C}"/>
              </a:ext>
            </a:extLst>
          </p:cNvPr>
          <p:cNvPicPr>
            <a:picLocks noChangeAspect="1"/>
          </p:cNvPicPr>
          <p:nvPr/>
        </p:nvPicPr>
        <p:blipFill>
          <a:blip r:embed="rId3"/>
          <a:stretch>
            <a:fillRect/>
          </a:stretch>
        </p:blipFill>
        <p:spPr>
          <a:xfrm>
            <a:off x="1703388" y="5867400"/>
            <a:ext cx="5613400" cy="990600"/>
          </a:xfrm>
          <a:prstGeom prst="rect">
            <a:avLst/>
          </a:prstGeom>
        </p:spPr>
      </p:pic>
      <p:sp>
        <p:nvSpPr>
          <p:cNvPr id="7" name="TextBox 6">
            <a:extLst>
              <a:ext uri="{FF2B5EF4-FFF2-40B4-BE49-F238E27FC236}">
                <a16:creationId xmlns:a16="http://schemas.microsoft.com/office/drawing/2014/main" id="{8267C3E3-9729-EE4B-846E-B0EB2E029751}"/>
              </a:ext>
            </a:extLst>
          </p:cNvPr>
          <p:cNvSpPr txBox="1"/>
          <p:nvPr/>
        </p:nvSpPr>
        <p:spPr>
          <a:xfrm>
            <a:off x="4929188" y="70428"/>
            <a:ext cx="413896" cy="369332"/>
          </a:xfrm>
          <a:prstGeom prst="rect">
            <a:avLst/>
          </a:prstGeom>
          <a:noFill/>
        </p:spPr>
        <p:txBody>
          <a:bodyPr wrap="none" rtlCol="0">
            <a:spAutoFit/>
          </a:bodyPr>
          <a:lstStyle/>
          <a:p>
            <a:r>
              <a:rPr lang="en-CO" dirty="0"/>
              <a:t>T1</a:t>
            </a:r>
          </a:p>
        </p:txBody>
      </p:sp>
      <p:sp>
        <p:nvSpPr>
          <p:cNvPr id="8" name="TextBox 7">
            <a:extLst>
              <a:ext uri="{FF2B5EF4-FFF2-40B4-BE49-F238E27FC236}">
                <a16:creationId xmlns:a16="http://schemas.microsoft.com/office/drawing/2014/main" id="{A7A5C7BD-DB9C-4D47-870D-63F9860A52B5}"/>
              </a:ext>
            </a:extLst>
          </p:cNvPr>
          <p:cNvSpPr txBox="1"/>
          <p:nvPr/>
        </p:nvSpPr>
        <p:spPr>
          <a:xfrm>
            <a:off x="1128712" y="5867400"/>
            <a:ext cx="413896" cy="369332"/>
          </a:xfrm>
          <a:prstGeom prst="rect">
            <a:avLst/>
          </a:prstGeom>
          <a:noFill/>
        </p:spPr>
        <p:txBody>
          <a:bodyPr wrap="none" rtlCol="0">
            <a:spAutoFit/>
          </a:bodyPr>
          <a:lstStyle/>
          <a:p>
            <a:r>
              <a:rPr lang="en-CO" dirty="0"/>
              <a:t>T2</a:t>
            </a:r>
          </a:p>
        </p:txBody>
      </p:sp>
    </p:spTree>
    <p:extLst>
      <p:ext uri="{BB962C8B-B14F-4D97-AF65-F5344CB8AC3E}">
        <p14:creationId xmlns:p14="http://schemas.microsoft.com/office/powerpoint/2010/main" val="360319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A1F68A-2E3D-294D-B279-B3BE26F3F1AE}"/>
              </a:ext>
            </a:extLst>
          </p:cNvPr>
          <p:cNvSpPr>
            <a:spLocks noGrp="1"/>
          </p:cNvSpPr>
          <p:nvPr>
            <p:ph idx="1"/>
          </p:nvPr>
        </p:nvSpPr>
        <p:spPr>
          <a:xfrm>
            <a:off x="838200" y="1107167"/>
            <a:ext cx="10515600" cy="4351338"/>
          </a:xfrm>
        </p:spPr>
        <p:txBody>
          <a:bodyPr/>
          <a:lstStyle/>
          <a:p>
            <a:r>
              <a:rPr lang="es-CO" dirty="0"/>
              <a:t>#include &lt;semaphore.h&gt;</a:t>
            </a:r>
          </a:p>
          <a:p>
            <a:r>
              <a:rPr lang="es-CO" dirty="0">
                <a:solidFill>
                  <a:srgbClr val="7030A0"/>
                </a:solidFill>
              </a:rPr>
              <a:t>sem_t</a:t>
            </a:r>
            <a:r>
              <a:rPr lang="es-CO" dirty="0"/>
              <a:t> sem;</a:t>
            </a:r>
          </a:p>
          <a:p>
            <a:r>
              <a:rPr lang="es-CO" dirty="0">
                <a:solidFill>
                  <a:srgbClr val="7030A0"/>
                </a:solidFill>
              </a:rPr>
              <a:t>sem_init</a:t>
            </a:r>
            <a:r>
              <a:rPr lang="es-CO" dirty="0"/>
              <a:t>(&amp;</a:t>
            </a:r>
            <a:r>
              <a:rPr lang="es-CO" i="1" dirty="0"/>
              <a:t>sem</a:t>
            </a:r>
            <a:r>
              <a:rPr lang="es-CO" dirty="0"/>
              <a:t>, 0, count);</a:t>
            </a:r>
          </a:p>
          <a:p>
            <a:r>
              <a:rPr lang="es-CO" dirty="0">
                <a:solidFill>
                  <a:srgbClr val="7030A0"/>
                </a:solidFill>
              </a:rPr>
              <a:t>sem_wait</a:t>
            </a:r>
            <a:r>
              <a:rPr lang="es-CO" dirty="0"/>
              <a:t>(&amp;sem);</a:t>
            </a:r>
          </a:p>
          <a:p>
            <a:r>
              <a:rPr lang="es-CO" dirty="0">
                <a:solidFill>
                  <a:srgbClr val="7030A0"/>
                </a:solidFill>
              </a:rPr>
              <a:t>sem_post</a:t>
            </a:r>
            <a:r>
              <a:rPr lang="es-CO" dirty="0"/>
              <a:t>(&amp;sem);</a:t>
            </a:r>
          </a:p>
          <a:p>
            <a:endParaRPr lang="es-CO" dirty="0"/>
          </a:p>
        </p:txBody>
      </p:sp>
    </p:spTree>
    <p:extLst>
      <p:ext uri="{BB962C8B-B14F-4D97-AF65-F5344CB8AC3E}">
        <p14:creationId xmlns:p14="http://schemas.microsoft.com/office/powerpoint/2010/main" val="21561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A4398BB-0CD1-5049-8EC5-722BCC757B58}"/>
              </a:ext>
            </a:extLst>
          </p:cNvPr>
          <p:cNvSpPr>
            <a:spLocks noGrp="1"/>
          </p:cNvSpPr>
          <p:nvPr>
            <p:ph idx="1"/>
          </p:nvPr>
        </p:nvSpPr>
        <p:spPr>
          <a:xfrm>
            <a:off x="838200" y="660853"/>
            <a:ext cx="10515600" cy="4351338"/>
          </a:xfrm>
        </p:spPr>
        <p:txBody>
          <a:bodyPr/>
          <a:lstStyle/>
          <a:p>
            <a:r>
              <a:rPr lang="es-CO" dirty="0">
                <a:solidFill>
                  <a:srgbClr val="7030A0"/>
                </a:solidFill>
              </a:rPr>
              <a:t>pthread_mutex_t</a:t>
            </a:r>
            <a:r>
              <a:rPr lang="es-CO" dirty="0"/>
              <a:t> mutex;</a:t>
            </a:r>
          </a:p>
          <a:p>
            <a:r>
              <a:rPr lang="es-CO" dirty="0">
                <a:solidFill>
                  <a:srgbClr val="7030A0"/>
                </a:solidFill>
              </a:rPr>
              <a:t>pthread_mutex_lock</a:t>
            </a:r>
            <a:r>
              <a:rPr lang="es-CO" dirty="0"/>
              <a:t>(&amp;mutex);</a:t>
            </a:r>
          </a:p>
          <a:p>
            <a:r>
              <a:rPr lang="es-CO" dirty="0">
                <a:solidFill>
                  <a:srgbClr val="7030A0"/>
                </a:solidFill>
              </a:rPr>
              <a:t>pthread_mutex_unlock</a:t>
            </a:r>
            <a:r>
              <a:rPr lang="es-CO" dirty="0"/>
              <a:t>(&amp;mutex);</a:t>
            </a:r>
          </a:p>
          <a:p>
            <a:endParaRPr lang="es-CO" dirty="0"/>
          </a:p>
          <a:p>
            <a:r>
              <a:rPr lang="es-CO" dirty="0">
                <a:solidFill>
                  <a:srgbClr val="7030A0"/>
                </a:solidFill>
              </a:rPr>
              <a:t>pthread_cond_t</a:t>
            </a:r>
            <a:r>
              <a:rPr lang="es-CO" dirty="0"/>
              <a:t> wait_for_cons;</a:t>
            </a:r>
          </a:p>
          <a:p>
            <a:r>
              <a:rPr lang="es-CO" dirty="0">
                <a:solidFill>
                  <a:srgbClr val="7030A0"/>
                </a:solidFill>
              </a:rPr>
              <a:t>pthread_cond_wait</a:t>
            </a:r>
            <a:r>
              <a:rPr lang="es-CO" dirty="0"/>
              <a:t>(&amp;wait_for_cons, &amp;mutex);</a:t>
            </a:r>
          </a:p>
          <a:p>
            <a:r>
              <a:rPr lang="es-CO" dirty="0">
                <a:solidFill>
                  <a:srgbClr val="7030A0"/>
                </a:solidFill>
              </a:rPr>
              <a:t>pthread_cond_signal</a:t>
            </a:r>
            <a:r>
              <a:rPr lang="es-CO" dirty="0"/>
              <a:t>(&amp;wait_for_prod);</a:t>
            </a:r>
          </a:p>
          <a:p>
            <a:endParaRPr lang="es-CO" dirty="0"/>
          </a:p>
        </p:txBody>
      </p:sp>
    </p:spTree>
    <p:extLst>
      <p:ext uri="{BB962C8B-B14F-4D97-AF65-F5344CB8AC3E}">
        <p14:creationId xmlns:p14="http://schemas.microsoft.com/office/powerpoint/2010/main" val="8742855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2638</TotalTime>
  <Words>226</Words>
  <Application>Microsoft Macintosh PowerPoint</Application>
  <PresentationFormat>Widescreen</PresentationFormat>
  <Paragraphs>26</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Dining Philosophers</vt:lpstr>
      <vt:lpstr>Mutexes</vt:lpstr>
      <vt:lpstr>Semaphore</vt:lpstr>
      <vt:lpstr>Monitors</vt:lpstr>
      <vt:lpstr>Monitors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Tatis Posada</dc:creator>
  <cp:lastModifiedBy>David Tatis Posada</cp:lastModifiedBy>
  <cp:revision>19</cp:revision>
  <dcterms:created xsi:type="dcterms:W3CDTF">2019-08-30T13:52:56Z</dcterms:created>
  <dcterms:modified xsi:type="dcterms:W3CDTF">2020-09-23T05:20:55Z</dcterms:modified>
</cp:coreProperties>
</file>