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6" r:id="rId17"/>
    <p:sldId id="277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18A900-3C22-4F17-86C5-04882C99D60A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EB6C-B3C0-4490-A908-406FAFA2347D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93387-3920-494C-9AB3-89A8B04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2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93387-3920-494C-9AB3-89A8B04457F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23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93387-3920-494C-9AB3-89A8B04457F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67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4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7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93387-3920-494C-9AB3-89A8B04457F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96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6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4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8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93387-3920-494C-9AB3-89A8B04457F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14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93387-3920-494C-9AB3-89A8B04457F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1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93387-3920-494C-9AB3-89A8B04457F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85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5C907-63FE-419F-A85A-2064A6A52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FFA23-F12F-4A00-9F9A-CE5AA8FE9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617D0-CA1C-47FB-84E6-546D9D0D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BF7DD4-BC1D-4146-A163-B70E4CDD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0B58D-6976-4B9F-AF4A-ACD22F0D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16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7C88-C9DA-4AFC-AE5C-3679CBF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B8498-8364-4C1E-9ECB-EFF7759E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EF1338-1FF4-410C-8882-E7C115AB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78C2A-F5E6-47D4-82B1-367363A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B77FB-C679-4A90-ACB0-7DD3863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97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6B3297-9F2E-4EED-ACA7-84F48C61B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DD5A5-B939-43E2-93C8-6255B7C4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91A2B-EBA2-4EF4-A578-D4172FF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56283-939F-4D31-83F8-89D2E32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5E1A8-9584-4508-9711-F8CFB6F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41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24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C970F-3E03-432F-9E7E-77B764B2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E17DF-6FB1-4980-9B39-B220870A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F5D6D-1D21-4948-826E-EEC453CC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0BA0D-666D-47B2-A483-8ACE7ECD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4A0AF-F9F0-4EBB-AF99-FC7A092C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57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F77C5-860A-48AD-855A-C740E9A5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7E30A-5539-4252-98A9-D77F38BB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085FD-E849-4181-A4FE-FFCFEEFB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85E9D-F5FE-48F0-BF12-1D6EB724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0EE26-BD34-47A1-B533-75A2394C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58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BFDF-3955-44F0-BCCB-C42D7401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0AABE-BB3A-4E57-B923-AC7D82BD4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C95825-21BB-4A20-AC5D-BFEF0DE43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DAFBF-6454-4055-AEEB-A43BF282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FAB9E-357A-442F-8BA7-5CD1D94D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F1C5C-45E4-4598-A13D-79B02E45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5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7B693-2A81-4AA4-9EF3-496520F8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0E3AE-DFA4-4A32-9CA3-EC27F2421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A9D28-0D8F-4953-B081-AAECE94B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10D31E-F908-4C92-A90B-085CB7D54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3EB6C7-A6B2-4746-8679-00A147DDD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81E05-F394-45C0-BABE-DCD53B36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EB253E-BAAA-404B-9EBC-F548F06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4EBF58-E2AE-49D1-98C5-04E49DDC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DE833-9D28-4994-87B0-931CF439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71CE88-6B5E-420D-97C0-0395AB69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053CCB-0F40-4769-8956-EF794C1F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31BFAF-7629-4CF0-B1E8-4697808B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A18684-F891-4C9C-86CA-59DF5FD5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BB3C74-13BB-4D5F-9DDB-41435E43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964BDC-E894-4A18-BC64-4EF93E3E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3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A2448-EEE8-4976-9BC1-8A5CE608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AEACD-28AB-4E27-A724-F3756D18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4090EB-818A-42F6-8B23-284435B9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026C5-8E1C-46D9-ADA7-CEAB6047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E7664-F173-4586-824C-7442360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7D2E3-9024-4A6F-9C54-93A88DAC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21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0174D-CC33-4635-97FE-1DD29849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5C1F2E-0629-418E-90DC-4DA47FE6B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B71-33E1-4DE5-BDE0-B09FACA8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9E27D-A570-4B0F-BA7F-138DC86D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B3D31F-1DCB-4E8B-8DB1-893A9BC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6A36D-807F-47D7-A077-900A6FEA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7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DE76A2-85F5-497C-BD34-F6FC392E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C0426-8E47-40F9-B729-604F7442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E1F51-1FC4-4AF8-A707-5786F703D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5846-8401-44B4-A5E5-3E91F69B526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FC8F1-849B-4621-B0BB-4F84F5827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BDF7E-33F2-40EC-9438-A4430CF1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3D19-0E9C-4B86-A81F-0BC993BFDB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46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-web/web-sites-connect-to-redis-using-memcache-protoco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Imagen 6" descr="Imagen que contiene sala, escena, casa de apuestas&#10;&#10;Descripción generada con confianza muy alta">
            <a:extLst>
              <a:ext uri="{FF2B5EF4-FFF2-40B4-BE49-F238E27FC236}">
                <a16:creationId xmlns:a16="http://schemas.microsoft.com/office/drawing/2014/main" id="{A12FC7E1-0AF4-4D43-9ECD-7E466B07E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08ED705-5397-445F-A732-7778569562A9}"/>
              </a:ext>
            </a:extLst>
          </p:cNvPr>
          <p:cNvSpPr txBox="1">
            <a:spLocks/>
          </p:cNvSpPr>
          <p:nvPr/>
        </p:nvSpPr>
        <p:spPr>
          <a:xfrm>
            <a:off x="-110320" y="0"/>
            <a:ext cx="12412639" cy="131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Cacheando en la nube: Azure </a:t>
            </a:r>
            <a:r>
              <a:rPr lang="es-ES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Redis</a:t>
            </a:r>
            <a:r>
              <a:rPr lang="es-E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1F7F283-C8B1-42AB-81AA-1058240A47BA}"/>
              </a:ext>
            </a:extLst>
          </p:cNvPr>
          <p:cNvSpPr txBox="1">
            <a:spLocks/>
          </p:cNvSpPr>
          <p:nvPr/>
        </p:nvSpPr>
        <p:spPr>
          <a:xfrm>
            <a:off x="126028" y="1813624"/>
            <a:ext cx="60960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Robert Bermejo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B8426F-970C-4B23-93E3-EECB0715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39" y="1665619"/>
            <a:ext cx="2507991" cy="9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Caracteristicas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1"/>
            <a:ext cx="9819290" cy="4703333"/>
          </a:xfrm>
        </p:spPr>
        <p:txBody>
          <a:bodyPr>
            <a:normAutofit/>
          </a:bodyPr>
          <a:lstStyle/>
          <a:p>
            <a:r>
              <a:rPr lang="es-ES" dirty="0"/>
              <a:t>Baja latencia</a:t>
            </a:r>
          </a:p>
          <a:p>
            <a:r>
              <a:rPr lang="es-ES" dirty="0"/>
              <a:t>Alto </a:t>
            </a:r>
            <a:r>
              <a:rPr lang="es-ES" dirty="0" err="1"/>
              <a:t>througput</a:t>
            </a:r>
            <a:endParaRPr lang="es-ES" dirty="0"/>
          </a:p>
          <a:p>
            <a:r>
              <a:rPr lang="es-ES" dirty="0"/>
              <a:t>Operaciones atómicas</a:t>
            </a:r>
          </a:p>
          <a:p>
            <a:r>
              <a:rPr lang="es-ES" dirty="0"/>
              <a:t>Transacciones</a:t>
            </a:r>
          </a:p>
          <a:p>
            <a:r>
              <a:rPr lang="es-ES" dirty="0"/>
              <a:t>Patrón Pub/Sub</a:t>
            </a:r>
          </a:p>
          <a:p>
            <a:r>
              <a:rPr lang="es-ES" dirty="0"/>
              <a:t>LUA scripting</a:t>
            </a:r>
          </a:p>
          <a:p>
            <a:r>
              <a:rPr lang="es-ES" dirty="0" err="1"/>
              <a:t>Eviction</a:t>
            </a:r>
            <a:r>
              <a:rPr lang="es-ES" dirty="0"/>
              <a:t> </a:t>
            </a:r>
            <a:r>
              <a:rPr lang="es-ES" dirty="0" err="1"/>
              <a:t>policies</a:t>
            </a:r>
            <a:endParaRPr lang="es-ES" dirty="0"/>
          </a:p>
          <a:p>
            <a:r>
              <a:rPr lang="es-ES" dirty="0"/>
              <a:t>Master/Slave</a:t>
            </a:r>
          </a:p>
          <a:p>
            <a:r>
              <a:rPr lang="es-ES" dirty="0" err="1"/>
              <a:t>Clustering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32B347-B478-4296-85BC-F7364E5F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77" y="2957382"/>
            <a:ext cx="11653523" cy="115879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Azure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Redis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Cache</a:t>
            </a:r>
          </a:p>
        </p:txBody>
      </p:sp>
      <p:pic>
        <p:nvPicPr>
          <p:cNvPr id="1026" name="Picture 2" descr="Resultado de imagen de azure logo">
            <a:extLst>
              <a:ext uri="{FF2B5EF4-FFF2-40B4-BE49-F238E27FC236}">
                <a16:creationId xmlns:a16="http://schemas.microsoft.com/office/drawing/2014/main" id="{A2962124-C2D8-41FF-948A-6DEE42A7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676" y="0"/>
            <a:ext cx="1934324" cy="14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Redis</a:t>
            </a:r>
            <a:r>
              <a:rPr lang="en-US" dirty="0"/>
              <a:t> Cache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2"/>
            <a:ext cx="9819290" cy="5113238"/>
          </a:xfrm>
        </p:spPr>
        <p:txBody>
          <a:bodyPr>
            <a:normAutofit/>
          </a:bodyPr>
          <a:lstStyle/>
          <a:p>
            <a:r>
              <a:rPr lang="es-ES" dirty="0"/>
              <a:t>Servicio administrado por Microsoft</a:t>
            </a:r>
          </a:p>
          <a:p>
            <a:r>
              <a:rPr lang="es-ES" dirty="0"/>
              <a:t>VM por instancia de Cache</a:t>
            </a:r>
          </a:p>
          <a:p>
            <a:r>
              <a:rPr lang="es-ES" dirty="0"/>
              <a:t>Múltiples capacidades: 250 MB – 53 GB</a:t>
            </a:r>
          </a:p>
          <a:p>
            <a:r>
              <a:rPr lang="es-ES" dirty="0"/>
              <a:t>SSL / non-SSL</a:t>
            </a:r>
          </a:p>
          <a:p>
            <a:r>
              <a:rPr lang="es-ES" dirty="0"/>
              <a:t>Planes</a:t>
            </a:r>
          </a:p>
          <a:p>
            <a:pPr lvl="1"/>
            <a:r>
              <a:rPr lang="es-ES" dirty="0"/>
              <a:t>Basic: Un único modo</a:t>
            </a:r>
          </a:p>
          <a:p>
            <a:pPr lvl="1"/>
            <a:r>
              <a:rPr lang="es-ES" dirty="0"/>
              <a:t>Estándar: Master/Slave con 99,9% SLA</a:t>
            </a:r>
          </a:p>
          <a:p>
            <a:pPr lvl="1"/>
            <a:r>
              <a:rPr lang="es-ES" dirty="0" err="1"/>
              <a:t>Premiun</a:t>
            </a:r>
            <a:r>
              <a:rPr lang="es-ES" dirty="0"/>
              <a:t>: Master/Slave con 99,9% SLA + </a:t>
            </a:r>
            <a:r>
              <a:rPr lang="es-ES" dirty="0" err="1"/>
              <a:t>Cluster</a:t>
            </a:r>
            <a:r>
              <a:rPr lang="es-ES" dirty="0"/>
              <a:t> (10 instancias)</a:t>
            </a:r>
          </a:p>
          <a:p>
            <a:r>
              <a:rPr lang="es-ES" dirty="0"/>
              <a:t>Disponible en todas las regiones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97E9C9-1317-47A4-A8C1-722A72AD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281057"/>
            <a:ext cx="1863056" cy="4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Redis</a:t>
            </a:r>
            <a:r>
              <a:rPr lang="en-US" dirty="0"/>
              <a:t> Cache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2"/>
            <a:ext cx="9819290" cy="5113238"/>
          </a:xfrm>
        </p:spPr>
        <p:txBody>
          <a:bodyPr>
            <a:normAutofit/>
          </a:bodyPr>
          <a:lstStyle/>
          <a:p>
            <a:r>
              <a:rPr lang="es-ES" dirty="0" err="1"/>
              <a:t>Monitoring</a:t>
            </a:r>
            <a:r>
              <a:rPr lang="es-ES" dirty="0"/>
              <a:t> / </a:t>
            </a:r>
            <a:r>
              <a:rPr lang="es-ES" dirty="0" err="1"/>
              <a:t>diagnostics</a:t>
            </a:r>
            <a:endParaRPr lang="es-ES" dirty="0"/>
          </a:p>
          <a:p>
            <a:r>
              <a:rPr lang="es-ES" dirty="0"/>
              <a:t>Alertas</a:t>
            </a:r>
          </a:p>
          <a:p>
            <a:r>
              <a:rPr lang="es-ES" dirty="0"/>
              <a:t>ASP.NET </a:t>
            </a:r>
            <a:r>
              <a:rPr lang="es-ES" dirty="0" err="1"/>
              <a:t>Sessions</a:t>
            </a:r>
            <a:r>
              <a:rPr lang="es-ES" dirty="0"/>
              <a:t> y </a:t>
            </a:r>
            <a:r>
              <a:rPr lang="es-ES" dirty="0" err="1"/>
              <a:t>Outoput</a:t>
            </a:r>
            <a:r>
              <a:rPr lang="es-ES" dirty="0"/>
              <a:t> cache </a:t>
            </a:r>
            <a:r>
              <a:rPr lang="es-ES" dirty="0" err="1"/>
              <a:t>providers</a:t>
            </a:r>
            <a:endParaRPr lang="es-ES" dirty="0"/>
          </a:p>
          <a:p>
            <a:r>
              <a:rPr lang="en-US" dirty="0">
                <a:hlinkClick r:id="rId3"/>
              </a:rPr>
              <a:t>Memcache protocol shim</a:t>
            </a:r>
            <a:endParaRPr lang="en-U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56A59E-1F4F-4AC5-AE9E-69FA53D8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9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2"/>
            <a:ext cx="9819290" cy="5113238"/>
          </a:xfrm>
        </p:spPr>
        <p:txBody>
          <a:bodyPr>
            <a:normAutofit/>
          </a:bodyPr>
          <a:lstStyle/>
          <a:p>
            <a:r>
              <a:rPr lang="es-ES" dirty="0"/>
              <a:t>Selecciona el SKU correcto</a:t>
            </a:r>
          </a:p>
          <a:p>
            <a:r>
              <a:rPr lang="es-ES" dirty="0"/>
              <a:t>Usar siempre la última versión de </a:t>
            </a:r>
            <a:r>
              <a:rPr lang="es-ES" dirty="0" err="1"/>
              <a:t>StackEchange.Redis</a:t>
            </a:r>
            <a:endParaRPr lang="es-ES" dirty="0"/>
          </a:p>
          <a:p>
            <a:r>
              <a:rPr lang="es-ES" dirty="0"/>
              <a:t>Cache y cliente deben estar en la misma región.</a:t>
            </a:r>
          </a:p>
          <a:p>
            <a:r>
              <a:rPr lang="es-ES" dirty="0"/>
              <a:t>Usar una única instancia de </a:t>
            </a:r>
            <a:r>
              <a:rPr lang="es-ES" dirty="0" err="1"/>
              <a:t>ConnectionMultiplexer</a:t>
            </a:r>
            <a:endParaRPr lang="es-ES" dirty="0"/>
          </a:p>
          <a:p>
            <a:r>
              <a:rPr lang="es-ES" dirty="0" err="1"/>
              <a:t>AborOnConnectionFail</a:t>
            </a:r>
            <a:r>
              <a:rPr lang="es-ES" dirty="0"/>
              <a:t> = false</a:t>
            </a:r>
          </a:p>
          <a:p>
            <a:r>
              <a:rPr lang="es-ES" dirty="0"/>
              <a:t>Usar </a:t>
            </a:r>
            <a:r>
              <a:rPr lang="es-ES" dirty="0" err="1"/>
              <a:t>ConnectRetry</a:t>
            </a:r>
            <a:endParaRPr lang="es-ES" dirty="0"/>
          </a:p>
          <a:p>
            <a:r>
              <a:rPr lang="es-ES" dirty="0"/>
              <a:t>Pone un valor en </a:t>
            </a:r>
            <a:r>
              <a:rPr lang="es-ES" dirty="0" err="1"/>
              <a:t>ConnectionTimeout</a:t>
            </a:r>
            <a:endParaRPr lang="es-ES" dirty="0"/>
          </a:p>
          <a:p>
            <a:r>
              <a:rPr lang="es-ES" dirty="0"/>
              <a:t>No es recomendable usar Pub/Sub para notificaciones de confianza, dado que se pueden perder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64C796-3418-47A2-AC43-0654D67B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Retry</a:t>
            </a:r>
            <a:r>
              <a:rPr lang="es-ES" dirty="0"/>
              <a:t> </a:t>
            </a:r>
            <a:r>
              <a:rPr lang="es-ES" dirty="0" err="1"/>
              <a:t>Logic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2"/>
            <a:ext cx="9819290" cy="5113238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199" y="2055814"/>
          <a:ext cx="10597056" cy="305221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32751">
                  <a:extLst>
                    <a:ext uri="{9D8B030D-6E8A-4147-A177-3AD203B41FA5}">
                      <a16:colId xmlns:a16="http://schemas.microsoft.com/office/drawing/2014/main" val="1536053472"/>
                    </a:ext>
                  </a:extLst>
                </a:gridCol>
                <a:gridCol w="1543469">
                  <a:extLst>
                    <a:ext uri="{9D8B030D-6E8A-4147-A177-3AD203B41FA5}">
                      <a16:colId xmlns:a16="http://schemas.microsoft.com/office/drawing/2014/main" val="1553315268"/>
                    </a:ext>
                  </a:extLst>
                </a:gridCol>
                <a:gridCol w="2561729">
                  <a:extLst>
                    <a:ext uri="{9D8B030D-6E8A-4147-A177-3AD203B41FA5}">
                      <a16:colId xmlns:a16="http://schemas.microsoft.com/office/drawing/2014/main" val="1185941988"/>
                    </a:ext>
                  </a:extLst>
                </a:gridCol>
                <a:gridCol w="4959107">
                  <a:extLst>
                    <a:ext uri="{9D8B030D-6E8A-4147-A177-3AD203B41FA5}">
                      <a16:colId xmlns:a16="http://schemas.microsoft.com/office/drawing/2014/main" val="1360579110"/>
                    </a:ext>
                  </a:extLst>
                </a:gridCol>
              </a:tblGrid>
              <a:tr h="46926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Context</a:t>
                      </a:r>
                      <a:endParaRPr lang="es-ES" sz="11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Setting</a:t>
                      </a:r>
                      <a:endParaRPr lang="es-ES" sz="11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Default</a:t>
                      </a:r>
                      <a:r>
                        <a:rPr lang="es-ES" sz="1100" b="1" u="none" strike="noStrike" dirty="0">
                          <a:effectLst/>
                        </a:rPr>
                        <a:t> </a:t>
                      </a:r>
                      <a:r>
                        <a:rPr lang="es-ES" sz="1100" b="1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endParaRPr lang="es-ES" sz="11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Meaning</a:t>
                      </a:r>
                      <a:endParaRPr lang="es-ES" sz="11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94334452"/>
                  </a:ext>
                </a:extLst>
              </a:tr>
              <a:tr h="82221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ConfigurationOptions</a:t>
                      </a:r>
                      <a:endParaRPr lang="es-E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ConnectRetry</a:t>
                      </a:r>
                      <a:endParaRPr lang="es-E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</a:t>
                      </a:r>
                      <a:endParaRPr lang="es-E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 number of times to repeat connect attempts during the initial connection operation.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76842861"/>
                  </a:ext>
                </a:extLst>
              </a:tr>
              <a:tr h="822212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ConnectTimeout</a:t>
                      </a:r>
                      <a:endParaRPr lang="es-E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Maximum 5000 ms plus </a:t>
                      </a:r>
                      <a:r>
                        <a:rPr lang="fr-FR" sz="1100" u="none" strike="noStrike" dirty="0" err="1">
                          <a:effectLst/>
                        </a:rPr>
                        <a:t>SyncTimeout</a:t>
                      </a:r>
                      <a:endParaRPr lang="fr-FR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Timeout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 for connect operations. Not a delay between retry attempts.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11677203"/>
                  </a:ext>
                </a:extLst>
              </a:tr>
              <a:tr h="469263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SyncTimeout</a:t>
                      </a:r>
                      <a:endParaRPr lang="es-E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 to allow for synchronous operations.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57200594"/>
                  </a:ext>
                </a:extLst>
              </a:tr>
              <a:tr h="469263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ReconnectRetryPolicy</a:t>
                      </a:r>
                      <a:endParaRPr lang="es-E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LinearRetry 5000 ms</a:t>
                      </a:r>
                      <a:endParaRPr lang="es-E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Retry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every</a:t>
                      </a:r>
                      <a:r>
                        <a:rPr lang="es-ES" sz="1100" u="none" strike="noStrike" dirty="0">
                          <a:effectLst/>
                        </a:rPr>
                        <a:t> 5000 ms.</a:t>
                      </a:r>
                      <a:endParaRPr lang="es-E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666742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345AC8B-C61B-42DE-B110-A9A53713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22" y="2866767"/>
            <a:ext cx="11653523" cy="115879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Patrones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Cache </a:t>
            </a:r>
            <a:r>
              <a:rPr lang="es-ES" dirty="0" err="1"/>
              <a:t>aside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2"/>
            <a:ext cx="9819290" cy="5113238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Using the Cache-Aside pattern to store data in the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193" y="1874520"/>
            <a:ext cx="3670738" cy="425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4DB20A-EA6D-46E3-B4CA-5672ADA4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0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9819290" cy="5113238"/>
          </a:xfrm>
        </p:spPr>
        <p:txBody>
          <a:bodyPr>
            <a:normAutofit/>
          </a:bodyPr>
          <a:lstStyle/>
          <a:p>
            <a:r>
              <a:rPr lang="es-ES" dirty="0"/>
              <a:t>Separar la cache por instancia</a:t>
            </a:r>
          </a:p>
          <a:p>
            <a:r>
              <a:rPr lang="es-ES" dirty="0"/>
              <a:t>Inconsistencia de resultados</a:t>
            </a:r>
          </a:p>
          <a:p>
            <a:r>
              <a:rPr lang="es-ES" dirty="0"/>
              <a:t>Muy rápido</a:t>
            </a:r>
          </a:p>
          <a:p>
            <a:r>
              <a:rPr lang="es-ES" dirty="0"/>
              <a:t>Para datos estáticos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B19147-BFE1-4E3A-892B-54B3735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2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9819290" cy="5113238"/>
          </a:xfrm>
        </p:spPr>
        <p:txBody>
          <a:bodyPr>
            <a:normAutofit/>
          </a:bodyPr>
          <a:lstStyle/>
          <a:p>
            <a:r>
              <a:rPr lang="es-ES" dirty="0"/>
              <a:t>Datos dinámicos</a:t>
            </a:r>
          </a:p>
          <a:p>
            <a:r>
              <a:rPr lang="es-ES" dirty="0"/>
              <a:t>Transacciones</a:t>
            </a:r>
          </a:p>
          <a:p>
            <a:r>
              <a:rPr lang="es-ES" dirty="0"/>
              <a:t>Compartir datos entre instancias</a:t>
            </a:r>
          </a:p>
          <a:p>
            <a:r>
              <a:rPr lang="es-ES" dirty="0"/>
              <a:t>Más escalable</a:t>
            </a:r>
          </a:p>
          <a:p>
            <a:r>
              <a:rPr lang="es-ES" dirty="0"/>
              <a:t>Más lento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917679-A76D-4439-8C25-340E2728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987" y="339193"/>
            <a:ext cx="3173713" cy="1325563"/>
          </a:xfrm>
        </p:spPr>
        <p:txBody>
          <a:bodyPr>
            <a:normAutofit/>
          </a:bodyPr>
          <a:lstStyle/>
          <a:p>
            <a:r>
              <a:rPr lang="es-ES" sz="3200" dirty="0"/>
              <a:t>Robert Bermejo</a:t>
            </a:r>
            <a:endParaRPr lang="en-US" sz="3200" dirty="0"/>
          </a:p>
        </p:txBody>
      </p:sp>
      <p:pic>
        <p:nvPicPr>
          <p:cNvPr id="8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2636" y="280967"/>
            <a:ext cx="1312585" cy="131258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855" y="2326673"/>
            <a:ext cx="444070" cy="328937"/>
          </a:xfrm>
          <a:prstGeom prst="rect">
            <a:avLst/>
          </a:prstGeom>
        </p:spPr>
      </p:pic>
      <p:pic>
        <p:nvPicPr>
          <p:cNvPr id="12" name="Picture 12" descr="Resultado de imagen de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4854" y="2744373"/>
            <a:ext cx="444071" cy="4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twi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55" y="3280053"/>
            <a:ext cx="44407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sultado de imagen de emai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18" y="3704592"/>
            <a:ext cx="452408" cy="4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n de linked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54" y="4200728"/>
            <a:ext cx="444071" cy="4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78925" y="187452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s-ES" sz="1400" dirty="0" err="1">
                <a:latin typeface="Corbel (Body)"/>
              </a:rPr>
              <a:t>Team</a:t>
            </a:r>
            <a:r>
              <a:rPr lang="es-ES" sz="1400" dirty="0">
                <a:latin typeface="Corbel (Body)"/>
              </a:rPr>
              <a:t> Leader en ENCAMINA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8925" y="2306622"/>
            <a:ext cx="3778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s-ES" sz="1400" dirty="0">
                <a:latin typeface="Corbel (Body)"/>
              </a:rPr>
              <a:t>Organizador </a:t>
            </a:r>
            <a:r>
              <a:rPr lang="es-ES" sz="1400" dirty="0" err="1">
                <a:latin typeface="Corbel (Body)"/>
              </a:rPr>
              <a:t>meetup</a:t>
            </a:r>
            <a:r>
              <a:rPr lang="es-ES" sz="1400" dirty="0">
                <a:latin typeface="Corbel (Body)"/>
              </a:rPr>
              <a:t> </a:t>
            </a:r>
            <a:r>
              <a:rPr lang="es-ES" sz="1400" dirty="0" err="1">
                <a:latin typeface="Corbel (Body)"/>
              </a:rPr>
              <a:t>CATzure</a:t>
            </a:r>
            <a:r>
              <a:rPr lang="es-ES" sz="1400" dirty="0">
                <a:latin typeface="Corbel (Body)"/>
              </a:rPr>
              <a:t> (@</a:t>
            </a:r>
            <a:r>
              <a:rPr lang="es-ES" sz="1400" dirty="0" err="1">
                <a:latin typeface="Corbel (Body)"/>
              </a:rPr>
              <a:t>cat_zure</a:t>
            </a:r>
            <a:r>
              <a:rPr lang="es-ES" sz="1400" dirty="0">
                <a:latin typeface="Corbel (Body)"/>
              </a:rPr>
              <a:t>)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90165" y="2760018"/>
            <a:ext cx="2121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s-ES" sz="1400" dirty="0">
                <a:latin typeface="Corbel (Body)"/>
              </a:rPr>
              <a:t>www.robertbermejo.com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2301" y="3314701"/>
            <a:ext cx="144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n-GB" sz="1400" dirty="0">
                <a:latin typeface="Corbel (Body)"/>
              </a:rPr>
              <a:t>@</a:t>
            </a:r>
            <a:r>
              <a:rPr lang="en-GB" sz="1400" dirty="0" err="1">
                <a:latin typeface="Corbel (Body)"/>
              </a:rPr>
              <a:t>robertbemejo</a:t>
            </a:r>
            <a:endParaRPr lang="en-GB" sz="1400" dirty="0">
              <a:latin typeface="Corbel (Body)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773" y="4294633"/>
            <a:ext cx="458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Corbel (Body)"/>
              </a:rPr>
              <a:t> </a:t>
            </a:r>
            <a:r>
              <a:rPr lang="es-ES" sz="1400" dirty="0">
                <a:latin typeface="Corbel (Body)"/>
              </a:rPr>
              <a:t>https://es.linkedin.com/in/robert-bermejo-blasco-75a73b2a</a:t>
            </a:r>
            <a:endParaRPr lang="es-E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90165" y="3759882"/>
            <a:ext cx="213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n-GB" sz="1400" dirty="0">
                <a:latin typeface="Corbel (Body)"/>
              </a:rPr>
              <a:t>bermejoblasco@live.com</a:t>
            </a:r>
          </a:p>
        </p:txBody>
      </p:sp>
      <p:pic>
        <p:nvPicPr>
          <p:cNvPr id="3" name="Picture 2" descr="Resultado de imagen de compartimo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81" y="4790769"/>
            <a:ext cx="927545" cy="43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498626" y="4827795"/>
            <a:ext cx="4321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Corbel (Body)"/>
              </a:rPr>
              <a:t>http://www.compartimoss.com/autores/robert-bermejo</a:t>
            </a:r>
            <a:endParaRPr lang="es-E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45" y="5459320"/>
            <a:ext cx="1347686" cy="55098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8697659-7024-4F9F-993E-32386E4ABD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8164" y="1915813"/>
            <a:ext cx="1435609" cy="34708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65BE382C-80F7-47C8-9EB7-6F20A6EEE1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1019" y="2793794"/>
            <a:ext cx="11653523" cy="115879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65" y="1022104"/>
            <a:ext cx="6229350" cy="50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endParaRPr lang="en-US" dirty="0"/>
          </a:p>
        </p:txBody>
      </p:sp>
      <p:pic>
        <p:nvPicPr>
          <p:cNvPr id="7" name="Picture 4" descr="Resultado de imagen de minion thank you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09" y="1836738"/>
            <a:ext cx="5761895" cy="43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7BAB44-EE60-4A61-870A-162B1E840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464" cy="3670974"/>
          </a:xfrm>
        </p:spPr>
        <p:txBody>
          <a:bodyPr>
            <a:normAutofit/>
          </a:bodyPr>
          <a:lstStyle/>
          <a:p>
            <a:r>
              <a:rPr lang="es-ES" dirty="0"/>
              <a:t>¿Porque cache?</a:t>
            </a:r>
          </a:p>
          <a:p>
            <a:r>
              <a:rPr lang="es-ES" dirty="0"/>
              <a:t>¿Qué es </a:t>
            </a:r>
            <a:r>
              <a:rPr lang="es-ES" dirty="0" err="1"/>
              <a:t>Redis</a:t>
            </a:r>
            <a:r>
              <a:rPr lang="es-ES" dirty="0"/>
              <a:t>?</a:t>
            </a:r>
          </a:p>
          <a:p>
            <a:r>
              <a:rPr lang="es-ES" dirty="0"/>
              <a:t>Azure </a:t>
            </a:r>
            <a:r>
              <a:rPr lang="es-ES" dirty="0" err="1"/>
              <a:t>Redis</a:t>
            </a:r>
            <a:r>
              <a:rPr lang="es-ES" dirty="0"/>
              <a:t> Cache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61DC74-531F-446C-9468-1A471EE6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14" y="2858529"/>
            <a:ext cx="11653523" cy="115879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8011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Típicos patrones de cache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6404" y="3209888"/>
            <a:ext cx="1604838" cy="1391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4" y="2997143"/>
            <a:ext cx="480753" cy="519368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4" y="3643471"/>
            <a:ext cx="480753" cy="519368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4" y="4341607"/>
            <a:ext cx="480753" cy="519368"/>
          </a:xfrm>
          <a:prstGeom prst="rect">
            <a:avLst/>
          </a:prstGeom>
          <a:ln>
            <a:noFill/>
          </a:ln>
        </p:spPr>
      </p:pic>
      <p:sp>
        <p:nvSpPr>
          <p:cNvPr id="15" name="Rounded Rectangle 11"/>
          <p:cNvSpPr/>
          <p:nvPr/>
        </p:nvSpPr>
        <p:spPr>
          <a:xfrm>
            <a:off x="1795547" y="2356367"/>
            <a:ext cx="1221971" cy="2668873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78498" y="2463546"/>
            <a:ext cx="11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Tie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165670" y="3817684"/>
            <a:ext cx="3859390" cy="105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29226" y="2031856"/>
            <a:ext cx="10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Storage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58822" y="3313002"/>
            <a:ext cx="1646407" cy="658823"/>
            <a:chOff x="5003521" y="2317192"/>
            <a:chExt cx="1646407" cy="658823"/>
          </a:xfrm>
        </p:grpSpPr>
        <p:sp>
          <p:nvSpPr>
            <p:cNvPr id="21" name="Explosion 1 20"/>
            <p:cNvSpPr/>
            <p:nvPr/>
          </p:nvSpPr>
          <p:spPr>
            <a:xfrm>
              <a:off x="5003521" y="2317192"/>
              <a:ext cx="831273" cy="658823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673" y="2515212"/>
              <a:ext cx="1498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46937" y="2393866"/>
            <a:ext cx="11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Tier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18823" y="3021476"/>
            <a:ext cx="1210485" cy="658823"/>
            <a:chOff x="5003521" y="2317192"/>
            <a:chExt cx="1210485" cy="658823"/>
          </a:xfrm>
        </p:grpSpPr>
        <p:sp>
          <p:nvSpPr>
            <p:cNvPr id="27" name="Explosion 1 15"/>
            <p:cNvSpPr/>
            <p:nvPr/>
          </p:nvSpPr>
          <p:spPr>
            <a:xfrm>
              <a:off x="5003521" y="2317192"/>
              <a:ext cx="831273" cy="658823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1674" y="2515212"/>
              <a:ext cx="1062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Data</a:t>
              </a:r>
            </a:p>
          </p:txBody>
        </p:sp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3AA5F7BC-C204-488D-BD20-6DEE6BC68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7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6404" y="3516511"/>
            <a:ext cx="1604838" cy="1391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4" y="2997143"/>
            <a:ext cx="480753" cy="519368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4" y="3643471"/>
            <a:ext cx="480753" cy="519368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4" y="4341607"/>
            <a:ext cx="480753" cy="519368"/>
          </a:xfrm>
          <a:prstGeom prst="rect">
            <a:avLst/>
          </a:prstGeom>
          <a:ln>
            <a:noFill/>
          </a:ln>
        </p:spPr>
      </p:pic>
      <p:sp>
        <p:nvSpPr>
          <p:cNvPr id="15" name="Rounded Rectangle 11"/>
          <p:cNvSpPr/>
          <p:nvPr/>
        </p:nvSpPr>
        <p:spPr>
          <a:xfrm>
            <a:off x="1795547" y="2356367"/>
            <a:ext cx="1221971" cy="2668873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78498" y="2463546"/>
            <a:ext cx="11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Tie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023933" y="4066737"/>
            <a:ext cx="399247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29226" y="2031856"/>
            <a:ext cx="10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6937" y="2393866"/>
            <a:ext cx="11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Tier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74" y="2893285"/>
            <a:ext cx="598893" cy="59889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587596" y="3244332"/>
            <a:ext cx="1210485" cy="658823"/>
            <a:chOff x="5003521" y="2317192"/>
            <a:chExt cx="1210485" cy="658823"/>
          </a:xfrm>
        </p:grpSpPr>
        <p:sp>
          <p:nvSpPr>
            <p:cNvPr id="30" name="Explosion 1 15"/>
            <p:cNvSpPr/>
            <p:nvPr/>
          </p:nvSpPr>
          <p:spPr>
            <a:xfrm>
              <a:off x="5003521" y="2317192"/>
              <a:ext cx="831273" cy="658823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1674" y="2515212"/>
              <a:ext cx="1062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87658" y="2533908"/>
            <a:ext cx="1210485" cy="658823"/>
            <a:chOff x="5003521" y="2317192"/>
            <a:chExt cx="1210485" cy="658823"/>
          </a:xfrm>
        </p:grpSpPr>
        <p:sp>
          <p:nvSpPr>
            <p:cNvPr id="33" name="Explosion 1 15"/>
            <p:cNvSpPr/>
            <p:nvPr/>
          </p:nvSpPr>
          <p:spPr>
            <a:xfrm>
              <a:off x="5003521" y="2317192"/>
              <a:ext cx="831273" cy="658823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51674" y="2515212"/>
              <a:ext cx="1062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Data</a:t>
              </a:r>
            </a:p>
          </p:txBody>
        </p:sp>
      </p:grpSp>
      <p:cxnSp>
        <p:nvCxnSpPr>
          <p:cNvPr id="35" name="Straight Arrow Connector 34"/>
          <p:cNvCxnSpPr>
            <a:cxnSpLocks/>
            <a:endCxn id="23" idx="1"/>
          </p:cNvCxnSpPr>
          <p:nvPr/>
        </p:nvCxnSpPr>
        <p:spPr>
          <a:xfrm>
            <a:off x="3008454" y="3192732"/>
            <a:ext cx="224382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94401" y="1546597"/>
            <a:ext cx="301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- High Throughput</a:t>
            </a:r>
          </a:p>
          <a:p>
            <a:r>
              <a:rPr lang="en-US" sz="1200" b="1" dirty="0">
                <a:solidFill>
                  <a:srgbClr val="92D050"/>
                </a:solidFill>
              </a:rPr>
              <a:t>- Low Consistent Latency</a:t>
            </a:r>
          </a:p>
          <a:p>
            <a:r>
              <a:rPr lang="en-US" sz="1200" b="1" dirty="0">
                <a:solidFill>
                  <a:srgbClr val="92D050"/>
                </a:solidFill>
              </a:rPr>
              <a:t>      50% : &lt;3ms</a:t>
            </a:r>
          </a:p>
          <a:p>
            <a:r>
              <a:rPr lang="en-US" sz="1200" b="1" dirty="0">
                <a:solidFill>
                  <a:srgbClr val="92D050"/>
                </a:solidFill>
              </a:rPr>
              <a:t>      99% : &lt;10ms</a:t>
            </a:r>
          </a:p>
        </p:txBody>
      </p:sp>
      <p:sp>
        <p:nvSpPr>
          <p:cNvPr id="37" name="Rounded Rectangle 22"/>
          <p:cNvSpPr/>
          <p:nvPr/>
        </p:nvSpPr>
        <p:spPr>
          <a:xfrm>
            <a:off x="1093076" y="995679"/>
            <a:ext cx="9354207" cy="4879604"/>
          </a:xfrm>
          <a:prstGeom prst="roundRect">
            <a:avLst/>
          </a:prstGeom>
          <a:noFill/>
          <a:ln w="38100">
            <a:solidFill>
              <a:srgbClr val="006A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8664" y="3030513"/>
            <a:ext cx="985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</a:t>
            </a:r>
          </a:p>
          <a:p>
            <a:r>
              <a:rPr lang="en-US" b="1" dirty="0"/>
              <a:t>Region</a:t>
            </a:r>
          </a:p>
          <a:p>
            <a:endParaRPr lang="en-US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A5021B3-2AF9-4329-A6CC-31AD3E1E9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98" y="2784388"/>
            <a:ext cx="11653523" cy="115879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Redis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4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?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032531" cy="4196402"/>
          </a:xfrm>
        </p:spPr>
        <p:txBody>
          <a:bodyPr>
            <a:normAutofit/>
          </a:bodyPr>
          <a:lstStyle/>
          <a:p>
            <a:pPr marL="685800" indent="-346075"/>
            <a:r>
              <a:rPr lang="en-US" dirty="0"/>
              <a:t>Open-Source</a:t>
            </a:r>
          </a:p>
          <a:p>
            <a:pPr marL="685800" indent="-346075"/>
            <a:r>
              <a:rPr lang="en-US" dirty="0"/>
              <a:t>Key-Value</a:t>
            </a:r>
          </a:p>
          <a:p>
            <a:pPr marL="685800" indent="-346075"/>
            <a:r>
              <a:rPr lang="en-US" dirty="0"/>
              <a:t>Data structure Server. </a:t>
            </a:r>
          </a:p>
          <a:p>
            <a:pPr marL="1143000" lvl="1" indent="-346075"/>
            <a:r>
              <a:rPr lang="en-US" dirty="0"/>
              <a:t>Keys Contains.</a:t>
            </a:r>
          </a:p>
          <a:p>
            <a:pPr marL="1600200" lvl="2" indent="-346075"/>
            <a:r>
              <a:rPr lang="en-US" dirty="0"/>
              <a:t>Strings</a:t>
            </a:r>
          </a:p>
          <a:p>
            <a:pPr marL="1600200" lvl="2" indent="-346075"/>
            <a:r>
              <a:rPr lang="en-US" dirty="0"/>
              <a:t>Hashes</a:t>
            </a:r>
          </a:p>
          <a:p>
            <a:pPr marL="1600200" lvl="2" indent="-346075"/>
            <a:r>
              <a:rPr lang="en-US" dirty="0"/>
              <a:t>Lists</a:t>
            </a:r>
          </a:p>
          <a:p>
            <a:pPr marL="1600200" lvl="2" indent="-346075"/>
            <a:r>
              <a:rPr lang="en-US" dirty="0"/>
              <a:t>Sets</a:t>
            </a:r>
          </a:p>
          <a:p>
            <a:pPr marL="1600200" lvl="2" indent="-346075"/>
            <a:r>
              <a:rPr lang="en-US" dirty="0"/>
              <a:t>Sorted sets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3CE5E7-1FCC-4162-8D8B-46FB47EC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1"/>
            <a:ext cx="9819290" cy="4703333"/>
          </a:xfrm>
        </p:spPr>
        <p:txBody>
          <a:bodyPr>
            <a:normAutofit/>
          </a:bodyPr>
          <a:lstStyle/>
          <a:p>
            <a:r>
              <a:rPr lang="es-ES" dirty="0"/>
              <a:t>Twitter, </a:t>
            </a:r>
            <a:r>
              <a:rPr lang="es-ES" dirty="0" err="1"/>
              <a:t>Github</a:t>
            </a:r>
            <a:r>
              <a:rPr lang="es-ES" dirty="0"/>
              <a:t>, Pinterest, Snapchat, </a:t>
            </a:r>
            <a:r>
              <a:rPr lang="es-ES" dirty="0" err="1"/>
              <a:t>StackOverflow</a:t>
            </a:r>
            <a:r>
              <a:rPr lang="es-ES" dirty="0"/>
              <a:t>…</a:t>
            </a:r>
          </a:p>
          <a:p>
            <a:r>
              <a:rPr lang="es-ES" dirty="0"/>
              <a:t>Comunidad con conocimiento</a:t>
            </a:r>
          </a:p>
          <a:p>
            <a:r>
              <a:rPr lang="es-ES" dirty="0" err="1"/>
              <a:t>Librerias</a:t>
            </a:r>
            <a:r>
              <a:rPr lang="es-ES" dirty="0"/>
              <a:t> de calidad</a:t>
            </a:r>
          </a:p>
          <a:p>
            <a:pPr lvl="1"/>
            <a:r>
              <a:rPr lang="es-ES" dirty="0" err="1"/>
              <a:t>StockExchange.Redis</a:t>
            </a:r>
            <a:endParaRPr lang="es-ES" dirty="0"/>
          </a:p>
          <a:p>
            <a:pPr lvl="1"/>
            <a:r>
              <a:rPr lang="es-ES" dirty="0" err="1"/>
              <a:t>ServiceStack.Redis</a:t>
            </a:r>
            <a:endParaRPr lang="es-ES" dirty="0"/>
          </a:p>
          <a:p>
            <a:pPr lvl="1"/>
            <a:r>
              <a:rPr lang="es-ES" dirty="0"/>
              <a:t>…</a:t>
            </a:r>
          </a:p>
          <a:p>
            <a:r>
              <a:rPr lang="es-ES" dirty="0"/>
              <a:t>Herramientas</a:t>
            </a:r>
          </a:p>
          <a:p>
            <a:pPr lvl="1"/>
            <a:r>
              <a:rPr lang="en-US" dirty="0"/>
              <a:t>Redis-benchmark.exe</a:t>
            </a:r>
          </a:p>
          <a:p>
            <a:pPr lvl="1"/>
            <a:r>
              <a:rPr lang="en-US" dirty="0"/>
              <a:t>Redis-cli.exe</a:t>
            </a:r>
          </a:p>
          <a:p>
            <a:pPr lvl="1"/>
            <a:r>
              <a:rPr lang="es-ES" dirty="0"/>
              <a:t>…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46BB98-F86F-488F-990D-C00A61DE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18" y="6308271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80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446</Words>
  <Application>Microsoft Office PowerPoint</Application>
  <PresentationFormat>Panorámica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Corbel (Body)</vt:lpstr>
      <vt:lpstr>Segoe UI Light</vt:lpstr>
      <vt:lpstr>Tema de Office</vt:lpstr>
      <vt:lpstr>Presentación de PowerPoint</vt:lpstr>
      <vt:lpstr>Robert Bermejo</vt:lpstr>
      <vt:lpstr>AGENDA</vt:lpstr>
      <vt:lpstr>Caching</vt:lpstr>
      <vt:lpstr>Típicos patrones de cache</vt:lpstr>
      <vt:lpstr>Presentación de PowerPoint</vt:lpstr>
      <vt:lpstr>Redis</vt:lpstr>
      <vt:lpstr>¿Que es Redis?</vt:lpstr>
      <vt:lpstr>Rich Ecosystem</vt:lpstr>
      <vt:lpstr>Caracteristicas</vt:lpstr>
      <vt:lpstr>Azure Redis Cache</vt:lpstr>
      <vt:lpstr>Azure Redis Cache I</vt:lpstr>
      <vt:lpstr>Azure Redis Cache II</vt:lpstr>
      <vt:lpstr>Best Practices</vt:lpstr>
      <vt:lpstr>Retry Logic</vt:lpstr>
      <vt:lpstr>Patrones</vt:lpstr>
      <vt:lpstr>Cache aside pattern</vt:lpstr>
      <vt:lpstr>Local Cache</vt:lpstr>
      <vt:lpstr>Distributed Cache</vt:lpstr>
      <vt:lpstr>Demo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Fanjul Corteguera</dc:creator>
  <cp:lastModifiedBy>Robert Bermejo Blasco</cp:lastModifiedBy>
  <cp:revision>24</cp:revision>
  <dcterms:created xsi:type="dcterms:W3CDTF">2017-06-17T13:43:35Z</dcterms:created>
  <dcterms:modified xsi:type="dcterms:W3CDTF">2017-11-25T09:19:22Z</dcterms:modified>
</cp:coreProperties>
</file>