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6" r:id="rId2"/>
    <p:sldId id="366" r:id="rId3"/>
    <p:sldId id="368" r:id="rId4"/>
    <p:sldId id="383" r:id="rId5"/>
    <p:sldId id="384" r:id="rId6"/>
    <p:sldId id="367" r:id="rId7"/>
    <p:sldId id="369" r:id="rId8"/>
    <p:sldId id="373" r:id="rId9"/>
    <p:sldId id="370" r:id="rId10"/>
    <p:sldId id="377" r:id="rId11"/>
    <p:sldId id="374" r:id="rId12"/>
    <p:sldId id="376" r:id="rId13"/>
    <p:sldId id="378" r:id="rId14"/>
    <p:sldId id="371" r:id="rId15"/>
    <p:sldId id="375" r:id="rId16"/>
    <p:sldId id="379" r:id="rId17"/>
    <p:sldId id="387" r:id="rId18"/>
    <p:sldId id="381" r:id="rId19"/>
    <p:sldId id="388" r:id="rId2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D9"/>
    <a:srgbClr val="1B8E91"/>
    <a:srgbClr val="23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418" autoAdjust="0"/>
  </p:normalViewPr>
  <p:slideViewPr>
    <p:cSldViewPr snapToGrid="0" snapToObjects="1">
      <p:cViewPr>
        <p:scale>
          <a:sx n="66" d="100"/>
          <a:sy n="66" d="100"/>
        </p:scale>
        <p:origin x="1026" y="6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4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B8ED1-BF59-4FB1-9345-F6769A19396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D732E-41B9-440A-A7A7-8C55F870D6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0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7A0BB-3A98-4B97-A990-ACCC02547237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84C5E-B6B1-48F6-A559-12D94F38AA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69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970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67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262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497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61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71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57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6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985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Preguntar quién conoce </a:t>
            </a:r>
            <a:r>
              <a:rPr lang="es-ES" dirty="0" err="1"/>
              <a:t>NoSQL</a:t>
            </a:r>
            <a:r>
              <a:rPr lang="es-ES" dirty="0"/>
              <a:t> y si no hacer una pequeña introducción.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7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Mobilidad</a:t>
            </a:r>
            <a:endParaRPr lang="es-ES" dirty="0"/>
          </a:p>
          <a:p>
            <a:r>
              <a:rPr lang="es-ES" dirty="0"/>
              <a:t>Planes datos…</a:t>
            </a:r>
          </a:p>
          <a:p>
            <a:r>
              <a:rPr lang="es-ES" dirty="0"/>
              <a:t>Salidas rápidas</a:t>
            </a:r>
          </a:p>
          <a:p>
            <a:r>
              <a:rPr lang="es-ES" dirty="0"/>
              <a:t>Continuos </a:t>
            </a:r>
            <a:r>
              <a:rPr lang="es-ES" dirty="0" err="1"/>
              <a:t>Deployment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93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servicio para dominarlos a todos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30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18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el </a:t>
            </a:r>
            <a:r>
              <a:rPr lang="es-ES" dirty="0" err="1"/>
              <a:t>thorugput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96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16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4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4C5E-B6B1-48F6-A559-12D94F38AA7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10" y="2892543"/>
            <a:ext cx="2780348" cy="69508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923748" y="349906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dirty="0" err="1">
                <a:solidFill>
                  <a:schemeClr val="accent1"/>
                </a:solidFill>
              </a:rPr>
              <a:t>SQLSatMadrid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A4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439813"/>
            <a:ext cx="10800000" cy="468000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AB1FB6-0DF9-445E-9DB0-8999627E967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99150" y="5857848"/>
            <a:ext cx="1863056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11" Type="http://schemas.openxmlformats.org/officeDocument/2006/relationships/image" Target="../media/image1.emf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sala, escena, casa de apuestas&#10;&#10;Descripción generada con confianza muy alta">
            <a:extLst>
              <a:ext uri="{FF2B5EF4-FFF2-40B4-BE49-F238E27FC236}">
                <a16:creationId xmlns:a16="http://schemas.microsoft.com/office/drawing/2014/main" id="{A12FC7E1-0AF4-4D43-9ECD-7E466B07E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107" y="9"/>
            <a:ext cx="11520292" cy="648016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08ED705-5397-445F-A732-7778569562A9}"/>
              </a:ext>
            </a:extLst>
          </p:cNvPr>
          <p:cNvSpPr txBox="1">
            <a:spLocks/>
          </p:cNvSpPr>
          <p:nvPr/>
        </p:nvSpPr>
        <p:spPr>
          <a:xfrm>
            <a:off x="836223" y="-83128"/>
            <a:ext cx="11728795" cy="124229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102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Cosmos DB : El universo a tus pies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1F7F283-C8B1-42AB-81AA-1058240A47BA}"/>
              </a:ext>
            </a:extLst>
          </p:cNvPr>
          <p:cNvSpPr txBox="1">
            <a:spLocks/>
          </p:cNvSpPr>
          <p:nvPr/>
        </p:nvSpPr>
        <p:spPr>
          <a:xfrm>
            <a:off x="119173" y="1713706"/>
            <a:ext cx="5760156" cy="540015"/>
          </a:xfrm>
          <a:prstGeom prst="rect">
            <a:avLst/>
          </a:prstGeom>
        </p:spPr>
        <p:txBody>
          <a:bodyPr vert="horz" lIns="86402" tIns="43201" rIns="86402" bIns="43201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402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Robert Bermejo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B8426F-970C-4B23-93E3-EECB0715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84" y="1573856"/>
            <a:ext cx="2369819" cy="8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DE68-6EE3-4667-A97D-3FAAD94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Multi Data </a:t>
            </a:r>
            <a:r>
              <a:rPr lang="es-ES" dirty="0" err="1"/>
              <a:t>Models</a:t>
            </a:r>
            <a:r>
              <a:rPr lang="es-ES" dirty="0"/>
              <a:t> / Multi </a:t>
            </a:r>
            <a:r>
              <a:rPr lang="es-ES" dirty="0" err="1"/>
              <a:t>Api’s</a:t>
            </a:r>
            <a:endParaRPr lang="es-ES" dirty="0"/>
          </a:p>
        </p:txBody>
      </p:sp>
      <p:pic>
        <p:nvPicPr>
          <p:cNvPr id="2050" name="Picture 2" descr="CosmosTech_3">
            <a:extLst>
              <a:ext uri="{FF2B5EF4-FFF2-40B4-BE49-F238E27FC236}">
                <a16:creationId xmlns:a16="http://schemas.microsoft.com/office/drawing/2014/main" id="{256281D9-5EDF-4011-8ACE-DC4DDC26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150126"/>
            <a:ext cx="8884356" cy="49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1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</a:t>
            </a:r>
            <a:r>
              <a:rPr lang="en-US" dirty="0" err="1"/>
              <a:t>Indexación</a:t>
            </a:r>
            <a:r>
              <a:rPr lang="en-US" dirty="0"/>
              <a:t> - Partitions</a:t>
            </a:r>
          </a:p>
        </p:txBody>
      </p:sp>
      <p:pic>
        <p:nvPicPr>
          <p:cNvPr id="6" name="Imagem 9">
            <a:extLst>
              <a:ext uri="{FF2B5EF4-FFF2-40B4-BE49-F238E27FC236}">
                <a16:creationId xmlns:a16="http://schemas.microsoft.com/office/drawing/2014/main" id="{4F352132-82B4-40E5-88CD-1059DD2E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7" y="1164264"/>
            <a:ext cx="10132093" cy="52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</a:t>
            </a:r>
            <a:r>
              <a:rPr lang="en-US" dirty="0" err="1"/>
              <a:t>Indexación</a:t>
            </a:r>
            <a:r>
              <a:rPr lang="en-US" dirty="0"/>
              <a:t> – Partitions n regions</a:t>
            </a:r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559DD156-3A2A-431B-BCB4-07613D69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3" y="1116127"/>
            <a:ext cx="10292587" cy="48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2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distribution &amp; Partitions</a:t>
            </a:r>
          </a:p>
        </p:txBody>
      </p:sp>
      <p:pic>
        <p:nvPicPr>
          <p:cNvPr id="6" name="Imagem 2">
            <a:extLst>
              <a:ext uri="{FF2B5EF4-FFF2-40B4-BE49-F238E27FC236}">
                <a16:creationId xmlns:a16="http://schemas.microsoft.com/office/drawing/2014/main" id="{C3A0CB5E-6115-404B-B27E-E9E4D69B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5" y="1706049"/>
            <a:ext cx="9915665" cy="38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Tunable data consistency levels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C45C9B-9A08-466A-B6D5-82DD7AB2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496" y="2014608"/>
            <a:ext cx="8809084" cy="27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8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038" y="354876"/>
            <a:ext cx="10800000" cy="720000"/>
          </a:xfrm>
        </p:spPr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7" name="Imagem 3" descr="Uma imagem contendo céu, interior&#10;&#10;Descrição gerada com muito alta confiança">
            <a:extLst>
              <a:ext uri="{FF2B5EF4-FFF2-40B4-BE49-F238E27FC236}">
                <a16:creationId xmlns:a16="http://schemas.microsoft.com/office/drawing/2014/main" id="{4B8D7317-C7BA-4982-AD2C-C0065851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7" y="922977"/>
            <a:ext cx="9705626" cy="5352869"/>
          </a:xfrm>
          <a:prstGeom prst="rect">
            <a:avLst/>
          </a:prstGeom>
        </p:spPr>
      </p:pic>
      <p:pic>
        <p:nvPicPr>
          <p:cNvPr id="3074" name="Picture 2" descr="http://news.toyark.com/wp-content/uploads/sites/4/2016/03/NECA-Gremlins-2-Bat-Gremlin-064-928x483.jpg">
            <a:extLst>
              <a:ext uri="{FF2B5EF4-FFF2-40B4-BE49-F238E27FC236}">
                <a16:creationId xmlns:a16="http://schemas.microsoft.com/office/drawing/2014/main" id="{D297A300-D7EE-4E49-A7C2-5EC34E0E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04" y="11178"/>
            <a:ext cx="3190284" cy="166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0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Graph</a:t>
            </a:r>
          </a:p>
        </p:txBody>
      </p:sp>
      <p:pic>
        <p:nvPicPr>
          <p:cNvPr id="4098" name="Picture 2" descr="Resultado de imagen de social network">
            <a:extLst>
              <a:ext uri="{FF2B5EF4-FFF2-40B4-BE49-F238E27FC236}">
                <a16:creationId xmlns:a16="http://schemas.microsoft.com/office/drawing/2014/main" id="{C72D66AF-534D-4B52-AC5A-C15DCAF8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2" y="1168624"/>
            <a:ext cx="2553612" cy="255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ustralian floods map">
            <a:extLst>
              <a:ext uri="{FF2B5EF4-FFF2-40B4-BE49-F238E27FC236}">
                <a16:creationId xmlns:a16="http://schemas.microsoft.com/office/drawing/2014/main" id="{B00F1D07-2087-4121-9DEA-897A58906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100" y="1256885"/>
            <a:ext cx="3746500" cy="23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91E5A1-2095-413C-AF6D-8EC204F22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418" y="3810497"/>
            <a:ext cx="3760331" cy="23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252BF2C-F2B0-4718-9657-21CF6146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/>
              <a:t>DEMO</a:t>
            </a:r>
          </a:p>
        </p:txBody>
      </p:sp>
      <p:pic>
        <p:nvPicPr>
          <p:cNvPr id="10" name="Picture 6" descr="Resultado de imagen para documentdb">
            <a:extLst>
              <a:ext uri="{FF2B5EF4-FFF2-40B4-BE49-F238E27FC236}">
                <a16:creationId xmlns:a16="http://schemas.microsoft.com/office/drawing/2014/main" id="{994A5E64-4811-4772-9104-575F6393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58" y="1774145"/>
            <a:ext cx="5273222" cy="27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cosmosdb gremlin">
            <a:extLst>
              <a:ext uri="{FF2B5EF4-FFF2-40B4-BE49-F238E27FC236}">
                <a16:creationId xmlns:a16="http://schemas.microsoft.com/office/drawing/2014/main" id="{699A5761-EEA8-4192-9C52-56706775C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2077671"/>
            <a:ext cx="3141663" cy="232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n para azure table storage">
            <a:extLst>
              <a:ext uri="{FF2B5EF4-FFF2-40B4-BE49-F238E27FC236}">
                <a16:creationId xmlns:a16="http://schemas.microsoft.com/office/drawing/2014/main" id="{175FB9F1-810A-469B-AC84-BD4F3BFC9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01" y="2127525"/>
            <a:ext cx="4731953" cy="227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AZURE LOGO">
            <a:extLst>
              <a:ext uri="{FF2B5EF4-FFF2-40B4-BE49-F238E27FC236}">
                <a16:creationId xmlns:a16="http://schemas.microsoft.com/office/drawing/2014/main" id="{15A4CF64-D16B-4C8D-ACD9-3F464949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247" y="60012"/>
            <a:ext cx="2137241" cy="15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9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Demo</a:t>
            </a:r>
          </a:p>
        </p:txBody>
      </p:sp>
      <p:pic>
        <p:nvPicPr>
          <p:cNvPr id="6" name="Picture 2" descr="http://i1155.photobucket.com/albums/p551/tsmatsuz/20170630_Sample_Structure_zps1zhd1mzr.jpg">
            <a:extLst>
              <a:ext uri="{FF2B5EF4-FFF2-40B4-BE49-F238E27FC236}">
                <a16:creationId xmlns:a16="http://schemas.microsoft.com/office/drawing/2014/main" id="{07708E2E-8618-4DFF-A6CC-59EAAF83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49" y="1080363"/>
            <a:ext cx="7072313" cy="501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2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59FD424-DDD0-43BE-94E8-2D1220C0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10" y="379640"/>
            <a:ext cx="10800000" cy="720000"/>
          </a:xfrm>
        </p:spPr>
        <p:txBody>
          <a:bodyPr/>
          <a:lstStyle/>
          <a:p>
            <a:r>
              <a:rPr lang="es-ES" dirty="0"/>
              <a:t>NO HAY PREGUNTAS: ¿Verdad?</a:t>
            </a:r>
          </a:p>
        </p:txBody>
      </p:sp>
      <p:pic>
        <p:nvPicPr>
          <p:cNvPr id="7" name="Picture 4" descr="Resultado de imagen de minion thank you">
            <a:extLst>
              <a:ext uri="{FF2B5EF4-FFF2-40B4-BE49-F238E27FC236}">
                <a16:creationId xmlns:a16="http://schemas.microsoft.com/office/drawing/2014/main" id="{983193B8-12CF-4537-864E-10E0876132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166" y="1560966"/>
            <a:ext cx="5761895" cy="43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1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438" y="436563"/>
            <a:ext cx="10800000" cy="720000"/>
          </a:xfrm>
        </p:spPr>
        <p:txBody>
          <a:bodyPr/>
          <a:lstStyle/>
          <a:p>
            <a:r>
              <a:rPr lang="en-US" dirty="0"/>
              <a:t>Robert Bermejo</a:t>
            </a:r>
            <a:endParaRPr lang="en-US" b="1" u="sng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3D67346C-07CF-4CDB-9F40-31D32FF77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2636" y="280967"/>
            <a:ext cx="1312585" cy="131258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F0E1-ABE3-45D5-AD32-D3AF28B9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855" y="2326673"/>
            <a:ext cx="444070" cy="328937"/>
          </a:xfrm>
          <a:prstGeom prst="rect">
            <a:avLst/>
          </a:prstGeom>
        </p:spPr>
      </p:pic>
      <p:pic>
        <p:nvPicPr>
          <p:cNvPr id="9" name="Picture 12" descr="Resultado de imagen de blog">
            <a:extLst>
              <a:ext uri="{FF2B5EF4-FFF2-40B4-BE49-F238E27FC236}">
                <a16:creationId xmlns:a16="http://schemas.microsoft.com/office/drawing/2014/main" id="{39B03B99-DB83-42B4-AC49-00F07D02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4854" y="2744373"/>
            <a:ext cx="444071" cy="4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de twitter">
            <a:extLst>
              <a:ext uri="{FF2B5EF4-FFF2-40B4-BE49-F238E27FC236}">
                <a16:creationId xmlns:a16="http://schemas.microsoft.com/office/drawing/2014/main" id="{3EC0DB9C-B25E-40CC-9941-2B73C12F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855" y="3280053"/>
            <a:ext cx="44407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email">
            <a:extLst>
              <a:ext uri="{FF2B5EF4-FFF2-40B4-BE49-F238E27FC236}">
                <a16:creationId xmlns:a16="http://schemas.microsoft.com/office/drawing/2014/main" id="{CD7061ED-D150-493F-BBF0-190D54C2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18" y="3704592"/>
            <a:ext cx="452408" cy="4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n de linkedin">
            <a:extLst>
              <a:ext uri="{FF2B5EF4-FFF2-40B4-BE49-F238E27FC236}">
                <a16:creationId xmlns:a16="http://schemas.microsoft.com/office/drawing/2014/main" id="{5B1C4CB6-EFE8-42F2-BCD0-889F4464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854" y="4200728"/>
            <a:ext cx="444071" cy="4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2BEA87-FBB0-410B-ABDF-721D97FDA012}"/>
              </a:ext>
            </a:extLst>
          </p:cNvPr>
          <p:cNvSpPr/>
          <p:nvPr/>
        </p:nvSpPr>
        <p:spPr>
          <a:xfrm>
            <a:off x="3478925" y="187452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s-ES" sz="1400" dirty="0" err="1">
                <a:latin typeface="Corbel (Body)"/>
              </a:rPr>
              <a:t>Team</a:t>
            </a:r>
            <a:r>
              <a:rPr lang="es-ES" sz="1400" dirty="0">
                <a:latin typeface="Corbel (Body)"/>
              </a:rPr>
              <a:t> Leader en ENCAMINA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DF6B1-F32E-4BDC-839D-60F11897B4AB}"/>
              </a:ext>
            </a:extLst>
          </p:cNvPr>
          <p:cNvSpPr/>
          <p:nvPr/>
        </p:nvSpPr>
        <p:spPr>
          <a:xfrm>
            <a:off x="3478925" y="2306622"/>
            <a:ext cx="3778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s-ES" sz="1400" dirty="0">
                <a:latin typeface="Corbel (Body)"/>
              </a:rPr>
              <a:t>Organizador </a:t>
            </a:r>
            <a:r>
              <a:rPr lang="es-ES" sz="1400" dirty="0" err="1">
                <a:latin typeface="Corbel (Body)"/>
              </a:rPr>
              <a:t>meetup</a:t>
            </a:r>
            <a:r>
              <a:rPr lang="es-ES" sz="1400" dirty="0">
                <a:latin typeface="Corbel (Body)"/>
              </a:rPr>
              <a:t> </a:t>
            </a:r>
            <a:r>
              <a:rPr lang="es-ES" sz="1400" dirty="0" err="1">
                <a:latin typeface="Corbel (Body)"/>
              </a:rPr>
              <a:t>CATzure</a:t>
            </a:r>
            <a:r>
              <a:rPr lang="es-ES" sz="1400" dirty="0">
                <a:latin typeface="Corbel (Body)"/>
              </a:rPr>
              <a:t> (@</a:t>
            </a:r>
            <a:r>
              <a:rPr lang="es-ES" sz="1400" dirty="0" err="1">
                <a:latin typeface="Corbel (Body)"/>
              </a:rPr>
              <a:t>cat_zure</a:t>
            </a:r>
            <a:r>
              <a:rPr lang="es-ES" sz="1400" dirty="0">
                <a:latin typeface="Corbel (Body)"/>
              </a:rPr>
              <a:t>)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73E609-F907-45AE-ADE8-76D5F264DA0C}"/>
              </a:ext>
            </a:extLst>
          </p:cNvPr>
          <p:cNvSpPr/>
          <p:nvPr/>
        </p:nvSpPr>
        <p:spPr>
          <a:xfrm>
            <a:off x="3490165" y="2760018"/>
            <a:ext cx="2121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s-ES" sz="1400" dirty="0">
                <a:latin typeface="Corbel (Body)"/>
              </a:rPr>
              <a:t>www.robertbermejo.com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0754A-9343-49E4-8EBA-5590DFCD4ADB}"/>
              </a:ext>
            </a:extLst>
          </p:cNvPr>
          <p:cNvSpPr/>
          <p:nvPr/>
        </p:nvSpPr>
        <p:spPr>
          <a:xfrm>
            <a:off x="3492301" y="3314701"/>
            <a:ext cx="144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n-GB" sz="1400" dirty="0">
                <a:latin typeface="Corbel (Body)"/>
              </a:rPr>
              <a:t>@</a:t>
            </a:r>
            <a:r>
              <a:rPr lang="en-GB" sz="1400" dirty="0" err="1">
                <a:latin typeface="Corbel (Body)"/>
              </a:rPr>
              <a:t>robertbemejo</a:t>
            </a:r>
            <a:endParaRPr lang="en-GB" sz="1400" dirty="0">
              <a:latin typeface="Corbel (Body)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DB2552-A9B0-4A9D-94BD-CAC4A2A099D1}"/>
              </a:ext>
            </a:extLst>
          </p:cNvPr>
          <p:cNvSpPr/>
          <p:nvPr/>
        </p:nvSpPr>
        <p:spPr>
          <a:xfrm>
            <a:off x="3473773" y="4294633"/>
            <a:ext cx="458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Corbel (Body)"/>
              </a:rPr>
              <a:t> </a:t>
            </a:r>
            <a:r>
              <a:rPr lang="es-ES" sz="1400" dirty="0">
                <a:latin typeface="Corbel (Body)"/>
              </a:rPr>
              <a:t>https://es.linkedin.com/in/robert-bermejo-blasco-75a73b2a</a:t>
            </a:r>
            <a:endParaRPr lang="es-E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8D25DA-AC02-4A1F-B477-5CC919E74507}"/>
              </a:ext>
            </a:extLst>
          </p:cNvPr>
          <p:cNvSpPr/>
          <p:nvPr/>
        </p:nvSpPr>
        <p:spPr>
          <a:xfrm>
            <a:off x="3490165" y="3759882"/>
            <a:ext cx="213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Font typeface="Arial" panose="020B0604020202020204" pitchFamily="34" charset="0"/>
              <a:buNone/>
            </a:pPr>
            <a:r>
              <a:rPr lang="en-GB" sz="1400" dirty="0">
                <a:latin typeface="Corbel (Body)"/>
              </a:rPr>
              <a:t>bermejoblasco@live.com</a:t>
            </a:r>
          </a:p>
        </p:txBody>
      </p:sp>
      <p:pic>
        <p:nvPicPr>
          <p:cNvPr id="20" name="Picture 19" descr="Resultado de imagen de compartimoss">
            <a:extLst>
              <a:ext uri="{FF2B5EF4-FFF2-40B4-BE49-F238E27FC236}">
                <a16:creationId xmlns:a16="http://schemas.microsoft.com/office/drawing/2014/main" id="{2717DFED-6780-4257-9016-5366E7288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81" y="4790769"/>
            <a:ext cx="927545" cy="43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9506D1-81D2-471A-B1A0-6EAFF197C111}"/>
              </a:ext>
            </a:extLst>
          </p:cNvPr>
          <p:cNvSpPr/>
          <p:nvPr/>
        </p:nvSpPr>
        <p:spPr>
          <a:xfrm>
            <a:off x="3498626" y="4827795"/>
            <a:ext cx="4321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Corbel (Body)"/>
              </a:rPr>
              <a:t>http://www.compartimoss.com/autores/robert-bermejo</a:t>
            </a:r>
            <a:endParaRPr lang="es-ES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F9710-B6A4-4578-848C-EA92C1564B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45" y="5459320"/>
            <a:ext cx="1347686" cy="55098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B4D13D9-9A59-4AA3-BAE6-B7146AB904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8164" y="1874520"/>
            <a:ext cx="1435609" cy="3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2A3F-5592-4F3E-8E43-A9B6C81F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NoSQL</a:t>
            </a:r>
            <a:endParaRPr lang="es-ES" dirty="0"/>
          </a:p>
        </p:txBody>
      </p:sp>
      <p:pic>
        <p:nvPicPr>
          <p:cNvPr id="8194" name="Picture 2" descr="Resultado de imagen para nosql vs sql">
            <a:extLst>
              <a:ext uri="{FF2B5EF4-FFF2-40B4-BE49-F238E27FC236}">
                <a16:creationId xmlns:a16="http://schemas.microsoft.com/office/drawing/2014/main" id="{B975F5A6-9F56-47AF-BE23-47E90034C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07" y="1471614"/>
            <a:ext cx="9802602" cy="34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8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2A3F-5592-4F3E-8E43-A9B6C81F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NoSQL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EE91-4108-41CE-A0A7-D791DDDE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s-ES" dirty="0"/>
              <a:t>Consumir datos rápidamente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s-ES" dirty="0"/>
              <a:t>Tiempos de respuesta casi instantáneos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s-ES" dirty="0"/>
              <a:t>Modelos de datos en constante evolución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s-ES" dirty="0"/>
              <a:t>Crecimiento rápido e impredecible.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82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7DCD-3C4D-42CC-BB9A-4CF64BD2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360363"/>
            <a:ext cx="10799762" cy="5759449"/>
          </a:xfrm>
        </p:spPr>
        <p:txBody>
          <a:bodyPr/>
          <a:lstStyle/>
          <a:p>
            <a:pPr algn="ctr"/>
            <a:r>
              <a:rPr lang="es-ES" dirty="0"/>
              <a:t>                       </a:t>
            </a:r>
            <a:r>
              <a:rPr lang="es-ES" dirty="0" err="1"/>
              <a:t>CosmosDB</a:t>
            </a:r>
            <a:endParaRPr lang="es-ES" dirty="0"/>
          </a:p>
        </p:txBody>
      </p:sp>
      <p:pic>
        <p:nvPicPr>
          <p:cNvPr id="3" name="Picture 2" descr="Resultado de imagen para señor de los anillos">
            <a:extLst>
              <a:ext uri="{FF2B5EF4-FFF2-40B4-BE49-F238E27FC236}">
                <a16:creationId xmlns:a16="http://schemas.microsoft.com/office/drawing/2014/main" id="{B2668B1B-A1B3-491A-BD1F-46F4AC23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96837"/>
            <a:ext cx="6186489" cy="657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5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9DBB-72C7-49F2-B620-70553340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CosmosDB</a:t>
            </a:r>
            <a:r>
              <a:rPr lang="es-ES" dirty="0"/>
              <a:t>: Evolución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0FDB-73D7-4FA7-93AA-6F89B3B1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2010: Project Florence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2015: </a:t>
            </a:r>
            <a:r>
              <a:rPr lang="en-US" dirty="0" err="1"/>
              <a:t>DocumentDB</a:t>
            </a:r>
            <a:r>
              <a:rPr lang="en-US" dirty="0"/>
              <a:t> / MongoDB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2017: </a:t>
            </a:r>
            <a:r>
              <a:rPr lang="en-US" dirty="0" err="1"/>
              <a:t>CosmosDB</a:t>
            </a:r>
            <a:r>
              <a:rPr lang="en-US" dirty="0"/>
              <a:t> /  Multi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486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886F-18EA-44A1-943B-F28D691C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s-ES" dirty="0" err="1"/>
              <a:t>CosmosDB</a:t>
            </a:r>
            <a:r>
              <a:rPr lang="es-ES" dirty="0"/>
              <a:t>: Características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575E-E572-4F2C-B00C-7535DC8F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Schemaless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Global </a:t>
            </a:r>
            <a:r>
              <a:rPr lang="es-ES" dirty="0" err="1"/>
              <a:t>Distribution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Escalabilidad de </a:t>
            </a:r>
            <a:r>
              <a:rPr lang="es-ES" dirty="0" err="1"/>
              <a:t>throughpout</a:t>
            </a:r>
            <a:r>
              <a:rPr lang="es-ES" dirty="0"/>
              <a:t> y </a:t>
            </a:r>
            <a:r>
              <a:rPr lang="es-ES" dirty="0" err="1"/>
              <a:t>storage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Apps </a:t>
            </a:r>
            <a:r>
              <a:rPr lang="es-ES" dirty="0" err="1"/>
              <a:t>always</a:t>
            </a:r>
            <a:r>
              <a:rPr lang="es-ES" dirty="0"/>
              <a:t> “</a:t>
            </a:r>
            <a:r>
              <a:rPr lang="es-ES" dirty="0" err="1"/>
              <a:t>on</a:t>
            </a:r>
            <a:r>
              <a:rPr lang="es-ES" dirty="0"/>
              <a:t>” - 99.99% </a:t>
            </a:r>
            <a:r>
              <a:rPr lang="es-ES" dirty="0" err="1"/>
              <a:t>availability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Auto indexación / </a:t>
            </a:r>
            <a:r>
              <a:rPr lang="es-ES" dirty="0" err="1"/>
              <a:t>Partitions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Multi Data </a:t>
            </a:r>
            <a:r>
              <a:rPr lang="es-ES" dirty="0" err="1"/>
              <a:t>Models</a:t>
            </a:r>
            <a:r>
              <a:rPr lang="es-ES" dirty="0"/>
              <a:t> / Multi </a:t>
            </a:r>
            <a:r>
              <a:rPr lang="es-ES" dirty="0" err="1"/>
              <a:t>Api’s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Latencia: lectura &lt;10 ms, para escritura indexada &lt; 15 ms.</a:t>
            </a:r>
          </a:p>
          <a:p>
            <a:endParaRPr lang="es-ES" dirty="0"/>
          </a:p>
          <a:p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12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D47E-9D62-4278-B727-42437450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Global </a:t>
            </a:r>
            <a:r>
              <a:rPr lang="es-ES" dirty="0" err="1"/>
              <a:t>Distribution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AF70-4908-4D71-9B79-D18AE4B5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Con un solo </a:t>
            </a:r>
            <a:r>
              <a:rPr lang="es-ES" dirty="0" err="1"/>
              <a:t>click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Usos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s-ES" dirty="0" err="1"/>
              <a:t>Recovery</a:t>
            </a:r>
            <a:r>
              <a:rPr lang="es-ES" dirty="0"/>
              <a:t> </a:t>
            </a:r>
            <a:r>
              <a:rPr lang="es-ES" dirty="0" err="1"/>
              <a:t>disaster</a:t>
            </a:r>
            <a:endParaRPr lang="es-E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s-ES" dirty="0"/>
              <a:t>Multi región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79360341-7FBA-4EDE-99BA-BF6C876C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74" y="1663293"/>
            <a:ext cx="6381325" cy="31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DE68-6EE3-4667-A97D-3FAAD94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Multi Data </a:t>
            </a:r>
            <a:r>
              <a:rPr lang="es-ES" dirty="0" err="1"/>
              <a:t>Models</a:t>
            </a:r>
            <a:r>
              <a:rPr lang="es-ES" dirty="0"/>
              <a:t> / Multi </a:t>
            </a:r>
            <a:r>
              <a:rPr lang="es-ES" dirty="0" err="1"/>
              <a:t>Api’s</a:t>
            </a:r>
            <a:endParaRPr lang="es-ES" dirty="0"/>
          </a:p>
        </p:txBody>
      </p:sp>
      <p:pic>
        <p:nvPicPr>
          <p:cNvPr id="4" name="Picture 4" descr="https://i1.wp.com/www.nitrix-reloaded.com/wp-content/uploads/2017/05/azure-cosmos-db-multimodel.png">
            <a:extLst>
              <a:ext uri="{FF2B5EF4-FFF2-40B4-BE49-F238E27FC236}">
                <a16:creationId xmlns:a16="http://schemas.microsoft.com/office/drawing/2014/main" id="{502829CE-1ECE-49B9-9AFF-F065AD01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102588"/>
            <a:ext cx="8262938" cy="46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apache cassandra logo">
            <a:extLst>
              <a:ext uri="{FF2B5EF4-FFF2-40B4-BE49-F238E27FC236}">
                <a16:creationId xmlns:a16="http://schemas.microsoft.com/office/drawing/2014/main" id="{34370A6F-B24C-4E47-85CF-9244C92A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943" y="2518994"/>
            <a:ext cx="1658151" cy="165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50301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Madrid2017" id="{89AE0DD7-5BA2-4EAE-9B16-97D6BABD1012}" vid="{1DDB20A2-8112-4097-97FA-448C3847AA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SQLSatMadrid2017</Template>
  <TotalTime>1415</TotalTime>
  <Words>251</Words>
  <Application>Microsoft Office PowerPoint</Application>
  <PresentationFormat>Personalizado</PresentationFormat>
  <Paragraphs>73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 (Body)</vt:lpstr>
      <vt:lpstr>Segoe UI</vt:lpstr>
      <vt:lpstr>Segoe UI Light</vt:lpstr>
      <vt:lpstr>Wingdings</vt:lpstr>
      <vt:lpstr>SQLSatOslo 2016</vt:lpstr>
      <vt:lpstr>Presentación de PowerPoint</vt:lpstr>
      <vt:lpstr>Robert Bermejo</vt:lpstr>
      <vt:lpstr>NoSQL</vt:lpstr>
      <vt:lpstr>Why NoSQL?</vt:lpstr>
      <vt:lpstr>                       CosmosDB</vt:lpstr>
      <vt:lpstr>CosmosDB: Evolución</vt:lpstr>
      <vt:lpstr>CosmosDB: Características</vt:lpstr>
      <vt:lpstr>Global Distribution</vt:lpstr>
      <vt:lpstr>Multi Data Models / Multi Api’s</vt:lpstr>
      <vt:lpstr>Multi Data Models / Multi Api’s</vt:lpstr>
      <vt:lpstr>Auto Indexación - Partitions</vt:lpstr>
      <vt:lpstr>Auto Indexación – Partitions n regions</vt:lpstr>
      <vt:lpstr>Global distribution &amp; Partitions</vt:lpstr>
      <vt:lpstr>Tunable data consistency levels</vt:lpstr>
      <vt:lpstr>Graph</vt:lpstr>
      <vt:lpstr>Uso de Graph</vt:lpstr>
      <vt:lpstr>DEMO</vt:lpstr>
      <vt:lpstr>Graph Demo</vt:lpstr>
      <vt:lpstr>NO HAY PREGUNTAS: ¿Verdad?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Porque no todo tiene que ser SQL: CosmosDB</dc:title>
  <dc:creator>Robert Bermejo</dc:creator>
  <cp:lastModifiedBy>Robert Bermejo Blasco</cp:lastModifiedBy>
  <cp:revision>40</cp:revision>
  <dcterms:created xsi:type="dcterms:W3CDTF">2017-09-22T09:37:07Z</dcterms:created>
  <dcterms:modified xsi:type="dcterms:W3CDTF">2017-11-24T17:47:19Z</dcterms:modified>
</cp:coreProperties>
</file>