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56" r:id="rId2"/>
    <p:sldId id="421" r:id="rId3"/>
    <p:sldId id="422" r:id="rId4"/>
    <p:sldId id="423" r:id="rId5"/>
    <p:sldId id="424" r:id="rId6"/>
    <p:sldId id="425" r:id="rId7"/>
    <p:sldId id="426" r:id="rId8"/>
    <p:sldId id="442" r:id="rId9"/>
    <p:sldId id="437" r:id="rId10"/>
    <p:sldId id="438" r:id="rId11"/>
    <p:sldId id="439" r:id="rId12"/>
    <p:sldId id="440" r:id="rId13"/>
    <p:sldId id="434" r:id="rId14"/>
    <p:sldId id="436" r:id="rId15"/>
    <p:sldId id="427" r:id="rId16"/>
    <p:sldId id="295" r:id="rId17"/>
    <p:sldId id="538" r:id="rId18"/>
    <p:sldId id="332" r:id="rId19"/>
    <p:sldId id="428" r:id="rId20"/>
    <p:sldId id="429" r:id="rId21"/>
    <p:sldId id="374" r:id="rId22"/>
    <p:sldId id="353" r:id="rId23"/>
    <p:sldId id="535" r:id="rId24"/>
    <p:sldId id="387" r:id="rId25"/>
    <p:sldId id="536" r:id="rId26"/>
    <p:sldId id="411" r:id="rId27"/>
    <p:sldId id="430" r:id="rId28"/>
    <p:sldId id="412" r:id="rId29"/>
    <p:sldId id="354" r:id="rId30"/>
    <p:sldId id="356" r:id="rId31"/>
    <p:sldId id="357" r:id="rId32"/>
    <p:sldId id="358" r:id="rId33"/>
    <p:sldId id="359" r:id="rId34"/>
    <p:sldId id="416" r:id="rId35"/>
    <p:sldId id="417" r:id="rId36"/>
    <p:sldId id="418" r:id="rId37"/>
    <p:sldId id="361" r:id="rId38"/>
    <p:sldId id="362" r:id="rId39"/>
    <p:sldId id="365" r:id="rId40"/>
    <p:sldId id="366" r:id="rId41"/>
    <p:sldId id="367" r:id="rId42"/>
    <p:sldId id="433" r:id="rId43"/>
    <p:sldId id="441" r:id="rId44"/>
    <p:sldId id="443" r:id="rId45"/>
    <p:sldId id="431" r:id="rId46"/>
    <p:sldId id="432" r:id="rId47"/>
    <p:sldId id="360" r:id="rId48"/>
    <p:sldId id="537" r:id="rId49"/>
    <p:sldId id="419" r:id="rId50"/>
    <p:sldId id="386" r:id="rId51"/>
  </p:sldIdLst>
  <p:sldSz cx="9144000" cy="6858000" type="screen4x3"/>
  <p:notesSz cx="6858000" cy="9296400"/>
  <p:custDataLst>
    <p:tags r:id="rId54"/>
  </p:custDataLst>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CC66"/>
    <a:srgbClr val="E8D4CE"/>
    <a:srgbClr val="FFDDFF"/>
    <a:srgbClr val="FFCCFF"/>
    <a:srgbClr val="FF0066"/>
    <a:srgbClr val="FFEB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43" autoAdjust="0"/>
  </p:normalViewPr>
  <p:slideViewPr>
    <p:cSldViewPr>
      <p:cViewPr varScale="1">
        <p:scale>
          <a:sx n="62" d="100"/>
          <a:sy n="62" d="100"/>
        </p:scale>
        <p:origin x="68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2D44F16-7259-4CF3-BB7B-AB982A9CF770}"/>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7" name="Rectangle 3">
            <a:extLst>
              <a:ext uri="{FF2B5EF4-FFF2-40B4-BE49-F238E27FC236}">
                <a16:creationId xmlns:a16="http://schemas.microsoft.com/office/drawing/2014/main" id="{B18538DD-0E7F-4A70-A5E9-7D2F8D60990B}"/>
              </a:ext>
            </a:extLst>
          </p:cNvPr>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44388" name="Rectangle 4">
            <a:extLst>
              <a:ext uri="{FF2B5EF4-FFF2-40B4-BE49-F238E27FC236}">
                <a16:creationId xmlns:a16="http://schemas.microsoft.com/office/drawing/2014/main" id="{74098921-D754-4F7C-A291-3089D355428C}"/>
              </a:ext>
            </a:extLst>
          </p:cNvPr>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9" name="Rectangle 5">
            <a:extLst>
              <a:ext uri="{FF2B5EF4-FFF2-40B4-BE49-F238E27FC236}">
                <a16:creationId xmlns:a16="http://schemas.microsoft.com/office/drawing/2014/main" id="{D5403069-BBF2-49C8-935D-97978407FE5B}"/>
              </a:ext>
            </a:extLst>
          </p:cNvPr>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691D9FC3-8016-4F88-A26C-1675B9B3A19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64CD0DF-8B53-4005-9C9A-2D888AE77BE1}"/>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5779" name="Rectangle 3">
            <a:extLst>
              <a:ext uri="{FF2B5EF4-FFF2-40B4-BE49-F238E27FC236}">
                <a16:creationId xmlns:a16="http://schemas.microsoft.com/office/drawing/2014/main" id="{1F825F62-E14B-4AC9-9B88-5F8B380F92C6}"/>
              </a:ext>
            </a:extLst>
          </p:cNvPr>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ED0A0808-79FD-49C3-AAE0-BBE5F615C712}"/>
              </a:ext>
            </a:extLst>
          </p:cNvPr>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a:extLst>
              <a:ext uri="{FF2B5EF4-FFF2-40B4-BE49-F238E27FC236}">
                <a16:creationId xmlns:a16="http://schemas.microsoft.com/office/drawing/2014/main" id="{7B3051D1-1C3B-486E-9335-E87016AD6B34}"/>
              </a:ext>
            </a:extLst>
          </p:cNvPr>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5782" name="Rectangle 6">
            <a:extLst>
              <a:ext uri="{FF2B5EF4-FFF2-40B4-BE49-F238E27FC236}">
                <a16:creationId xmlns:a16="http://schemas.microsoft.com/office/drawing/2014/main" id="{5B622F51-E9EA-4495-80A3-258E516F8070}"/>
              </a:ext>
            </a:extLst>
          </p:cNvPr>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5783" name="Rectangle 7">
            <a:extLst>
              <a:ext uri="{FF2B5EF4-FFF2-40B4-BE49-F238E27FC236}">
                <a16:creationId xmlns:a16="http://schemas.microsoft.com/office/drawing/2014/main" id="{04260DE2-1C22-4740-904B-C9645DE80740}"/>
              </a:ext>
            </a:extLst>
          </p:cNvPr>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153A1A2-41C7-44AE-B527-7F99FE23AD0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6FA1CBC-54D8-4C11-B012-0B78F7D2A5CB}"/>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05100D0-5547-4C16-9808-7312F0A329CB}" type="slidenum">
              <a:rPr lang="en-US" altLang="en-US" sz="1200"/>
              <a:pPr/>
              <a:t>1</a:t>
            </a:fld>
            <a:endParaRPr lang="en-US" altLang="en-US" sz="1200"/>
          </a:p>
        </p:txBody>
      </p:sp>
      <p:sp>
        <p:nvSpPr>
          <p:cNvPr id="5123" name="Rectangle 2">
            <a:extLst>
              <a:ext uri="{FF2B5EF4-FFF2-40B4-BE49-F238E27FC236}">
                <a16:creationId xmlns:a16="http://schemas.microsoft.com/office/drawing/2014/main" id="{926E276D-4C6F-4E5E-BBF4-DDA7AC376B2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D570668-FE44-4FBA-8EEF-10CD9178371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EF79011-318B-49A8-8014-1C90386376C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AC164275-26CB-47EB-B16F-887ED123D585}" type="slidenum">
              <a:rPr lang="en-US" altLang="en-US" sz="1200"/>
              <a:pPr/>
              <a:t>10</a:t>
            </a:fld>
            <a:endParaRPr lang="en-US" altLang="en-US" sz="1200"/>
          </a:p>
        </p:txBody>
      </p:sp>
      <p:sp>
        <p:nvSpPr>
          <p:cNvPr id="23555" name="Rectangle 2">
            <a:extLst>
              <a:ext uri="{FF2B5EF4-FFF2-40B4-BE49-F238E27FC236}">
                <a16:creationId xmlns:a16="http://schemas.microsoft.com/office/drawing/2014/main" id="{E0E0566A-B6F0-4865-AC19-8D22DC9F717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68466212-CAC5-45BD-8980-98E8BE022C18}"/>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B776684-3181-40A9-AF04-4B50A0A1C75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D9ADEC-0188-4685-ABC4-02B4E3A6E8B6}" type="slidenum">
              <a:rPr lang="en-US" altLang="en-US" sz="1200"/>
              <a:pPr/>
              <a:t>11</a:t>
            </a:fld>
            <a:endParaRPr lang="en-US" altLang="en-US" sz="1200"/>
          </a:p>
        </p:txBody>
      </p:sp>
      <p:sp>
        <p:nvSpPr>
          <p:cNvPr id="25603" name="Rectangle 2">
            <a:extLst>
              <a:ext uri="{FF2B5EF4-FFF2-40B4-BE49-F238E27FC236}">
                <a16:creationId xmlns:a16="http://schemas.microsoft.com/office/drawing/2014/main" id="{48B93F90-AD93-43C1-9E89-0DBB34E9DD88}"/>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8C28C11-E814-4398-A25B-B8BF7B1C8E3C}"/>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DD67735-0130-4AE0-9716-8277B00CA92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D4316B3-7DF6-4AB2-9993-497EE07F2331}" type="slidenum">
              <a:rPr lang="en-US" altLang="en-US" sz="1200"/>
              <a:pPr/>
              <a:t>12</a:t>
            </a:fld>
            <a:endParaRPr lang="en-US" altLang="en-US" sz="1200"/>
          </a:p>
        </p:txBody>
      </p:sp>
      <p:sp>
        <p:nvSpPr>
          <p:cNvPr id="27651" name="Rectangle 2">
            <a:extLst>
              <a:ext uri="{FF2B5EF4-FFF2-40B4-BE49-F238E27FC236}">
                <a16:creationId xmlns:a16="http://schemas.microsoft.com/office/drawing/2014/main" id="{32EFF06A-B8F6-43A6-B58B-84FE280885F1}"/>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B5A2FB5-5273-4F67-850C-B6B976978627}"/>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DD87E34-DBCB-4E4C-AC2E-0B4B2B982C58}"/>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1F91B0B-84CD-4C15-BD4D-AB8E738541A7}" type="slidenum">
              <a:rPr lang="en-US" altLang="en-US" sz="1200"/>
              <a:pPr/>
              <a:t>13</a:t>
            </a:fld>
            <a:endParaRPr lang="en-US" altLang="en-US" sz="1200"/>
          </a:p>
        </p:txBody>
      </p:sp>
      <p:sp>
        <p:nvSpPr>
          <p:cNvPr id="29699" name="Rectangle 2">
            <a:extLst>
              <a:ext uri="{FF2B5EF4-FFF2-40B4-BE49-F238E27FC236}">
                <a16:creationId xmlns:a16="http://schemas.microsoft.com/office/drawing/2014/main" id="{A21C96BC-B1EF-4A67-8960-8D3009EBC5F6}"/>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441B614-0978-42D1-8434-CAA4E98B9E84}"/>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3D295EF-79CC-4CA9-8B8A-4CCDB1797A0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F74EAFD-C54E-4691-9A32-784FEF627C23}" type="slidenum">
              <a:rPr lang="en-US" altLang="en-US" sz="1200"/>
              <a:pPr/>
              <a:t>14</a:t>
            </a:fld>
            <a:endParaRPr lang="en-US" altLang="en-US" sz="1200"/>
          </a:p>
        </p:txBody>
      </p:sp>
      <p:sp>
        <p:nvSpPr>
          <p:cNvPr id="31747" name="Rectangle 2">
            <a:extLst>
              <a:ext uri="{FF2B5EF4-FFF2-40B4-BE49-F238E27FC236}">
                <a16:creationId xmlns:a16="http://schemas.microsoft.com/office/drawing/2014/main" id="{4A2811CC-7D97-485E-A198-253914D38B5C}"/>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EEF80E4-3190-45BE-AE34-0C76E0E95767}"/>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03EFF83-71C9-4DD8-B8DE-409C517615E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5D8C172-8E67-495E-9A0E-DE6901CE16EB}" type="slidenum">
              <a:rPr lang="en-US" altLang="en-US" sz="1200"/>
              <a:pPr/>
              <a:t>15</a:t>
            </a:fld>
            <a:endParaRPr lang="en-US" altLang="en-US" sz="1200"/>
          </a:p>
        </p:txBody>
      </p:sp>
      <p:sp>
        <p:nvSpPr>
          <p:cNvPr id="33795" name="Rectangle 2">
            <a:extLst>
              <a:ext uri="{FF2B5EF4-FFF2-40B4-BE49-F238E27FC236}">
                <a16:creationId xmlns:a16="http://schemas.microsoft.com/office/drawing/2014/main" id="{B11C717B-7285-4D84-9ACF-C7C0599083D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C9401918-7867-416C-86D9-5A6C52FB8E8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3E7D135E-869E-4E93-82FB-AF0316F83148}"/>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AAC0008-DD34-40AD-BAEE-3CBD0C36DB3B}" type="slidenum">
              <a:rPr lang="en-US" altLang="en-US" sz="1200"/>
              <a:pPr/>
              <a:t>16</a:t>
            </a:fld>
            <a:endParaRPr lang="en-US" altLang="en-US" sz="1200"/>
          </a:p>
        </p:txBody>
      </p:sp>
      <p:sp>
        <p:nvSpPr>
          <p:cNvPr id="35843" name="Rectangle 2">
            <a:extLst>
              <a:ext uri="{FF2B5EF4-FFF2-40B4-BE49-F238E27FC236}">
                <a16:creationId xmlns:a16="http://schemas.microsoft.com/office/drawing/2014/main" id="{98EB4469-8C3D-44FB-B0A1-337215ADBF6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0E1F2EAC-A3AA-4C68-9507-EA0F1275C22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3EF6618-291F-4976-BA94-96C3949C0480}"/>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AF61F79-5227-4ABB-9C24-266391D08BE1}" type="slidenum">
              <a:rPr lang="en-US" altLang="en-US" sz="1200"/>
              <a:pPr/>
              <a:t>18</a:t>
            </a:fld>
            <a:endParaRPr lang="en-US" altLang="en-US" sz="1200"/>
          </a:p>
        </p:txBody>
      </p:sp>
      <p:sp>
        <p:nvSpPr>
          <p:cNvPr id="37891" name="Rectangle 2">
            <a:extLst>
              <a:ext uri="{FF2B5EF4-FFF2-40B4-BE49-F238E27FC236}">
                <a16:creationId xmlns:a16="http://schemas.microsoft.com/office/drawing/2014/main" id="{9E27D80F-555D-4E6D-9A85-3F53B6E1A61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DD2EE98C-3CD9-4BCF-B755-C9F1106E56E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DACB411-017D-4C80-A4BF-E5A2403A5490}"/>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246ACEE-908F-454F-83B5-CD92EBA710AD}" type="slidenum">
              <a:rPr lang="en-US" altLang="en-US" sz="1200"/>
              <a:pPr/>
              <a:t>19</a:t>
            </a:fld>
            <a:endParaRPr lang="en-US" altLang="en-US" sz="1200"/>
          </a:p>
        </p:txBody>
      </p:sp>
      <p:sp>
        <p:nvSpPr>
          <p:cNvPr id="39939" name="Rectangle 2">
            <a:extLst>
              <a:ext uri="{FF2B5EF4-FFF2-40B4-BE49-F238E27FC236}">
                <a16:creationId xmlns:a16="http://schemas.microsoft.com/office/drawing/2014/main" id="{365FDE43-E638-48D4-A382-E040995DD348}"/>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6841747-5AC4-4D7E-84BA-E46DD4104D2A}"/>
              </a:ext>
            </a:extLst>
          </p:cNvPr>
          <p:cNvSpPr>
            <a:spLocks noGrp="1" noChangeArrowheads="1"/>
          </p:cNvSpPr>
          <p:nvPr>
            <p:ph type="body" idx="1"/>
          </p:nvPr>
        </p:nvSpPr>
        <p:spPr>
          <a:noFill/>
        </p:spPr>
        <p:txBody>
          <a:bodyPr/>
          <a:lstStyle/>
          <a:p>
            <a:r>
              <a:rPr lang="en-US" altLang="en-US" sz="1600"/>
              <a:t>An Iterator provides a uniform way to traverse a data structure.</a:t>
            </a:r>
          </a:p>
          <a:p>
            <a:br>
              <a:rPr lang="en-US" altLang="en-US" sz="1600"/>
            </a:br>
            <a:r>
              <a:rPr lang="en-US" altLang="en-US" sz="1600"/>
              <a:t>As ArrayList, LinkedList, and Set all have Iterators, you can access the references in these structures using the same set of methods.  Iterators create uniformity and make accessing the data structure references a similar process.</a:t>
            </a:r>
          </a:p>
          <a:p>
            <a:endParaRPr lang="en-US" altLang="en-US" sz="1600"/>
          </a:p>
          <a:p>
            <a:endParaRPr lang="en-US" altLang="en-US"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C7FB032-027E-4B24-BE41-162628E3D63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CAC679B-9EFA-4483-87A9-5D843D8ED293}" type="slidenum">
              <a:rPr lang="en-US" altLang="en-US" sz="1200"/>
              <a:pPr/>
              <a:t>20</a:t>
            </a:fld>
            <a:endParaRPr lang="en-US" altLang="en-US" sz="1200"/>
          </a:p>
        </p:txBody>
      </p:sp>
      <p:sp>
        <p:nvSpPr>
          <p:cNvPr id="41987" name="Rectangle 2">
            <a:extLst>
              <a:ext uri="{FF2B5EF4-FFF2-40B4-BE49-F238E27FC236}">
                <a16:creationId xmlns:a16="http://schemas.microsoft.com/office/drawing/2014/main" id="{2FD6A928-30E3-4D3A-BA88-1BB5DD88ADF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B2D9EAB-2473-4123-AFA5-A35E0043C47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24326E7-9B16-4B78-905A-3F0E20260A78}"/>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ED925B6-874D-4630-8613-48611BBE920D}" type="slidenum">
              <a:rPr lang="en-US" altLang="en-US" sz="1200"/>
              <a:pPr/>
              <a:t>2</a:t>
            </a:fld>
            <a:endParaRPr lang="en-US" altLang="en-US" sz="1200"/>
          </a:p>
        </p:txBody>
      </p:sp>
      <p:sp>
        <p:nvSpPr>
          <p:cNvPr id="7171" name="Rectangle 2">
            <a:extLst>
              <a:ext uri="{FF2B5EF4-FFF2-40B4-BE49-F238E27FC236}">
                <a16:creationId xmlns:a16="http://schemas.microsoft.com/office/drawing/2014/main" id="{11B343DC-13E9-4CA5-A5FD-5EDEB07CDC0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1578878-6B08-45AC-BD48-A1EF5FDF95CC}"/>
              </a:ext>
            </a:extLst>
          </p:cNvPr>
          <p:cNvSpPr>
            <a:spLocks noGrp="1" noChangeArrowheads="1"/>
          </p:cNvSpPr>
          <p:nvPr>
            <p:ph type="body" idx="1"/>
          </p:nvPr>
        </p:nvSpPr>
        <p:spPr>
          <a:xfrm>
            <a:off x="685800" y="4416425"/>
            <a:ext cx="5486400" cy="4183063"/>
          </a:xfrm>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F28AC7C-941D-4BF9-AD25-F897DF22419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D33A6D5-CED6-453F-A65E-20D12778EF4D}" type="slidenum">
              <a:rPr lang="en-US" altLang="en-US" sz="1200"/>
              <a:pPr/>
              <a:t>21</a:t>
            </a:fld>
            <a:endParaRPr lang="en-US" altLang="en-US" sz="1200"/>
          </a:p>
        </p:txBody>
      </p:sp>
      <p:sp>
        <p:nvSpPr>
          <p:cNvPr id="44035" name="Rectangle 2">
            <a:extLst>
              <a:ext uri="{FF2B5EF4-FFF2-40B4-BE49-F238E27FC236}">
                <a16:creationId xmlns:a16="http://schemas.microsoft.com/office/drawing/2014/main" id="{D8CAC208-B54A-449B-8EDF-1D8631CBACF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04881F2-9F99-4062-A43F-44C7B9E8402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522C26E-60B8-4418-B8AC-1D2D6E1AA51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857609A-A3AD-4BF5-A438-19ECC9D23292}" type="slidenum">
              <a:rPr lang="en-US" altLang="en-US" sz="1200"/>
              <a:pPr/>
              <a:t>22</a:t>
            </a:fld>
            <a:endParaRPr lang="en-US" altLang="en-US" sz="1200"/>
          </a:p>
        </p:txBody>
      </p:sp>
      <p:sp>
        <p:nvSpPr>
          <p:cNvPr id="46083" name="Rectangle 2">
            <a:extLst>
              <a:ext uri="{FF2B5EF4-FFF2-40B4-BE49-F238E27FC236}">
                <a16:creationId xmlns:a16="http://schemas.microsoft.com/office/drawing/2014/main" id="{4A7CAD75-1167-4827-82DD-DC61B5DE785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3EC55B58-C8B1-460E-BA07-1200E55AFC2E}"/>
              </a:ext>
            </a:extLst>
          </p:cNvPr>
          <p:cNvSpPr>
            <a:spLocks noGrp="1" noChangeArrowheads="1"/>
          </p:cNvSpPr>
          <p:nvPr>
            <p:ph type="body" idx="1"/>
          </p:nvPr>
        </p:nvSpPr>
        <p:spPr>
          <a:noFill/>
        </p:spPr>
        <p:txBody>
          <a:bodyPr/>
          <a:lstStyle/>
          <a:p>
            <a:r>
              <a:rPr lang="en-US" altLang="en-US" sz="1600"/>
              <a:t>An iterator provides a standard way to access all of the items in a data structure.</a:t>
            </a:r>
          </a:p>
          <a:p>
            <a:endParaRPr lang="en-US" altLang="en-US" sz="1600"/>
          </a:p>
          <a:p>
            <a:r>
              <a:rPr lang="en-US" altLang="en-US" sz="1600"/>
              <a:t>An iterator allows movement from one reference to the next.</a:t>
            </a:r>
          </a:p>
          <a:p>
            <a:r>
              <a:rPr lang="en-US" altLang="en-US" sz="1600"/>
              <a:t>When the </a:t>
            </a:r>
            <a:r>
              <a:rPr lang="en-US" altLang="en-US" sz="1600">
                <a:latin typeface="Courier New" panose="02070309020205020404" pitchFamily="49" charset="0"/>
              </a:rPr>
              <a:t>next()</a:t>
            </a:r>
            <a:r>
              <a:rPr lang="en-US" altLang="en-US" sz="1600"/>
              <a:t> method is called, the next reference in the list is returned and the iterator moves to the next reference.  </a:t>
            </a:r>
          </a:p>
          <a:p>
            <a:r>
              <a:rPr lang="en-US" altLang="en-US" sz="1600"/>
              <a:t>The next methods movement is based on the data structure that the iterator is working 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2AF104B0-4790-4EDF-9534-F6F666E6323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182B79E-B209-48E7-8239-5614C8687174}" type="slidenum">
              <a:rPr lang="en-US" altLang="en-US" sz="1200"/>
              <a:pPr/>
              <a:t>24</a:t>
            </a:fld>
            <a:endParaRPr lang="en-US" altLang="en-US" sz="1200"/>
          </a:p>
        </p:txBody>
      </p:sp>
      <p:sp>
        <p:nvSpPr>
          <p:cNvPr id="49155" name="Rectangle 2">
            <a:extLst>
              <a:ext uri="{FF2B5EF4-FFF2-40B4-BE49-F238E27FC236}">
                <a16:creationId xmlns:a16="http://schemas.microsoft.com/office/drawing/2014/main" id="{9FF2C535-14E2-4E65-A0CD-B1A8F6760E53}"/>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48F3E570-A810-4B1D-A9A1-BFC3C933181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EC537A9-398F-495F-BCEC-97DBA916CC37}"/>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D71395A-4ED0-44F1-869E-F489F77F2CE3}" type="slidenum">
              <a:rPr lang="en-US" altLang="en-US" sz="1200"/>
              <a:pPr/>
              <a:t>25</a:t>
            </a:fld>
            <a:endParaRPr lang="en-US" altLang="en-US" sz="1200"/>
          </a:p>
        </p:txBody>
      </p:sp>
      <p:sp>
        <p:nvSpPr>
          <p:cNvPr id="51203" name="Rectangle 2">
            <a:extLst>
              <a:ext uri="{FF2B5EF4-FFF2-40B4-BE49-F238E27FC236}">
                <a16:creationId xmlns:a16="http://schemas.microsoft.com/office/drawing/2014/main" id="{7E3E3549-B6AE-4470-8AF8-6BA64622F0D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9621248-F0AC-4E4D-9872-CEA7C0D4B2AA}"/>
              </a:ext>
            </a:extLst>
          </p:cNvPr>
          <p:cNvSpPr>
            <a:spLocks noGrp="1" noChangeArrowheads="1"/>
          </p:cNvSpPr>
          <p:nvPr>
            <p:ph type="body" idx="1"/>
          </p:nvPr>
        </p:nvSpPr>
        <p:spPr>
          <a:noFill/>
        </p:spPr>
        <p:txBody>
          <a:bodyPr/>
          <a:lstStyle/>
          <a:p>
            <a:r>
              <a:rPr lang="en-US" altLang="en-US" sz="1600"/>
              <a:t>An iterator provides a standard way to access all of the items in a data structure.</a:t>
            </a:r>
          </a:p>
          <a:p>
            <a:endParaRPr lang="en-US" altLang="en-US" sz="1600"/>
          </a:p>
          <a:p>
            <a:r>
              <a:rPr lang="en-US" altLang="en-US" sz="1600"/>
              <a:t>An iterator allows movement from one reference to the next.</a:t>
            </a:r>
          </a:p>
          <a:p>
            <a:r>
              <a:rPr lang="en-US" altLang="en-US" sz="1600"/>
              <a:t>When the </a:t>
            </a:r>
            <a:r>
              <a:rPr lang="en-US" altLang="en-US" sz="1600">
                <a:latin typeface="Courier New" panose="02070309020205020404" pitchFamily="49" charset="0"/>
              </a:rPr>
              <a:t>next()</a:t>
            </a:r>
            <a:r>
              <a:rPr lang="en-US" altLang="en-US" sz="1600"/>
              <a:t> method is called, the next reference in the list is returned and the iterator moves to the next reference.  </a:t>
            </a:r>
          </a:p>
          <a:p>
            <a:r>
              <a:rPr lang="en-US" altLang="en-US" sz="1600"/>
              <a:t>The next methods movement is based on the data structure that the iterator is working 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4DB7B4F-C92A-4984-ACE1-01FABE2C95B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55FFD1-6656-4865-9E49-61B82A2260AB}" type="slidenum">
              <a:rPr lang="en-US" altLang="en-US" sz="1200"/>
              <a:pPr/>
              <a:t>26</a:t>
            </a:fld>
            <a:endParaRPr lang="en-US" altLang="en-US" sz="1200"/>
          </a:p>
        </p:txBody>
      </p:sp>
      <p:sp>
        <p:nvSpPr>
          <p:cNvPr id="53251" name="Rectangle 2">
            <a:extLst>
              <a:ext uri="{FF2B5EF4-FFF2-40B4-BE49-F238E27FC236}">
                <a16:creationId xmlns:a16="http://schemas.microsoft.com/office/drawing/2014/main" id="{6FA0523E-1D2E-4463-9178-199FD640959C}"/>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21C217F-F071-42D1-AD08-5A9B0E1B0432}"/>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9783AF1-2FDE-4ED5-9D09-82E93FBB2D7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E572371-DF34-4EAF-8F61-C05599325654}" type="slidenum">
              <a:rPr lang="en-US" altLang="en-US" sz="1200"/>
              <a:pPr/>
              <a:t>27</a:t>
            </a:fld>
            <a:endParaRPr lang="en-US" altLang="en-US" sz="1200"/>
          </a:p>
        </p:txBody>
      </p:sp>
      <p:sp>
        <p:nvSpPr>
          <p:cNvPr id="55299" name="Rectangle 2">
            <a:extLst>
              <a:ext uri="{FF2B5EF4-FFF2-40B4-BE49-F238E27FC236}">
                <a16:creationId xmlns:a16="http://schemas.microsoft.com/office/drawing/2014/main" id="{4038F7E6-4707-4A64-96C8-1F66AEFFB3E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EBEAC6D-F843-4B57-95ED-A382304C7CF8}"/>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0A024EF-04E7-4D3A-A3A0-A8532E6E2DF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34B3AE1-5205-43CE-AB03-A6185DE649FF}" type="slidenum">
              <a:rPr lang="en-US" altLang="en-US" sz="1200"/>
              <a:pPr/>
              <a:t>28</a:t>
            </a:fld>
            <a:endParaRPr lang="en-US" altLang="en-US" sz="1200"/>
          </a:p>
        </p:txBody>
      </p:sp>
      <p:sp>
        <p:nvSpPr>
          <p:cNvPr id="57347" name="Rectangle 2">
            <a:extLst>
              <a:ext uri="{FF2B5EF4-FFF2-40B4-BE49-F238E27FC236}">
                <a16:creationId xmlns:a16="http://schemas.microsoft.com/office/drawing/2014/main" id="{75CE88F8-A792-4749-B77E-39120490B570}"/>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F24DDEB5-65D8-472E-A2DB-61F821932264}"/>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p>
          <a:p>
            <a:r>
              <a:rPr lang="en-US" altLang="en-US" sz="1600">
                <a:cs typeface="Times New Roman" panose="02020603050405020304" pitchFamily="18" charset="0"/>
              </a:rPr>
              <a:t>So, behind the scenes,</a:t>
            </a:r>
            <a:r>
              <a:rPr lang="en-US" altLang="en-US" sz="1600"/>
              <a:t> </a:t>
            </a:r>
            <a:r>
              <a:rPr lang="en-US" altLang="en-US" sz="1600">
                <a:latin typeface="Courier New" panose="02070309020205020404" pitchFamily="49" charset="0"/>
              </a:rPr>
              <a:t>"at"</a:t>
            </a:r>
            <a:r>
              <a:rPr lang="en-US" altLang="en-US" sz="1600"/>
              <a:t>  is returend  and  </a:t>
            </a:r>
            <a:r>
              <a:rPr lang="en-US" altLang="en-US" sz="1600">
                <a:latin typeface="Courier New" panose="02070309020205020404" pitchFamily="49" charset="0"/>
              </a:rPr>
              <a:t>"is" </a:t>
            </a:r>
            <a:r>
              <a:rPr lang="en-US" altLang="en-US" sz="1600">
                <a:cs typeface="Times New Roman" panose="02020603050405020304" pitchFamily="18" charset="0"/>
              </a:rPr>
              <a:t>is saved as the new current position. </a:t>
            </a:r>
          </a:p>
          <a:p>
            <a:endParaRPr lang="en-US" altLang="en-US">
              <a:cs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57935B7-08E7-403D-9A83-6E9C4029BD8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AC32CAE-2AB2-4DF1-B539-4A79E9839BAC}" type="slidenum">
              <a:rPr lang="en-US" altLang="en-US" sz="1200"/>
              <a:pPr/>
              <a:t>29</a:t>
            </a:fld>
            <a:endParaRPr lang="en-US" altLang="en-US" sz="1200"/>
          </a:p>
        </p:txBody>
      </p:sp>
      <p:sp>
        <p:nvSpPr>
          <p:cNvPr id="59395" name="Rectangle 2">
            <a:extLst>
              <a:ext uri="{FF2B5EF4-FFF2-40B4-BE49-F238E27FC236}">
                <a16:creationId xmlns:a16="http://schemas.microsoft.com/office/drawing/2014/main" id="{C3EA0B73-3529-4667-BAE1-5C02F0F3DBC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F7A3283A-4392-4C10-A92E-A3AF898FFB7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565EB6E-CADE-4A49-8C68-FE4070DD008F}"/>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C4FF2A5-0C8D-4FAA-B6CB-97ACCFE4DD33}" type="slidenum">
              <a:rPr lang="en-US" altLang="en-US" sz="1200"/>
              <a:pPr/>
              <a:t>30</a:t>
            </a:fld>
            <a:endParaRPr lang="en-US" altLang="en-US" sz="1200"/>
          </a:p>
        </p:txBody>
      </p:sp>
      <p:sp>
        <p:nvSpPr>
          <p:cNvPr id="61443" name="Rectangle 2">
            <a:extLst>
              <a:ext uri="{FF2B5EF4-FFF2-40B4-BE49-F238E27FC236}">
                <a16:creationId xmlns:a16="http://schemas.microsoft.com/office/drawing/2014/main" id="{386D859D-B982-4AE6-B02D-95ED014543F9}"/>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111611E2-B314-4331-A978-17783148F9C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DDF0D61-BAAC-462B-A7F0-8C4FCB34621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8AA2D51-EAA8-4FCB-AC4F-F6540D4B3EB5}" type="slidenum">
              <a:rPr lang="en-US" altLang="en-US" sz="1200"/>
              <a:pPr/>
              <a:t>31</a:t>
            </a:fld>
            <a:endParaRPr lang="en-US" altLang="en-US" sz="1200"/>
          </a:p>
        </p:txBody>
      </p:sp>
      <p:sp>
        <p:nvSpPr>
          <p:cNvPr id="63491" name="Rectangle 2">
            <a:extLst>
              <a:ext uri="{FF2B5EF4-FFF2-40B4-BE49-F238E27FC236}">
                <a16:creationId xmlns:a16="http://schemas.microsoft.com/office/drawing/2014/main" id="{2F07A127-EB1C-4493-8D6C-8A08E591A2A7}"/>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22D7954-0CF7-4D9B-B2ED-B92D9D2C7F8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789084F-AAF7-42AD-BC8E-1D59E76EF56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6F4DFEA-B351-4FF1-BBAF-59F0708DEE45}" type="slidenum">
              <a:rPr lang="en-US" altLang="en-US" sz="1200"/>
              <a:pPr/>
              <a:t>3</a:t>
            </a:fld>
            <a:endParaRPr lang="en-US" altLang="en-US" sz="1200"/>
          </a:p>
        </p:txBody>
      </p:sp>
      <p:sp>
        <p:nvSpPr>
          <p:cNvPr id="9219" name="Rectangle 2">
            <a:extLst>
              <a:ext uri="{FF2B5EF4-FFF2-40B4-BE49-F238E27FC236}">
                <a16:creationId xmlns:a16="http://schemas.microsoft.com/office/drawing/2014/main" id="{B317D729-373F-463A-A2B4-B2DCF37D62C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3506AAA-5784-4E1F-8226-98F689CEE83B}"/>
              </a:ext>
            </a:extLst>
          </p:cNvPr>
          <p:cNvSpPr>
            <a:spLocks noGrp="1" noChangeArrowheads="1"/>
          </p:cNvSpPr>
          <p:nvPr>
            <p:ph type="body" idx="1"/>
          </p:nvPr>
        </p:nvSpPr>
        <p:spPr>
          <a:xfrm>
            <a:off x="685800" y="4416425"/>
            <a:ext cx="5486400" cy="4183063"/>
          </a:xfrm>
          <a:noFill/>
        </p:spPr>
        <p:txBody>
          <a:bodyPr/>
          <a:lstStyle/>
          <a:p>
            <a:r>
              <a:rPr lang="en-US" altLang="en-US" sz="1600"/>
              <a:t>All variables in Java that refer to Objects are called references.   Reference variables store the location / memory address of the actual Object.  For most situations, the value stored in a reference is a memory address.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47FD484-91F1-4FC1-9222-D4BCC3EEB6E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C16FE69-2AA8-495F-8B6B-CE4E03F7BBAF}" type="slidenum">
              <a:rPr lang="en-US" altLang="en-US" sz="1200"/>
              <a:pPr/>
              <a:t>32</a:t>
            </a:fld>
            <a:endParaRPr lang="en-US" altLang="en-US" sz="1200"/>
          </a:p>
        </p:txBody>
      </p:sp>
      <p:sp>
        <p:nvSpPr>
          <p:cNvPr id="65539" name="Rectangle 2">
            <a:extLst>
              <a:ext uri="{FF2B5EF4-FFF2-40B4-BE49-F238E27FC236}">
                <a16:creationId xmlns:a16="http://schemas.microsoft.com/office/drawing/2014/main" id="{4E23A3AC-6097-4765-8D89-A1A69A9A4308}"/>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35AE4FBB-1FD7-41F9-921C-69D96574FC3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75C3B7A-2214-4E23-930F-EC526432AEC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519396-8926-4ABA-833A-DB531259E3B1}" type="slidenum">
              <a:rPr lang="en-US" altLang="en-US" sz="1200"/>
              <a:pPr/>
              <a:t>33</a:t>
            </a:fld>
            <a:endParaRPr lang="en-US" altLang="en-US" sz="1200"/>
          </a:p>
        </p:txBody>
      </p:sp>
      <p:sp>
        <p:nvSpPr>
          <p:cNvPr id="67587" name="Rectangle 2">
            <a:extLst>
              <a:ext uri="{FF2B5EF4-FFF2-40B4-BE49-F238E27FC236}">
                <a16:creationId xmlns:a16="http://schemas.microsoft.com/office/drawing/2014/main" id="{39262783-12CB-45E7-BAA0-B441FBB8FDD0}"/>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0798A7B-6E1F-42A3-9D10-CDF8D11527F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DB6D3702-0EBF-4464-9E3B-BF0DD452CAA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468C8EF-6768-4A71-B801-AEE6B9C2BD84}" type="slidenum">
              <a:rPr lang="en-US" altLang="en-US" sz="1200"/>
              <a:pPr/>
              <a:t>34</a:t>
            </a:fld>
            <a:endParaRPr lang="en-US" altLang="en-US" sz="1200"/>
          </a:p>
        </p:txBody>
      </p:sp>
      <p:sp>
        <p:nvSpPr>
          <p:cNvPr id="69635" name="Rectangle 2">
            <a:extLst>
              <a:ext uri="{FF2B5EF4-FFF2-40B4-BE49-F238E27FC236}">
                <a16:creationId xmlns:a16="http://schemas.microsoft.com/office/drawing/2014/main" id="{B479235E-7253-417A-B432-5C50659E262D}"/>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158B0C2F-C59A-4417-B3E1-846AE7902FC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endParaRPr lang="en-US" altLang="en-US" sz="1600"/>
          </a:p>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69D4116-C02B-4EC3-B5E7-88D8EBF262F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20D29E4-BFD2-4907-B65A-DAA05972BF81}" type="slidenum">
              <a:rPr lang="en-US" altLang="en-US" sz="1200"/>
              <a:pPr/>
              <a:t>35</a:t>
            </a:fld>
            <a:endParaRPr lang="en-US" altLang="en-US" sz="1200"/>
          </a:p>
        </p:txBody>
      </p:sp>
      <p:sp>
        <p:nvSpPr>
          <p:cNvPr id="71683" name="Rectangle 2">
            <a:extLst>
              <a:ext uri="{FF2B5EF4-FFF2-40B4-BE49-F238E27FC236}">
                <a16:creationId xmlns:a16="http://schemas.microsoft.com/office/drawing/2014/main" id="{E34B62B5-C35A-4098-9B3D-F4DC4E49F16E}"/>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B8422D88-ACA5-4781-AFDF-0E88AF937682}"/>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r>
              <a:rPr lang="en-US" altLang="en-US" sz="1600"/>
              <a:t>.  </a:t>
            </a:r>
          </a:p>
          <a:p>
            <a:endParaRPr lang="en-US" altLang="en-US" sz="1600"/>
          </a:p>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6760765-5E01-4C03-85C9-A6F5FAB551A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5A639CE-4FE2-4957-8B7A-439D12B47674}" type="slidenum">
              <a:rPr lang="en-US" altLang="en-US" sz="1200"/>
              <a:pPr/>
              <a:t>36</a:t>
            </a:fld>
            <a:endParaRPr lang="en-US" altLang="en-US" sz="1200"/>
          </a:p>
        </p:txBody>
      </p:sp>
      <p:sp>
        <p:nvSpPr>
          <p:cNvPr id="73731" name="Rectangle 2">
            <a:extLst>
              <a:ext uri="{FF2B5EF4-FFF2-40B4-BE49-F238E27FC236}">
                <a16:creationId xmlns:a16="http://schemas.microsoft.com/office/drawing/2014/main" id="{557787F6-2A23-4BE9-81C5-2422D4B2FF20}"/>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29188EF5-C6D7-4F48-B67F-9040B201A937}"/>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688CC23-0DA2-430B-A4A8-4CDB4129B07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F1BA6C4-6500-4267-9713-64BFCFDF4606}" type="slidenum">
              <a:rPr lang="en-US" altLang="en-US" sz="1200"/>
              <a:pPr/>
              <a:t>37</a:t>
            </a:fld>
            <a:endParaRPr lang="en-US" altLang="en-US" sz="1200"/>
          </a:p>
        </p:txBody>
      </p:sp>
      <p:sp>
        <p:nvSpPr>
          <p:cNvPr id="75779" name="Rectangle 2">
            <a:extLst>
              <a:ext uri="{FF2B5EF4-FFF2-40B4-BE49-F238E27FC236}">
                <a16:creationId xmlns:a16="http://schemas.microsoft.com/office/drawing/2014/main" id="{9E8A6522-331F-4833-951D-9CBB4F48DDD2}"/>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BE1E52E5-5BEB-41C9-9F3A-A39AB34D76A3}"/>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92C327D-6CA4-4FFC-8057-D29B3E3FE39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2AEE05F-D5A0-495D-8D88-610EBEC775AA}" type="slidenum">
              <a:rPr lang="en-US" altLang="en-US" sz="1200"/>
              <a:pPr/>
              <a:t>38</a:t>
            </a:fld>
            <a:endParaRPr lang="en-US" altLang="en-US" sz="1200"/>
          </a:p>
        </p:txBody>
      </p:sp>
      <p:sp>
        <p:nvSpPr>
          <p:cNvPr id="77827" name="Rectangle 2">
            <a:extLst>
              <a:ext uri="{FF2B5EF4-FFF2-40B4-BE49-F238E27FC236}">
                <a16:creationId xmlns:a16="http://schemas.microsoft.com/office/drawing/2014/main" id="{A34B3AC8-FAF2-4E0F-9180-D4156562E3AC}"/>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8BF71C2-399C-49E7-B28B-92C2724F72E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A280327-B1D0-41FA-8390-9D893E3D44A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A26E1C37-5B76-434F-8BBA-E0329D7FA85A}" type="slidenum">
              <a:rPr lang="en-US" altLang="en-US" sz="1200"/>
              <a:pPr/>
              <a:t>39</a:t>
            </a:fld>
            <a:endParaRPr lang="en-US" altLang="en-US" sz="1200"/>
          </a:p>
        </p:txBody>
      </p:sp>
      <p:sp>
        <p:nvSpPr>
          <p:cNvPr id="79875" name="Rectangle 2">
            <a:extLst>
              <a:ext uri="{FF2B5EF4-FFF2-40B4-BE49-F238E27FC236}">
                <a16:creationId xmlns:a16="http://schemas.microsoft.com/office/drawing/2014/main" id="{79107D90-6F6E-403F-BD1E-06652AA8A856}"/>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7F48188-BEEF-441A-9779-8093971D6E9A}"/>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r>
              <a:rPr lang="en-US" altLang="en-US" sz="1600"/>
              <a:t>.  </a:t>
            </a:r>
          </a:p>
          <a:p>
            <a:endParaRPr lang="en-US" altLang="en-US" sz="1600"/>
          </a:p>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63AF2E6D-C7F1-4760-8F1C-84D9B2D554E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2CA4E5A-8E1B-433B-8D3B-7C4CAE4EE9FD}" type="slidenum">
              <a:rPr lang="en-US" altLang="en-US" sz="1200"/>
              <a:pPr/>
              <a:t>40</a:t>
            </a:fld>
            <a:endParaRPr lang="en-US" altLang="en-US" sz="1200"/>
          </a:p>
        </p:txBody>
      </p:sp>
      <p:sp>
        <p:nvSpPr>
          <p:cNvPr id="81923" name="Rectangle 2">
            <a:extLst>
              <a:ext uri="{FF2B5EF4-FFF2-40B4-BE49-F238E27FC236}">
                <a16:creationId xmlns:a16="http://schemas.microsoft.com/office/drawing/2014/main" id="{4C154243-BED3-4C8F-9E33-E6BB6E61AE6B}"/>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04E993A9-9602-42BA-9936-D74A90F289C2}"/>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039BFE7-58D1-404B-AF0F-8D97DBED8EAF}"/>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8C8B370-13D1-4736-BF9A-8A5596860FE8}" type="slidenum">
              <a:rPr lang="en-US" altLang="en-US" sz="1200"/>
              <a:pPr/>
              <a:t>41</a:t>
            </a:fld>
            <a:endParaRPr lang="en-US" altLang="en-US" sz="1200"/>
          </a:p>
        </p:txBody>
      </p:sp>
      <p:sp>
        <p:nvSpPr>
          <p:cNvPr id="83971" name="Rectangle 2">
            <a:extLst>
              <a:ext uri="{FF2B5EF4-FFF2-40B4-BE49-F238E27FC236}">
                <a16:creationId xmlns:a16="http://schemas.microsoft.com/office/drawing/2014/main" id="{EBA72B85-DEE3-40B3-8F04-AD1E402EAB1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D2CAED4A-519D-4260-A9EF-9BE1A63700F0}"/>
              </a:ext>
            </a:extLst>
          </p:cNvPr>
          <p:cNvSpPr>
            <a:spLocks noGrp="1" noChangeArrowheads="1"/>
          </p:cNvSpPr>
          <p:nvPr>
            <p:ph type="body" idx="1"/>
          </p:nvPr>
        </p:nvSpPr>
        <p:spPr>
          <a:noFill/>
        </p:spPr>
        <p:txBody>
          <a:bodyPr/>
          <a:lstStyle/>
          <a:p>
            <a:r>
              <a:rPr lang="en-US" altLang="en-US" sz="1600"/>
              <a:t>Remove always removed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64ED399-0250-4E26-97D4-EA1484C80D0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7FEDCDD-FC04-41CF-9778-7614807F75EA}" type="slidenum">
              <a:rPr lang="en-US" altLang="en-US" sz="1200"/>
              <a:pPr/>
              <a:t>4</a:t>
            </a:fld>
            <a:endParaRPr lang="en-US" altLang="en-US" sz="1200"/>
          </a:p>
        </p:txBody>
      </p:sp>
      <p:sp>
        <p:nvSpPr>
          <p:cNvPr id="11267" name="Rectangle 2">
            <a:extLst>
              <a:ext uri="{FF2B5EF4-FFF2-40B4-BE49-F238E27FC236}">
                <a16:creationId xmlns:a16="http://schemas.microsoft.com/office/drawing/2014/main" id="{54AEA355-7495-4C9F-884C-1C64FFB3FE1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B24305A-7812-4B22-93DE-547DC32F280A}"/>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964E7231-9740-4112-88DA-78917B6336E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44A0CD2-AC0B-4EFB-9545-1D147BECDD42}" type="slidenum">
              <a:rPr lang="en-US" altLang="en-US" sz="1200"/>
              <a:pPr/>
              <a:t>42</a:t>
            </a:fld>
            <a:endParaRPr lang="en-US" altLang="en-US" sz="1200"/>
          </a:p>
        </p:txBody>
      </p:sp>
      <p:sp>
        <p:nvSpPr>
          <p:cNvPr id="86019" name="Rectangle 2">
            <a:extLst>
              <a:ext uri="{FF2B5EF4-FFF2-40B4-BE49-F238E27FC236}">
                <a16:creationId xmlns:a16="http://schemas.microsoft.com/office/drawing/2014/main" id="{F03CFFFA-C3FA-4446-AF39-762A372FBD20}"/>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A6063546-9092-4B4B-A2DB-F11845FD9DA0}"/>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DBCF147-0A06-4894-9727-0D2FF65F8FD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9EB73A4-193C-4684-B1B7-68B4474D3989}" type="slidenum">
              <a:rPr lang="en-US" altLang="en-US" sz="1200"/>
              <a:pPr/>
              <a:t>43</a:t>
            </a:fld>
            <a:endParaRPr lang="en-US" altLang="en-US" sz="1200"/>
          </a:p>
        </p:txBody>
      </p:sp>
      <p:sp>
        <p:nvSpPr>
          <p:cNvPr id="88067" name="Rectangle 2">
            <a:extLst>
              <a:ext uri="{FF2B5EF4-FFF2-40B4-BE49-F238E27FC236}">
                <a16:creationId xmlns:a16="http://schemas.microsoft.com/office/drawing/2014/main" id="{426BF3C8-892A-4BCD-9E55-D89BED8163CB}"/>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8F16AFDA-DD24-446F-8041-D175356DAD9F}"/>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7C9BCCE-1E16-4257-9801-6A76E83E54F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097D986-7BF3-4CC3-8CDF-E723D519FD8D}" type="slidenum">
              <a:rPr lang="en-US" altLang="en-US" sz="1200"/>
              <a:pPr/>
              <a:t>44</a:t>
            </a:fld>
            <a:endParaRPr lang="en-US" altLang="en-US" sz="1200"/>
          </a:p>
        </p:txBody>
      </p:sp>
      <p:sp>
        <p:nvSpPr>
          <p:cNvPr id="90115" name="Rectangle 2">
            <a:extLst>
              <a:ext uri="{FF2B5EF4-FFF2-40B4-BE49-F238E27FC236}">
                <a16:creationId xmlns:a16="http://schemas.microsoft.com/office/drawing/2014/main" id="{01EDE5F8-54F1-48A2-8769-B32C10439213}"/>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EFF2C8D-1968-4534-BAE7-9E15C0B8B2BA}"/>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ABCC106-5B72-489A-908C-2A1E06F5D1E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0ACF50B-ADFF-4CE0-A3FC-25A4043287E1}" type="slidenum">
              <a:rPr lang="en-US" altLang="en-US" sz="1200"/>
              <a:pPr/>
              <a:t>47</a:t>
            </a:fld>
            <a:endParaRPr lang="en-US" altLang="en-US" sz="1200"/>
          </a:p>
        </p:txBody>
      </p:sp>
      <p:sp>
        <p:nvSpPr>
          <p:cNvPr id="94211" name="Rectangle 2">
            <a:extLst>
              <a:ext uri="{FF2B5EF4-FFF2-40B4-BE49-F238E27FC236}">
                <a16:creationId xmlns:a16="http://schemas.microsoft.com/office/drawing/2014/main" id="{5266572D-ACFD-4FC3-8B93-CF314D9A1384}"/>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667512A-41BC-4D1E-8E63-7AC4E92B87B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3DE2587C-98F6-405B-A8F6-0B273102525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B64C195-0FA5-40E2-B196-46FFAD8B5E3F}" type="slidenum">
              <a:rPr lang="en-US" altLang="en-US" sz="1200"/>
              <a:pPr/>
              <a:t>48</a:t>
            </a:fld>
            <a:endParaRPr lang="en-US" altLang="en-US" sz="1200"/>
          </a:p>
        </p:txBody>
      </p:sp>
      <p:sp>
        <p:nvSpPr>
          <p:cNvPr id="96259" name="Rectangle 2">
            <a:extLst>
              <a:ext uri="{FF2B5EF4-FFF2-40B4-BE49-F238E27FC236}">
                <a16:creationId xmlns:a16="http://schemas.microsoft.com/office/drawing/2014/main" id="{07C4BFA8-7C92-4EF2-9B7C-F96C10BB3505}"/>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6C59698F-416E-4355-86B4-0E9975C95B14}"/>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165CE7C-EE83-42FC-A995-C23D732155A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39D9E1C-885E-4088-A0BF-59F36188E076}" type="slidenum">
              <a:rPr lang="en-US" altLang="en-US" sz="1200"/>
              <a:pPr/>
              <a:t>49</a:t>
            </a:fld>
            <a:endParaRPr lang="en-US" altLang="en-US" sz="1200"/>
          </a:p>
        </p:txBody>
      </p:sp>
      <p:sp>
        <p:nvSpPr>
          <p:cNvPr id="98307" name="Rectangle 2">
            <a:extLst>
              <a:ext uri="{FF2B5EF4-FFF2-40B4-BE49-F238E27FC236}">
                <a16:creationId xmlns:a16="http://schemas.microsoft.com/office/drawing/2014/main" id="{A0F00838-013D-491C-A6CC-BE3E45C2D6EB}"/>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4C395E65-A2AA-4B94-AC0F-3F59E06926D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BB7C191-AB3B-4849-AFD6-97ADD0EAEC7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F1EB586-ABD2-42C8-A284-4FAFC027876F}" type="slidenum">
              <a:rPr lang="en-US" altLang="en-US" sz="1200"/>
              <a:pPr/>
              <a:t>50</a:t>
            </a:fld>
            <a:endParaRPr lang="en-US" altLang="en-US" sz="1200"/>
          </a:p>
        </p:txBody>
      </p:sp>
      <p:sp>
        <p:nvSpPr>
          <p:cNvPr id="100355" name="Rectangle 2">
            <a:extLst>
              <a:ext uri="{FF2B5EF4-FFF2-40B4-BE49-F238E27FC236}">
                <a16:creationId xmlns:a16="http://schemas.microsoft.com/office/drawing/2014/main" id="{94E5FC26-4A24-4219-A886-B45275675FCF}"/>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99A09EE6-5A10-4C8E-A9D8-7DDA7616A1D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996DD6D-9817-41EA-9677-5A43AF039B3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DD13ACB-78B0-47AB-952A-6224C0A9E2DC}" type="slidenum">
              <a:rPr lang="en-US" altLang="en-US" sz="1200"/>
              <a:pPr/>
              <a:t>5</a:t>
            </a:fld>
            <a:endParaRPr lang="en-US" altLang="en-US" sz="1200"/>
          </a:p>
        </p:txBody>
      </p:sp>
      <p:sp>
        <p:nvSpPr>
          <p:cNvPr id="13315" name="Rectangle 2">
            <a:extLst>
              <a:ext uri="{FF2B5EF4-FFF2-40B4-BE49-F238E27FC236}">
                <a16:creationId xmlns:a16="http://schemas.microsoft.com/office/drawing/2014/main" id="{F56E9461-54B2-4C0D-BED5-51696205DC3E}"/>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696EFC43-1EB7-4228-A5A0-2D7780B6AFB4}"/>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7A67822-2945-435E-8EC3-96981C811FF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C1975E7-224B-4347-9F26-3A51B8FEA7A7}" type="slidenum">
              <a:rPr lang="en-US" altLang="en-US" sz="1200"/>
              <a:pPr/>
              <a:t>6</a:t>
            </a:fld>
            <a:endParaRPr lang="en-US" altLang="en-US" sz="1200"/>
          </a:p>
        </p:txBody>
      </p:sp>
      <p:sp>
        <p:nvSpPr>
          <p:cNvPr id="15363" name="Rectangle 2">
            <a:extLst>
              <a:ext uri="{FF2B5EF4-FFF2-40B4-BE49-F238E27FC236}">
                <a16:creationId xmlns:a16="http://schemas.microsoft.com/office/drawing/2014/main" id="{6B987AB4-F772-4093-8D77-2DF6260E539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737600D-22C5-4E63-AAF3-D9A30D7057E6}"/>
              </a:ext>
            </a:extLst>
          </p:cNvPr>
          <p:cNvSpPr>
            <a:spLocks noGrp="1" noChangeArrowheads="1"/>
          </p:cNvSpPr>
          <p:nvPr>
            <p:ph type="body" idx="1"/>
          </p:nvPr>
        </p:nvSpPr>
        <p:spPr>
          <a:xfrm>
            <a:off x="685800" y="4416425"/>
            <a:ext cx="5486400" cy="4183063"/>
          </a:xfrm>
          <a:noFill/>
        </p:spPr>
        <p:txBody>
          <a:bodyPr/>
          <a:lstStyle/>
          <a:p>
            <a:r>
              <a:rPr lang="en-US" altLang="en-US" sz="1600"/>
              <a:t>In this example, x stores the location / address of a String Object that stores the value </a:t>
            </a:r>
            <a:r>
              <a:rPr lang="en-US" altLang="en-US" sz="1600">
                <a:latin typeface="Courier New" panose="02070309020205020404" pitchFamily="49" charset="0"/>
              </a:rPr>
              <a:t>Chuck</a:t>
            </a:r>
            <a:r>
              <a:rPr lang="en-US" altLang="en-US" sz="1600"/>
              <a:t>.   y also stores the location of a different String Object that stores the value </a:t>
            </a:r>
            <a:r>
              <a:rPr lang="en-US" altLang="en-US" sz="1600">
                <a:latin typeface="Courier New" panose="02070309020205020404" pitchFamily="49" charset="0"/>
              </a:rPr>
              <a:t>Chuck</a:t>
            </a:r>
            <a:r>
              <a:rPr lang="en-US" altLang="en-US" sz="1600"/>
              <a:t>.  x and y do not store the same location / address.</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false.  x and y do not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EAE389E-62ED-4AA9-9B4D-D1A82B6DDDCB}"/>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139A709-2EA5-4677-B09F-21655CEC6545}" type="slidenum">
              <a:rPr lang="en-US" altLang="en-US" sz="1200"/>
              <a:pPr/>
              <a:t>7</a:t>
            </a:fld>
            <a:endParaRPr lang="en-US" altLang="en-US" sz="1200"/>
          </a:p>
        </p:txBody>
      </p:sp>
      <p:sp>
        <p:nvSpPr>
          <p:cNvPr id="17411" name="Rectangle 2">
            <a:extLst>
              <a:ext uri="{FF2B5EF4-FFF2-40B4-BE49-F238E27FC236}">
                <a16:creationId xmlns:a16="http://schemas.microsoft.com/office/drawing/2014/main" id="{6F2F8507-6CD2-403A-AC01-9EB7B98244D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AE4D4B0-D898-47BE-93FF-33444E6B9BFB}"/>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r>
              <a:rPr lang="en-US" altLang="en-US" sz="1600"/>
              <a:t>At the start,  </a:t>
            </a:r>
            <a:r>
              <a:rPr lang="en-US" altLang="en-US" sz="1600">
                <a:latin typeface="Courier New" panose="02070309020205020404" pitchFamily="49" charset="0"/>
              </a:rPr>
              <a:t>x==y</a:t>
            </a:r>
            <a:r>
              <a:rPr lang="en-US" altLang="en-US" sz="1600"/>
              <a:t> is true.</a:t>
            </a:r>
          </a:p>
          <a:p>
            <a:r>
              <a:rPr lang="en-US" altLang="en-US" sz="1600"/>
              <a:t>x is then referred to null.  x now stores null.  y was in no way changed.  y still stores the address of </a:t>
            </a:r>
            <a:r>
              <a:rPr lang="en-US" altLang="en-US" sz="1600">
                <a:latin typeface="Courier New" panose="02070309020205020404" pitchFamily="49" charset="0"/>
              </a:rPr>
              <a:t>Chuck</a:t>
            </a:r>
            <a:r>
              <a:rPr lang="en-US" altLang="en-US" sz="1600"/>
              <a:t>.</a:t>
            </a:r>
          </a:p>
          <a:p>
            <a:r>
              <a:rPr lang="en-US" altLang="en-US" sz="1600"/>
              <a:t>After changing the value of x, </a:t>
            </a:r>
            <a:r>
              <a:rPr lang="en-US" altLang="en-US" sz="1600">
                <a:latin typeface="Courier New" panose="02070309020205020404" pitchFamily="49" charset="0"/>
              </a:rPr>
              <a:t>x==y</a:t>
            </a:r>
            <a:r>
              <a:rPr lang="en-US" altLang="en-US" sz="1600"/>
              <a:t> is false.</a:t>
            </a: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6368177-6791-47F0-BF65-08A9BE1DD39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EFCD240-BF2F-47A4-A8E9-554931A3B86E}" type="slidenum">
              <a:rPr lang="en-US" altLang="en-US" sz="1200"/>
              <a:pPr/>
              <a:t>8</a:t>
            </a:fld>
            <a:endParaRPr lang="en-US" altLang="en-US" sz="1200"/>
          </a:p>
        </p:txBody>
      </p:sp>
      <p:sp>
        <p:nvSpPr>
          <p:cNvPr id="19459" name="Rectangle 2">
            <a:extLst>
              <a:ext uri="{FF2B5EF4-FFF2-40B4-BE49-F238E27FC236}">
                <a16:creationId xmlns:a16="http://schemas.microsoft.com/office/drawing/2014/main" id="{0582BE49-E3CA-4206-86CE-4A3EF29A315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81B4B5A-AC0B-418F-ABD9-A0F1E9A3AB4D}"/>
              </a:ext>
            </a:extLst>
          </p:cNvPr>
          <p:cNvSpPr>
            <a:spLocks noGrp="1" noChangeArrowheads="1"/>
          </p:cNvSpPr>
          <p:nvPr>
            <p:ph type="body" idx="1"/>
          </p:nvPr>
        </p:nvSpPr>
        <p:spPr>
          <a:xfrm>
            <a:off x="685800" y="4416425"/>
            <a:ext cx="5486400" cy="4183063"/>
          </a:xfrm>
          <a:noFill/>
        </p:spPr>
        <p:txBody>
          <a:bodyPr/>
          <a:lstStyle/>
          <a:p>
            <a:r>
              <a:rPr lang="en-US" altLang="en-US" sz="1600"/>
              <a:t>In this example, x stores the location / address of a String Object that stores the value </a:t>
            </a:r>
            <a:r>
              <a:rPr lang="en-US" altLang="en-US" sz="1600">
                <a:latin typeface="Courier New" panose="02070309020205020404" pitchFamily="49" charset="0"/>
              </a:rPr>
              <a:t>Chuck</a:t>
            </a:r>
            <a:r>
              <a:rPr lang="en-US" altLang="en-US" sz="1600"/>
              <a:t>.   y also stores the location of a different String Object that stores the value </a:t>
            </a:r>
            <a:r>
              <a:rPr lang="en-US" altLang="en-US" sz="1600">
                <a:latin typeface="Courier New" panose="02070309020205020404" pitchFamily="49" charset="0"/>
              </a:rPr>
              <a:t>Chuck</a:t>
            </a:r>
            <a:r>
              <a:rPr lang="en-US" altLang="en-US" sz="1600"/>
              <a:t>.  x and y do not store the same location / address.</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false.  x and y do not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7475A11-D484-48D1-82BA-9E4C6841E83B}"/>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F61DA5F-7730-4CF7-A727-F14F2A9CAD52}" type="slidenum">
              <a:rPr lang="en-US" altLang="en-US" sz="1200"/>
              <a:pPr/>
              <a:t>9</a:t>
            </a:fld>
            <a:endParaRPr lang="en-US" altLang="en-US" sz="1200"/>
          </a:p>
        </p:txBody>
      </p:sp>
      <p:sp>
        <p:nvSpPr>
          <p:cNvPr id="21507" name="Rectangle 2">
            <a:extLst>
              <a:ext uri="{FF2B5EF4-FFF2-40B4-BE49-F238E27FC236}">
                <a16:creationId xmlns:a16="http://schemas.microsoft.com/office/drawing/2014/main" id="{0914CBB2-BE47-4D36-A1F8-CCD61EB8EE3A}"/>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29B3D99-7CE5-4C8E-A8C1-AB0168E73476}"/>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59E582D-1CF8-4A1B-BD39-FAB8DB37FE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CA8BB8D-C9D8-49EC-AC26-75471DAA418C}"/>
              </a:ext>
            </a:extLst>
          </p:cNvPr>
          <p:cNvSpPr>
            <a:spLocks noGrp="1" noChangeArrowheads="1"/>
          </p:cNvSpPr>
          <p:nvPr>
            <p:ph type="sldNum" sz="quarter" idx="11"/>
          </p:nvPr>
        </p:nvSpPr>
        <p:spPr>
          <a:ln/>
        </p:spPr>
        <p:txBody>
          <a:bodyPr/>
          <a:lstStyle>
            <a:lvl1pPr>
              <a:defRPr/>
            </a:lvl1pPr>
          </a:lstStyle>
          <a:p>
            <a:fld id="{2F3758E6-8955-4EC3-A6FE-E77870889F90}" type="slidenum">
              <a:rPr lang="en-US" altLang="en-US"/>
              <a:pPr/>
              <a:t>‹#›</a:t>
            </a:fld>
            <a:endParaRPr lang="en-US" altLang="en-US"/>
          </a:p>
        </p:txBody>
      </p:sp>
      <p:sp>
        <p:nvSpPr>
          <p:cNvPr id="6" name="Rectangle 7">
            <a:extLst>
              <a:ext uri="{FF2B5EF4-FFF2-40B4-BE49-F238E27FC236}">
                <a16:creationId xmlns:a16="http://schemas.microsoft.com/office/drawing/2014/main" id="{51207B93-6B1D-44C4-B4F0-D4F8B2A1BA2D}"/>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03625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0751CA-3AD0-44BA-8D2D-A1400D71E8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CEB6AAF-5FF4-421F-9D57-BAD6EB7300F5}"/>
              </a:ext>
            </a:extLst>
          </p:cNvPr>
          <p:cNvSpPr>
            <a:spLocks noGrp="1" noChangeArrowheads="1"/>
          </p:cNvSpPr>
          <p:nvPr>
            <p:ph type="sldNum" sz="quarter" idx="11"/>
          </p:nvPr>
        </p:nvSpPr>
        <p:spPr>
          <a:ln/>
        </p:spPr>
        <p:txBody>
          <a:bodyPr/>
          <a:lstStyle>
            <a:lvl1pPr>
              <a:defRPr/>
            </a:lvl1pPr>
          </a:lstStyle>
          <a:p>
            <a:fld id="{3CFBEC17-3268-45F0-B4A2-D76A629FDCE9}" type="slidenum">
              <a:rPr lang="en-US" altLang="en-US"/>
              <a:pPr/>
              <a:t>‹#›</a:t>
            </a:fld>
            <a:endParaRPr lang="en-US" altLang="en-US"/>
          </a:p>
        </p:txBody>
      </p:sp>
      <p:sp>
        <p:nvSpPr>
          <p:cNvPr id="6" name="Rectangle 7">
            <a:extLst>
              <a:ext uri="{FF2B5EF4-FFF2-40B4-BE49-F238E27FC236}">
                <a16:creationId xmlns:a16="http://schemas.microsoft.com/office/drawing/2014/main" id="{8EF4DFBF-AAA7-4659-A6FD-F5B0FE8060A3}"/>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46991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629739-B7AA-49F2-A3C7-113F4FF025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B69D212-215C-47B1-B67A-37059A23094B}"/>
              </a:ext>
            </a:extLst>
          </p:cNvPr>
          <p:cNvSpPr>
            <a:spLocks noGrp="1" noChangeArrowheads="1"/>
          </p:cNvSpPr>
          <p:nvPr>
            <p:ph type="sldNum" sz="quarter" idx="11"/>
          </p:nvPr>
        </p:nvSpPr>
        <p:spPr>
          <a:ln/>
        </p:spPr>
        <p:txBody>
          <a:bodyPr/>
          <a:lstStyle>
            <a:lvl1pPr>
              <a:defRPr/>
            </a:lvl1pPr>
          </a:lstStyle>
          <a:p>
            <a:fld id="{3D71A188-A028-4134-8753-F2D4C93BC061}" type="slidenum">
              <a:rPr lang="en-US" altLang="en-US"/>
              <a:pPr/>
              <a:t>‹#›</a:t>
            </a:fld>
            <a:endParaRPr lang="en-US" altLang="en-US"/>
          </a:p>
        </p:txBody>
      </p:sp>
      <p:sp>
        <p:nvSpPr>
          <p:cNvPr id="6" name="Rectangle 7">
            <a:extLst>
              <a:ext uri="{FF2B5EF4-FFF2-40B4-BE49-F238E27FC236}">
                <a16:creationId xmlns:a16="http://schemas.microsoft.com/office/drawing/2014/main" id="{BF3A6932-A6FE-4E5E-8632-A8EFACBBECCA}"/>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54303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7356FA-78B0-476F-8A08-075B0246080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8A88E30-1640-4CAB-AA53-1296A4ED5ECC}"/>
              </a:ext>
            </a:extLst>
          </p:cNvPr>
          <p:cNvSpPr>
            <a:spLocks noGrp="1" noChangeArrowheads="1"/>
          </p:cNvSpPr>
          <p:nvPr>
            <p:ph type="sldNum" sz="quarter" idx="11"/>
          </p:nvPr>
        </p:nvSpPr>
        <p:spPr>
          <a:ln/>
        </p:spPr>
        <p:txBody>
          <a:bodyPr/>
          <a:lstStyle>
            <a:lvl1pPr>
              <a:defRPr/>
            </a:lvl1pPr>
          </a:lstStyle>
          <a:p>
            <a:fld id="{798E04FD-3185-4E95-80E8-54BA07796A2C}" type="slidenum">
              <a:rPr lang="en-US" altLang="en-US"/>
              <a:pPr/>
              <a:t>‹#›</a:t>
            </a:fld>
            <a:endParaRPr lang="en-US" altLang="en-US"/>
          </a:p>
        </p:txBody>
      </p:sp>
      <p:sp>
        <p:nvSpPr>
          <p:cNvPr id="6" name="Rectangle 7">
            <a:extLst>
              <a:ext uri="{FF2B5EF4-FFF2-40B4-BE49-F238E27FC236}">
                <a16:creationId xmlns:a16="http://schemas.microsoft.com/office/drawing/2014/main" id="{0B8A23AC-9772-4CF7-9988-24286E331CFF}"/>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08088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80DCBC5-882D-42D0-BFB3-97755FB3E3F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8EB7F40-3B94-49AC-850C-3915F55A7994}"/>
              </a:ext>
            </a:extLst>
          </p:cNvPr>
          <p:cNvSpPr>
            <a:spLocks noGrp="1" noChangeArrowheads="1"/>
          </p:cNvSpPr>
          <p:nvPr>
            <p:ph type="sldNum" sz="quarter" idx="11"/>
          </p:nvPr>
        </p:nvSpPr>
        <p:spPr>
          <a:ln/>
        </p:spPr>
        <p:txBody>
          <a:bodyPr/>
          <a:lstStyle>
            <a:lvl1pPr>
              <a:defRPr/>
            </a:lvl1pPr>
          </a:lstStyle>
          <a:p>
            <a:fld id="{6C93EB33-115F-4723-9883-CD06FBBA4764}" type="slidenum">
              <a:rPr lang="en-US" altLang="en-US"/>
              <a:pPr/>
              <a:t>‹#›</a:t>
            </a:fld>
            <a:endParaRPr lang="en-US" altLang="en-US"/>
          </a:p>
        </p:txBody>
      </p:sp>
      <p:sp>
        <p:nvSpPr>
          <p:cNvPr id="6" name="Rectangle 7">
            <a:extLst>
              <a:ext uri="{FF2B5EF4-FFF2-40B4-BE49-F238E27FC236}">
                <a16:creationId xmlns:a16="http://schemas.microsoft.com/office/drawing/2014/main" id="{E88B5F7C-D025-4988-BCFA-0741AAED8653}"/>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02703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D81F58A-725A-4B3C-8096-D0737DF2BB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9F208CC-BC28-409C-8B9C-46D1FD80D009}"/>
              </a:ext>
            </a:extLst>
          </p:cNvPr>
          <p:cNvSpPr>
            <a:spLocks noGrp="1" noChangeArrowheads="1"/>
          </p:cNvSpPr>
          <p:nvPr>
            <p:ph type="sldNum" sz="quarter" idx="11"/>
          </p:nvPr>
        </p:nvSpPr>
        <p:spPr>
          <a:ln/>
        </p:spPr>
        <p:txBody>
          <a:bodyPr/>
          <a:lstStyle>
            <a:lvl1pPr>
              <a:defRPr/>
            </a:lvl1pPr>
          </a:lstStyle>
          <a:p>
            <a:fld id="{CFFB8B14-25A1-4D73-A454-5F373140BBD7}" type="slidenum">
              <a:rPr lang="en-US" altLang="en-US"/>
              <a:pPr/>
              <a:t>‹#›</a:t>
            </a:fld>
            <a:endParaRPr lang="en-US" altLang="en-US"/>
          </a:p>
        </p:txBody>
      </p:sp>
      <p:sp>
        <p:nvSpPr>
          <p:cNvPr id="7" name="Rectangle 7">
            <a:extLst>
              <a:ext uri="{FF2B5EF4-FFF2-40B4-BE49-F238E27FC236}">
                <a16:creationId xmlns:a16="http://schemas.microsoft.com/office/drawing/2014/main" id="{010FE017-EF53-4B64-A7F3-AA33EC8F7117}"/>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61947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A8B7C03-F25C-40ED-986D-04D7BDA18DA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D5B68111-BC81-44C0-B1F1-D56601FB843D}"/>
              </a:ext>
            </a:extLst>
          </p:cNvPr>
          <p:cNvSpPr>
            <a:spLocks noGrp="1" noChangeArrowheads="1"/>
          </p:cNvSpPr>
          <p:nvPr>
            <p:ph type="sldNum" sz="quarter" idx="11"/>
          </p:nvPr>
        </p:nvSpPr>
        <p:spPr>
          <a:ln/>
        </p:spPr>
        <p:txBody>
          <a:bodyPr/>
          <a:lstStyle>
            <a:lvl1pPr>
              <a:defRPr/>
            </a:lvl1pPr>
          </a:lstStyle>
          <a:p>
            <a:fld id="{C31F3B44-9CF3-4CBD-BE8B-E684EA8ED419}" type="slidenum">
              <a:rPr lang="en-US" altLang="en-US"/>
              <a:pPr/>
              <a:t>‹#›</a:t>
            </a:fld>
            <a:endParaRPr lang="en-US" altLang="en-US"/>
          </a:p>
        </p:txBody>
      </p:sp>
      <p:sp>
        <p:nvSpPr>
          <p:cNvPr id="9" name="Rectangle 7">
            <a:extLst>
              <a:ext uri="{FF2B5EF4-FFF2-40B4-BE49-F238E27FC236}">
                <a16:creationId xmlns:a16="http://schemas.microsoft.com/office/drawing/2014/main" id="{86BC5B54-9D00-4B7D-B859-D017526CDFDB}"/>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6987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AE65D0D-ACB6-4658-80E9-AA99BB20E7F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093399B-C420-4FDD-8442-80CB3205D141}"/>
              </a:ext>
            </a:extLst>
          </p:cNvPr>
          <p:cNvSpPr>
            <a:spLocks noGrp="1" noChangeArrowheads="1"/>
          </p:cNvSpPr>
          <p:nvPr>
            <p:ph type="sldNum" sz="quarter" idx="11"/>
          </p:nvPr>
        </p:nvSpPr>
        <p:spPr>
          <a:ln/>
        </p:spPr>
        <p:txBody>
          <a:bodyPr/>
          <a:lstStyle>
            <a:lvl1pPr>
              <a:defRPr/>
            </a:lvl1pPr>
          </a:lstStyle>
          <a:p>
            <a:fld id="{50515A42-E9B4-4967-B627-847740EE525F}" type="slidenum">
              <a:rPr lang="en-US" altLang="en-US"/>
              <a:pPr/>
              <a:t>‹#›</a:t>
            </a:fld>
            <a:endParaRPr lang="en-US" altLang="en-US"/>
          </a:p>
        </p:txBody>
      </p:sp>
      <p:sp>
        <p:nvSpPr>
          <p:cNvPr id="5" name="Rectangle 7">
            <a:extLst>
              <a:ext uri="{FF2B5EF4-FFF2-40B4-BE49-F238E27FC236}">
                <a16:creationId xmlns:a16="http://schemas.microsoft.com/office/drawing/2014/main" id="{51A32F0A-188D-4D26-ADBF-A23D6CB14FFB}"/>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65457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00C8685-34EC-4FFC-A7BE-EA047BCE95C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417FE650-5B1E-478B-A659-ACE575191289}"/>
              </a:ext>
            </a:extLst>
          </p:cNvPr>
          <p:cNvSpPr>
            <a:spLocks noGrp="1" noChangeArrowheads="1"/>
          </p:cNvSpPr>
          <p:nvPr>
            <p:ph type="sldNum" sz="quarter" idx="11"/>
          </p:nvPr>
        </p:nvSpPr>
        <p:spPr>
          <a:ln/>
        </p:spPr>
        <p:txBody>
          <a:bodyPr/>
          <a:lstStyle>
            <a:lvl1pPr>
              <a:defRPr/>
            </a:lvl1pPr>
          </a:lstStyle>
          <a:p>
            <a:fld id="{3CDE02EF-CADA-417F-9AFD-F48D08010BCC}" type="slidenum">
              <a:rPr lang="en-US" altLang="en-US"/>
              <a:pPr/>
              <a:t>‹#›</a:t>
            </a:fld>
            <a:endParaRPr lang="en-US" altLang="en-US"/>
          </a:p>
        </p:txBody>
      </p:sp>
      <p:sp>
        <p:nvSpPr>
          <p:cNvPr id="4" name="Rectangle 7">
            <a:extLst>
              <a:ext uri="{FF2B5EF4-FFF2-40B4-BE49-F238E27FC236}">
                <a16:creationId xmlns:a16="http://schemas.microsoft.com/office/drawing/2014/main" id="{C739421B-FE89-4EB8-AE8A-26AA20D78648}"/>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92738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B3B7EEE-2B9A-4C3A-AA00-891D391EF1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49CBBE-BE41-4BC0-BF63-B2D78F09329C}"/>
              </a:ext>
            </a:extLst>
          </p:cNvPr>
          <p:cNvSpPr>
            <a:spLocks noGrp="1" noChangeArrowheads="1"/>
          </p:cNvSpPr>
          <p:nvPr>
            <p:ph type="sldNum" sz="quarter" idx="11"/>
          </p:nvPr>
        </p:nvSpPr>
        <p:spPr>
          <a:ln/>
        </p:spPr>
        <p:txBody>
          <a:bodyPr/>
          <a:lstStyle>
            <a:lvl1pPr>
              <a:defRPr/>
            </a:lvl1pPr>
          </a:lstStyle>
          <a:p>
            <a:fld id="{73B93209-70DC-4898-A841-2E4E3BD1A391}" type="slidenum">
              <a:rPr lang="en-US" altLang="en-US"/>
              <a:pPr/>
              <a:t>‹#›</a:t>
            </a:fld>
            <a:endParaRPr lang="en-US" altLang="en-US"/>
          </a:p>
        </p:txBody>
      </p:sp>
      <p:sp>
        <p:nvSpPr>
          <p:cNvPr id="7" name="Rectangle 7">
            <a:extLst>
              <a:ext uri="{FF2B5EF4-FFF2-40B4-BE49-F238E27FC236}">
                <a16:creationId xmlns:a16="http://schemas.microsoft.com/office/drawing/2014/main" id="{B4319736-7824-4251-B998-1D1A4F0A6B3F}"/>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10140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9546831-40F3-44CA-B3F0-2617F949321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4656E51-91E9-4C5C-B018-319D679DEA7C}"/>
              </a:ext>
            </a:extLst>
          </p:cNvPr>
          <p:cNvSpPr>
            <a:spLocks noGrp="1" noChangeArrowheads="1"/>
          </p:cNvSpPr>
          <p:nvPr>
            <p:ph type="sldNum" sz="quarter" idx="11"/>
          </p:nvPr>
        </p:nvSpPr>
        <p:spPr>
          <a:ln/>
        </p:spPr>
        <p:txBody>
          <a:bodyPr/>
          <a:lstStyle>
            <a:lvl1pPr>
              <a:defRPr/>
            </a:lvl1pPr>
          </a:lstStyle>
          <a:p>
            <a:fld id="{EB5A1E6D-C925-488C-84BF-F3EB769B7A86}" type="slidenum">
              <a:rPr lang="en-US" altLang="en-US"/>
              <a:pPr/>
              <a:t>‹#›</a:t>
            </a:fld>
            <a:endParaRPr lang="en-US" altLang="en-US"/>
          </a:p>
        </p:txBody>
      </p:sp>
      <p:sp>
        <p:nvSpPr>
          <p:cNvPr id="7" name="Rectangle 7">
            <a:extLst>
              <a:ext uri="{FF2B5EF4-FFF2-40B4-BE49-F238E27FC236}">
                <a16:creationId xmlns:a16="http://schemas.microsoft.com/office/drawing/2014/main" id="{2242CC68-B5D6-4458-9588-1DDB02BCEBC2}"/>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82391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119C61C-B464-4141-91A8-93AC4C715D79}"/>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9C44BE0-79B7-4798-AE3E-91B7D2025A9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1F394D7-2B83-48BD-BA3A-18982E5E2A5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8F4D3289-40C7-4BB4-AC6E-59B7F02D0BC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02900F6E-31FC-488D-B43F-E872C65CA612}" type="slidenum">
              <a:rPr lang="en-US" altLang="en-US"/>
              <a:pPr/>
              <a:t>‹#›</a:t>
            </a:fld>
            <a:endParaRPr lang="en-US" altLang="en-US"/>
          </a:p>
        </p:txBody>
      </p:sp>
      <p:sp>
        <p:nvSpPr>
          <p:cNvPr id="1031" name="Rectangle 7">
            <a:extLst>
              <a:ext uri="{FF2B5EF4-FFF2-40B4-BE49-F238E27FC236}">
                <a16:creationId xmlns:a16="http://schemas.microsoft.com/office/drawing/2014/main" id="{D1C5E8DA-1999-40CF-A963-9211C16BE3C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B04D2196-C9B2-4C48-A2E4-14726AE360E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099" name="WordArt 2">
            <a:extLst>
              <a:ext uri="{FF2B5EF4-FFF2-40B4-BE49-F238E27FC236}">
                <a16:creationId xmlns:a16="http://schemas.microsoft.com/office/drawing/2014/main" id="{E1D564E0-F1E2-4D0D-8B32-F2D56E2A8987}"/>
              </a:ext>
            </a:extLst>
          </p:cNvPr>
          <p:cNvSpPr>
            <a:spLocks noChangeArrowheads="1" noChangeShapeType="1" noTextEdit="1"/>
          </p:cNvSpPr>
          <p:nvPr/>
        </p:nvSpPr>
        <p:spPr bwMode="auto">
          <a:xfrm>
            <a:off x="762000" y="914400"/>
            <a:ext cx="7467600" cy="40386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contourClr>
                <a:srgbClr val="FFFFCC"/>
              </a:contourClr>
            </a:sp3d>
          </a:bodyPr>
          <a:lstStyle/>
          <a:p>
            <a:pPr algn="ctr"/>
            <a:r>
              <a:rPr lang="en-US" sz="3600" kern="10">
                <a:ln w="9525">
                  <a:round/>
                  <a:headEnd/>
                  <a:tailEnd/>
                </a:ln>
                <a:gradFill rotWithShape="1">
                  <a:gsLst>
                    <a:gs pos="0">
                      <a:srgbClr val="FFFFCC"/>
                    </a:gs>
                    <a:gs pos="100000">
                      <a:srgbClr val="FF9999"/>
                    </a:gs>
                  </a:gsLst>
                  <a:lin ang="5400000" scaled="1"/>
                </a:gradFill>
                <a:latin typeface="Times New Roman" panose="02020603050405020304" pitchFamily="18" charset="0"/>
                <a:cs typeface="Times New Roman" panose="02020603050405020304" pitchFamily="18" charset="0"/>
              </a:rPr>
              <a:t>Iterators</a:t>
            </a:r>
          </a:p>
          <a:p>
            <a:pPr algn="ctr"/>
            <a:r>
              <a:rPr lang="en-US" sz="3600" kern="10">
                <a:ln w="9525">
                  <a:round/>
                  <a:headEnd/>
                  <a:tailEnd/>
                </a:ln>
                <a:gradFill rotWithShape="1">
                  <a:gsLst>
                    <a:gs pos="0">
                      <a:srgbClr val="FFFFCC"/>
                    </a:gs>
                    <a:gs pos="100000">
                      <a:srgbClr val="FF9999"/>
                    </a:gs>
                  </a:gsLst>
                  <a:lin ang="5400000" scaled="1"/>
                </a:gradFill>
                <a:latin typeface="Times New Roman" panose="02020603050405020304" pitchFamily="18" charset="0"/>
                <a:cs typeface="Times New Roman" panose="02020603050405020304" pitchFamily="18" charset="0"/>
              </a:rPr>
              <a:t>New For Loop</a:t>
            </a:r>
          </a:p>
        </p:txBody>
      </p:sp>
      <p:sp>
        <p:nvSpPr>
          <p:cNvPr id="4100" name="WordArt 7">
            <a:extLst>
              <a:ext uri="{FF2B5EF4-FFF2-40B4-BE49-F238E27FC236}">
                <a16:creationId xmlns:a16="http://schemas.microsoft.com/office/drawing/2014/main" id="{F40701A8-A085-4408-B6AE-77DD8D8420AF}"/>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7F9A9265-0D66-4DE2-9A32-F4A8AF82399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2531" name="Rectangle 3">
            <a:extLst>
              <a:ext uri="{FF2B5EF4-FFF2-40B4-BE49-F238E27FC236}">
                <a16:creationId xmlns:a16="http://schemas.microsoft.com/office/drawing/2014/main" id="{4A0A1C3A-7CE9-4CA5-9A85-C075AC54D7EA}"/>
              </a:ext>
            </a:extLst>
          </p:cNvPr>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22532" name="Text Box 4">
            <a:extLst>
              <a:ext uri="{FF2B5EF4-FFF2-40B4-BE49-F238E27FC236}">
                <a16:creationId xmlns:a16="http://schemas.microsoft.com/office/drawing/2014/main" id="{7F249FD3-CE8F-4DD4-A073-69BAB4B15474}"/>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22533" name="Text Box 5">
            <a:extLst>
              <a:ext uri="{FF2B5EF4-FFF2-40B4-BE49-F238E27FC236}">
                <a16:creationId xmlns:a16="http://schemas.microsoft.com/office/drawing/2014/main" id="{7B1CFCB0-A0D2-4FFF-8FCD-48D08C785E22}"/>
              </a:ext>
            </a:extLst>
          </p:cNvPr>
          <p:cNvSpPr txBox="1">
            <a:spLocks noChangeArrowheads="1"/>
          </p:cNvSpPr>
          <p:nvPr/>
        </p:nvSpPr>
        <p:spPr bwMode="auto">
          <a:xfrm>
            <a:off x="7315200" y="40386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22534" name="Line 6">
            <a:extLst>
              <a:ext uri="{FF2B5EF4-FFF2-40B4-BE49-F238E27FC236}">
                <a16:creationId xmlns:a16="http://schemas.microsoft.com/office/drawing/2014/main" id="{41BE9578-8A58-424C-BA8F-4D24D4066CCE}"/>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7">
            <a:extLst>
              <a:ext uri="{FF2B5EF4-FFF2-40B4-BE49-F238E27FC236}">
                <a16:creationId xmlns:a16="http://schemas.microsoft.com/office/drawing/2014/main" id="{74B493F7-D073-4B88-AAD9-EA3C2F0E4059}"/>
              </a:ext>
            </a:extLst>
          </p:cNvPr>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WordArt 8">
            <a:extLst>
              <a:ext uri="{FF2B5EF4-FFF2-40B4-BE49-F238E27FC236}">
                <a16:creationId xmlns:a16="http://schemas.microsoft.com/office/drawing/2014/main" id="{99488915-B58D-46DC-B80D-9976676FB8D3}"/>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
        <p:nvSpPr>
          <p:cNvPr id="22537" name="Text Box 9">
            <a:extLst>
              <a:ext uri="{FF2B5EF4-FFF2-40B4-BE49-F238E27FC236}">
                <a16:creationId xmlns:a16="http://schemas.microsoft.com/office/drawing/2014/main" id="{14D5BB1E-C5EC-41A0-9042-48CC5F36A042}"/>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22538" name="Text Box 10">
            <a:extLst>
              <a:ext uri="{FF2B5EF4-FFF2-40B4-BE49-F238E27FC236}">
                <a16:creationId xmlns:a16="http://schemas.microsoft.com/office/drawing/2014/main" id="{E3B2D1F1-9399-4A5A-842A-E4776CACF763}"/>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2539" name="Text Box 11">
            <a:extLst>
              <a:ext uri="{FF2B5EF4-FFF2-40B4-BE49-F238E27FC236}">
                <a16:creationId xmlns:a16="http://schemas.microsoft.com/office/drawing/2014/main" id="{32167347-2741-4DF7-882A-13963C1E427D}"/>
              </a:ext>
            </a:extLst>
          </p:cNvPr>
          <p:cNvSpPr txBox="1">
            <a:spLocks noChangeArrowheads="1"/>
          </p:cNvSpPr>
          <p:nvPr/>
        </p:nvSpPr>
        <p:spPr bwMode="auto">
          <a:xfrm>
            <a:off x="7239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2540" name="Text Box 12">
            <a:extLst>
              <a:ext uri="{FF2B5EF4-FFF2-40B4-BE49-F238E27FC236}">
                <a16:creationId xmlns:a16="http://schemas.microsoft.com/office/drawing/2014/main" id="{2338844D-2757-4D1D-BBA6-3F2F656285A0}"/>
              </a:ext>
            </a:extLst>
          </p:cNvPr>
          <p:cNvSpPr txBox="1">
            <a:spLocks noChangeArrowheads="1"/>
          </p:cNvSpPr>
          <p:nvPr/>
        </p:nvSpPr>
        <p:spPr bwMode="auto">
          <a:xfrm>
            <a:off x="39624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2541" name="Text Box 2">
            <a:extLst>
              <a:ext uri="{FF2B5EF4-FFF2-40B4-BE49-F238E27FC236}">
                <a16:creationId xmlns:a16="http://schemas.microsoft.com/office/drawing/2014/main" id="{84306D87-CC28-408F-9CE9-93251CF07549}"/>
              </a:ext>
            </a:extLst>
          </p:cNvPr>
          <p:cNvSpPr txBox="1">
            <a:spLocks noChangeArrowheads="1"/>
          </p:cNvSpPr>
          <p:nvPr/>
        </p:nvSpPr>
        <p:spPr bwMode="auto">
          <a:xfrm>
            <a:off x="468313" y="1609725"/>
            <a:ext cx="598646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x;</a:t>
            </a:r>
          </a:p>
        </p:txBody>
      </p:sp>
      <p:sp>
        <p:nvSpPr>
          <p:cNvPr id="15" name="Rectangle 3">
            <a:extLst>
              <a:ext uri="{FF2B5EF4-FFF2-40B4-BE49-F238E27FC236}">
                <a16:creationId xmlns:a16="http://schemas.microsoft.com/office/drawing/2014/main" id="{898AF25C-72DD-4B5B-BCDF-B8247BA56848}"/>
              </a:ext>
            </a:extLst>
          </p:cNvPr>
          <p:cNvSpPr>
            <a:spLocks noChangeArrowheads="1"/>
          </p:cNvSpPr>
          <p:nvPr/>
        </p:nvSpPr>
        <p:spPr bwMode="auto">
          <a:xfrm>
            <a:off x="5600700" y="2617788"/>
            <a:ext cx="3276600" cy="8382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dirty="0">
                <a:latin typeface="Tahoma" panose="020B0604030504040204" pitchFamily="34" charset="0"/>
              </a:rPr>
              <a:t>"Chuck"</a:t>
            </a:r>
          </a:p>
        </p:txBody>
      </p:sp>
      <p:sp>
        <p:nvSpPr>
          <p:cNvPr id="22543" name="Text Box 12">
            <a:extLst>
              <a:ext uri="{FF2B5EF4-FFF2-40B4-BE49-F238E27FC236}">
                <a16:creationId xmlns:a16="http://schemas.microsoft.com/office/drawing/2014/main" id="{71476876-CA4E-4CC3-9FBF-E61A6F5C887C}"/>
              </a:ext>
            </a:extLst>
          </p:cNvPr>
          <p:cNvSpPr txBox="1">
            <a:spLocks noChangeArrowheads="1"/>
          </p:cNvSpPr>
          <p:nvPr/>
        </p:nvSpPr>
        <p:spPr bwMode="auto">
          <a:xfrm>
            <a:off x="6743700" y="2312988"/>
            <a:ext cx="1333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0x5E9A06</a:t>
            </a:r>
          </a:p>
        </p:txBody>
      </p:sp>
      <p:sp>
        <p:nvSpPr>
          <p:cNvPr id="22544" name="Freeform: Shape 16">
            <a:extLst>
              <a:ext uri="{FF2B5EF4-FFF2-40B4-BE49-F238E27FC236}">
                <a16:creationId xmlns:a16="http://schemas.microsoft.com/office/drawing/2014/main" id="{6E9C9F5D-2CD7-4D63-9351-5F5870E62150}"/>
              </a:ext>
            </a:extLst>
          </p:cNvPr>
          <p:cNvSpPr>
            <a:spLocks/>
          </p:cNvSpPr>
          <p:nvPr/>
        </p:nvSpPr>
        <p:spPr bwMode="auto">
          <a:xfrm>
            <a:off x="5505450" y="1420813"/>
            <a:ext cx="1657350" cy="892175"/>
          </a:xfrm>
          <a:custGeom>
            <a:avLst/>
            <a:gdLst>
              <a:gd name="T0" fmla="*/ 0 w 1657350"/>
              <a:gd name="T1" fmla="*/ 107748 h 1084335"/>
              <a:gd name="T2" fmla="*/ 114299 w 1657350"/>
              <a:gd name="T3" fmla="*/ 43187 h 1084335"/>
              <a:gd name="T4" fmla="*/ 247650 w 1657350"/>
              <a:gd name="T5" fmla="*/ 10206 h 1084335"/>
              <a:gd name="T6" fmla="*/ 685800 w 1657350"/>
              <a:gd name="T7" fmla="*/ 13799 h 1084335"/>
              <a:gd name="T8" fmla="*/ 1362075 w 1657350"/>
              <a:gd name="T9" fmla="*/ 164688 h 1084335"/>
              <a:gd name="T10" fmla="*/ 1657350 w 1657350"/>
              <a:gd name="T11" fmla="*/ 408984 h 1084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57350" h="1084335">
                <a:moveTo>
                  <a:pt x="0" y="285671"/>
                </a:moveTo>
                <a:cubicBezTo>
                  <a:pt x="19050" y="257143"/>
                  <a:pt x="73024" y="157603"/>
                  <a:pt x="114299" y="114501"/>
                </a:cubicBezTo>
                <a:cubicBezTo>
                  <a:pt x="155574" y="71399"/>
                  <a:pt x="152400" y="40046"/>
                  <a:pt x="247650" y="27060"/>
                </a:cubicBezTo>
                <a:cubicBezTo>
                  <a:pt x="342900" y="14074"/>
                  <a:pt x="500063" y="-31677"/>
                  <a:pt x="685800" y="36585"/>
                </a:cubicBezTo>
                <a:cubicBezTo>
                  <a:pt x="871537" y="104847"/>
                  <a:pt x="1200150" y="262010"/>
                  <a:pt x="1362075" y="436635"/>
                </a:cubicBezTo>
                <a:cubicBezTo>
                  <a:pt x="1524000" y="611260"/>
                  <a:pt x="1590675" y="847797"/>
                  <a:pt x="1657350" y="1084335"/>
                </a:cubicBez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D9802F08-9AF3-431D-BBF8-DDDBA14BE927}"/>
              </a:ext>
            </a:extLst>
          </p:cNvPr>
          <p:cNvSpPr txBox="1">
            <a:spLocks noChangeArrowheads="1"/>
          </p:cNvSpPr>
          <p:nvPr/>
        </p:nvSpPr>
        <p:spPr bwMode="auto">
          <a:xfrm>
            <a:off x="381000" y="2057400"/>
            <a:ext cx="86645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0000"/>
                </a:solidFill>
                <a:latin typeface="Tahoma" panose="020B0604030504040204" pitchFamily="34" charset="0"/>
              </a:rPr>
              <a:t>How many String object does this code create?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"Chuck";</a:t>
            </a:r>
          </a:p>
        </p:txBody>
      </p:sp>
      <p:sp>
        <p:nvSpPr>
          <p:cNvPr id="24579" name="WordArt 8">
            <a:extLst>
              <a:ext uri="{FF2B5EF4-FFF2-40B4-BE49-F238E27FC236}">
                <a16:creationId xmlns:a16="http://schemas.microsoft.com/office/drawing/2014/main" id="{70D8F849-E9EB-455A-BBD5-28FA2DAB215C}"/>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53C7E170-D185-44BA-9A02-83A88E46379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6627" name="Rectangle 3">
            <a:extLst>
              <a:ext uri="{FF2B5EF4-FFF2-40B4-BE49-F238E27FC236}">
                <a16:creationId xmlns:a16="http://schemas.microsoft.com/office/drawing/2014/main" id="{A3E55305-2C0E-45B2-A6C6-5ED0AE053071}"/>
              </a:ext>
            </a:extLst>
          </p:cNvPr>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26628" name="Text Box 4">
            <a:extLst>
              <a:ext uri="{FF2B5EF4-FFF2-40B4-BE49-F238E27FC236}">
                <a16:creationId xmlns:a16="http://schemas.microsoft.com/office/drawing/2014/main" id="{461943B8-E195-4184-A854-078466D67DC2}"/>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26629" name="Text Box 5">
            <a:extLst>
              <a:ext uri="{FF2B5EF4-FFF2-40B4-BE49-F238E27FC236}">
                <a16:creationId xmlns:a16="http://schemas.microsoft.com/office/drawing/2014/main" id="{61A1529C-9168-43AF-B356-4AD84480ED69}"/>
              </a:ext>
            </a:extLst>
          </p:cNvPr>
          <p:cNvSpPr txBox="1">
            <a:spLocks noChangeArrowheads="1"/>
          </p:cNvSpPr>
          <p:nvPr/>
        </p:nvSpPr>
        <p:spPr bwMode="auto">
          <a:xfrm>
            <a:off x="7315200" y="40386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26630" name="Line 6">
            <a:extLst>
              <a:ext uri="{FF2B5EF4-FFF2-40B4-BE49-F238E27FC236}">
                <a16:creationId xmlns:a16="http://schemas.microsoft.com/office/drawing/2014/main" id="{4458261F-9ED0-4989-A6DD-C5BA08BD19A7}"/>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7">
            <a:extLst>
              <a:ext uri="{FF2B5EF4-FFF2-40B4-BE49-F238E27FC236}">
                <a16:creationId xmlns:a16="http://schemas.microsoft.com/office/drawing/2014/main" id="{E59F59A8-DEB4-472D-A0FD-08E4499C324C}"/>
              </a:ext>
            </a:extLst>
          </p:cNvPr>
          <p:cNvSpPr>
            <a:spLocks noChangeShapeType="1"/>
          </p:cNvSpPr>
          <p:nvPr/>
        </p:nvSpPr>
        <p:spPr bwMode="auto">
          <a:xfrm flipH="1" flipV="1">
            <a:off x="7391400" y="3713163"/>
            <a:ext cx="76200" cy="35242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WordArt 8">
            <a:extLst>
              <a:ext uri="{FF2B5EF4-FFF2-40B4-BE49-F238E27FC236}">
                <a16:creationId xmlns:a16="http://schemas.microsoft.com/office/drawing/2014/main" id="{00DDA2D5-4EDF-4B50-BEFB-8425DAD1AD22}"/>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
        <p:nvSpPr>
          <p:cNvPr id="26633" name="Text Box 9">
            <a:extLst>
              <a:ext uri="{FF2B5EF4-FFF2-40B4-BE49-F238E27FC236}">
                <a16:creationId xmlns:a16="http://schemas.microsoft.com/office/drawing/2014/main" id="{A648D6D3-8345-4967-8F55-01C44A89A058}"/>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26634" name="Text Box 10">
            <a:extLst>
              <a:ext uri="{FF2B5EF4-FFF2-40B4-BE49-F238E27FC236}">
                <a16:creationId xmlns:a16="http://schemas.microsoft.com/office/drawing/2014/main" id="{905BCA3E-E3FE-4800-A07E-7A04B97156B5}"/>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6635" name="Text Box 11">
            <a:extLst>
              <a:ext uri="{FF2B5EF4-FFF2-40B4-BE49-F238E27FC236}">
                <a16:creationId xmlns:a16="http://schemas.microsoft.com/office/drawing/2014/main" id="{3FF641EE-FD1C-4729-9916-B7CC67C23681}"/>
              </a:ext>
            </a:extLst>
          </p:cNvPr>
          <p:cNvSpPr txBox="1">
            <a:spLocks noChangeArrowheads="1"/>
          </p:cNvSpPr>
          <p:nvPr/>
        </p:nvSpPr>
        <p:spPr bwMode="auto">
          <a:xfrm>
            <a:off x="7239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6636" name="Text Box 12">
            <a:extLst>
              <a:ext uri="{FF2B5EF4-FFF2-40B4-BE49-F238E27FC236}">
                <a16:creationId xmlns:a16="http://schemas.microsoft.com/office/drawing/2014/main" id="{310A1A2F-D25E-4402-82FF-69D574F7358B}"/>
              </a:ext>
            </a:extLst>
          </p:cNvPr>
          <p:cNvSpPr txBox="1">
            <a:spLocks noChangeArrowheads="1"/>
          </p:cNvSpPr>
          <p:nvPr/>
        </p:nvSpPr>
        <p:spPr bwMode="auto">
          <a:xfrm>
            <a:off x="39624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6637" name="Text Box 2">
            <a:extLst>
              <a:ext uri="{FF2B5EF4-FFF2-40B4-BE49-F238E27FC236}">
                <a16:creationId xmlns:a16="http://schemas.microsoft.com/office/drawing/2014/main" id="{4FD5B424-9E60-49D9-AD91-E2615EDFAB60}"/>
              </a:ext>
            </a:extLst>
          </p:cNvPr>
          <p:cNvSpPr txBox="1">
            <a:spLocks noChangeArrowheads="1"/>
          </p:cNvSpPr>
          <p:nvPr/>
        </p:nvSpPr>
        <p:spPr bwMode="auto">
          <a:xfrm>
            <a:off x="468313" y="1609725"/>
            <a:ext cx="598646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"Chuck";</a:t>
            </a:r>
          </a:p>
        </p:txBody>
      </p:sp>
      <p:sp>
        <p:nvSpPr>
          <p:cNvPr id="15" name="Rectangle 3">
            <a:extLst>
              <a:ext uri="{FF2B5EF4-FFF2-40B4-BE49-F238E27FC236}">
                <a16:creationId xmlns:a16="http://schemas.microsoft.com/office/drawing/2014/main" id="{898AF25C-72DD-4B5B-BCDF-B8247BA56848}"/>
              </a:ext>
            </a:extLst>
          </p:cNvPr>
          <p:cNvSpPr>
            <a:spLocks noChangeArrowheads="1"/>
          </p:cNvSpPr>
          <p:nvPr/>
        </p:nvSpPr>
        <p:spPr bwMode="auto">
          <a:xfrm>
            <a:off x="5600700" y="2617788"/>
            <a:ext cx="3276600" cy="8382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dirty="0">
                <a:latin typeface="Tahoma" panose="020B0604030504040204" pitchFamily="34" charset="0"/>
              </a:rPr>
              <a:t>"Chuck"</a:t>
            </a:r>
          </a:p>
        </p:txBody>
      </p:sp>
      <p:sp>
        <p:nvSpPr>
          <p:cNvPr id="26639" name="Text Box 12">
            <a:extLst>
              <a:ext uri="{FF2B5EF4-FFF2-40B4-BE49-F238E27FC236}">
                <a16:creationId xmlns:a16="http://schemas.microsoft.com/office/drawing/2014/main" id="{AD56427E-2A69-4BCD-9745-7502AFDDE7A3}"/>
              </a:ext>
            </a:extLst>
          </p:cNvPr>
          <p:cNvSpPr txBox="1">
            <a:spLocks noChangeArrowheads="1"/>
          </p:cNvSpPr>
          <p:nvPr/>
        </p:nvSpPr>
        <p:spPr bwMode="auto">
          <a:xfrm>
            <a:off x="6743700" y="2312988"/>
            <a:ext cx="1333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0x5E9A06</a:t>
            </a:r>
          </a:p>
        </p:txBody>
      </p:sp>
      <p:sp>
        <p:nvSpPr>
          <p:cNvPr id="26640" name="Freeform: Shape 16">
            <a:extLst>
              <a:ext uri="{FF2B5EF4-FFF2-40B4-BE49-F238E27FC236}">
                <a16:creationId xmlns:a16="http://schemas.microsoft.com/office/drawing/2014/main" id="{806B54C9-C729-4AD6-902E-5D73E2985C59}"/>
              </a:ext>
            </a:extLst>
          </p:cNvPr>
          <p:cNvSpPr>
            <a:spLocks/>
          </p:cNvSpPr>
          <p:nvPr/>
        </p:nvSpPr>
        <p:spPr bwMode="auto">
          <a:xfrm>
            <a:off x="5505450" y="1420813"/>
            <a:ext cx="1657350" cy="892175"/>
          </a:xfrm>
          <a:custGeom>
            <a:avLst/>
            <a:gdLst>
              <a:gd name="T0" fmla="*/ 0 w 1657350"/>
              <a:gd name="T1" fmla="*/ 107748 h 1084335"/>
              <a:gd name="T2" fmla="*/ 114299 w 1657350"/>
              <a:gd name="T3" fmla="*/ 43187 h 1084335"/>
              <a:gd name="T4" fmla="*/ 247650 w 1657350"/>
              <a:gd name="T5" fmla="*/ 10206 h 1084335"/>
              <a:gd name="T6" fmla="*/ 685800 w 1657350"/>
              <a:gd name="T7" fmla="*/ 13799 h 1084335"/>
              <a:gd name="T8" fmla="*/ 1362075 w 1657350"/>
              <a:gd name="T9" fmla="*/ 164688 h 1084335"/>
              <a:gd name="T10" fmla="*/ 1657350 w 1657350"/>
              <a:gd name="T11" fmla="*/ 408984 h 1084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57350" h="1084335">
                <a:moveTo>
                  <a:pt x="0" y="285671"/>
                </a:moveTo>
                <a:cubicBezTo>
                  <a:pt x="19050" y="257143"/>
                  <a:pt x="73024" y="157603"/>
                  <a:pt x="114299" y="114501"/>
                </a:cubicBezTo>
                <a:cubicBezTo>
                  <a:pt x="155574" y="71399"/>
                  <a:pt x="152400" y="40046"/>
                  <a:pt x="247650" y="27060"/>
                </a:cubicBezTo>
                <a:cubicBezTo>
                  <a:pt x="342900" y="14074"/>
                  <a:pt x="500063" y="-31677"/>
                  <a:pt x="685800" y="36585"/>
                </a:cubicBezTo>
                <a:cubicBezTo>
                  <a:pt x="871537" y="104847"/>
                  <a:pt x="1200150" y="262010"/>
                  <a:pt x="1362075" y="436635"/>
                </a:cubicBezTo>
                <a:cubicBezTo>
                  <a:pt x="1524000" y="611260"/>
                  <a:pt x="1590675" y="847797"/>
                  <a:pt x="1657350" y="1084335"/>
                </a:cubicBez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Freeform: Shape 1">
            <a:extLst>
              <a:ext uri="{FF2B5EF4-FFF2-40B4-BE49-F238E27FC236}">
                <a16:creationId xmlns:a16="http://schemas.microsoft.com/office/drawing/2014/main" id="{84D41011-4558-45E3-8EF7-96027DA8B2B7}"/>
              </a:ext>
            </a:extLst>
          </p:cNvPr>
          <p:cNvSpPr>
            <a:spLocks/>
          </p:cNvSpPr>
          <p:nvPr/>
        </p:nvSpPr>
        <p:spPr bwMode="auto">
          <a:xfrm>
            <a:off x="4283075" y="2152650"/>
            <a:ext cx="155575" cy="2362200"/>
          </a:xfrm>
          <a:custGeom>
            <a:avLst/>
            <a:gdLst>
              <a:gd name="T0" fmla="*/ 31298 w 155236"/>
              <a:gd name="T1" fmla="*/ 0 h 2362200"/>
              <a:gd name="T2" fmla="*/ 155664 w 155236"/>
              <a:gd name="T3" fmla="*/ 476250 h 2362200"/>
              <a:gd name="T4" fmla="*/ 2599 w 155236"/>
              <a:gd name="T5" fmla="*/ 1685925 h 2362200"/>
              <a:gd name="T6" fmla="*/ 59998 w 155236"/>
              <a:gd name="T7" fmla="*/ 2057400 h 2362200"/>
              <a:gd name="T8" fmla="*/ 69565 w 155236"/>
              <a:gd name="T9" fmla="*/ 2362200 h 2362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236" h="2362200">
                <a:moveTo>
                  <a:pt x="31162" y="0"/>
                </a:moveTo>
                <a:cubicBezTo>
                  <a:pt x="95455" y="97631"/>
                  <a:pt x="159749" y="195263"/>
                  <a:pt x="154987" y="476250"/>
                </a:cubicBezTo>
                <a:cubicBezTo>
                  <a:pt x="150225" y="757237"/>
                  <a:pt x="18462" y="1422400"/>
                  <a:pt x="2587" y="1685925"/>
                </a:cubicBezTo>
                <a:cubicBezTo>
                  <a:pt x="-13288" y="1949450"/>
                  <a:pt x="48625" y="1944688"/>
                  <a:pt x="59737" y="2057400"/>
                </a:cubicBezTo>
                <a:cubicBezTo>
                  <a:pt x="70849" y="2170112"/>
                  <a:pt x="70055" y="2266156"/>
                  <a:pt x="69262" y="2362200"/>
                </a:cubicBezTo>
              </a:path>
            </a:pathLst>
          </a:cu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09A1DADC-3B13-437D-B92E-1DEF6651712D}"/>
              </a:ext>
            </a:extLst>
          </p:cNvPr>
          <p:cNvSpPr txBox="1">
            <a:spLocks noChangeArrowheads="1"/>
          </p:cNvSpPr>
          <p:nvPr/>
        </p:nvSpPr>
        <p:spPr bwMode="auto">
          <a:xfrm>
            <a:off x="381000" y="2057400"/>
            <a:ext cx="86645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0000"/>
                </a:solidFill>
                <a:latin typeface="Tahoma" panose="020B0604030504040204" pitchFamily="34" charset="0"/>
              </a:rPr>
              <a:t>How many String object does this code create?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new String("Chuck");</a:t>
            </a:r>
          </a:p>
        </p:txBody>
      </p:sp>
      <p:sp>
        <p:nvSpPr>
          <p:cNvPr id="28675" name="WordArt 8">
            <a:extLst>
              <a:ext uri="{FF2B5EF4-FFF2-40B4-BE49-F238E27FC236}">
                <a16:creationId xmlns:a16="http://schemas.microsoft.com/office/drawing/2014/main" id="{F889321C-B41D-4B7D-A523-A134084FB10F}"/>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B5003622-2F25-4449-9224-45FD1D6B6FF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23" name="WordArt 8">
            <a:extLst>
              <a:ext uri="{FF2B5EF4-FFF2-40B4-BE49-F238E27FC236}">
                <a16:creationId xmlns:a16="http://schemas.microsoft.com/office/drawing/2014/main" id="{4638F195-21B9-4A72-B413-64A6A3483930}"/>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
        <p:nvSpPr>
          <p:cNvPr id="30724" name="Text Box 2">
            <a:extLst>
              <a:ext uri="{FF2B5EF4-FFF2-40B4-BE49-F238E27FC236}">
                <a16:creationId xmlns:a16="http://schemas.microsoft.com/office/drawing/2014/main" id="{97AD94EE-3A1D-4067-ACC6-E9389E4717D6}"/>
              </a:ext>
            </a:extLst>
          </p:cNvPr>
          <p:cNvSpPr txBox="1">
            <a:spLocks noChangeArrowheads="1"/>
          </p:cNvSpPr>
          <p:nvPr/>
        </p:nvSpPr>
        <p:spPr bwMode="auto">
          <a:xfrm>
            <a:off x="468313" y="1609725"/>
            <a:ext cx="598646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new String("Chuck");</a:t>
            </a:r>
          </a:p>
        </p:txBody>
      </p:sp>
      <p:sp>
        <p:nvSpPr>
          <p:cNvPr id="15" name="Rectangle 3">
            <a:extLst>
              <a:ext uri="{FF2B5EF4-FFF2-40B4-BE49-F238E27FC236}">
                <a16:creationId xmlns:a16="http://schemas.microsoft.com/office/drawing/2014/main" id="{898AF25C-72DD-4B5B-BCDF-B8247BA56848}"/>
              </a:ext>
            </a:extLst>
          </p:cNvPr>
          <p:cNvSpPr>
            <a:spLocks noChangeArrowheads="1"/>
          </p:cNvSpPr>
          <p:nvPr/>
        </p:nvSpPr>
        <p:spPr bwMode="auto">
          <a:xfrm>
            <a:off x="5600700" y="2895600"/>
            <a:ext cx="3276600" cy="8382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dirty="0">
                <a:latin typeface="Tahoma" panose="020B0604030504040204" pitchFamily="34" charset="0"/>
              </a:rPr>
              <a:t>"Chuck"</a:t>
            </a:r>
          </a:p>
        </p:txBody>
      </p:sp>
      <p:sp>
        <p:nvSpPr>
          <p:cNvPr id="30726" name="Text Box 12">
            <a:extLst>
              <a:ext uri="{FF2B5EF4-FFF2-40B4-BE49-F238E27FC236}">
                <a16:creationId xmlns:a16="http://schemas.microsoft.com/office/drawing/2014/main" id="{501EA908-2A07-47EC-9BF5-B4E12BBC7832}"/>
              </a:ext>
            </a:extLst>
          </p:cNvPr>
          <p:cNvSpPr txBox="1">
            <a:spLocks noChangeArrowheads="1"/>
          </p:cNvSpPr>
          <p:nvPr/>
        </p:nvSpPr>
        <p:spPr bwMode="auto">
          <a:xfrm>
            <a:off x="6743700" y="2590800"/>
            <a:ext cx="1333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0x5E9A06</a:t>
            </a:r>
          </a:p>
        </p:txBody>
      </p:sp>
      <p:sp>
        <p:nvSpPr>
          <p:cNvPr id="30727" name="Rectangle 2">
            <a:extLst>
              <a:ext uri="{FF2B5EF4-FFF2-40B4-BE49-F238E27FC236}">
                <a16:creationId xmlns:a16="http://schemas.microsoft.com/office/drawing/2014/main" id="{648332FE-D578-4CD4-A8B8-6E46A5FCF721}"/>
              </a:ext>
            </a:extLst>
          </p:cNvPr>
          <p:cNvSpPr>
            <a:spLocks noChangeArrowheads="1"/>
          </p:cNvSpPr>
          <p:nvPr/>
        </p:nvSpPr>
        <p:spPr bwMode="auto">
          <a:xfrm>
            <a:off x="5029200" y="5029200"/>
            <a:ext cx="3276600" cy="838200"/>
          </a:xfrm>
          <a:prstGeom prst="rect">
            <a:avLst/>
          </a:prstGeom>
          <a:solidFill>
            <a:srgbClr val="E8D4CE"/>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30728" name="Line 3">
            <a:extLst>
              <a:ext uri="{FF2B5EF4-FFF2-40B4-BE49-F238E27FC236}">
                <a16:creationId xmlns:a16="http://schemas.microsoft.com/office/drawing/2014/main" id="{F841F53C-E290-4110-80F0-C0687109ED70}"/>
              </a:ext>
            </a:extLst>
          </p:cNvPr>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4">
            <a:extLst>
              <a:ext uri="{FF2B5EF4-FFF2-40B4-BE49-F238E27FC236}">
                <a16:creationId xmlns:a16="http://schemas.microsoft.com/office/drawing/2014/main" id="{5FA894C1-AADB-4F3E-B1A8-C1F27A530062}"/>
              </a:ext>
            </a:extLst>
          </p:cNvPr>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Rectangle 5">
            <a:extLst>
              <a:ext uri="{FF2B5EF4-FFF2-40B4-BE49-F238E27FC236}">
                <a16:creationId xmlns:a16="http://schemas.microsoft.com/office/drawing/2014/main" id="{A85AC0A4-9FF2-4738-8732-A18F6275B2B9}"/>
              </a:ext>
            </a:extLst>
          </p:cNvPr>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endParaRPr lang="en-US" altLang="en-US" sz="3600">
              <a:latin typeface="Tahoma" panose="020B0604030504040204" pitchFamily="34" charset="0"/>
            </a:endParaRPr>
          </a:p>
        </p:txBody>
      </p:sp>
      <p:sp>
        <p:nvSpPr>
          <p:cNvPr id="30731" name="Text Box 7">
            <a:extLst>
              <a:ext uri="{FF2B5EF4-FFF2-40B4-BE49-F238E27FC236}">
                <a16:creationId xmlns:a16="http://schemas.microsoft.com/office/drawing/2014/main" id="{B08B8C6E-6D67-4CC8-B8C7-85D758A71E20}"/>
              </a:ext>
            </a:extLst>
          </p:cNvPr>
          <p:cNvSpPr txBox="1">
            <a:spLocks noChangeArrowheads="1"/>
          </p:cNvSpPr>
          <p:nvPr/>
        </p:nvSpPr>
        <p:spPr bwMode="auto">
          <a:xfrm>
            <a:off x="5334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30732" name="Text Box 8">
            <a:extLst>
              <a:ext uri="{FF2B5EF4-FFF2-40B4-BE49-F238E27FC236}">
                <a16:creationId xmlns:a16="http://schemas.microsoft.com/office/drawing/2014/main" id="{8E95820E-37F2-46DF-8D39-9EACEF1440F8}"/>
              </a:ext>
            </a:extLst>
          </p:cNvPr>
          <p:cNvSpPr txBox="1">
            <a:spLocks noChangeArrowheads="1"/>
          </p:cNvSpPr>
          <p:nvPr/>
        </p:nvSpPr>
        <p:spPr bwMode="auto">
          <a:xfrm>
            <a:off x="7543800" y="38862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30733" name="Text Box 10">
            <a:extLst>
              <a:ext uri="{FF2B5EF4-FFF2-40B4-BE49-F238E27FC236}">
                <a16:creationId xmlns:a16="http://schemas.microsoft.com/office/drawing/2014/main" id="{92D46439-CD8F-4534-B060-D195674B6B4D}"/>
              </a:ext>
            </a:extLst>
          </p:cNvPr>
          <p:cNvSpPr txBox="1">
            <a:spLocks noChangeArrowheads="1"/>
          </p:cNvSpPr>
          <p:nvPr/>
        </p:nvSpPr>
        <p:spPr bwMode="auto">
          <a:xfrm>
            <a:off x="381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30734" name="Text Box 11">
            <a:extLst>
              <a:ext uri="{FF2B5EF4-FFF2-40B4-BE49-F238E27FC236}">
                <a16:creationId xmlns:a16="http://schemas.microsoft.com/office/drawing/2014/main" id="{68308260-3616-470D-BB18-35432F92F92E}"/>
              </a:ext>
            </a:extLst>
          </p:cNvPr>
          <p:cNvSpPr txBox="1">
            <a:spLocks noChangeArrowheads="1"/>
          </p:cNvSpPr>
          <p:nvPr/>
        </p:nvSpPr>
        <p:spPr bwMode="auto">
          <a:xfrm>
            <a:off x="2667000" y="4953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30735" name="Text Box 12">
            <a:extLst>
              <a:ext uri="{FF2B5EF4-FFF2-40B4-BE49-F238E27FC236}">
                <a16:creationId xmlns:a16="http://schemas.microsoft.com/office/drawing/2014/main" id="{E7D5D0E4-1BF2-473B-BB2A-E135EA23321F}"/>
              </a:ext>
            </a:extLst>
          </p:cNvPr>
          <p:cNvSpPr txBox="1">
            <a:spLocks noChangeArrowheads="1"/>
          </p:cNvSpPr>
          <p:nvPr/>
        </p:nvSpPr>
        <p:spPr bwMode="auto">
          <a:xfrm>
            <a:off x="74676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30736" name="Text Box 13">
            <a:extLst>
              <a:ext uri="{FF2B5EF4-FFF2-40B4-BE49-F238E27FC236}">
                <a16:creationId xmlns:a16="http://schemas.microsoft.com/office/drawing/2014/main" id="{EFB4288B-DC2A-4F7C-BF77-A7F9768D4C01}"/>
              </a:ext>
            </a:extLst>
          </p:cNvPr>
          <p:cNvSpPr txBox="1">
            <a:spLocks noChangeArrowheads="1"/>
          </p:cNvSpPr>
          <p:nvPr/>
        </p:nvSpPr>
        <p:spPr bwMode="auto">
          <a:xfrm>
            <a:off x="5943600" y="4724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30737" name="Freeform: Shape 1">
            <a:extLst>
              <a:ext uri="{FF2B5EF4-FFF2-40B4-BE49-F238E27FC236}">
                <a16:creationId xmlns:a16="http://schemas.microsoft.com/office/drawing/2014/main" id="{EBC285FE-1C81-4098-8FEA-2BF4EC215119}"/>
              </a:ext>
            </a:extLst>
          </p:cNvPr>
          <p:cNvSpPr>
            <a:spLocks/>
          </p:cNvSpPr>
          <p:nvPr/>
        </p:nvSpPr>
        <p:spPr bwMode="auto">
          <a:xfrm>
            <a:off x="5410200" y="1422400"/>
            <a:ext cx="1752600" cy="1082675"/>
          </a:xfrm>
          <a:custGeom>
            <a:avLst/>
            <a:gdLst>
              <a:gd name="T0" fmla="*/ 0 w 1752600"/>
              <a:gd name="T1" fmla="*/ 244498 h 1082894"/>
              <a:gd name="T2" fmla="*/ 171450 w 1752600"/>
              <a:gd name="T3" fmla="*/ 82701 h 1082894"/>
              <a:gd name="T4" fmla="*/ 342900 w 1752600"/>
              <a:gd name="T5" fmla="*/ 25599 h 1082894"/>
              <a:gd name="T6" fmla="*/ 781050 w 1752600"/>
              <a:gd name="T7" fmla="*/ 35116 h 1082894"/>
              <a:gd name="T8" fmla="*/ 1457325 w 1752600"/>
              <a:gd name="T9" fmla="*/ 434842 h 1082894"/>
              <a:gd name="T10" fmla="*/ 1752600 w 1752600"/>
              <a:gd name="T11" fmla="*/ 1082018 h 10828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52600" h="1082894">
                <a:moveTo>
                  <a:pt x="0" y="244694"/>
                </a:moveTo>
                <a:cubicBezTo>
                  <a:pt x="34925" y="230407"/>
                  <a:pt x="107950" y="106581"/>
                  <a:pt x="171450" y="82769"/>
                </a:cubicBezTo>
                <a:cubicBezTo>
                  <a:pt x="234950" y="58957"/>
                  <a:pt x="241300" y="33557"/>
                  <a:pt x="342900" y="25619"/>
                </a:cubicBezTo>
                <a:cubicBezTo>
                  <a:pt x="444500" y="17682"/>
                  <a:pt x="595313" y="-33118"/>
                  <a:pt x="781050" y="35144"/>
                </a:cubicBezTo>
                <a:cubicBezTo>
                  <a:pt x="966787" y="103406"/>
                  <a:pt x="1295400" y="260569"/>
                  <a:pt x="1457325" y="435194"/>
                </a:cubicBezTo>
                <a:cubicBezTo>
                  <a:pt x="1619250" y="609819"/>
                  <a:pt x="1685925" y="846356"/>
                  <a:pt x="1752600" y="1082894"/>
                </a:cubicBez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D98737BE-57C7-4370-9A83-16148A71CDA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2771" name="WordArt 2">
            <a:extLst>
              <a:ext uri="{FF2B5EF4-FFF2-40B4-BE49-F238E27FC236}">
                <a16:creationId xmlns:a16="http://schemas.microsoft.com/office/drawing/2014/main" id="{DE573A68-F0BE-441A-8355-BCD33F3FA7D5}"/>
              </a:ext>
            </a:extLst>
          </p:cNvPr>
          <p:cNvSpPr>
            <a:spLocks noChangeArrowheads="1" noChangeShapeType="1" noTextEdit="1"/>
          </p:cNvSpPr>
          <p:nvPr/>
        </p:nvSpPr>
        <p:spPr bwMode="auto">
          <a:xfrm>
            <a:off x="1371600" y="3048000"/>
            <a:ext cx="62484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references.java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9682F32C-6846-4040-8F48-A8E83ABB3A3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4819" name="WordArt 2">
            <a:extLst>
              <a:ext uri="{FF2B5EF4-FFF2-40B4-BE49-F238E27FC236}">
                <a16:creationId xmlns:a16="http://schemas.microsoft.com/office/drawing/2014/main" id="{C42F35F2-62FD-4302-B26C-26D474D0FBE0}"/>
              </a:ext>
            </a:extLst>
          </p:cNvPr>
          <p:cNvSpPr>
            <a:spLocks noChangeArrowheads="1" noChangeShapeType="1" noTextEdit="1"/>
          </p:cNvSpPr>
          <p:nvPr/>
        </p:nvSpPr>
        <p:spPr bwMode="auto">
          <a:xfrm>
            <a:off x="1600200" y="1981200"/>
            <a:ext cx="5943600" cy="1676400"/>
          </a:xfrm>
          <a:prstGeom prst="rect">
            <a:avLst/>
          </a:prstGeom>
        </p:spPr>
        <p:txBody>
          <a:bodyPr wrap="none" fromWordArt="1">
            <a:prstTxWarp prst="textPlain">
              <a:avLst>
                <a:gd name="adj" fmla="val 50000"/>
              </a:avLst>
            </a:prstTxWarp>
          </a:bodyPr>
          <a:lstStyle/>
          <a:p>
            <a:pPr algn="ctr"/>
            <a:r>
              <a:rPr lang="en-US" sz="3600" kern="10">
                <a:ln w="19050">
                  <a:solidFill>
                    <a:srgbClr val="FFFF00"/>
                  </a:solidFill>
                  <a:round/>
                  <a:headEnd/>
                  <a:tailEnd/>
                </a:ln>
                <a:solidFill>
                  <a:srgbClr val="0000FF"/>
                </a:solidFill>
                <a:effectLst>
                  <a:outerShdw dist="35921" dir="2700000" algn="ctr" rotWithShape="0">
                    <a:srgbClr val="990000"/>
                  </a:outerShdw>
                </a:effectLst>
                <a:latin typeface="Impact" panose="020B0806030902050204" pitchFamily="34" charset="0"/>
              </a:rPr>
              <a:t>Iterators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engineering drawing&#10;&#10;Description automatically generated">
            <a:extLst>
              <a:ext uri="{FF2B5EF4-FFF2-40B4-BE49-F238E27FC236}">
                <a16:creationId xmlns:a16="http://schemas.microsoft.com/office/drawing/2014/main" id="{98BE7469-E4BA-4074-B3AC-0FE9C5A1EF98}"/>
              </a:ext>
            </a:extLst>
          </p:cNvPr>
          <p:cNvPicPr>
            <a:picLocks noChangeAspect="1"/>
          </p:cNvPicPr>
          <p:nvPr/>
        </p:nvPicPr>
        <p:blipFill rotWithShape="1">
          <a:blip r:embed="rId2">
            <a:extLst>
              <a:ext uri="{28A0092B-C50C-407E-A947-70E740481C1C}">
                <a14:useLocalDpi xmlns:a14="http://schemas.microsoft.com/office/drawing/2010/main" val="0"/>
              </a:ext>
            </a:extLst>
          </a:blip>
          <a:srcRect l="7929" t="10000" r="19091" b="22222"/>
          <a:stretch/>
        </p:blipFill>
        <p:spPr>
          <a:xfrm>
            <a:off x="228600" y="231289"/>
            <a:ext cx="8915400" cy="6398111"/>
          </a:xfrm>
          <a:prstGeom prst="rect">
            <a:avLst/>
          </a:prstGeom>
        </p:spPr>
      </p:pic>
    </p:spTree>
    <p:extLst>
      <p:ext uri="{BB962C8B-B14F-4D97-AF65-F5344CB8AC3E}">
        <p14:creationId xmlns:p14="http://schemas.microsoft.com/office/powerpoint/2010/main" val="341768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E8868607-15F7-4524-AA66-F619BA7AFDF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6867" name="WordArt 2">
            <a:extLst>
              <a:ext uri="{FF2B5EF4-FFF2-40B4-BE49-F238E27FC236}">
                <a16:creationId xmlns:a16="http://schemas.microsoft.com/office/drawing/2014/main" id="{18D2C63B-45EA-41FC-9233-E3D70FD54FFA}"/>
              </a:ext>
            </a:extLst>
          </p:cNvPr>
          <p:cNvSpPr>
            <a:spLocks noChangeArrowheads="1" noChangeShapeType="1" noTextEdit="1"/>
          </p:cNvSpPr>
          <p:nvPr/>
        </p:nvSpPr>
        <p:spPr bwMode="auto">
          <a:xfrm>
            <a:off x="1447800" y="609600"/>
            <a:ext cx="5791200" cy="6858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Iterators</a:t>
            </a:r>
          </a:p>
        </p:txBody>
      </p:sp>
      <p:sp>
        <p:nvSpPr>
          <p:cNvPr id="36868" name="Text Box 3">
            <a:extLst>
              <a:ext uri="{FF2B5EF4-FFF2-40B4-BE49-F238E27FC236}">
                <a16:creationId xmlns:a16="http://schemas.microsoft.com/office/drawing/2014/main" id="{3F8415FC-D84F-471F-ADDF-29B477869C4E}"/>
              </a:ext>
            </a:extLst>
          </p:cNvPr>
          <p:cNvSpPr txBox="1">
            <a:spLocks noChangeArrowheads="1"/>
          </p:cNvSpPr>
          <p:nvPr/>
        </p:nvSpPr>
        <p:spPr bwMode="auto">
          <a:xfrm>
            <a:off x="838200" y="1905000"/>
            <a:ext cx="765016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Collection, List, and Set all have methods</a:t>
            </a:r>
          </a:p>
          <a:p>
            <a:pPr>
              <a:spcBef>
                <a:spcPct val="0"/>
              </a:spcBef>
              <a:buFontTx/>
              <a:buNone/>
            </a:pPr>
            <a:r>
              <a:rPr lang="en-US" altLang="en-US" sz="2400">
                <a:latin typeface="Tahoma" panose="020B0604030504040204" pitchFamily="34" charset="0"/>
              </a:rPr>
              <a:t>that return iterators. </a:t>
            </a:r>
          </a:p>
          <a:p>
            <a:pPr>
              <a:spcBef>
                <a:spcPct val="0"/>
              </a:spcBef>
              <a:buFontTx/>
              <a:buNone/>
            </a:pPr>
            <a:r>
              <a:rPr lang="en-US" altLang="en-US" sz="2400">
                <a:latin typeface="Tahoma" panose="020B0604030504040204" pitchFamily="34" charset="0"/>
              </a:rPr>
              <a:t> </a:t>
            </a:r>
          </a:p>
          <a:p>
            <a:pPr>
              <a:spcBef>
                <a:spcPct val="0"/>
              </a:spcBef>
              <a:buFontTx/>
              <a:buNone/>
            </a:pPr>
            <a:r>
              <a:rPr lang="en-US" altLang="en-US" sz="2400">
                <a:latin typeface="Tahoma" panose="020B0604030504040204" pitchFamily="34" charset="0"/>
              </a:rPr>
              <a:t>Iterators allow you to go from item to item</a:t>
            </a:r>
          </a:p>
          <a:p>
            <a:pPr>
              <a:spcBef>
                <a:spcPct val="0"/>
              </a:spcBef>
              <a:buFontTx/>
              <a:buNone/>
            </a:pPr>
            <a:r>
              <a:rPr lang="en-US" altLang="en-US" sz="2400">
                <a:latin typeface="Tahoma" panose="020B0604030504040204" pitchFamily="34" charset="0"/>
              </a:rPr>
              <a:t>through a collection.</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Map does not have an iterator, but it does have</a:t>
            </a:r>
          </a:p>
          <a:p>
            <a:pPr>
              <a:spcBef>
                <a:spcPct val="0"/>
              </a:spcBef>
              <a:buFontTx/>
              <a:buNone/>
            </a:pPr>
            <a:r>
              <a:rPr lang="en-US" altLang="en-US" sz="2400">
                <a:latin typeface="Tahoma" panose="020B0604030504040204" pitchFamily="34" charset="0"/>
              </a:rPr>
              <a:t>a keySet() method that returns a Set of all keys. </a:t>
            </a:r>
          </a:p>
          <a:p>
            <a:pPr>
              <a:spcBef>
                <a:spcPct val="0"/>
              </a:spcBef>
              <a:buFontTx/>
              <a:buNone/>
            </a:pPr>
            <a:r>
              <a:rPr lang="en-US" altLang="en-US" sz="2400">
                <a:latin typeface="Tahoma" panose="020B0604030504040204" pitchFamily="34" charset="0"/>
              </a:rPr>
              <a:t>You can get an iterator from the Set.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D31C3AF9-3861-4CBF-87FA-5D8A35229F9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8915" name="WordArt 2">
            <a:extLst>
              <a:ext uri="{FF2B5EF4-FFF2-40B4-BE49-F238E27FC236}">
                <a16:creationId xmlns:a16="http://schemas.microsoft.com/office/drawing/2014/main" id="{D1DFF6C6-9AA4-49FB-98A8-1B7FF77205A4}"/>
              </a:ext>
            </a:extLst>
          </p:cNvPr>
          <p:cNvSpPr>
            <a:spLocks noChangeArrowheads="1" noChangeShapeType="1" noTextEdit="1"/>
          </p:cNvSpPr>
          <p:nvPr/>
        </p:nvSpPr>
        <p:spPr bwMode="auto">
          <a:xfrm>
            <a:off x="1447800" y="609600"/>
            <a:ext cx="5791200" cy="6858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What is an Iterator?</a:t>
            </a:r>
          </a:p>
        </p:txBody>
      </p:sp>
      <p:sp>
        <p:nvSpPr>
          <p:cNvPr id="38916" name="Text Box 3">
            <a:extLst>
              <a:ext uri="{FF2B5EF4-FFF2-40B4-BE49-F238E27FC236}">
                <a16:creationId xmlns:a16="http://schemas.microsoft.com/office/drawing/2014/main" id="{0DDA099A-0FAB-4590-AD79-304F36495549}"/>
              </a:ext>
            </a:extLst>
          </p:cNvPr>
          <p:cNvSpPr txBox="1">
            <a:spLocks noChangeArrowheads="1"/>
          </p:cNvSpPr>
          <p:nvPr/>
        </p:nvSpPr>
        <p:spPr bwMode="auto">
          <a:xfrm>
            <a:off x="838200" y="1905000"/>
            <a:ext cx="74104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An Iterator provides a standard way to access </a:t>
            </a:r>
          </a:p>
          <a:p>
            <a:pPr>
              <a:spcBef>
                <a:spcPct val="0"/>
              </a:spcBef>
              <a:buFontTx/>
              <a:buNone/>
            </a:pPr>
            <a:r>
              <a:rPr lang="en-US" altLang="en-US" sz="2400">
                <a:latin typeface="Tahoma" panose="020B0604030504040204" pitchFamily="34" charset="0"/>
              </a:rPr>
              <a:t>all of the references stored in a collection.  </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For some Collections, TreeMap and HashSet for</a:t>
            </a:r>
          </a:p>
          <a:p>
            <a:pPr>
              <a:spcBef>
                <a:spcPct val="0"/>
              </a:spcBef>
              <a:buFontTx/>
              <a:buNone/>
            </a:pPr>
            <a:r>
              <a:rPr lang="en-US" altLang="en-US" sz="2400">
                <a:latin typeface="Tahoma" panose="020B0604030504040204" pitchFamily="34" charset="0"/>
              </a:rPr>
              <a:t>instance, the underlying data structures are</a:t>
            </a:r>
          </a:p>
          <a:p>
            <a:pPr>
              <a:spcBef>
                <a:spcPct val="0"/>
              </a:spcBef>
              <a:buFontTx/>
              <a:buNone/>
            </a:pPr>
            <a:r>
              <a:rPr lang="en-US" altLang="en-US" sz="2400">
                <a:latin typeface="Tahoma" panose="020B0604030504040204" pitchFamily="34" charset="0"/>
              </a:rPr>
              <a:t>not sequentially organized like an array.  For</a:t>
            </a:r>
          </a:p>
          <a:p>
            <a:pPr>
              <a:spcBef>
                <a:spcPct val="0"/>
              </a:spcBef>
              <a:buFontTx/>
              <a:buNone/>
            </a:pPr>
            <a:r>
              <a:rPr lang="en-US" altLang="en-US" sz="2400">
                <a:latin typeface="Tahoma" panose="020B0604030504040204" pitchFamily="34" charset="0"/>
              </a:rPr>
              <a:t>example, a tree has nodes all over the place.</a:t>
            </a:r>
          </a:p>
        </p:txBody>
      </p:sp>
      <p:sp>
        <p:nvSpPr>
          <p:cNvPr id="38917" name="Line 4">
            <a:extLst>
              <a:ext uri="{FF2B5EF4-FFF2-40B4-BE49-F238E27FC236}">
                <a16:creationId xmlns:a16="http://schemas.microsoft.com/office/drawing/2014/main" id="{BFBE5DCF-CCD1-46AF-B8F7-307C6270C845}"/>
              </a:ext>
            </a:extLst>
          </p:cNvPr>
          <p:cNvSpPr>
            <a:spLocks noChangeShapeType="1"/>
          </p:cNvSpPr>
          <p:nvPr/>
        </p:nvSpPr>
        <p:spPr bwMode="auto">
          <a:xfrm>
            <a:off x="4267200" y="50292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Oval 5">
            <a:extLst>
              <a:ext uri="{FF2B5EF4-FFF2-40B4-BE49-F238E27FC236}">
                <a16:creationId xmlns:a16="http://schemas.microsoft.com/office/drawing/2014/main" id="{3997EE87-FC05-47CB-BCCD-294451B01315}"/>
              </a:ext>
            </a:extLst>
          </p:cNvPr>
          <p:cNvSpPr>
            <a:spLocks noChangeArrowheads="1"/>
          </p:cNvSpPr>
          <p:nvPr/>
        </p:nvSpPr>
        <p:spPr bwMode="auto">
          <a:xfrm>
            <a:off x="3733800" y="4648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2</a:t>
            </a:r>
          </a:p>
        </p:txBody>
      </p:sp>
      <p:sp>
        <p:nvSpPr>
          <p:cNvPr id="38919" name="Oval 6">
            <a:extLst>
              <a:ext uri="{FF2B5EF4-FFF2-40B4-BE49-F238E27FC236}">
                <a16:creationId xmlns:a16="http://schemas.microsoft.com/office/drawing/2014/main" id="{2B9A8475-11AA-4D67-9B89-F258B07798C0}"/>
              </a:ext>
            </a:extLst>
          </p:cNvPr>
          <p:cNvSpPr>
            <a:spLocks noChangeArrowheads="1"/>
          </p:cNvSpPr>
          <p:nvPr/>
        </p:nvSpPr>
        <p:spPr bwMode="auto">
          <a:xfrm>
            <a:off x="2971800" y="5181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1</a:t>
            </a:r>
          </a:p>
        </p:txBody>
      </p:sp>
      <p:sp>
        <p:nvSpPr>
          <p:cNvPr id="38920" name="Oval 7">
            <a:extLst>
              <a:ext uri="{FF2B5EF4-FFF2-40B4-BE49-F238E27FC236}">
                <a16:creationId xmlns:a16="http://schemas.microsoft.com/office/drawing/2014/main" id="{C420F1B5-46BA-4D88-863E-91C93A1FB709}"/>
              </a:ext>
            </a:extLst>
          </p:cNvPr>
          <p:cNvSpPr>
            <a:spLocks noChangeArrowheads="1"/>
          </p:cNvSpPr>
          <p:nvPr/>
        </p:nvSpPr>
        <p:spPr bwMode="auto">
          <a:xfrm>
            <a:off x="4495800" y="5181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3</a:t>
            </a:r>
          </a:p>
        </p:txBody>
      </p:sp>
      <p:sp>
        <p:nvSpPr>
          <p:cNvPr id="38921" name="Line 8">
            <a:extLst>
              <a:ext uri="{FF2B5EF4-FFF2-40B4-BE49-F238E27FC236}">
                <a16:creationId xmlns:a16="http://schemas.microsoft.com/office/drawing/2014/main" id="{12B3F91C-3EDE-4206-A414-6237E3D662EC}"/>
              </a:ext>
            </a:extLst>
          </p:cNvPr>
          <p:cNvSpPr>
            <a:spLocks noChangeShapeType="1"/>
          </p:cNvSpPr>
          <p:nvPr/>
        </p:nvSpPr>
        <p:spPr bwMode="auto">
          <a:xfrm flipH="1">
            <a:off x="3429000" y="50292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Line 9">
            <a:extLst>
              <a:ext uri="{FF2B5EF4-FFF2-40B4-BE49-F238E27FC236}">
                <a16:creationId xmlns:a16="http://schemas.microsoft.com/office/drawing/2014/main" id="{535A94D3-20EF-4B2C-986A-DB5F02BEFDAE}"/>
              </a:ext>
            </a:extLst>
          </p:cNvPr>
          <p:cNvSpPr>
            <a:spLocks noChangeShapeType="1"/>
          </p:cNvSpPr>
          <p:nvPr/>
        </p:nvSpPr>
        <p:spPr bwMode="auto">
          <a:xfrm>
            <a:off x="5029200" y="56388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Oval 10">
            <a:extLst>
              <a:ext uri="{FF2B5EF4-FFF2-40B4-BE49-F238E27FC236}">
                <a16:creationId xmlns:a16="http://schemas.microsoft.com/office/drawing/2014/main" id="{F1E6840F-E1CA-448E-A2C3-D3DF83426339}"/>
              </a:ext>
            </a:extLst>
          </p:cNvPr>
          <p:cNvSpPr>
            <a:spLocks noChangeArrowheads="1"/>
          </p:cNvSpPr>
          <p:nvPr/>
        </p:nvSpPr>
        <p:spPr bwMode="auto">
          <a:xfrm>
            <a:off x="5257800" y="5791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318ECDCB-E117-4BF7-82FC-6B407176862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147" name="WordArt 2">
            <a:extLst>
              <a:ext uri="{FF2B5EF4-FFF2-40B4-BE49-F238E27FC236}">
                <a16:creationId xmlns:a16="http://schemas.microsoft.com/office/drawing/2014/main" id="{5ECDE477-E369-42B8-995C-82A580549922}"/>
              </a:ext>
            </a:extLst>
          </p:cNvPr>
          <p:cNvSpPr>
            <a:spLocks noChangeArrowheads="1" noChangeShapeType="1" noTextEdit="1"/>
          </p:cNvSpPr>
          <p:nvPr/>
        </p:nvSpPr>
        <p:spPr bwMode="auto">
          <a:xfrm>
            <a:off x="914400" y="1676400"/>
            <a:ext cx="6858000" cy="3048000"/>
          </a:xfrm>
          <a:prstGeom prst="rect">
            <a:avLst/>
          </a:prstGeom>
        </p:spPr>
        <p:txBody>
          <a:bodyPr wrap="none" fromWordArt="1">
            <a:prstTxWarp prst="textFadeUp">
              <a:avLst>
                <a:gd name="adj" fmla="val 9991"/>
              </a:avLst>
            </a:prstTxWarp>
          </a:bodyPr>
          <a:lstStyle/>
          <a:p>
            <a:pPr algn="ctr"/>
            <a:r>
              <a:rPr lang="en-US" sz="3600" kern="10">
                <a:ln w="12700">
                  <a:solidFill>
                    <a:srgbClr val="B2B2B2"/>
                  </a:solidFill>
                  <a:round/>
                  <a:headEnd type="none" w="sm" len="sm"/>
                  <a:tailEnd type="none" w="sm" len="sm"/>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rPr>
              <a:t>What is a </a:t>
            </a:r>
          </a:p>
          <a:p>
            <a:pPr algn="ctr"/>
            <a:r>
              <a:rPr lang="en-US" sz="3600" kern="10">
                <a:ln w="12700">
                  <a:solidFill>
                    <a:srgbClr val="B2B2B2"/>
                  </a:solidFill>
                  <a:round/>
                  <a:headEnd type="none" w="sm" len="sm"/>
                  <a:tailEnd type="none" w="sm" len="sm"/>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rPr>
              <a:t>reference?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76555FDB-8CF3-4D7C-BB37-891C3EDD601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0963" name="WordArt 2">
            <a:extLst>
              <a:ext uri="{FF2B5EF4-FFF2-40B4-BE49-F238E27FC236}">
                <a16:creationId xmlns:a16="http://schemas.microsoft.com/office/drawing/2014/main" id="{093BE673-C33E-4865-90BD-D8A006CDCCE0}"/>
              </a:ext>
            </a:extLst>
          </p:cNvPr>
          <p:cNvSpPr>
            <a:spLocks noChangeArrowheads="1" noChangeShapeType="1" noTextEdit="1"/>
          </p:cNvSpPr>
          <p:nvPr/>
        </p:nvSpPr>
        <p:spPr bwMode="auto">
          <a:xfrm>
            <a:off x="1447800" y="609600"/>
            <a:ext cx="5791200" cy="6858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What is an Iterator?</a:t>
            </a:r>
          </a:p>
        </p:txBody>
      </p:sp>
      <p:sp>
        <p:nvSpPr>
          <p:cNvPr id="40964" name="Text Box 3">
            <a:extLst>
              <a:ext uri="{FF2B5EF4-FFF2-40B4-BE49-F238E27FC236}">
                <a16:creationId xmlns:a16="http://schemas.microsoft.com/office/drawing/2014/main" id="{3C6FAB53-CCD4-4FA7-9939-77D9F6AA695D}"/>
              </a:ext>
            </a:extLst>
          </p:cNvPr>
          <p:cNvSpPr txBox="1">
            <a:spLocks noChangeArrowheads="1"/>
          </p:cNvSpPr>
          <p:nvPr/>
        </p:nvSpPr>
        <p:spPr bwMode="auto">
          <a:xfrm>
            <a:off x="762000" y="1905000"/>
            <a:ext cx="72326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By using the Iterator, the references from a</a:t>
            </a:r>
          </a:p>
          <a:p>
            <a:pPr>
              <a:spcBef>
                <a:spcPct val="0"/>
              </a:spcBef>
              <a:buFontTx/>
              <a:buNone/>
            </a:pPr>
            <a:r>
              <a:rPr lang="en-US" altLang="en-US" sz="2400">
                <a:latin typeface="Tahoma" panose="020B0604030504040204" pitchFamily="34" charset="0"/>
              </a:rPr>
              <a:t>Collection can be accessed in a more standard</a:t>
            </a:r>
          </a:p>
          <a:p>
            <a:pPr>
              <a:spcBef>
                <a:spcPct val="0"/>
              </a:spcBef>
              <a:buFontTx/>
              <a:buNone/>
            </a:pPr>
            <a:r>
              <a:rPr lang="en-US" altLang="en-US" sz="2400">
                <a:latin typeface="Tahoma" panose="020B0604030504040204" pitchFamily="34" charset="0"/>
              </a:rPr>
              <a:t>sequential-like manner without having to </a:t>
            </a:r>
          </a:p>
          <a:p>
            <a:pPr>
              <a:spcBef>
                <a:spcPct val="0"/>
              </a:spcBef>
              <a:buFontTx/>
              <a:buNone/>
            </a:pPr>
            <a:r>
              <a:rPr lang="en-US" altLang="en-US" sz="2400">
                <a:latin typeface="Tahoma" panose="020B0604030504040204" pitchFamily="34" charset="0"/>
              </a:rPr>
              <a:t>manipulate the underlying Collection </a:t>
            </a:r>
          </a:p>
          <a:p>
            <a:pPr>
              <a:spcBef>
                <a:spcPct val="0"/>
              </a:spcBef>
              <a:buFontTx/>
              <a:buNone/>
            </a:pPr>
            <a:r>
              <a:rPr lang="en-US" altLang="en-US" sz="2400">
                <a:latin typeface="Tahoma" panose="020B0604030504040204" pitchFamily="34" charset="0"/>
              </a:rPr>
              <a:t>data structure.</a:t>
            </a:r>
          </a:p>
        </p:txBody>
      </p:sp>
      <p:sp>
        <p:nvSpPr>
          <p:cNvPr id="40965" name="Text Box 4">
            <a:extLst>
              <a:ext uri="{FF2B5EF4-FFF2-40B4-BE49-F238E27FC236}">
                <a16:creationId xmlns:a16="http://schemas.microsoft.com/office/drawing/2014/main" id="{082B9AA0-3663-4754-9486-9F220CAC36F2}"/>
              </a:ext>
            </a:extLst>
          </p:cNvPr>
          <p:cNvSpPr txBox="1">
            <a:spLocks noChangeArrowheads="1"/>
          </p:cNvSpPr>
          <p:nvPr/>
        </p:nvSpPr>
        <p:spPr bwMode="auto">
          <a:xfrm>
            <a:off x="1371600" y="37338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40966" name="Rectangle 5">
            <a:extLst>
              <a:ext uri="{FF2B5EF4-FFF2-40B4-BE49-F238E27FC236}">
                <a16:creationId xmlns:a16="http://schemas.microsoft.com/office/drawing/2014/main" id="{07985AD0-8EB1-4F1F-A1CD-27CFD6D8F087}"/>
              </a:ext>
            </a:extLst>
          </p:cNvPr>
          <p:cNvSpPr>
            <a:spLocks noChangeArrowheads="1"/>
          </p:cNvSpPr>
          <p:nvPr/>
        </p:nvSpPr>
        <p:spPr bwMode="auto">
          <a:xfrm>
            <a:off x="1752600" y="44196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1</a:t>
            </a:r>
          </a:p>
        </p:txBody>
      </p:sp>
      <p:sp>
        <p:nvSpPr>
          <p:cNvPr id="40967" name="Rectangle 6">
            <a:extLst>
              <a:ext uri="{FF2B5EF4-FFF2-40B4-BE49-F238E27FC236}">
                <a16:creationId xmlns:a16="http://schemas.microsoft.com/office/drawing/2014/main" id="{019BDE34-F362-4709-B451-476A9336CDD7}"/>
              </a:ext>
            </a:extLst>
          </p:cNvPr>
          <p:cNvSpPr>
            <a:spLocks noChangeArrowheads="1"/>
          </p:cNvSpPr>
          <p:nvPr/>
        </p:nvSpPr>
        <p:spPr bwMode="auto">
          <a:xfrm>
            <a:off x="3124200" y="44196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2</a:t>
            </a:r>
          </a:p>
        </p:txBody>
      </p:sp>
      <p:sp>
        <p:nvSpPr>
          <p:cNvPr id="40968" name="Rectangle 7">
            <a:extLst>
              <a:ext uri="{FF2B5EF4-FFF2-40B4-BE49-F238E27FC236}">
                <a16:creationId xmlns:a16="http://schemas.microsoft.com/office/drawing/2014/main" id="{721F0866-5DDB-4BFA-9C9B-6D766BEB0677}"/>
              </a:ext>
            </a:extLst>
          </p:cNvPr>
          <p:cNvSpPr>
            <a:spLocks noChangeArrowheads="1"/>
          </p:cNvSpPr>
          <p:nvPr/>
        </p:nvSpPr>
        <p:spPr bwMode="auto">
          <a:xfrm>
            <a:off x="4495800" y="44196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3</a:t>
            </a:r>
          </a:p>
        </p:txBody>
      </p:sp>
      <p:sp>
        <p:nvSpPr>
          <p:cNvPr id="40969" name="Rectangle 8">
            <a:extLst>
              <a:ext uri="{FF2B5EF4-FFF2-40B4-BE49-F238E27FC236}">
                <a16:creationId xmlns:a16="http://schemas.microsoft.com/office/drawing/2014/main" id="{A62AD788-8C23-4E50-B981-67C7B457F68F}"/>
              </a:ext>
            </a:extLst>
          </p:cNvPr>
          <p:cNvSpPr>
            <a:spLocks noChangeArrowheads="1"/>
          </p:cNvSpPr>
          <p:nvPr/>
        </p:nvSpPr>
        <p:spPr bwMode="auto">
          <a:xfrm>
            <a:off x="5867400" y="44196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86BBBE76-27C8-4FB3-97D0-0957EBA0681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3011" name="WordArt 4">
            <a:extLst>
              <a:ext uri="{FF2B5EF4-FFF2-40B4-BE49-F238E27FC236}">
                <a16:creationId xmlns:a16="http://schemas.microsoft.com/office/drawing/2014/main" id="{00B6598E-9F4B-4914-8703-C44CD9B84019}"/>
              </a:ext>
            </a:extLst>
          </p:cNvPr>
          <p:cNvSpPr>
            <a:spLocks noChangeArrowheads="1" noChangeShapeType="1" noTextEdit="1"/>
          </p:cNvSpPr>
          <p:nvPr/>
        </p:nvSpPr>
        <p:spPr bwMode="auto">
          <a:xfrm>
            <a:off x="838200" y="838200"/>
            <a:ext cx="7467600" cy="35052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Iterator </a:t>
            </a:r>
          </a:p>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Interface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BDCF87CB-6A1B-45AC-A456-A3AD2837316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5059" name="WordArt 5">
            <a:extLst>
              <a:ext uri="{FF2B5EF4-FFF2-40B4-BE49-F238E27FC236}">
                <a16:creationId xmlns:a16="http://schemas.microsoft.com/office/drawing/2014/main" id="{D2C0AE60-7D96-44E5-9DFE-503941BC040D}"/>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
        <p:nvSpPr>
          <p:cNvPr id="45060" name="Text Box 12">
            <a:extLst>
              <a:ext uri="{FF2B5EF4-FFF2-40B4-BE49-F238E27FC236}">
                <a16:creationId xmlns:a16="http://schemas.microsoft.com/office/drawing/2014/main" id="{A80D765F-D5D5-48B9-A5F0-75287B76A214}"/>
              </a:ext>
            </a:extLst>
          </p:cNvPr>
          <p:cNvSpPr txBox="1">
            <a:spLocks noChangeArrowheads="1"/>
          </p:cNvSpPr>
          <p:nvPr/>
        </p:nvSpPr>
        <p:spPr bwMode="auto">
          <a:xfrm>
            <a:off x="457200" y="1066800"/>
            <a:ext cx="82296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a:t>
            </a:r>
            <a:r>
              <a:rPr lang="en-US" altLang="en-US" sz="2800">
                <a:solidFill>
                  <a:srgbClr val="7030A0"/>
                </a:solidFill>
                <a:latin typeface="Tahoma" panose="020B0604030504040204" pitchFamily="34" charset="0"/>
              </a:rPr>
              <a:t>words.iterator();</a:t>
            </a:r>
          </a:p>
        </p:txBody>
      </p:sp>
      <p:sp>
        <p:nvSpPr>
          <p:cNvPr id="45061" name="Text Box 14">
            <a:extLst>
              <a:ext uri="{FF2B5EF4-FFF2-40B4-BE49-F238E27FC236}">
                <a16:creationId xmlns:a16="http://schemas.microsoft.com/office/drawing/2014/main" id="{4E05F819-53ED-4E21-A9C4-046AF3400B01}"/>
              </a:ext>
            </a:extLst>
          </p:cNvPr>
          <p:cNvSpPr txBox="1">
            <a:spLocks noChangeArrowheads="1"/>
          </p:cNvSpPr>
          <p:nvPr/>
        </p:nvSpPr>
        <p:spPr bwMode="auto">
          <a:xfrm>
            <a:off x="7010400" y="2286000"/>
            <a:ext cx="1905000" cy="10795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a:extLst>
              <a:ext uri="{FF2B5EF4-FFF2-40B4-BE49-F238E27FC236}">
                <a16:creationId xmlns:a16="http://schemas.microsoft.com/office/drawing/2014/main" id="{F000FCB6-E576-49E1-AAC9-0AA5C2F5F06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pic>
        <p:nvPicPr>
          <p:cNvPr id="47107" name="Picture 3">
            <a:extLst>
              <a:ext uri="{FF2B5EF4-FFF2-40B4-BE49-F238E27FC236}">
                <a16:creationId xmlns:a16="http://schemas.microsoft.com/office/drawing/2014/main" id="{0BF4E7D3-4955-4DDE-85F8-8A0503EB7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2">
            <a:extLst>
              <a:ext uri="{FF2B5EF4-FFF2-40B4-BE49-F238E27FC236}">
                <a16:creationId xmlns:a16="http://schemas.microsoft.com/office/drawing/2014/main" id="{ADC603F3-7C9D-45D1-A800-373D9AC66C68}"/>
              </a:ext>
            </a:extLst>
          </p:cNvPr>
          <p:cNvSpPr txBox="1">
            <a:spLocks noChangeArrowheads="1"/>
          </p:cNvSpPr>
          <p:nvPr/>
        </p:nvSpPr>
        <p:spPr bwMode="auto">
          <a:xfrm>
            <a:off x="-19050" y="0"/>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Arial" panose="020B0604020202020204" pitchFamily="34" charset="0"/>
                <a:cs typeface="Arial" panose="020B0604020202020204" pitchFamily="34" charset="0"/>
              </a:rPr>
              <a:t>Iterable</a:t>
            </a:r>
          </a:p>
        </p:txBody>
      </p:sp>
      <p:cxnSp>
        <p:nvCxnSpPr>
          <p:cNvPr id="47109" name="Straight Arrow Connector 4">
            <a:extLst>
              <a:ext uri="{FF2B5EF4-FFF2-40B4-BE49-F238E27FC236}">
                <a16:creationId xmlns:a16="http://schemas.microsoft.com/office/drawing/2014/main" id="{0E000467-12A1-4358-8E06-4A233655BD38}"/>
              </a:ext>
            </a:extLst>
          </p:cNvPr>
          <p:cNvCxnSpPr>
            <a:cxnSpLocks noChangeShapeType="1"/>
            <a:stCxn id="47108" idx="2"/>
          </p:cNvCxnSpPr>
          <p:nvPr/>
        </p:nvCxnSpPr>
        <p:spPr bwMode="auto">
          <a:xfrm>
            <a:off x="712788" y="523875"/>
            <a:ext cx="277812" cy="390525"/>
          </a:xfrm>
          <a:prstGeom prst="straightConnector1">
            <a:avLst/>
          </a:prstGeom>
          <a:noFill/>
          <a:ln w="57150" algn="ctr">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2B2429DC-1751-4E7A-A684-A86627024C3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157726" name="Group 30">
            <a:extLst>
              <a:ext uri="{FF2B5EF4-FFF2-40B4-BE49-F238E27FC236}">
                <a16:creationId xmlns:a16="http://schemas.microsoft.com/office/drawing/2014/main" id="{A40D8BEB-5EFD-44CD-94BD-F847090548A6}"/>
              </a:ext>
            </a:extLst>
          </p:cNvPr>
          <p:cNvGraphicFramePr>
            <a:graphicFrameLocks noGrp="1"/>
          </p:cNvGraphicFramePr>
          <p:nvPr/>
        </p:nvGraphicFramePr>
        <p:xfrm>
          <a:off x="609600" y="533400"/>
          <a:ext cx="8077200" cy="3530600"/>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reference to the next item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the last ref returned by next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hasNext()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to see there are more items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8150" name="Text Box 31">
            <a:extLst>
              <a:ext uri="{FF2B5EF4-FFF2-40B4-BE49-F238E27FC236}">
                <a16:creationId xmlns:a16="http://schemas.microsoft.com/office/drawing/2014/main" id="{5F4EAF98-FEB8-4E04-9030-10ED2E9392CC}"/>
              </a:ext>
            </a:extLst>
          </p:cNvPr>
          <p:cNvSpPr txBox="1">
            <a:spLocks noChangeArrowheads="1"/>
          </p:cNvSpPr>
          <p:nvPr/>
        </p:nvSpPr>
        <p:spPr bwMode="auto">
          <a:xfrm>
            <a:off x="2057400" y="5029200"/>
            <a:ext cx="5105400" cy="5318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java.util.Iterator;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352FECB1-822A-477C-A38A-4E5C34D8AB3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0179" name="WordArt 5">
            <a:extLst>
              <a:ext uri="{FF2B5EF4-FFF2-40B4-BE49-F238E27FC236}">
                <a16:creationId xmlns:a16="http://schemas.microsoft.com/office/drawing/2014/main" id="{95FC0528-D17C-48CF-8DDD-739C77749D2D}"/>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
        <p:nvSpPr>
          <p:cNvPr id="50180" name="Text Box 12">
            <a:extLst>
              <a:ext uri="{FF2B5EF4-FFF2-40B4-BE49-F238E27FC236}">
                <a16:creationId xmlns:a16="http://schemas.microsoft.com/office/drawing/2014/main" id="{167EB554-978C-4EB4-871E-450911AF3185}"/>
              </a:ext>
            </a:extLst>
          </p:cNvPr>
          <p:cNvSpPr txBox="1">
            <a:spLocks noChangeArrowheads="1"/>
          </p:cNvSpPr>
          <p:nvPr/>
        </p:nvSpPr>
        <p:spPr bwMode="auto">
          <a:xfrm>
            <a:off x="457200" y="1066800"/>
            <a:ext cx="82296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a:t>
            </a:r>
            <a:r>
              <a:rPr lang="en-US" altLang="en-US" sz="2800">
                <a:solidFill>
                  <a:srgbClr val="7030A0"/>
                </a:solidFill>
                <a:latin typeface="Tahoma" panose="020B0604030504040204" pitchFamily="34" charset="0"/>
              </a:rPr>
              <a:t>words.iterator();</a:t>
            </a:r>
          </a:p>
          <a:p>
            <a:pPr>
              <a:spcBef>
                <a:spcPct val="0"/>
              </a:spcBef>
              <a:buFontTx/>
              <a:buNone/>
            </a:pPr>
            <a:r>
              <a:rPr lang="en-US" altLang="en-US" sz="2800">
                <a:latin typeface="Tahoma" panose="020B0604030504040204" pitchFamily="34" charset="0"/>
              </a:rPr>
              <a:t>System.out.println(it.next());</a:t>
            </a:r>
          </a:p>
        </p:txBody>
      </p:sp>
      <p:sp>
        <p:nvSpPr>
          <p:cNvPr id="50181" name="Text Box 14">
            <a:extLst>
              <a:ext uri="{FF2B5EF4-FFF2-40B4-BE49-F238E27FC236}">
                <a16:creationId xmlns:a16="http://schemas.microsoft.com/office/drawing/2014/main" id="{AF8FEA42-EE7D-4D52-A4E7-8061011D828F}"/>
              </a:ext>
            </a:extLst>
          </p:cNvPr>
          <p:cNvSpPr txBox="1">
            <a:spLocks noChangeArrowheads="1"/>
          </p:cNvSpPr>
          <p:nvPr/>
        </p:nvSpPr>
        <p:spPr bwMode="auto">
          <a:xfrm>
            <a:off x="7010400" y="2286000"/>
            <a:ext cx="1905000" cy="10795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EB80C9D4-1E7E-4CE5-BF53-9146067A4C23}"/>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2227" name="Text Box 3">
            <a:extLst>
              <a:ext uri="{FF2B5EF4-FFF2-40B4-BE49-F238E27FC236}">
                <a16:creationId xmlns:a16="http://schemas.microsoft.com/office/drawing/2014/main" id="{4D87FC03-E8DB-41F2-823A-DD48F2FA3E2D}"/>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52228" name="Text Box 4">
            <a:extLst>
              <a:ext uri="{FF2B5EF4-FFF2-40B4-BE49-F238E27FC236}">
                <a16:creationId xmlns:a16="http://schemas.microsoft.com/office/drawing/2014/main" id="{4F0E5528-A642-409E-B233-7CE7F3C44FEF}"/>
              </a:ext>
            </a:extLst>
          </p:cNvPr>
          <p:cNvSpPr txBox="1">
            <a:spLocks noChangeArrowheads="1"/>
          </p:cNvSpPr>
          <p:nvPr/>
        </p:nvSpPr>
        <p:spPr bwMode="auto">
          <a:xfrm>
            <a:off x="7620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52229" name="Line 5">
            <a:extLst>
              <a:ext uri="{FF2B5EF4-FFF2-40B4-BE49-F238E27FC236}">
                <a16:creationId xmlns:a16="http://schemas.microsoft.com/office/drawing/2014/main" id="{5EB0317B-EEC7-4B81-9A8F-8645EFE4CAF7}"/>
              </a:ext>
            </a:extLst>
          </p:cNvPr>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Rectangle 6">
            <a:extLst>
              <a:ext uri="{FF2B5EF4-FFF2-40B4-BE49-F238E27FC236}">
                <a16:creationId xmlns:a16="http://schemas.microsoft.com/office/drawing/2014/main" id="{B53E699B-E882-4770-85A0-C3F2E73E0F79}"/>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52231" name="Rectangle 7">
            <a:extLst>
              <a:ext uri="{FF2B5EF4-FFF2-40B4-BE49-F238E27FC236}">
                <a16:creationId xmlns:a16="http://schemas.microsoft.com/office/drawing/2014/main" id="{1048EB86-2C3D-4BB5-88B7-E7A92C03BE32}"/>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52232" name="Rectangle 8">
            <a:extLst>
              <a:ext uri="{FF2B5EF4-FFF2-40B4-BE49-F238E27FC236}">
                <a16:creationId xmlns:a16="http://schemas.microsoft.com/office/drawing/2014/main" id="{2DF48775-6065-431F-AC18-60983B044317}"/>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52233" name="Rectangle 9">
            <a:extLst>
              <a:ext uri="{FF2B5EF4-FFF2-40B4-BE49-F238E27FC236}">
                <a16:creationId xmlns:a16="http://schemas.microsoft.com/office/drawing/2014/main" id="{7A9DF291-CAFA-489F-8AD6-571C01A5F568}"/>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52234" name="Text Box 10">
            <a:extLst>
              <a:ext uri="{FF2B5EF4-FFF2-40B4-BE49-F238E27FC236}">
                <a16:creationId xmlns:a16="http://schemas.microsoft.com/office/drawing/2014/main" id="{5D31480D-96B8-4185-9625-26378F86E2C0}"/>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52235" name="Text Box 11">
            <a:extLst>
              <a:ext uri="{FF2B5EF4-FFF2-40B4-BE49-F238E27FC236}">
                <a16:creationId xmlns:a16="http://schemas.microsoft.com/office/drawing/2014/main" id="{0878FD88-37BE-41CC-A487-FB7535A5C34F}"/>
              </a:ext>
            </a:extLst>
          </p:cNvPr>
          <p:cNvSpPr txBox="1">
            <a:spLocks noChangeArrowheads="1"/>
          </p:cNvSpPr>
          <p:nvPr/>
        </p:nvSpPr>
        <p:spPr bwMode="auto">
          <a:xfrm>
            <a:off x="1600200" y="4876800"/>
            <a:ext cx="502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Iterator it = list.iterator(); </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52236" name="WordArt 12">
            <a:extLst>
              <a:ext uri="{FF2B5EF4-FFF2-40B4-BE49-F238E27FC236}">
                <a16:creationId xmlns:a16="http://schemas.microsoft.com/office/drawing/2014/main" id="{028CAFA3-8F45-40F6-81C4-A20E10CB6C1B}"/>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78AA1935-2304-4663-9914-878D57F5ACB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4275" name="Text Box 10">
            <a:extLst>
              <a:ext uri="{FF2B5EF4-FFF2-40B4-BE49-F238E27FC236}">
                <a16:creationId xmlns:a16="http://schemas.microsoft.com/office/drawing/2014/main" id="{0C73FD82-F687-4C9C-B581-E08AC1894CB4}"/>
              </a:ext>
            </a:extLst>
          </p:cNvPr>
          <p:cNvSpPr txBox="1">
            <a:spLocks noChangeArrowheads="1"/>
          </p:cNvSpPr>
          <p:nvPr/>
        </p:nvSpPr>
        <p:spPr bwMode="auto">
          <a:xfrm>
            <a:off x="762000" y="1676400"/>
            <a:ext cx="88392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latin typeface="Tahoma" panose="020B0604030504040204" pitchFamily="34" charset="0"/>
              </a:rPr>
              <a:t>method next()</a:t>
            </a:r>
            <a:br>
              <a:rPr lang="en-US" altLang="en-US">
                <a:latin typeface="Tahoma" panose="020B0604030504040204" pitchFamily="34" charset="0"/>
              </a:rPr>
            </a:br>
            <a:r>
              <a:rPr lang="en-US" altLang="en-US">
                <a:latin typeface="Tahoma" panose="020B0604030504040204" pitchFamily="34" charset="0"/>
              </a:rPr>
              <a:t>{</a:t>
            </a:r>
            <a:br>
              <a:rPr lang="en-US" altLang="en-US">
                <a:latin typeface="Tahoma" panose="020B0604030504040204" pitchFamily="34" charset="0"/>
              </a:rPr>
            </a:br>
            <a:r>
              <a:rPr lang="en-US" altLang="en-US">
                <a:latin typeface="Tahoma" panose="020B0604030504040204" pitchFamily="34" charset="0"/>
              </a:rPr>
              <a:t>   oldRef = currRef</a:t>
            </a:r>
            <a:br>
              <a:rPr lang="en-US" altLang="en-US">
                <a:latin typeface="Tahoma" panose="020B0604030504040204" pitchFamily="34" charset="0"/>
              </a:rPr>
            </a:br>
            <a:r>
              <a:rPr lang="en-US" altLang="en-US">
                <a:latin typeface="Tahoma" panose="020B0604030504040204" pitchFamily="34" charset="0"/>
              </a:rPr>
              <a:t>   currRef = next ref in the collection</a:t>
            </a:r>
            <a:br>
              <a:rPr lang="en-US" altLang="en-US">
                <a:latin typeface="Tahoma" panose="020B0604030504040204" pitchFamily="34" charset="0"/>
              </a:rPr>
            </a:br>
            <a:r>
              <a:rPr lang="en-US" altLang="en-US">
                <a:latin typeface="Tahoma" panose="020B0604030504040204" pitchFamily="34" charset="0"/>
              </a:rPr>
              <a:t>   return oldRef</a:t>
            </a:r>
            <a:br>
              <a:rPr lang="en-US" altLang="en-US">
                <a:latin typeface="Tahoma" panose="020B0604030504040204" pitchFamily="34" charset="0"/>
              </a:rPr>
            </a:br>
            <a:r>
              <a:rPr lang="en-US" altLang="en-US">
                <a:latin typeface="Tahoma" panose="020B0604030504040204" pitchFamily="34" charset="0"/>
              </a:rPr>
              <a:t>}</a:t>
            </a:r>
            <a:br>
              <a:rPr lang="en-US" altLang="en-US">
                <a:latin typeface="Tahoma" panose="020B0604030504040204" pitchFamily="34" charset="0"/>
              </a:rPr>
            </a:br>
            <a:endParaRPr lang="en-US" altLang="en-US">
              <a:latin typeface="Tahoma" panose="020B0604030504040204" pitchFamily="34" charset="0"/>
            </a:endParaRPr>
          </a:p>
        </p:txBody>
      </p:sp>
      <p:sp>
        <p:nvSpPr>
          <p:cNvPr id="54276" name="WordArt 11">
            <a:extLst>
              <a:ext uri="{FF2B5EF4-FFF2-40B4-BE49-F238E27FC236}">
                <a16:creationId xmlns:a16="http://schemas.microsoft.com/office/drawing/2014/main" id="{0D8EDC1F-442F-401D-AD58-A5571E415373}"/>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486ACE33-830E-4878-A059-6487F179C9C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6323" name="Text Box 2">
            <a:extLst>
              <a:ext uri="{FF2B5EF4-FFF2-40B4-BE49-F238E27FC236}">
                <a16:creationId xmlns:a16="http://schemas.microsoft.com/office/drawing/2014/main" id="{637DB0A2-FBAE-4C84-8646-44C128220F43}"/>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56324" name="Text Box 3">
            <a:extLst>
              <a:ext uri="{FF2B5EF4-FFF2-40B4-BE49-F238E27FC236}">
                <a16:creationId xmlns:a16="http://schemas.microsoft.com/office/drawing/2014/main" id="{3F66A22A-95F7-4226-9AC4-C32D2AB0E3DF}"/>
              </a:ext>
            </a:extLst>
          </p:cNvPr>
          <p:cNvSpPr txBox="1">
            <a:spLocks noChangeArrowheads="1"/>
          </p:cNvSpPr>
          <p:nvPr/>
        </p:nvSpPr>
        <p:spPr bwMode="auto">
          <a:xfrm>
            <a:off x="20574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56325" name="Line 4">
            <a:extLst>
              <a:ext uri="{FF2B5EF4-FFF2-40B4-BE49-F238E27FC236}">
                <a16:creationId xmlns:a16="http://schemas.microsoft.com/office/drawing/2014/main" id="{8F8EF7FC-B151-4084-B897-2B9955E06AE7}"/>
              </a:ext>
            </a:extLst>
          </p:cNvPr>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Text Box 6">
            <a:extLst>
              <a:ext uri="{FF2B5EF4-FFF2-40B4-BE49-F238E27FC236}">
                <a16:creationId xmlns:a16="http://schemas.microsoft.com/office/drawing/2014/main" id="{A3878699-7227-4277-B12C-7233B991BE42}"/>
              </a:ext>
            </a:extLst>
          </p:cNvPr>
          <p:cNvSpPr txBox="1">
            <a:spLocks noChangeArrowheads="1"/>
          </p:cNvSpPr>
          <p:nvPr/>
        </p:nvSpPr>
        <p:spPr bwMode="auto">
          <a:xfrm>
            <a:off x="1600200" y="4800600"/>
            <a:ext cx="7239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56327" name="Text Box 7">
            <a:extLst>
              <a:ext uri="{FF2B5EF4-FFF2-40B4-BE49-F238E27FC236}">
                <a16:creationId xmlns:a16="http://schemas.microsoft.com/office/drawing/2014/main" id="{CC00762F-3207-4862-A21C-747267D12E2F}"/>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56328" name="Text Box 8">
            <a:extLst>
              <a:ext uri="{FF2B5EF4-FFF2-40B4-BE49-F238E27FC236}">
                <a16:creationId xmlns:a16="http://schemas.microsoft.com/office/drawing/2014/main" id="{61109964-C900-49DD-BD04-9E74912E0290}"/>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1</a:t>
            </a:r>
            <a:r>
              <a:rPr lang="en-US" altLang="en-US" sz="2000" baseline="30000">
                <a:solidFill>
                  <a:schemeClr val="accent2"/>
                </a:solidFill>
                <a:latin typeface="Tahoma" panose="020B0604030504040204" pitchFamily="34" charset="0"/>
              </a:rPr>
              <a:t>st</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
        <p:nvSpPr>
          <p:cNvPr id="56329" name="Rectangle 9">
            <a:extLst>
              <a:ext uri="{FF2B5EF4-FFF2-40B4-BE49-F238E27FC236}">
                <a16:creationId xmlns:a16="http://schemas.microsoft.com/office/drawing/2014/main" id="{95084794-D68D-4583-BB78-A4F118EC038D}"/>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56330" name="Rectangle 10">
            <a:extLst>
              <a:ext uri="{FF2B5EF4-FFF2-40B4-BE49-F238E27FC236}">
                <a16:creationId xmlns:a16="http://schemas.microsoft.com/office/drawing/2014/main" id="{DB936D83-4A95-4787-A67C-B63122B89286}"/>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56331" name="Rectangle 11">
            <a:extLst>
              <a:ext uri="{FF2B5EF4-FFF2-40B4-BE49-F238E27FC236}">
                <a16:creationId xmlns:a16="http://schemas.microsoft.com/office/drawing/2014/main" id="{7756D648-F974-4171-9740-C800F8B1583E}"/>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56332" name="Rectangle 12">
            <a:extLst>
              <a:ext uri="{FF2B5EF4-FFF2-40B4-BE49-F238E27FC236}">
                <a16:creationId xmlns:a16="http://schemas.microsoft.com/office/drawing/2014/main" id="{3186A183-048C-484D-92AB-CE6A7E05EFDD}"/>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56333" name="WordArt 13">
            <a:extLst>
              <a:ext uri="{FF2B5EF4-FFF2-40B4-BE49-F238E27FC236}">
                <a16:creationId xmlns:a16="http://schemas.microsoft.com/office/drawing/2014/main" id="{5BF09A97-7B84-4650-8B1F-FCA072831C85}"/>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9C60BE61-1B3B-4842-86EE-5F4792F94E8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8371" name="Text Box 3">
            <a:extLst>
              <a:ext uri="{FF2B5EF4-FFF2-40B4-BE49-F238E27FC236}">
                <a16:creationId xmlns:a16="http://schemas.microsoft.com/office/drawing/2014/main" id="{6B6F9D62-FCED-4491-A009-F0959E3E7095}"/>
              </a:ext>
            </a:extLst>
          </p:cNvPr>
          <p:cNvSpPr txBox="1">
            <a:spLocks noChangeArrowheads="1"/>
          </p:cNvSpPr>
          <p:nvPr/>
        </p:nvSpPr>
        <p:spPr bwMode="auto">
          <a:xfrm>
            <a:off x="457200" y="1066800"/>
            <a:ext cx="8001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p:txBody>
      </p:sp>
      <p:sp>
        <p:nvSpPr>
          <p:cNvPr id="58372" name="Text Box 4">
            <a:extLst>
              <a:ext uri="{FF2B5EF4-FFF2-40B4-BE49-F238E27FC236}">
                <a16:creationId xmlns:a16="http://schemas.microsoft.com/office/drawing/2014/main" id="{489EB7D2-53AF-4A6B-B4C8-F773DA558887}"/>
              </a:ext>
            </a:extLst>
          </p:cNvPr>
          <p:cNvSpPr txBox="1">
            <a:spLocks noChangeArrowheads="1"/>
          </p:cNvSpPr>
          <p:nvPr/>
        </p:nvSpPr>
        <p:spPr bwMode="auto">
          <a:xfrm>
            <a:off x="7086600" y="914400"/>
            <a:ext cx="1905000" cy="278606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br>
              <a:rPr lang="en-US" altLang="en-US">
                <a:latin typeface="Tahoma" panose="020B0604030504040204" pitchFamily="34" charset="0"/>
              </a:rPr>
            </a:br>
            <a:r>
              <a:rPr lang="en-US" altLang="en-US">
                <a:latin typeface="Tahoma" panose="020B0604030504040204" pitchFamily="34" charset="0"/>
              </a:rPr>
              <a:t>of</a:t>
            </a:r>
            <a:br>
              <a:rPr lang="en-US" altLang="en-US">
                <a:latin typeface="Tahoma" panose="020B0604030504040204" pitchFamily="34" charset="0"/>
              </a:rPr>
            </a:br>
            <a:r>
              <a:rPr lang="en-US" altLang="en-US">
                <a:latin typeface="Tahoma" panose="020B0604030504040204" pitchFamily="34" charset="0"/>
              </a:rPr>
              <a:t>us</a:t>
            </a:r>
          </a:p>
        </p:txBody>
      </p:sp>
      <p:sp>
        <p:nvSpPr>
          <p:cNvPr id="58373" name="WordArt 5">
            <a:extLst>
              <a:ext uri="{FF2B5EF4-FFF2-40B4-BE49-F238E27FC236}">
                <a16:creationId xmlns:a16="http://schemas.microsoft.com/office/drawing/2014/main" id="{49F73CD0-169C-4037-9C1A-D5D34774CDD9}"/>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3A7065C2-41D7-49A3-BC1D-5973FB0B1E2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195" name="Text Box 2">
            <a:extLst>
              <a:ext uri="{FF2B5EF4-FFF2-40B4-BE49-F238E27FC236}">
                <a16:creationId xmlns:a16="http://schemas.microsoft.com/office/drawing/2014/main" id="{DBDA7CC7-D9C5-47A8-A2A8-9F981C959824}"/>
              </a:ext>
            </a:extLst>
          </p:cNvPr>
          <p:cNvSpPr txBox="1">
            <a:spLocks noChangeArrowheads="1"/>
          </p:cNvSpPr>
          <p:nvPr/>
        </p:nvSpPr>
        <p:spPr bwMode="auto">
          <a:xfrm>
            <a:off x="838200" y="2057400"/>
            <a:ext cx="7361238"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r>
              <a:rPr lang="en-US" altLang="en-US">
                <a:latin typeface="Tahoma" panose="020B0604030504040204" pitchFamily="34" charset="0"/>
              </a:rPr>
              <a:t>In Java, any variable that refers to </a:t>
            </a:r>
            <a:br>
              <a:rPr lang="en-US" altLang="en-US">
                <a:latin typeface="Tahoma" panose="020B0604030504040204" pitchFamily="34" charset="0"/>
              </a:rPr>
            </a:br>
            <a:r>
              <a:rPr lang="en-US" altLang="en-US">
                <a:latin typeface="Tahoma" panose="020B0604030504040204" pitchFamily="34" charset="0"/>
              </a:rPr>
              <a:t>an Object is a reference variable.</a:t>
            </a:r>
            <a:br>
              <a:rPr lang="en-US" altLang="en-US">
                <a:latin typeface="Tahoma" panose="020B0604030504040204" pitchFamily="34" charset="0"/>
              </a:rPr>
            </a:br>
            <a:endParaRPr lang="en-US" altLang="en-US">
              <a:latin typeface="Tahoma" panose="020B0604030504040204" pitchFamily="34" charset="0"/>
            </a:endParaRPr>
          </a:p>
          <a:p>
            <a:pPr>
              <a:spcBef>
                <a:spcPct val="0"/>
              </a:spcBef>
              <a:buFontTx/>
              <a:buNone/>
            </a:pPr>
            <a:r>
              <a:rPr lang="en-US" altLang="en-US">
                <a:latin typeface="Tahoma" panose="020B0604030504040204" pitchFamily="34" charset="0"/>
              </a:rPr>
              <a:t>The variable stores the memory </a:t>
            </a:r>
          </a:p>
          <a:p>
            <a:pPr>
              <a:spcBef>
                <a:spcPct val="0"/>
              </a:spcBef>
              <a:buFontTx/>
              <a:buNone/>
            </a:pPr>
            <a:r>
              <a:rPr lang="en-US" altLang="en-US">
                <a:latin typeface="Tahoma" panose="020B0604030504040204" pitchFamily="34" charset="0"/>
              </a:rPr>
              <a:t>address of the actual Object.</a:t>
            </a:r>
            <a:endParaRPr lang="en-US" altLang="en-US">
              <a:solidFill>
                <a:srgbClr val="003366"/>
              </a:solidFill>
              <a:latin typeface="Tahoma" panose="020B0604030504040204" pitchFamily="34" charset="0"/>
            </a:endParaRPr>
          </a:p>
        </p:txBody>
      </p:sp>
      <p:sp>
        <p:nvSpPr>
          <p:cNvPr id="8196" name="WordArt 3">
            <a:extLst>
              <a:ext uri="{FF2B5EF4-FFF2-40B4-BE49-F238E27FC236}">
                <a16:creationId xmlns:a16="http://schemas.microsoft.com/office/drawing/2014/main" id="{1CFE75CD-4950-4696-81DD-40AC42F2E23F}"/>
              </a:ext>
            </a:extLst>
          </p:cNvPr>
          <p:cNvSpPr>
            <a:spLocks noChangeArrowheads="1" noChangeShapeType="1" noTextEdit="1"/>
          </p:cNvSpPr>
          <p:nvPr/>
        </p:nvSpPr>
        <p:spPr bwMode="auto">
          <a:xfrm>
            <a:off x="914400" y="762000"/>
            <a:ext cx="6858000" cy="914400"/>
          </a:xfrm>
          <a:prstGeom prst="rect">
            <a:avLst/>
          </a:prstGeom>
        </p:spPr>
        <p:txBody>
          <a:bodyPr wrap="none" fromWordArt="1">
            <a:prstTxWarp prst="textPlain">
              <a:avLst>
                <a:gd name="adj" fmla="val 50000"/>
              </a:avLst>
            </a:prstTxWarp>
          </a:bodyPr>
          <a:lstStyle/>
          <a:p>
            <a:pPr algn="ctr"/>
            <a:r>
              <a:rPr lang="en-US" sz="3600" kern="10">
                <a:ln w="19050">
                  <a:solidFill>
                    <a:srgbClr val="FFFF00"/>
                  </a:solidFill>
                  <a:round/>
                  <a:headEnd/>
                  <a:tailEnd/>
                </a:ln>
                <a:solidFill>
                  <a:srgbClr val="0000FF"/>
                </a:solidFill>
                <a:effectLst>
                  <a:outerShdw dist="35921" dir="2700000" algn="ctr" rotWithShape="0">
                    <a:srgbClr val="990000"/>
                  </a:outerShdw>
                </a:effectLst>
                <a:latin typeface="Impact" panose="020B0806030902050204" pitchFamily="34" charset="0"/>
              </a:rPr>
              <a:t>References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C6F5A9A0-1173-4425-94C6-A37F74E4A61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0419" name="WordArt 2">
            <a:extLst>
              <a:ext uri="{FF2B5EF4-FFF2-40B4-BE49-F238E27FC236}">
                <a16:creationId xmlns:a16="http://schemas.microsoft.com/office/drawing/2014/main" id="{E60E3E6C-F220-4729-A31D-E45D48707562}"/>
              </a:ext>
            </a:extLst>
          </p:cNvPr>
          <p:cNvSpPr>
            <a:spLocks noChangeArrowheads="1" noChangeShapeType="1" noTextEdit="1"/>
          </p:cNvSpPr>
          <p:nvPr/>
        </p:nvSpPr>
        <p:spPr bwMode="auto">
          <a:xfrm>
            <a:off x="838200" y="2438400"/>
            <a:ext cx="7467600" cy="1676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iteratorone.java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31D91F6B-D169-4A93-87ED-F9C1977486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2467" name="Text Box 3">
            <a:extLst>
              <a:ext uri="{FF2B5EF4-FFF2-40B4-BE49-F238E27FC236}">
                <a16:creationId xmlns:a16="http://schemas.microsoft.com/office/drawing/2014/main" id="{103C1125-DF38-4E06-8424-AB875C57B1B8}"/>
              </a:ext>
            </a:extLst>
          </p:cNvPr>
          <p:cNvSpPr txBox="1">
            <a:spLocks noChangeArrowheads="1"/>
          </p:cNvSpPr>
          <p:nvPr/>
        </p:nvSpPr>
        <p:spPr bwMode="auto">
          <a:xfrm>
            <a:off x="457200" y="1066800"/>
            <a:ext cx="76962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while(it.hasNext())</a:t>
            </a:r>
          </a:p>
          <a:p>
            <a:pPr>
              <a:spcBef>
                <a:spcPct val="0"/>
              </a:spcBef>
              <a:buFontTx/>
              <a:buNone/>
            </a:pPr>
            <a:r>
              <a:rPr lang="en-US" altLang="en-US" sz="2800">
                <a:latin typeface="Tahoma" panose="020B0604030504040204" pitchFamily="34" charset="0"/>
              </a:rPr>
              <a:t>{</a:t>
            </a:r>
          </a:p>
          <a:p>
            <a:pPr>
              <a:spcBef>
                <a:spcPct val="0"/>
              </a:spcBef>
              <a:buFontTx/>
              <a:buNone/>
            </a:pPr>
            <a:r>
              <a:rPr lang="en-US" altLang="en-US" sz="2800">
                <a:latin typeface="Tahoma" panose="020B0604030504040204" pitchFamily="34" charset="0"/>
              </a:rPr>
              <a:t>   System.out.println(it.next());</a:t>
            </a:r>
          </a:p>
          <a:p>
            <a:pPr>
              <a:spcBef>
                <a:spcPct val="0"/>
              </a:spcBef>
              <a:buFontTx/>
              <a:buNone/>
            </a:pPr>
            <a:r>
              <a:rPr lang="en-US" altLang="en-US" sz="2800">
                <a:latin typeface="Tahoma" panose="020B0604030504040204" pitchFamily="34" charset="0"/>
              </a:rPr>
              <a:t>}</a:t>
            </a:r>
          </a:p>
        </p:txBody>
      </p:sp>
      <p:sp>
        <p:nvSpPr>
          <p:cNvPr id="62468" name="Text Box 4">
            <a:extLst>
              <a:ext uri="{FF2B5EF4-FFF2-40B4-BE49-F238E27FC236}">
                <a16:creationId xmlns:a16="http://schemas.microsoft.com/office/drawing/2014/main" id="{1D7444BE-FA32-4D37-B326-A122F615CF52}"/>
              </a:ext>
            </a:extLst>
          </p:cNvPr>
          <p:cNvSpPr txBox="1">
            <a:spLocks noChangeArrowheads="1"/>
          </p:cNvSpPr>
          <p:nvPr/>
        </p:nvSpPr>
        <p:spPr bwMode="auto">
          <a:xfrm>
            <a:off x="7010400" y="1828800"/>
            <a:ext cx="1905000" cy="254158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br>
              <a:rPr lang="en-US" altLang="en-US">
                <a:latin typeface="Tahoma" panose="020B0604030504040204" pitchFamily="34" charset="0"/>
              </a:rPr>
            </a:br>
            <a:r>
              <a:rPr lang="en-US" altLang="en-US">
                <a:latin typeface="Tahoma" panose="020B0604030504040204" pitchFamily="34" charset="0"/>
              </a:rPr>
              <a:t>of</a:t>
            </a:r>
            <a:br>
              <a:rPr lang="en-US" altLang="en-US">
                <a:latin typeface="Tahoma" panose="020B0604030504040204" pitchFamily="34" charset="0"/>
              </a:rPr>
            </a:br>
            <a:r>
              <a:rPr lang="en-US" altLang="en-US">
                <a:latin typeface="Tahoma" panose="020B0604030504040204" pitchFamily="34" charset="0"/>
              </a:rPr>
              <a:t>us</a:t>
            </a:r>
          </a:p>
        </p:txBody>
      </p:sp>
      <p:sp>
        <p:nvSpPr>
          <p:cNvPr id="62469" name="WordArt 5">
            <a:extLst>
              <a:ext uri="{FF2B5EF4-FFF2-40B4-BE49-F238E27FC236}">
                <a16:creationId xmlns:a16="http://schemas.microsoft.com/office/drawing/2014/main" id="{5A21E960-8AD4-4F63-9CF1-8CE08D31AAA8}"/>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hasNext()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6AD79479-DB54-4C29-A23F-3329128F83B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4515" name="WordArt 2">
            <a:extLst>
              <a:ext uri="{FF2B5EF4-FFF2-40B4-BE49-F238E27FC236}">
                <a16:creationId xmlns:a16="http://schemas.microsoft.com/office/drawing/2014/main" id="{A4116614-CF55-47B3-8BB4-8EA155C4E5C5}"/>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hasnext.java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DF8548D7-CC3D-4AA9-A461-5CF983CF986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Text Box 3">
            <a:extLst>
              <a:ext uri="{FF2B5EF4-FFF2-40B4-BE49-F238E27FC236}">
                <a16:creationId xmlns:a16="http://schemas.microsoft.com/office/drawing/2014/main" id="{F0F46DDB-E0D1-412C-9F8A-7B09E4778A11}"/>
              </a:ext>
            </a:extLst>
          </p:cNvPr>
          <p:cNvSpPr txBox="1">
            <a:spLocks noChangeArrowheads="1"/>
          </p:cNvSpPr>
          <p:nvPr/>
        </p:nvSpPr>
        <p:spPr bwMode="auto">
          <a:xfrm>
            <a:off x="457200" y="1066800"/>
            <a:ext cx="7696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it.remove();</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System.out.println(words);</a:t>
            </a:r>
          </a:p>
        </p:txBody>
      </p:sp>
      <p:sp>
        <p:nvSpPr>
          <p:cNvPr id="66564" name="Text Box 4">
            <a:extLst>
              <a:ext uri="{FF2B5EF4-FFF2-40B4-BE49-F238E27FC236}">
                <a16:creationId xmlns:a16="http://schemas.microsoft.com/office/drawing/2014/main" id="{F038B54D-AAE6-46FA-8E42-A962D46FA62B}"/>
              </a:ext>
            </a:extLst>
          </p:cNvPr>
          <p:cNvSpPr txBox="1">
            <a:spLocks noChangeArrowheads="1"/>
          </p:cNvSpPr>
          <p:nvPr/>
        </p:nvSpPr>
        <p:spPr bwMode="auto">
          <a:xfrm>
            <a:off x="7010400" y="1447800"/>
            <a:ext cx="1905000" cy="22987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br>
              <a:rPr lang="en-US" altLang="en-US">
                <a:latin typeface="Tahoma" panose="020B0604030504040204" pitchFamily="34" charset="0"/>
              </a:rPr>
            </a:br>
            <a:r>
              <a:rPr lang="en-US" altLang="en-US">
                <a:latin typeface="Tahoma" panose="020B0604030504040204" pitchFamily="34" charset="0"/>
              </a:rPr>
              <a:t>[is, of]</a:t>
            </a:r>
          </a:p>
        </p:txBody>
      </p:sp>
      <p:sp>
        <p:nvSpPr>
          <p:cNvPr id="66565" name="WordArt 5">
            <a:extLst>
              <a:ext uri="{FF2B5EF4-FFF2-40B4-BE49-F238E27FC236}">
                <a16:creationId xmlns:a16="http://schemas.microsoft.com/office/drawing/2014/main" id="{E9DACB2B-36FD-476E-A509-DD242EB0AB9C}"/>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2F044AD6-CA97-408F-A5C1-39148E133E3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8611" name="Text Box 3">
            <a:extLst>
              <a:ext uri="{FF2B5EF4-FFF2-40B4-BE49-F238E27FC236}">
                <a16:creationId xmlns:a16="http://schemas.microsoft.com/office/drawing/2014/main" id="{2CB72E8F-ED6A-4F04-B83D-B91B9A4516A8}"/>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68612" name="Text Box 4">
            <a:extLst>
              <a:ext uri="{FF2B5EF4-FFF2-40B4-BE49-F238E27FC236}">
                <a16:creationId xmlns:a16="http://schemas.microsoft.com/office/drawing/2014/main" id="{48120439-899C-4076-9B6C-1C258820AF0E}"/>
              </a:ext>
            </a:extLst>
          </p:cNvPr>
          <p:cNvSpPr txBox="1">
            <a:spLocks noChangeArrowheads="1"/>
          </p:cNvSpPr>
          <p:nvPr/>
        </p:nvSpPr>
        <p:spPr bwMode="auto">
          <a:xfrm>
            <a:off x="7620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68613" name="Line 5">
            <a:extLst>
              <a:ext uri="{FF2B5EF4-FFF2-40B4-BE49-F238E27FC236}">
                <a16:creationId xmlns:a16="http://schemas.microsoft.com/office/drawing/2014/main" id="{2973DA02-7325-41BB-A590-6A69F18E8CC7}"/>
              </a:ext>
            </a:extLst>
          </p:cNvPr>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4" name="Rectangle 6">
            <a:extLst>
              <a:ext uri="{FF2B5EF4-FFF2-40B4-BE49-F238E27FC236}">
                <a16:creationId xmlns:a16="http://schemas.microsoft.com/office/drawing/2014/main" id="{A513FE2A-4BB7-476D-9689-885117E853A6}"/>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68615" name="Rectangle 7">
            <a:extLst>
              <a:ext uri="{FF2B5EF4-FFF2-40B4-BE49-F238E27FC236}">
                <a16:creationId xmlns:a16="http://schemas.microsoft.com/office/drawing/2014/main" id="{A5741E86-DF5A-42D5-A610-DE4E1AE78E3E}"/>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68616" name="Rectangle 8">
            <a:extLst>
              <a:ext uri="{FF2B5EF4-FFF2-40B4-BE49-F238E27FC236}">
                <a16:creationId xmlns:a16="http://schemas.microsoft.com/office/drawing/2014/main" id="{6C3C7A5D-4DA1-45B8-B0B9-80C305F090C9}"/>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68617" name="Rectangle 9">
            <a:extLst>
              <a:ext uri="{FF2B5EF4-FFF2-40B4-BE49-F238E27FC236}">
                <a16:creationId xmlns:a16="http://schemas.microsoft.com/office/drawing/2014/main" id="{707D9EE1-A1C6-4B98-ACEB-A9259D91B651}"/>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68618" name="Text Box 10">
            <a:extLst>
              <a:ext uri="{FF2B5EF4-FFF2-40B4-BE49-F238E27FC236}">
                <a16:creationId xmlns:a16="http://schemas.microsoft.com/office/drawing/2014/main" id="{7D642098-D9A5-4607-9D72-BB9209D770E1}"/>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68619" name="Text Box 11">
            <a:extLst>
              <a:ext uri="{FF2B5EF4-FFF2-40B4-BE49-F238E27FC236}">
                <a16:creationId xmlns:a16="http://schemas.microsoft.com/office/drawing/2014/main" id="{8A6A99F0-60D6-4491-A304-86BC2FCB80AE}"/>
              </a:ext>
            </a:extLst>
          </p:cNvPr>
          <p:cNvSpPr txBox="1">
            <a:spLocks noChangeArrowheads="1"/>
          </p:cNvSpPr>
          <p:nvPr/>
        </p:nvSpPr>
        <p:spPr bwMode="auto">
          <a:xfrm>
            <a:off x="1600200" y="4876800"/>
            <a:ext cx="502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Iterator it = list.iterator(); </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68620" name="WordArt 12">
            <a:extLst>
              <a:ext uri="{FF2B5EF4-FFF2-40B4-BE49-F238E27FC236}">
                <a16:creationId xmlns:a16="http://schemas.microsoft.com/office/drawing/2014/main" id="{B10D5531-0442-47B1-AF85-3DBA54302C59}"/>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a:extLst>
              <a:ext uri="{FF2B5EF4-FFF2-40B4-BE49-F238E27FC236}">
                <a16:creationId xmlns:a16="http://schemas.microsoft.com/office/drawing/2014/main" id="{2A56A0FE-6206-45FF-BF48-DC71664AC93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0659" name="Text Box 2">
            <a:extLst>
              <a:ext uri="{FF2B5EF4-FFF2-40B4-BE49-F238E27FC236}">
                <a16:creationId xmlns:a16="http://schemas.microsoft.com/office/drawing/2014/main" id="{B548039C-5E33-41E4-AD7D-6C22622D9C74}"/>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70660" name="Text Box 3">
            <a:extLst>
              <a:ext uri="{FF2B5EF4-FFF2-40B4-BE49-F238E27FC236}">
                <a16:creationId xmlns:a16="http://schemas.microsoft.com/office/drawing/2014/main" id="{EB20FA9F-818E-4B98-B5CF-3CAC235F0DA0}"/>
              </a:ext>
            </a:extLst>
          </p:cNvPr>
          <p:cNvSpPr txBox="1">
            <a:spLocks noChangeArrowheads="1"/>
          </p:cNvSpPr>
          <p:nvPr/>
        </p:nvSpPr>
        <p:spPr bwMode="auto">
          <a:xfrm>
            <a:off x="20574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70661" name="Line 4">
            <a:extLst>
              <a:ext uri="{FF2B5EF4-FFF2-40B4-BE49-F238E27FC236}">
                <a16:creationId xmlns:a16="http://schemas.microsoft.com/office/drawing/2014/main" id="{FD6079DB-3396-4AFC-8D94-3AFF0FE249ED}"/>
              </a:ext>
            </a:extLst>
          </p:cNvPr>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2" name="Text Box 6">
            <a:extLst>
              <a:ext uri="{FF2B5EF4-FFF2-40B4-BE49-F238E27FC236}">
                <a16:creationId xmlns:a16="http://schemas.microsoft.com/office/drawing/2014/main" id="{97A15352-988C-4FA4-93FF-E18432A9301A}"/>
              </a:ext>
            </a:extLst>
          </p:cNvPr>
          <p:cNvSpPr txBox="1">
            <a:spLocks noChangeArrowheads="1"/>
          </p:cNvSpPr>
          <p:nvPr/>
        </p:nvSpPr>
        <p:spPr bwMode="auto">
          <a:xfrm>
            <a:off x="1600200" y="4800600"/>
            <a:ext cx="7239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70663" name="Text Box 7">
            <a:extLst>
              <a:ext uri="{FF2B5EF4-FFF2-40B4-BE49-F238E27FC236}">
                <a16:creationId xmlns:a16="http://schemas.microsoft.com/office/drawing/2014/main" id="{4CB94BF9-E77E-45A6-B1E5-397F16C4B806}"/>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0664" name="Text Box 8">
            <a:extLst>
              <a:ext uri="{FF2B5EF4-FFF2-40B4-BE49-F238E27FC236}">
                <a16:creationId xmlns:a16="http://schemas.microsoft.com/office/drawing/2014/main" id="{DD529CC1-36B7-423A-B3C0-DAC196B2B236}"/>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1</a:t>
            </a:r>
            <a:r>
              <a:rPr lang="en-US" altLang="en-US" sz="2000" baseline="30000">
                <a:solidFill>
                  <a:schemeClr val="accent2"/>
                </a:solidFill>
                <a:latin typeface="Tahoma" panose="020B0604030504040204" pitchFamily="34" charset="0"/>
              </a:rPr>
              <a:t>st</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
        <p:nvSpPr>
          <p:cNvPr id="70665" name="Rectangle 9">
            <a:extLst>
              <a:ext uri="{FF2B5EF4-FFF2-40B4-BE49-F238E27FC236}">
                <a16:creationId xmlns:a16="http://schemas.microsoft.com/office/drawing/2014/main" id="{31AE93E4-EA48-4345-BD60-F573DC358C81}"/>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70666" name="Rectangle 10">
            <a:extLst>
              <a:ext uri="{FF2B5EF4-FFF2-40B4-BE49-F238E27FC236}">
                <a16:creationId xmlns:a16="http://schemas.microsoft.com/office/drawing/2014/main" id="{7C694480-5074-49D0-B315-612F5BFEAEE4}"/>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70667" name="Rectangle 11">
            <a:extLst>
              <a:ext uri="{FF2B5EF4-FFF2-40B4-BE49-F238E27FC236}">
                <a16:creationId xmlns:a16="http://schemas.microsoft.com/office/drawing/2014/main" id="{0CC6302D-6818-40B4-B5AB-765CE9EFEE01}"/>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0668" name="Rectangle 12">
            <a:extLst>
              <a:ext uri="{FF2B5EF4-FFF2-40B4-BE49-F238E27FC236}">
                <a16:creationId xmlns:a16="http://schemas.microsoft.com/office/drawing/2014/main" id="{25033EEB-74C5-49F5-948C-4E86F492B193}"/>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70669" name="WordArt 13">
            <a:extLst>
              <a:ext uri="{FF2B5EF4-FFF2-40B4-BE49-F238E27FC236}">
                <a16:creationId xmlns:a16="http://schemas.microsoft.com/office/drawing/2014/main" id="{2CFCD735-F870-4E8C-B8D9-6F637A41C881}"/>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0F853398-44D9-405B-B409-5E4708897DB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2707" name="Text Box 2">
            <a:extLst>
              <a:ext uri="{FF2B5EF4-FFF2-40B4-BE49-F238E27FC236}">
                <a16:creationId xmlns:a16="http://schemas.microsoft.com/office/drawing/2014/main" id="{356EE22D-AC71-4521-8EDF-661475682D55}"/>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72708" name="Text Box 3">
            <a:extLst>
              <a:ext uri="{FF2B5EF4-FFF2-40B4-BE49-F238E27FC236}">
                <a16:creationId xmlns:a16="http://schemas.microsoft.com/office/drawing/2014/main" id="{78EE4A24-7847-4D48-A0AF-9BF399B32483}"/>
              </a:ext>
            </a:extLst>
          </p:cNvPr>
          <p:cNvSpPr txBox="1">
            <a:spLocks noChangeArrowheads="1"/>
          </p:cNvSpPr>
          <p:nvPr/>
        </p:nvSpPr>
        <p:spPr bwMode="auto">
          <a:xfrm>
            <a:off x="20574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72709" name="Line 4">
            <a:extLst>
              <a:ext uri="{FF2B5EF4-FFF2-40B4-BE49-F238E27FC236}">
                <a16:creationId xmlns:a16="http://schemas.microsoft.com/office/drawing/2014/main" id="{7054E8B1-C0EB-47AB-8F31-259501CE35C4}"/>
              </a:ext>
            </a:extLst>
          </p:cNvPr>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0" name="Text Box 6">
            <a:extLst>
              <a:ext uri="{FF2B5EF4-FFF2-40B4-BE49-F238E27FC236}">
                <a16:creationId xmlns:a16="http://schemas.microsoft.com/office/drawing/2014/main" id="{05244157-980C-4B3A-8026-6E78FBCEEE34}"/>
              </a:ext>
            </a:extLst>
          </p:cNvPr>
          <p:cNvSpPr txBox="1">
            <a:spLocks noChangeArrowheads="1"/>
          </p:cNvSpPr>
          <p:nvPr/>
        </p:nvSpPr>
        <p:spPr bwMode="auto">
          <a:xfrm>
            <a:off x="1600200" y="4800600"/>
            <a:ext cx="6553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it.remove();</a:t>
            </a:r>
            <a:br>
              <a:rPr lang="en-US" altLang="en-US" sz="2800">
                <a:latin typeface="Tahoma" panose="020B0604030504040204" pitchFamily="34" charset="0"/>
              </a:rPr>
            </a:br>
            <a:r>
              <a:rPr lang="en-US" altLang="en-US" sz="2800">
                <a:latin typeface="Tahoma" panose="020B0604030504040204" pitchFamily="34" charset="0"/>
              </a:rPr>
              <a:t>		</a:t>
            </a:r>
          </a:p>
        </p:txBody>
      </p:sp>
      <p:sp>
        <p:nvSpPr>
          <p:cNvPr id="72711" name="Text Box 7">
            <a:extLst>
              <a:ext uri="{FF2B5EF4-FFF2-40B4-BE49-F238E27FC236}">
                <a16:creationId xmlns:a16="http://schemas.microsoft.com/office/drawing/2014/main" id="{54D93FC6-3E8A-4E07-80DB-3C14B93359FE}"/>
              </a:ext>
            </a:extLst>
          </p:cNvPr>
          <p:cNvSpPr txBox="1">
            <a:spLocks noChangeArrowheads="1"/>
          </p:cNvSpPr>
          <p:nvPr/>
        </p:nvSpPr>
        <p:spPr bwMode="auto">
          <a:xfrm>
            <a:off x="17526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2712" name="Text Box 8">
            <a:extLst>
              <a:ext uri="{FF2B5EF4-FFF2-40B4-BE49-F238E27FC236}">
                <a16:creationId xmlns:a16="http://schemas.microsoft.com/office/drawing/2014/main" id="{AA2767CF-CEA6-4D85-A5BC-8C8844AC960A}"/>
              </a:ext>
            </a:extLst>
          </p:cNvPr>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remove always modifies the last reference returned by next.</a:t>
            </a:r>
            <a:endParaRPr lang="en-US" altLang="en-US" sz="2000">
              <a:latin typeface="Tahoma" panose="020B0604030504040204" pitchFamily="34" charset="0"/>
            </a:endParaRPr>
          </a:p>
        </p:txBody>
      </p:sp>
      <p:sp>
        <p:nvSpPr>
          <p:cNvPr id="72713" name="Rectangle 9">
            <a:extLst>
              <a:ext uri="{FF2B5EF4-FFF2-40B4-BE49-F238E27FC236}">
                <a16:creationId xmlns:a16="http://schemas.microsoft.com/office/drawing/2014/main" id="{D37D2020-41C7-4B6F-8F8E-E777541AA946}"/>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72714" name="Rectangle 10">
            <a:extLst>
              <a:ext uri="{FF2B5EF4-FFF2-40B4-BE49-F238E27FC236}">
                <a16:creationId xmlns:a16="http://schemas.microsoft.com/office/drawing/2014/main" id="{4693874D-EEBF-4D46-8B87-E0E304468C16}"/>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72715" name="Rectangle 11">
            <a:extLst>
              <a:ext uri="{FF2B5EF4-FFF2-40B4-BE49-F238E27FC236}">
                <a16:creationId xmlns:a16="http://schemas.microsoft.com/office/drawing/2014/main" id="{8B0A245F-5933-495F-BD45-4CEFE511EB18}"/>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2716" name="Rectangle 12">
            <a:extLst>
              <a:ext uri="{FF2B5EF4-FFF2-40B4-BE49-F238E27FC236}">
                <a16:creationId xmlns:a16="http://schemas.microsoft.com/office/drawing/2014/main" id="{D1D9B04F-B965-45A1-9C00-C128BE855388}"/>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72717" name="Line 13">
            <a:extLst>
              <a:ext uri="{FF2B5EF4-FFF2-40B4-BE49-F238E27FC236}">
                <a16:creationId xmlns:a16="http://schemas.microsoft.com/office/drawing/2014/main" id="{E3F05AA3-3FE6-4CFD-8971-5DE1C84C1BD1}"/>
              </a:ext>
            </a:extLst>
          </p:cNvPr>
          <p:cNvSpPr>
            <a:spLocks noChangeShapeType="1"/>
          </p:cNvSpPr>
          <p:nvPr/>
        </p:nvSpPr>
        <p:spPr bwMode="auto">
          <a:xfrm>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4">
            <a:extLst>
              <a:ext uri="{FF2B5EF4-FFF2-40B4-BE49-F238E27FC236}">
                <a16:creationId xmlns:a16="http://schemas.microsoft.com/office/drawing/2014/main" id="{395F346C-A73C-4205-A040-CF80C43B20C3}"/>
              </a:ext>
            </a:extLst>
          </p:cNvPr>
          <p:cNvSpPr>
            <a:spLocks noChangeShapeType="1"/>
          </p:cNvSpPr>
          <p:nvPr/>
        </p:nvSpPr>
        <p:spPr bwMode="auto">
          <a:xfrm flipH="1">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WordArt 15">
            <a:extLst>
              <a:ext uri="{FF2B5EF4-FFF2-40B4-BE49-F238E27FC236}">
                <a16:creationId xmlns:a16="http://schemas.microsoft.com/office/drawing/2014/main" id="{C01EB08F-FCBD-40D3-A466-7335571C81BA}"/>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4FA9FBF1-701D-4602-9C01-92B47132639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4755" name="Text Box 3">
            <a:extLst>
              <a:ext uri="{FF2B5EF4-FFF2-40B4-BE49-F238E27FC236}">
                <a16:creationId xmlns:a16="http://schemas.microsoft.com/office/drawing/2014/main" id="{E32A3C29-4039-472B-A630-2E35B243542B}"/>
              </a:ext>
            </a:extLst>
          </p:cNvPr>
          <p:cNvSpPr txBox="1">
            <a:spLocks noChangeArrowheads="1"/>
          </p:cNvSpPr>
          <p:nvPr/>
        </p:nvSpPr>
        <p:spPr bwMode="auto">
          <a:xfrm>
            <a:off x="457200" y="1066800"/>
            <a:ext cx="7696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it.remove();</a:t>
            </a:r>
          </a:p>
          <a:p>
            <a:pPr>
              <a:spcBef>
                <a:spcPct val="0"/>
              </a:spcBef>
              <a:buFontTx/>
              <a:buNone/>
            </a:pPr>
            <a:r>
              <a:rPr lang="en-US" altLang="en-US" sz="2800">
                <a:latin typeface="Tahoma" panose="020B0604030504040204" pitchFamily="34" charset="0"/>
              </a:rPr>
              <a:t>it.remove();</a:t>
            </a:r>
          </a:p>
          <a:p>
            <a:pPr>
              <a:spcBef>
                <a:spcPct val="0"/>
              </a:spcBef>
              <a:buFontTx/>
              <a:buNone/>
            </a:pPr>
            <a:endParaRPr lang="en-US" altLang="en-US" sz="2800">
              <a:latin typeface="Tahoma" panose="020B0604030504040204" pitchFamily="34" charset="0"/>
            </a:endParaRPr>
          </a:p>
        </p:txBody>
      </p:sp>
      <p:sp>
        <p:nvSpPr>
          <p:cNvPr id="74756" name="Text Box 4">
            <a:extLst>
              <a:ext uri="{FF2B5EF4-FFF2-40B4-BE49-F238E27FC236}">
                <a16:creationId xmlns:a16="http://schemas.microsoft.com/office/drawing/2014/main" id="{B30AFD9D-6E5B-4769-A3CD-3E079BBA229D}"/>
              </a:ext>
            </a:extLst>
          </p:cNvPr>
          <p:cNvSpPr txBox="1">
            <a:spLocks noChangeArrowheads="1"/>
          </p:cNvSpPr>
          <p:nvPr/>
        </p:nvSpPr>
        <p:spPr bwMode="auto">
          <a:xfrm>
            <a:off x="7010400" y="1447800"/>
            <a:ext cx="1905000" cy="181133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br>
              <a:rPr lang="en-US" altLang="en-US">
                <a:latin typeface="Tahoma" panose="020B0604030504040204" pitchFamily="34" charset="0"/>
              </a:rPr>
            </a:br>
            <a:r>
              <a:rPr lang="en-US" altLang="en-US" i="1">
                <a:solidFill>
                  <a:srgbClr val="FF0000"/>
                </a:solidFill>
                <a:latin typeface="Tahoma" panose="020B0604030504040204" pitchFamily="34" charset="0"/>
              </a:rPr>
              <a:t>error</a:t>
            </a:r>
          </a:p>
        </p:txBody>
      </p:sp>
      <p:sp>
        <p:nvSpPr>
          <p:cNvPr id="74757" name="WordArt 5">
            <a:extLst>
              <a:ext uri="{FF2B5EF4-FFF2-40B4-BE49-F238E27FC236}">
                <a16:creationId xmlns:a16="http://schemas.microsoft.com/office/drawing/2014/main" id="{BB01AEC5-ED17-4FF3-86C1-108C7E5DFFDA}"/>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8FE75760-13BD-41D7-86E2-F7F592EC259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6803" name="Text Box 3">
            <a:extLst>
              <a:ext uri="{FF2B5EF4-FFF2-40B4-BE49-F238E27FC236}">
                <a16:creationId xmlns:a16="http://schemas.microsoft.com/office/drawing/2014/main" id="{0C0FF613-6FF0-47EE-973D-4ED06D79555B}"/>
              </a:ext>
            </a:extLst>
          </p:cNvPr>
          <p:cNvSpPr txBox="1">
            <a:spLocks noChangeArrowheads="1"/>
          </p:cNvSpPr>
          <p:nvPr/>
        </p:nvSpPr>
        <p:spPr bwMode="auto">
          <a:xfrm>
            <a:off x="7620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76804" name="Line 4">
            <a:extLst>
              <a:ext uri="{FF2B5EF4-FFF2-40B4-BE49-F238E27FC236}">
                <a16:creationId xmlns:a16="http://schemas.microsoft.com/office/drawing/2014/main" id="{40EF8CD6-BBE9-4DB7-B957-176AFF87A887}"/>
              </a:ext>
            </a:extLst>
          </p:cNvPr>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5" name="Text Box 13">
            <a:extLst>
              <a:ext uri="{FF2B5EF4-FFF2-40B4-BE49-F238E27FC236}">
                <a16:creationId xmlns:a16="http://schemas.microsoft.com/office/drawing/2014/main" id="{1D19A8EB-BDF7-45AF-8C3A-A0A365785553}"/>
              </a:ext>
            </a:extLst>
          </p:cNvPr>
          <p:cNvSpPr txBox="1">
            <a:spLocks noChangeArrowheads="1"/>
          </p:cNvSpPr>
          <p:nvPr/>
        </p:nvSpPr>
        <p:spPr bwMode="auto">
          <a:xfrm>
            <a:off x="17526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6806" name="WordArt 18">
            <a:extLst>
              <a:ext uri="{FF2B5EF4-FFF2-40B4-BE49-F238E27FC236}">
                <a16:creationId xmlns:a16="http://schemas.microsoft.com/office/drawing/2014/main" id="{B8746008-C69F-4F00-B767-FC41C703C508}"/>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
        <p:nvSpPr>
          <p:cNvPr id="76807" name="Rectangle 20">
            <a:extLst>
              <a:ext uri="{FF2B5EF4-FFF2-40B4-BE49-F238E27FC236}">
                <a16:creationId xmlns:a16="http://schemas.microsoft.com/office/drawing/2014/main" id="{1DA7872A-12DD-44B7-8640-5A7CB296E89D}"/>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76808" name="Rectangle 21">
            <a:extLst>
              <a:ext uri="{FF2B5EF4-FFF2-40B4-BE49-F238E27FC236}">
                <a16:creationId xmlns:a16="http://schemas.microsoft.com/office/drawing/2014/main" id="{E223BF1A-0065-4FFF-AE02-65AE2487C65E}"/>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76809" name="Rectangle 22">
            <a:extLst>
              <a:ext uri="{FF2B5EF4-FFF2-40B4-BE49-F238E27FC236}">
                <a16:creationId xmlns:a16="http://schemas.microsoft.com/office/drawing/2014/main" id="{43E000B9-216B-419B-B64E-D4155362BF63}"/>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6810" name="Rectangle 23">
            <a:extLst>
              <a:ext uri="{FF2B5EF4-FFF2-40B4-BE49-F238E27FC236}">
                <a16:creationId xmlns:a16="http://schemas.microsoft.com/office/drawing/2014/main" id="{2E95A666-441C-44F9-8E56-286226806933}"/>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CF066F98-A171-4B92-A506-8634364E2A9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8851" name="Text Box 2">
            <a:extLst>
              <a:ext uri="{FF2B5EF4-FFF2-40B4-BE49-F238E27FC236}">
                <a16:creationId xmlns:a16="http://schemas.microsoft.com/office/drawing/2014/main" id="{D98FF28D-6E3C-4ECF-BA6C-B72A79FFFB1F}"/>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78852" name="Text Box 3">
            <a:extLst>
              <a:ext uri="{FF2B5EF4-FFF2-40B4-BE49-F238E27FC236}">
                <a16:creationId xmlns:a16="http://schemas.microsoft.com/office/drawing/2014/main" id="{6915D699-A487-40DD-BDC7-7E9D5AEE3375}"/>
              </a:ext>
            </a:extLst>
          </p:cNvPr>
          <p:cNvSpPr txBox="1">
            <a:spLocks noChangeArrowheads="1"/>
          </p:cNvSpPr>
          <p:nvPr/>
        </p:nvSpPr>
        <p:spPr bwMode="auto">
          <a:xfrm>
            <a:off x="2057400" y="40386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78853" name="Line 4">
            <a:extLst>
              <a:ext uri="{FF2B5EF4-FFF2-40B4-BE49-F238E27FC236}">
                <a16:creationId xmlns:a16="http://schemas.microsoft.com/office/drawing/2014/main" id="{1BB5BFFE-F817-4C8F-918F-BC3EDB7CACD0}"/>
              </a:ext>
            </a:extLst>
          </p:cNvPr>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Text Box 10">
            <a:extLst>
              <a:ext uri="{FF2B5EF4-FFF2-40B4-BE49-F238E27FC236}">
                <a16:creationId xmlns:a16="http://schemas.microsoft.com/office/drawing/2014/main" id="{F78C0176-80B0-41A8-BCA5-6F58057E2BCC}"/>
              </a:ext>
            </a:extLst>
          </p:cNvPr>
          <p:cNvSpPr txBox="1">
            <a:spLocks noChangeArrowheads="1"/>
          </p:cNvSpPr>
          <p:nvPr/>
        </p:nvSpPr>
        <p:spPr bwMode="auto">
          <a:xfrm>
            <a:off x="1600200" y="4876800"/>
            <a:ext cx="7086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78855" name="Text Box 11">
            <a:extLst>
              <a:ext uri="{FF2B5EF4-FFF2-40B4-BE49-F238E27FC236}">
                <a16:creationId xmlns:a16="http://schemas.microsoft.com/office/drawing/2014/main" id="{E3F39143-0DD4-4031-8728-B04FE1157A48}"/>
              </a:ext>
            </a:extLst>
          </p:cNvPr>
          <p:cNvSpPr txBox="1">
            <a:spLocks noChangeArrowheads="1"/>
          </p:cNvSpPr>
          <p:nvPr/>
        </p:nvSpPr>
        <p:spPr bwMode="auto">
          <a:xfrm>
            <a:off x="17526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8856" name="WordArt 13">
            <a:extLst>
              <a:ext uri="{FF2B5EF4-FFF2-40B4-BE49-F238E27FC236}">
                <a16:creationId xmlns:a16="http://schemas.microsoft.com/office/drawing/2014/main" id="{49871F6B-0238-4463-9907-FBA32E6F5309}"/>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
        <p:nvSpPr>
          <p:cNvPr id="78857" name="Text Box 16">
            <a:extLst>
              <a:ext uri="{FF2B5EF4-FFF2-40B4-BE49-F238E27FC236}">
                <a16:creationId xmlns:a16="http://schemas.microsoft.com/office/drawing/2014/main" id="{B9450EE5-B99B-4716-8D9E-3A1E85612E76}"/>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1</a:t>
            </a:r>
            <a:r>
              <a:rPr lang="en-US" altLang="en-US" sz="2000" baseline="30000">
                <a:solidFill>
                  <a:schemeClr val="accent2"/>
                </a:solidFill>
                <a:latin typeface="Tahoma" panose="020B0604030504040204" pitchFamily="34" charset="0"/>
              </a:rPr>
              <a:t>st</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
        <p:nvSpPr>
          <p:cNvPr id="78858" name="Rectangle 17">
            <a:extLst>
              <a:ext uri="{FF2B5EF4-FFF2-40B4-BE49-F238E27FC236}">
                <a16:creationId xmlns:a16="http://schemas.microsoft.com/office/drawing/2014/main" id="{AFC82538-6D72-43D8-8DCA-BBE534C46D49}"/>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78859" name="Rectangle 18">
            <a:extLst>
              <a:ext uri="{FF2B5EF4-FFF2-40B4-BE49-F238E27FC236}">
                <a16:creationId xmlns:a16="http://schemas.microsoft.com/office/drawing/2014/main" id="{A0DF4167-8B7E-4DFC-9A9C-FE4AD48FF958}"/>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78860" name="Rectangle 19">
            <a:extLst>
              <a:ext uri="{FF2B5EF4-FFF2-40B4-BE49-F238E27FC236}">
                <a16:creationId xmlns:a16="http://schemas.microsoft.com/office/drawing/2014/main" id="{3A82A39F-0373-4109-83D0-F86BF3249257}"/>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8861" name="Rectangle 20">
            <a:extLst>
              <a:ext uri="{FF2B5EF4-FFF2-40B4-BE49-F238E27FC236}">
                <a16:creationId xmlns:a16="http://schemas.microsoft.com/office/drawing/2014/main" id="{40A4DDF6-51D9-4B5F-B0C3-B4D7091DA25D}"/>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7BDA4FCB-92A7-41E0-A25B-7B4D8E8F5FF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243" name="Text Box 2">
            <a:extLst>
              <a:ext uri="{FF2B5EF4-FFF2-40B4-BE49-F238E27FC236}">
                <a16:creationId xmlns:a16="http://schemas.microsoft.com/office/drawing/2014/main" id="{3009DCF2-CED7-4E6E-B54E-AF19DA022FDC}"/>
              </a:ext>
            </a:extLst>
          </p:cNvPr>
          <p:cNvSpPr txBox="1">
            <a:spLocks noChangeArrowheads="1"/>
          </p:cNvSpPr>
          <p:nvPr/>
        </p:nvSpPr>
        <p:spPr bwMode="auto">
          <a:xfrm>
            <a:off x="914400" y="1905000"/>
            <a:ext cx="741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x;</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x and y store the same memory address.</a:t>
            </a:r>
          </a:p>
        </p:txBody>
      </p:sp>
      <p:sp>
        <p:nvSpPr>
          <p:cNvPr id="10244" name="Rectangle 3">
            <a:extLst>
              <a:ext uri="{FF2B5EF4-FFF2-40B4-BE49-F238E27FC236}">
                <a16:creationId xmlns:a16="http://schemas.microsoft.com/office/drawing/2014/main" id="{63EBAE7F-5E59-4685-B4AF-99C6E061C457}"/>
              </a:ext>
            </a:extLst>
          </p:cNvPr>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0245" name="Text Box 4">
            <a:extLst>
              <a:ext uri="{FF2B5EF4-FFF2-40B4-BE49-F238E27FC236}">
                <a16:creationId xmlns:a16="http://schemas.microsoft.com/office/drawing/2014/main" id="{2D6EFAD4-6FF8-4DEF-B73A-1BE147F3C353}"/>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0246" name="Text Box 5">
            <a:extLst>
              <a:ext uri="{FF2B5EF4-FFF2-40B4-BE49-F238E27FC236}">
                <a16:creationId xmlns:a16="http://schemas.microsoft.com/office/drawing/2014/main" id="{F4D07873-CF56-4887-9878-83FD0E879E6A}"/>
              </a:ext>
            </a:extLst>
          </p:cNvPr>
          <p:cNvSpPr txBox="1">
            <a:spLocks noChangeArrowheads="1"/>
          </p:cNvSpPr>
          <p:nvPr/>
        </p:nvSpPr>
        <p:spPr bwMode="auto">
          <a:xfrm>
            <a:off x="7315200" y="40386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10247" name="Line 6">
            <a:extLst>
              <a:ext uri="{FF2B5EF4-FFF2-40B4-BE49-F238E27FC236}">
                <a16:creationId xmlns:a16="http://schemas.microsoft.com/office/drawing/2014/main" id="{1FB34770-4CAA-4C77-965C-129794A041D1}"/>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7">
            <a:extLst>
              <a:ext uri="{FF2B5EF4-FFF2-40B4-BE49-F238E27FC236}">
                <a16:creationId xmlns:a16="http://schemas.microsoft.com/office/drawing/2014/main" id="{6DF51F24-D853-454B-8B8C-75490892CD70}"/>
              </a:ext>
            </a:extLst>
          </p:cNvPr>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WordArt 8">
            <a:extLst>
              <a:ext uri="{FF2B5EF4-FFF2-40B4-BE49-F238E27FC236}">
                <a16:creationId xmlns:a16="http://schemas.microsoft.com/office/drawing/2014/main" id="{8B3E0B59-2B7E-4B60-844B-A7712D698748}"/>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0250" name="Text Box 9">
            <a:extLst>
              <a:ext uri="{FF2B5EF4-FFF2-40B4-BE49-F238E27FC236}">
                <a16:creationId xmlns:a16="http://schemas.microsoft.com/office/drawing/2014/main" id="{82B74E80-8D34-48D3-B144-021E5EDA5ECC}"/>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10251" name="Text Box 10">
            <a:extLst>
              <a:ext uri="{FF2B5EF4-FFF2-40B4-BE49-F238E27FC236}">
                <a16:creationId xmlns:a16="http://schemas.microsoft.com/office/drawing/2014/main" id="{EADFE08D-2FAA-4695-A7AE-6D8CEB77ECBA}"/>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10252" name="Text Box 11">
            <a:extLst>
              <a:ext uri="{FF2B5EF4-FFF2-40B4-BE49-F238E27FC236}">
                <a16:creationId xmlns:a16="http://schemas.microsoft.com/office/drawing/2014/main" id="{C66F3953-3205-4F5D-9EFD-D59D4AF42003}"/>
              </a:ext>
            </a:extLst>
          </p:cNvPr>
          <p:cNvSpPr txBox="1">
            <a:spLocks noChangeArrowheads="1"/>
          </p:cNvSpPr>
          <p:nvPr/>
        </p:nvSpPr>
        <p:spPr bwMode="auto">
          <a:xfrm>
            <a:off x="7239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10253" name="Text Box 12">
            <a:extLst>
              <a:ext uri="{FF2B5EF4-FFF2-40B4-BE49-F238E27FC236}">
                <a16:creationId xmlns:a16="http://schemas.microsoft.com/office/drawing/2014/main" id="{1CCD4DDF-8FA2-462B-A3FE-C681D18F7A4F}"/>
              </a:ext>
            </a:extLst>
          </p:cNvPr>
          <p:cNvSpPr txBox="1">
            <a:spLocks noChangeArrowheads="1"/>
          </p:cNvSpPr>
          <p:nvPr/>
        </p:nvSpPr>
        <p:spPr bwMode="auto">
          <a:xfrm>
            <a:off x="39624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05FBEDAD-CC7F-41A2-8B7B-ECBB3C91876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0899" name="Text Box 3">
            <a:extLst>
              <a:ext uri="{FF2B5EF4-FFF2-40B4-BE49-F238E27FC236}">
                <a16:creationId xmlns:a16="http://schemas.microsoft.com/office/drawing/2014/main" id="{7375CC94-C096-405E-9DEF-F248CD0C7D8E}"/>
              </a:ext>
            </a:extLst>
          </p:cNvPr>
          <p:cNvSpPr txBox="1">
            <a:spLocks noChangeArrowheads="1"/>
          </p:cNvSpPr>
          <p:nvPr/>
        </p:nvSpPr>
        <p:spPr bwMode="auto">
          <a:xfrm>
            <a:off x="2057400" y="40386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80900" name="Line 4">
            <a:extLst>
              <a:ext uri="{FF2B5EF4-FFF2-40B4-BE49-F238E27FC236}">
                <a16:creationId xmlns:a16="http://schemas.microsoft.com/office/drawing/2014/main" id="{1E10E886-237A-4BC4-AFBF-D4F1EDDCFCB1}"/>
              </a:ext>
            </a:extLst>
          </p:cNvPr>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1" name="Text Box 10">
            <a:extLst>
              <a:ext uri="{FF2B5EF4-FFF2-40B4-BE49-F238E27FC236}">
                <a16:creationId xmlns:a16="http://schemas.microsoft.com/office/drawing/2014/main" id="{44E28335-AD60-45D9-9AAE-DB9076CBBFAB}"/>
              </a:ext>
            </a:extLst>
          </p:cNvPr>
          <p:cNvSpPr txBox="1">
            <a:spLocks noChangeArrowheads="1"/>
          </p:cNvSpPr>
          <p:nvPr/>
        </p:nvSpPr>
        <p:spPr bwMode="auto">
          <a:xfrm>
            <a:off x="1600200" y="4876800"/>
            <a:ext cx="6553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it.remove();</a:t>
            </a:r>
            <a:br>
              <a:rPr lang="en-US" altLang="en-US" sz="2800">
                <a:latin typeface="Tahoma" panose="020B0604030504040204" pitchFamily="34" charset="0"/>
              </a:rPr>
            </a:br>
            <a:endParaRPr lang="en-US" altLang="en-US" sz="2000">
              <a:latin typeface="Tahoma" panose="020B0604030504040204" pitchFamily="34" charset="0"/>
            </a:endParaRPr>
          </a:p>
        </p:txBody>
      </p:sp>
      <p:sp>
        <p:nvSpPr>
          <p:cNvPr id="80902" name="Text Box 11">
            <a:extLst>
              <a:ext uri="{FF2B5EF4-FFF2-40B4-BE49-F238E27FC236}">
                <a16:creationId xmlns:a16="http://schemas.microsoft.com/office/drawing/2014/main" id="{E2774DF7-97E4-4E4C-B7F6-AA53FF2EDEF7}"/>
              </a:ext>
            </a:extLst>
          </p:cNvPr>
          <p:cNvSpPr txBox="1">
            <a:spLocks noChangeArrowheads="1"/>
          </p:cNvSpPr>
          <p:nvPr/>
        </p:nvSpPr>
        <p:spPr bwMode="auto">
          <a:xfrm>
            <a:off x="2743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80903" name="WordArt 13">
            <a:extLst>
              <a:ext uri="{FF2B5EF4-FFF2-40B4-BE49-F238E27FC236}">
                <a16:creationId xmlns:a16="http://schemas.microsoft.com/office/drawing/2014/main" id="{CADAB930-09F5-4424-86B1-E5C758795EE4}"/>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
        <p:nvSpPr>
          <p:cNvPr id="80904" name="Text Box 16">
            <a:extLst>
              <a:ext uri="{FF2B5EF4-FFF2-40B4-BE49-F238E27FC236}">
                <a16:creationId xmlns:a16="http://schemas.microsoft.com/office/drawing/2014/main" id="{F592DB72-CD5A-4B52-96CB-7AFF62D8D464}"/>
              </a:ext>
            </a:extLst>
          </p:cNvPr>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remove always modifies the last reference returned by next.</a:t>
            </a:r>
            <a:endParaRPr lang="en-US" altLang="en-US" sz="2000">
              <a:latin typeface="Tahoma" panose="020B0604030504040204" pitchFamily="34" charset="0"/>
            </a:endParaRPr>
          </a:p>
        </p:txBody>
      </p:sp>
      <p:sp>
        <p:nvSpPr>
          <p:cNvPr id="80905" name="Rectangle 18">
            <a:extLst>
              <a:ext uri="{FF2B5EF4-FFF2-40B4-BE49-F238E27FC236}">
                <a16:creationId xmlns:a16="http://schemas.microsoft.com/office/drawing/2014/main" id="{4168E235-ED6D-4F81-9512-2CEE3441962B}"/>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80906" name="Rectangle 19">
            <a:extLst>
              <a:ext uri="{FF2B5EF4-FFF2-40B4-BE49-F238E27FC236}">
                <a16:creationId xmlns:a16="http://schemas.microsoft.com/office/drawing/2014/main" id="{6DC95094-3C64-4EAD-9BAD-A503960246A9}"/>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80907" name="Rectangle 20">
            <a:extLst>
              <a:ext uri="{FF2B5EF4-FFF2-40B4-BE49-F238E27FC236}">
                <a16:creationId xmlns:a16="http://schemas.microsoft.com/office/drawing/2014/main" id="{ABA2AFB3-B261-4EDF-82A8-1DE0E6A5CE15}"/>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80908" name="Rectangle 21">
            <a:extLst>
              <a:ext uri="{FF2B5EF4-FFF2-40B4-BE49-F238E27FC236}">
                <a16:creationId xmlns:a16="http://schemas.microsoft.com/office/drawing/2014/main" id="{1325EF35-71D7-4016-BA69-3214547110A1}"/>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80909" name="Line 22">
            <a:extLst>
              <a:ext uri="{FF2B5EF4-FFF2-40B4-BE49-F238E27FC236}">
                <a16:creationId xmlns:a16="http://schemas.microsoft.com/office/drawing/2014/main" id="{E32E4888-E01D-43BF-93A7-22B67DF32CC3}"/>
              </a:ext>
            </a:extLst>
          </p:cNvPr>
          <p:cNvSpPr>
            <a:spLocks noChangeShapeType="1"/>
          </p:cNvSpPr>
          <p:nvPr/>
        </p:nvSpPr>
        <p:spPr bwMode="auto">
          <a:xfrm>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23">
            <a:extLst>
              <a:ext uri="{FF2B5EF4-FFF2-40B4-BE49-F238E27FC236}">
                <a16:creationId xmlns:a16="http://schemas.microsoft.com/office/drawing/2014/main" id="{5E0EF723-3AFB-4766-9674-28265BD47290}"/>
              </a:ext>
            </a:extLst>
          </p:cNvPr>
          <p:cNvSpPr>
            <a:spLocks noChangeShapeType="1"/>
          </p:cNvSpPr>
          <p:nvPr/>
        </p:nvSpPr>
        <p:spPr bwMode="auto">
          <a:xfrm flipH="1">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21870656-E8A8-4D4E-BF75-C24F72C69D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2947" name="Text Box 2">
            <a:extLst>
              <a:ext uri="{FF2B5EF4-FFF2-40B4-BE49-F238E27FC236}">
                <a16:creationId xmlns:a16="http://schemas.microsoft.com/office/drawing/2014/main" id="{67869B2B-DC0F-4CC8-9CB2-6D6C1B021BF0}"/>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82948" name="Text Box 3">
            <a:extLst>
              <a:ext uri="{FF2B5EF4-FFF2-40B4-BE49-F238E27FC236}">
                <a16:creationId xmlns:a16="http://schemas.microsoft.com/office/drawing/2014/main" id="{D23893FD-EB41-47C7-9127-6B4DF34890A8}"/>
              </a:ext>
            </a:extLst>
          </p:cNvPr>
          <p:cNvSpPr txBox="1">
            <a:spLocks noChangeArrowheads="1"/>
          </p:cNvSpPr>
          <p:nvPr/>
        </p:nvSpPr>
        <p:spPr bwMode="auto">
          <a:xfrm>
            <a:off x="2057400" y="40386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82949" name="Line 4">
            <a:extLst>
              <a:ext uri="{FF2B5EF4-FFF2-40B4-BE49-F238E27FC236}">
                <a16:creationId xmlns:a16="http://schemas.microsoft.com/office/drawing/2014/main" id="{2B349634-5F2E-4B76-B12A-B47CDB535E08}"/>
              </a:ext>
            </a:extLst>
          </p:cNvPr>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0" name="Text Box 10">
            <a:extLst>
              <a:ext uri="{FF2B5EF4-FFF2-40B4-BE49-F238E27FC236}">
                <a16:creationId xmlns:a16="http://schemas.microsoft.com/office/drawing/2014/main" id="{45F8E29E-1478-4E9E-8809-3CE7B115F8CF}"/>
              </a:ext>
            </a:extLst>
          </p:cNvPr>
          <p:cNvSpPr txBox="1">
            <a:spLocks noChangeArrowheads="1"/>
          </p:cNvSpPr>
          <p:nvPr/>
        </p:nvSpPr>
        <p:spPr bwMode="auto">
          <a:xfrm>
            <a:off x="1600200" y="4876800"/>
            <a:ext cx="7162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it.remove();</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82951" name="Text Box 11">
            <a:extLst>
              <a:ext uri="{FF2B5EF4-FFF2-40B4-BE49-F238E27FC236}">
                <a16:creationId xmlns:a16="http://schemas.microsoft.com/office/drawing/2014/main" id="{939807CE-BD97-4FCB-B4FC-F216AAC4253C}"/>
              </a:ext>
            </a:extLst>
          </p:cNvPr>
          <p:cNvSpPr txBox="1">
            <a:spLocks noChangeArrowheads="1"/>
          </p:cNvSpPr>
          <p:nvPr/>
        </p:nvSpPr>
        <p:spPr bwMode="auto">
          <a:xfrm>
            <a:off x="2743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82952" name="WordArt 12">
            <a:extLst>
              <a:ext uri="{FF2B5EF4-FFF2-40B4-BE49-F238E27FC236}">
                <a16:creationId xmlns:a16="http://schemas.microsoft.com/office/drawing/2014/main" id="{926AF868-B4DB-407D-A289-C7E238E8F6AF}"/>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
        <p:nvSpPr>
          <p:cNvPr id="82953" name="Text Box 14">
            <a:extLst>
              <a:ext uri="{FF2B5EF4-FFF2-40B4-BE49-F238E27FC236}">
                <a16:creationId xmlns:a16="http://schemas.microsoft.com/office/drawing/2014/main" id="{F2091168-059A-43EA-9371-011484BF984D}"/>
              </a:ext>
            </a:extLst>
          </p:cNvPr>
          <p:cNvSpPr txBox="1">
            <a:spLocks noChangeArrowheads="1"/>
          </p:cNvSpPr>
          <p:nvPr/>
        </p:nvSpPr>
        <p:spPr bwMode="auto">
          <a:xfrm>
            <a:off x="4800600" y="4800600"/>
            <a:ext cx="3657600" cy="13208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remove call blows up because there was no call to next; thus, there was no reference to modify.</a:t>
            </a:r>
          </a:p>
        </p:txBody>
      </p:sp>
      <p:sp>
        <p:nvSpPr>
          <p:cNvPr id="82954" name="Rectangle 16">
            <a:extLst>
              <a:ext uri="{FF2B5EF4-FFF2-40B4-BE49-F238E27FC236}">
                <a16:creationId xmlns:a16="http://schemas.microsoft.com/office/drawing/2014/main" id="{95E33999-4207-4A49-8F94-D37427CDE035}"/>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82955" name="Rectangle 17">
            <a:extLst>
              <a:ext uri="{FF2B5EF4-FFF2-40B4-BE49-F238E27FC236}">
                <a16:creationId xmlns:a16="http://schemas.microsoft.com/office/drawing/2014/main" id="{945F88BD-C8B2-4040-BB04-41314A5DC81F}"/>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82956" name="Rectangle 18">
            <a:extLst>
              <a:ext uri="{FF2B5EF4-FFF2-40B4-BE49-F238E27FC236}">
                <a16:creationId xmlns:a16="http://schemas.microsoft.com/office/drawing/2014/main" id="{2B4D588D-E513-4BA3-B7AC-78010CE763EF}"/>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82957" name="Line 20">
            <a:extLst>
              <a:ext uri="{FF2B5EF4-FFF2-40B4-BE49-F238E27FC236}">
                <a16:creationId xmlns:a16="http://schemas.microsoft.com/office/drawing/2014/main" id="{9AC184E2-63C6-4E55-BC29-AC1884C19905}"/>
              </a:ext>
            </a:extLst>
          </p:cNvPr>
          <p:cNvSpPr>
            <a:spLocks noChangeShapeType="1"/>
          </p:cNvSpPr>
          <p:nvPr/>
        </p:nvSpPr>
        <p:spPr bwMode="auto">
          <a:xfrm>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21">
            <a:extLst>
              <a:ext uri="{FF2B5EF4-FFF2-40B4-BE49-F238E27FC236}">
                <a16:creationId xmlns:a16="http://schemas.microsoft.com/office/drawing/2014/main" id="{F727E749-8854-40F7-ACB1-46EC4394F8BD}"/>
              </a:ext>
            </a:extLst>
          </p:cNvPr>
          <p:cNvSpPr>
            <a:spLocks noChangeShapeType="1"/>
          </p:cNvSpPr>
          <p:nvPr/>
        </p:nvSpPr>
        <p:spPr bwMode="auto">
          <a:xfrm flipH="1">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id="{FCB7F311-7728-4AB2-BEA1-DC53850D1E0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4995" name="Text Box 3">
            <a:extLst>
              <a:ext uri="{FF2B5EF4-FFF2-40B4-BE49-F238E27FC236}">
                <a16:creationId xmlns:a16="http://schemas.microsoft.com/office/drawing/2014/main" id="{CD34171E-7195-4651-ABD5-43BE8ADD64CD}"/>
              </a:ext>
            </a:extLst>
          </p:cNvPr>
          <p:cNvSpPr txBox="1">
            <a:spLocks noChangeArrowheads="1"/>
          </p:cNvSpPr>
          <p:nvPr/>
        </p:nvSpPr>
        <p:spPr bwMode="auto">
          <a:xfrm>
            <a:off x="457200" y="1066800"/>
            <a:ext cx="76962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solidFill>
                  <a:srgbClr val="FF0000"/>
                </a:solidFill>
                <a:latin typeface="Tahoma" panose="020B0604030504040204" pitchFamily="34" charset="0"/>
              </a:rPr>
              <a:t>words.remove(1);</a:t>
            </a:r>
          </a:p>
          <a:p>
            <a:pPr>
              <a:spcBef>
                <a:spcPct val="0"/>
              </a:spcBef>
              <a:buFontTx/>
              <a:buNone/>
            </a:pPr>
            <a:r>
              <a:rPr lang="en-US" altLang="en-US" sz="2800">
                <a:solidFill>
                  <a:srgbClr val="C00000"/>
                </a:solidFill>
                <a:latin typeface="Tahoma" panose="020B0604030504040204" pitchFamily="34" charset="0"/>
              </a:rPr>
              <a:t>System.out.println(it.next());</a:t>
            </a:r>
          </a:p>
          <a:p>
            <a:pPr>
              <a:spcBef>
                <a:spcPct val="0"/>
              </a:spcBef>
              <a:buFontTx/>
              <a:buNone/>
            </a:pPr>
            <a:endParaRPr lang="en-US" altLang="en-US" sz="2800">
              <a:latin typeface="Tahoma" panose="020B0604030504040204" pitchFamily="34" charset="0"/>
            </a:endParaRPr>
          </a:p>
        </p:txBody>
      </p:sp>
      <p:sp>
        <p:nvSpPr>
          <p:cNvPr id="84996" name="Text Box 4">
            <a:extLst>
              <a:ext uri="{FF2B5EF4-FFF2-40B4-BE49-F238E27FC236}">
                <a16:creationId xmlns:a16="http://schemas.microsoft.com/office/drawing/2014/main" id="{37853CD4-4456-4EE0-8756-6BA229CF6A51}"/>
              </a:ext>
            </a:extLst>
          </p:cNvPr>
          <p:cNvSpPr txBox="1">
            <a:spLocks noChangeArrowheads="1"/>
          </p:cNvSpPr>
          <p:nvPr/>
        </p:nvSpPr>
        <p:spPr bwMode="auto">
          <a:xfrm>
            <a:off x="7010400" y="1447800"/>
            <a:ext cx="1905000" cy="181133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error</a:t>
            </a:r>
          </a:p>
        </p:txBody>
      </p:sp>
      <p:sp>
        <p:nvSpPr>
          <p:cNvPr id="84997" name="WordArt 5">
            <a:extLst>
              <a:ext uri="{FF2B5EF4-FFF2-40B4-BE49-F238E27FC236}">
                <a16:creationId xmlns:a16="http://schemas.microsoft.com/office/drawing/2014/main" id="{A3A7F2B6-67A5-4600-B210-8275C57D6E66}"/>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ConcurrentModificationException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E8D01600-C6CD-4683-ACB5-780EB888229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7043" name="Text Box 3">
            <a:extLst>
              <a:ext uri="{FF2B5EF4-FFF2-40B4-BE49-F238E27FC236}">
                <a16:creationId xmlns:a16="http://schemas.microsoft.com/office/drawing/2014/main" id="{07ACC9E7-83D3-41C8-8D4E-ED28B840FE6D}"/>
              </a:ext>
            </a:extLst>
          </p:cNvPr>
          <p:cNvSpPr txBox="1">
            <a:spLocks noChangeArrowheads="1"/>
          </p:cNvSpPr>
          <p:nvPr/>
        </p:nvSpPr>
        <p:spPr bwMode="auto">
          <a:xfrm>
            <a:off x="457200" y="1066800"/>
            <a:ext cx="76962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solidFill>
                  <a:srgbClr val="336600"/>
                </a:solidFill>
                <a:latin typeface="Tahoma" panose="020B0604030504040204" pitchFamily="34" charset="0"/>
              </a:rPr>
              <a:t>words.remove(1);</a:t>
            </a:r>
          </a:p>
        </p:txBody>
      </p:sp>
      <p:sp>
        <p:nvSpPr>
          <p:cNvPr id="87044" name="Text Box 4">
            <a:extLst>
              <a:ext uri="{FF2B5EF4-FFF2-40B4-BE49-F238E27FC236}">
                <a16:creationId xmlns:a16="http://schemas.microsoft.com/office/drawing/2014/main" id="{BADF6BC9-E8C0-42B5-9C38-40EF7B0C28DE}"/>
              </a:ext>
            </a:extLst>
          </p:cNvPr>
          <p:cNvSpPr txBox="1">
            <a:spLocks noChangeArrowheads="1"/>
          </p:cNvSpPr>
          <p:nvPr/>
        </p:nvSpPr>
        <p:spPr bwMode="auto">
          <a:xfrm>
            <a:off x="7010400" y="1447800"/>
            <a:ext cx="1905000" cy="132397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p>
        </p:txBody>
      </p:sp>
      <p:sp>
        <p:nvSpPr>
          <p:cNvPr id="87045" name="WordArt 5">
            <a:extLst>
              <a:ext uri="{FF2B5EF4-FFF2-40B4-BE49-F238E27FC236}">
                <a16:creationId xmlns:a16="http://schemas.microsoft.com/office/drawing/2014/main" id="{E8A561C6-EC5E-4CF4-ABFD-34DC2534CFD6}"/>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ConcurrentModificationException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091BAAEE-9FE5-40A2-8C0F-D0820F04917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Text Box 3">
            <a:extLst>
              <a:ext uri="{FF2B5EF4-FFF2-40B4-BE49-F238E27FC236}">
                <a16:creationId xmlns:a16="http://schemas.microsoft.com/office/drawing/2014/main" id="{6ABBD15A-3B94-46B4-9609-2809AD622491}"/>
              </a:ext>
            </a:extLst>
          </p:cNvPr>
          <p:cNvSpPr txBox="1">
            <a:spLocks noChangeArrowheads="1"/>
          </p:cNvSpPr>
          <p:nvPr/>
        </p:nvSpPr>
        <p:spPr bwMode="auto">
          <a:xfrm>
            <a:off x="457200" y="1066800"/>
            <a:ext cx="7696200"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solidFill>
                  <a:srgbClr val="336600"/>
                </a:solidFill>
                <a:latin typeface="Tahoma" panose="020B0604030504040204" pitchFamily="34" charset="0"/>
              </a:rPr>
              <a:t>words.remove(1);</a:t>
            </a:r>
          </a:p>
          <a:p>
            <a:pPr>
              <a:spcBef>
                <a:spcPct val="0"/>
              </a:spcBef>
              <a:buFontTx/>
              <a:buNone/>
            </a:pPr>
            <a:r>
              <a:rPr lang="en-US" altLang="en-US" sz="2800">
                <a:solidFill>
                  <a:srgbClr val="336600"/>
                </a:solidFill>
                <a:latin typeface="Tahoma" panose="020B0604030504040204" pitchFamily="34" charset="0"/>
              </a:rPr>
              <a:t>it = words.iterator();</a:t>
            </a:r>
          </a:p>
          <a:p>
            <a:pPr>
              <a:spcBef>
                <a:spcPct val="0"/>
              </a:spcBef>
              <a:buFontTx/>
              <a:buNone/>
            </a:pPr>
            <a:r>
              <a:rPr lang="en-US" altLang="en-US" sz="2800">
                <a:solidFill>
                  <a:srgbClr val="336600"/>
                </a:solidFill>
                <a:latin typeface="Tahoma" panose="020B0604030504040204" pitchFamily="34" charset="0"/>
              </a:rPr>
              <a:t>it.next();</a:t>
            </a:r>
          </a:p>
          <a:p>
            <a:pPr>
              <a:spcBef>
                <a:spcPct val="0"/>
              </a:spcBef>
              <a:buFontTx/>
              <a:buNone/>
            </a:pPr>
            <a:r>
              <a:rPr lang="en-US" altLang="en-US" sz="2800">
                <a:solidFill>
                  <a:srgbClr val="336600"/>
                </a:solidFill>
                <a:latin typeface="Tahoma" panose="020B0604030504040204" pitchFamily="34" charset="0"/>
              </a:rPr>
              <a:t>it.next();</a:t>
            </a:r>
          </a:p>
          <a:p>
            <a:pPr>
              <a:spcBef>
                <a:spcPct val="0"/>
              </a:spcBef>
              <a:buFontTx/>
              <a:buNone/>
            </a:pPr>
            <a:endParaRPr lang="en-US" altLang="en-US" sz="2800">
              <a:solidFill>
                <a:srgbClr val="00CC66"/>
              </a:solidFill>
              <a:latin typeface="Tahoma" panose="020B0604030504040204" pitchFamily="34" charset="0"/>
            </a:endParaRPr>
          </a:p>
        </p:txBody>
      </p:sp>
      <p:sp>
        <p:nvSpPr>
          <p:cNvPr id="89092" name="Text Box 4">
            <a:extLst>
              <a:ext uri="{FF2B5EF4-FFF2-40B4-BE49-F238E27FC236}">
                <a16:creationId xmlns:a16="http://schemas.microsoft.com/office/drawing/2014/main" id="{E1D91ACB-E075-4FB4-B9CA-B9F921405761}"/>
              </a:ext>
            </a:extLst>
          </p:cNvPr>
          <p:cNvSpPr txBox="1">
            <a:spLocks noChangeArrowheads="1"/>
          </p:cNvSpPr>
          <p:nvPr/>
        </p:nvSpPr>
        <p:spPr bwMode="auto">
          <a:xfrm>
            <a:off x="7010400" y="1447800"/>
            <a:ext cx="1905000" cy="132397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p>
        </p:txBody>
      </p:sp>
      <p:sp>
        <p:nvSpPr>
          <p:cNvPr id="89093" name="WordArt 5">
            <a:extLst>
              <a:ext uri="{FF2B5EF4-FFF2-40B4-BE49-F238E27FC236}">
                <a16:creationId xmlns:a16="http://schemas.microsoft.com/office/drawing/2014/main" id="{E42A56F6-8634-4D6F-933D-35700EBCC5E6}"/>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ConcurrentModificationException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E45A1D6-B398-4B7D-A699-AD1D1FC6CD54}"/>
              </a:ext>
            </a:extLst>
          </p:cNvPr>
          <p:cNvSpPr>
            <a:spLocks noChangeArrowheads="1"/>
          </p:cNvSpPr>
          <p:nvPr/>
        </p:nvSpPr>
        <p:spPr bwMode="auto">
          <a:xfrm>
            <a:off x="990600" y="1982788"/>
            <a:ext cx="6934200"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600" b="0">
                <a:latin typeface="Tahoma" panose="020B0604030504040204" pitchFamily="34" charset="0"/>
              </a:rPr>
              <a:t>List &lt;String&gt;list = new ArrayList&lt;String&gt;(); </a:t>
            </a:r>
          </a:p>
          <a:p>
            <a:pPr>
              <a:spcBef>
                <a:spcPct val="0"/>
              </a:spcBef>
              <a:buFontTx/>
              <a:buNone/>
            </a:pPr>
            <a:r>
              <a:rPr lang="en-US" altLang="en-US" sz="2600" b="0">
                <a:latin typeface="Tahoma" panose="020B0604030504040204" pitchFamily="34" charset="0"/>
              </a:rPr>
              <a:t>list.add("1"); </a:t>
            </a:r>
          </a:p>
          <a:p>
            <a:pPr>
              <a:spcBef>
                <a:spcPct val="0"/>
              </a:spcBef>
              <a:buFontTx/>
              <a:buNone/>
            </a:pPr>
            <a:r>
              <a:rPr lang="en-US" altLang="en-US" sz="2600" b="0">
                <a:latin typeface="Tahoma" panose="020B0604030504040204" pitchFamily="34" charset="0"/>
              </a:rPr>
              <a:t>list.add("2"); </a:t>
            </a:r>
          </a:p>
          <a:p>
            <a:pPr>
              <a:spcBef>
                <a:spcPct val="0"/>
              </a:spcBef>
              <a:buFontTx/>
              <a:buNone/>
            </a:pPr>
            <a:r>
              <a:rPr lang="en-US" altLang="en-US" sz="2600" b="0">
                <a:latin typeface="Tahoma" panose="020B0604030504040204" pitchFamily="34" charset="0"/>
              </a:rPr>
              <a:t>list.add("3"); </a:t>
            </a:r>
          </a:p>
          <a:p>
            <a:pPr>
              <a:spcBef>
                <a:spcPct val="0"/>
              </a:spcBef>
              <a:buFontTx/>
              <a:buNone/>
            </a:pPr>
            <a:r>
              <a:rPr lang="en-US" altLang="en-US" sz="2600" b="0">
                <a:latin typeface="Tahoma" panose="020B0604030504040204" pitchFamily="34" charset="0"/>
              </a:rPr>
              <a:t>Iterator &lt;String&gt;iter = list.iterator (); </a:t>
            </a:r>
          </a:p>
          <a:p>
            <a:pPr>
              <a:spcBef>
                <a:spcPct val="0"/>
              </a:spcBef>
              <a:buFontTx/>
              <a:buNone/>
            </a:pPr>
            <a:r>
              <a:rPr lang="en-US" altLang="en-US" sz="2600" b="0">
                <a:latin typeface="Tahoma" panose="020B0604030504040204" pitchFamily="34" charset="0"/>
              </a:rPr>
              <a:t>iter.next(); </a:t>
            </a:r>
          </a:p>
          <a:p>
            <a:pPr>
              <a:spcBef>
                <a:spcPct val="0"/>
              </a:spcBef>
              <a:buFontTx/>
              <a:buNone/>
            </a:pPr>
            <a:r>
              <a:rPr lang="en-US" altLang="en-US" sz="2600" b="0">
                <a:latin typeface="Tahoma" panose="020B0604030504040204" pitchFamily="34" charset="0"/>
              </a:rPr>
              <a:t>iter.remove(); </a:t>
            </a:r>
          </a:p>
          <a:p>
            <a:pPr>
              <a:spcBef>
                <a:spcPct val="0"/>
              </a:spcBef>
              <a:buFontTx/>
              <a:buNone/>
            </a:pPr>
            <a:r>
              <a:rPr lang="en-US" altLang="en-US" sz="2600" b="0">
                <a:latin typeface="Tahoma" panose="020B0604030504040204" pitchFamily="34" charset="0"/>
              </a:rPr>
              <a:t>iter.remove(); </a:t>
            </a:r>
          </a:p>
          <a:p>
            <a:pPr>
              <a:spcBef>
                <a:spcPct val="0"/>
              </a:spcBef>
              <a:buFontTx/>
              <a:buNone/>
            </a:pPr>
            <a:r>
              <a:rPr lang="en-US" altLang="en-US" sz="2600" b="0">
                <a:latin typeface="Tahoma" panose="020B0604030504040204" pitchFamily="34" charset="0"/>
              </a:rPr>
              <a:t>iter = list.iterator(); </a:t>
            </a:r>
          </a:p>
          <a:p>
            <a:pPr>
              <a:spcBef>
                <a:spcPct val="0"/>
              </a:spcBef>
              <a:buFontTx/>
              <a:buNone/>
            </a:pPr>
            <a:r>
              <a:rPr lang="en-US" altLang="en-US" sz="2600" b="0">
                <a:latin typeface="Tahoma" panose="020B0604030504040204" pitchFamily="34" charset="0"/>
              </a:rPr>
              <a:t>while (iter.hasNext()) </a:t>
            </a:r>
          </a:p>
          <a:p>
            <a:pPr>
              <a:spcBef>
                <a:spcPct val="0"/>
              </a:spcBef>
              <a:buFontTx/>
              <a:buNone/>
            </a:pPr>
            <a:r>
              <a:rPr lang="en-US" altLang="en-US" sz="2600" b="0">
                <a:latin typeface="Tahoma" panose="020B0604030504040204" pitchFamily="34" charset="0"/>
              </a:rPr>
              <a:t>   System.out.print((String)iter.next()); </a:t>
            </a:r>
            <a:endParaRPr lang="en-US" altLang="en-US" sz="2600">
              <a:latin typeface="Tahoma" panose="020B0604030504040204" pitchFamily="34" charset="0"/>
            </a:endParaRPr>
          </a:p>
        </p:txBody>
      </p:sp>
      <p:sp>
        <p:nvSpPr>
          <p:cNvPr id="4" name="Rectangle 3">
            <a:extLst>
              <a:ext uri="{FF2B5EF4-FFF2-40B4-BE49-F238E27FC236}">
                <a16:creationId xmlns:a16="http://schemas.microsoft.com/office/drawing/2014/main" id="{295E5888-77BF-4B4B-BF08-AC3FCC13EAD9}"/>
              </a:ext>
            </a:extLst>
          </p:cNvPr>
          <p:cNvSpPr/>
          <p:nvPr/>
        </p:nvSpPr>
        <p:spPr>
          <a:xfrm>
            <a:off x="609600" y="323850"/>
            <a:ext cx="7391400" cy="1138238"/>
          </a:xfrm>
          <a:prstGeom prst="rect">
            <a:avLst/>
          </a:prstGeom>
        </p:spPr>
        <p:txBody>
          <a:bodyPr>
            <a:spAutoFit/>
          </a:bodyPr>
          <a:lstStyle/>
          <a:p>
            <a:pPr>
              <a:defRPr/>
            </a:pPr>
            <a:r>
              <a:rPr lang="en-US" b="0" dirty="0"/>
              <a:t>What is the output of the code segment? </a:t>
            </a:r>
          </a:p>
          <a:p>
            <a:pPr>
              <a:defRPr/>
            </a:pPr>
            <a:endParaRPr lang="en-US" sz="1200" b="0" dirty="0"/>
          </a:p>
          <a:p>
            <a:pPr marL="514350" indent="-514350">
              <a:buFontTx/>
              <a:buAutoNum type="alphaLcPeriod"/>
              <a:defRPr/>
            </a:pPr>
            <a:r>
              <a:rPr lang="en-US" b="0" dirty="0"/>
              <a:t>1 		b. 12 		c. 13		d. error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D59FD6A-FA1D-4CA5-BC4B-32006F13FC6C}"/>
              </a:ext>
            </a:extLst>
          </p:cNvPr>
          <p:cNvSpPr>
            <a:spLocks noChangeArrowheads="1"/>
          </p:cNvSpPr>
          <p:nvPr/>
        </p:nvSpPr>
        <p:spPr bwMode="auto">
          <a:xfrm>
            <a:off x="990600" y="1982788"/>
            <a:ext cx="6934200"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600" b="0">
                <a:latin typeface="Tahoma" panose="020B0604030504040204" pitchFamily="34" charset="0"/>
              </a:rPr>
              <a:t>List &lt;String&gt;list = new ArrayList&lt;String&gt;(); </a:t>
            </a:r>
          </a:p>
          <a:p>
            <a:pPr>
              <a:spcBef>
                <a:spcPct val="0"/>
              </a:spcBef>
              <a:buFontTx/>
              <a:buNone/>
            </a:pPr>
            <a:r>
              <a:rPr lang="en-US" altLang="en-US" sz="2600" b="0">
                <a:latin typeface="Tahoma" panose="020B0604030504040204" pitchFamily="34" charset="0"/>
              </a:rPr>
              <a:t>list.add("1"); </a:t>
            </a:r>
          </a:p>
          <a:p>
            <a:pPr>
              <a:spcBef>
                <a:spcPct val="0"/>
              </a:spcBef>
              <a:buFontTx/>
              <a:buNone/>
            </a:pPr>
            <a:r>
              <a:rPr lang="en-US" altLang="en-US" sz="2600" b="0">
                <a:latin typeface="Tahoma" panose="020B0604030504040204" pitchFamily="34" charset="0"/>
              </a:rPr>
              <a:t>list.add("2"); </a:t>
            </a:r>
          </a:p>
          <a:p>
            <a:pPr>
              <a:spcBef>
                <a:spcPct val="0"/>
              </a:spcBef>
              <a:buFontTx/>
              <a:buNone/>
            </a:pPr>
            <a:r>
              <a:rPr lang="en-US" altLang="en-US" sz="2600" b="0">
                <a:latin typeface="Tahoma" panose="020B0604030504040204" pitchFamily="34" charset="0"/>
              </a:rPr>
              <a:t>list.add("3"); </a:t>
            </a:r>
          </a:p>
          <a:p>
            <a:pPr>
              <a:spcBef>
                <a:spcPct val="0"/>
              </a:spcBef>
              <a:buFontTx/>
              <a:buNone/>
            </a:pPr>
            <a:r>
              <a:rPr lang="en-US" altLang="en-US" sz="2600" b="0">
                <a:latin typeface="Tahoma" panose="020B0604030504040204" pitchFamily="34" charset="0"/>
              </a:rPr>
              <a:t>Iterator &lt;String&gt;iter = list.iterator (); </a:t>
            </a:r>
          </a:p>
          <a:p>
            <a:pPr>
              <a:spcBef>
                <a:spcPct val="0"/>
              </a:spcBef>
              <a:buFontTx/>
              <a:buNone/>
            </a:pPr>
            <a:r>
              <a:rPr lang="en-US" altLang="en-US" sz="2600" b="0">
                <a:latin typeface="Tahoma" panose="020B0604030504040204" pitchFamily="34" charset="0"/>
              </a:rPr>
              <a:t>iter.next(); </a:t>
            </a:r>
          </a:p>
          <a:p>
            <a:pPr>
              <a:spcBef>
                <a:spcPct val="0"/>
              </a:spcBef>
              <a:buFontTx/>
              <a:buNone/>
            </a:pPr>
            <a:r>
              <a:rPr lang="en-US" altLang="en-US" sz="2600" b="0">
                <a:latin typeface="Tahoma" panose="020B0604030504040204" pitchFamily="34" charset="0"/>
              </a:rPr>
              <a:t>iter.remove(); </a:t>
            </a:r>
          </a:p>
          <a:p>
            <a:pPr>
              <a:spcBef>
                <a:spcPct val="0"/>
              </a:spcBef>
              <a:buFontTx/>
              <a:buNone/>
            </a:pPr>
            <a:r>
              <a:rPr lang="en-US" altLang="en-US" sz="2600" b="0">
                <a:latin typeface="Tahoma" panose="020B0604030504040204" pitchFamily="34" charset="0"/>
              </a:rPr>
              <a:t>iter.remove(); </a:t>
            </a:r>
          </a:p>
          <a:p>
            <a:pPr>
              <a:spcBef>
                <a:spcPct val="0"/>
              </a:spcBef>
              <a:buFontTx/>
              <a:buNone/>
            </a:pPr>
            <a:r>
              <a:rPr lang="en-US" altLang="en-US" sz="2600" b="0">
                <a:latin typeface="Tahoma" panose="020B0604030504040204" pitchFamily="34" charset="0"/>
              </a:rPr>
              <a:t>iter = list.iterator(); </a:t>
            </a:r>
          </a:p>
          <a:p>
            <a:pPr>
              <a:spcBef>
                <a:spcPct val="0"/>
              </a:spcBef>
              <a:buFontTx/>
              <a:buNone/>
            </a:pPr>
            <a:r>
              <a:rPr lang="en-US" altLang="en-US" sz="2600" b="0">
                <a:latin typeface="Tahoma" panose="020B0604030504040204" pitchFamily="34" charset="0"/>
              </a:rPr>
              <a:t>while (iter.hasNext()) </a:t>
            </a:r>
          </a:p>
          <a:p>
            <a:pPr>
              <a:spcBef>
                <a:spcPct val="0"/>
              </a:spcBef>
              <a:buFontTx/>
              <a:buNone/>
            </a:pPr>
            <a:r>
              <a:rPr lang="en-US" altLang="en-US" sz="2600" b="0">
                <a:latin typeface="Tahoma" panose="020B0604030504040204" pitchFamily="34" charset="0"/>
              </a:rPr>
              <a:t>   System.out.print((String)iter.next()); </a:t>
            </a:r>
            <a:endParaRPr lang="en-US" altLang="en-US" sz="2600">
              <a:latin typeface="Tahoma" panose="020B0604030504040204" pitchFamily="34" charset="0"/>
            </a:endParaRPr>
          </a:p>
        </p:txBody>
      </p:sp>
      <p:sp>
        <p:nvSpPr>
          <p:cNvPr id="4" name="Rectangle 3">
            <a:extLst>
              <a:ext uri="{FF2B5EF4-FFF2-40B4-BE49-F238E27FC236}">
                <a16:creationId xmlns:a16="http://schemas.microsoft.com/office/drawing/2014/main" id="{295E5888-77BF-4B4B-BF08-AC3FCC13EAD9}"/>
              </a:ext>
            </a:extLst>
          </p:cNvPr>
          <p:cNvSpPr/>
          <p:nvPr/>
        </p:nvSpPr>
        <p:spPr>
          <a:xfrm>
            <a:off x="609600" y="323850"/>
            <a:ext cx="7391400" cy="1138238"/>
          </a:xfrm>
          <a:prstGeom prst="rect">
            <a:avLst/>
          </a:prstGeom>
        </p:spPr>
        <p:txBody>
          <a:bodyPr>
            <a:spAutoFit/>
          </a:bodyPr>
          <a:lstStyle/>
          <a:p>
            <a:pPr>
              <a:defRPr/>
            </a:pPr>
            <a:r>
              <a:rPr lang="en-US" b="0" dirty="0"/>
              <a:t>What is the output of the code segment? </a:t>
            </a:r>
          </a:p>
          <a:p>
            <a:pPr>
              <a:defRPr/>
            </a:pPr>
            <a:endParaRPr lang="en-US" sz="1200" b="0" dirty="0"/>
          </a:p>
          <a:p>
            <a:pPr marL="514350" indent="-514350">
              <a:buFontTx/>
              <a:buAutoNum type="alphaLcPeriod"/>
              <a:defRPr/>
            </a:pPr>
            <a:r>
              <a:rPr lang="en-US" b="0" dirty="0"/>
              <a:t>1 		b. 12 		c. 13		</a:t>
            </a:r>
            <a:r>
              <a:rPr lang="en-US" b="0" dirty="0">
                <a:solidFill>
                  <a:srgbClr val="FF0000"/>
                </a:solidFill>
              </a:rPr>
              <a:t>d.</a:t>
            </a:r>
            <a:r>
              <a:rPr lang="en-US" b="0" dirty="0"/>
              <a:t> </a:t>
            </a:r>
            <a:r>
              <a:rPr lang="en-US" b="0" dirty="0">
                <a:solidFill>
                  <a:srgbClr val="FF0000"/>
                </a:solidFill>
              </a:rPr>
              <a:t>error</a:t>
            </a:r>
            <a:r>
              <a:rPr lang="en-US" b="0"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EFFCD39E-204C-4962-A195-8DFD75450C6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3187" name="WordArt 2">
            <a:extLst>
              <a:ext uri="{FF2B5EF4-FFF2-40B4-BE49-F238E27FC236}">
                <a16:creationId xmlns:a16="http://schemas.microsoft.com/office/drawing/2014/main" id="{4AC82B76-BE4E-435C-8945-E47F1A6233CA}"/>
              </a:ext>
            </a:extLst>
          </p:cNvPr>
          <p:cNvSpPr>
            <a:spLocks noChangeArrowheads="1" noChangeShapeType="1" noTextEdit="1"/>
          </p:cNvSpPr>
          <p:nvPr/>
        </p:nvSpPr>
        <p:spPr bwMode="auto">
          <a:xfrm>
            <a:off x="609600" y="990600"/>
            <a:ext cx="7772400" cy="434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removeone.java</a:t>
            </a:r>
          </a:p>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removetwo.java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0101294D-ACAD-43E1-BE3E-2B701BA3EF4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Text Box 3">
            <a:extLst>
              <a:ext uri="{FF2B5EF4-FFF2-40B4-BE49-F238E27FC236}">
                <a16:creationId xmlns:a16="http://schemas.microsoft.com/office/drawing/2014/main" id="{4C193418-03D2-4DF1-A431-627408A04117}"/>
              </a:ext>
            </a:extLst>
          </p:cNvPr>
          <p:cNvSpPr txBox="1">
            <a:spLocks noChangeArrowheads="1"/>
          </p:cNvSpPr>
          <p:nvPr/>
        </p:nvSpPr>
        <p:spPr bwMode="auto">
          <a:xfrm>
            <a:off x="152400" y="2074863"/>
            <a:ext cx="9067800"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defRPr/>
            </a:pPr>
            <a:r>
              <a:rPr lang="en-US" sz="2600" dirty="0">
                <a:latin typeface="Tahoma" panose="020B0604030504040204" pitchFamily="34" charset="0"/>
                <a:ea typeface="Tahoma" panose="020B0604030504040204" pitchFamily="34" charset="0"/>
                <a:cs typeface="Tahoma" panose="020B0604030504040204" pitchFamily="34" charset="0"/>
              </a:rPr>
              <a:t>String[] words = "</a:t>
            </a:r>
            <a:r>
              <a:rPr lang="en-US" sz="2600" dirty="0" err="1">
                <a:latin typeface="Tahoma" panose="020B0604030504040204" pitchFamily="34" charset="0"/>
                <a:ea typeface="Tahoma" panose="020B0604030504040204" pitchFamily="34" charset="0"/>
                <a:cs typeface="Tahoma" panose="020B0604030504040204" pitchFamily="34" charset="0"/>
              </a:rPr>
              <a:t>abc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cde</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fgh</a:t>
            </a:r>
            <a:r>
              <a:rPr lang="en-US" sz="2600" dirty="0">
                <a:latin typeface="Tahoma" panose="020B0604030504040204" pitchFamily="34" charset="0"/>
                <a:ea typeface="Tahoma" panose="020B0604030504040204" pitchFamily="34" charset="0"/>
                <a:cs typeface="Tahoma" panose="020B0604030504040204" pitchFamily="34" charset="0"/>
              </a:rPr>
              <a:t>".split(" ");   </a:t>
            </a:r>
            <a:br>
              <a:rPr lang="en-US" sz="2600" dirty="0">
                <a:latin typeface="Tahoma" panose="020B0604030504040204" pitchFamily="34" charset="0"/>
                <a:ea typeface="Tahoma" panose="020B0604030504040204" pitchFamily="34" charset="0"/>
                <a:cs typeface="Tahoma" panose="020B0604030504040204" pitchFamily="34" charset="0"/>
              </a:rPr>
            </a:br>
            <a:r>
              <a:rPr lang="en-US" sz="2600" dirty="0" err="1">
                <a:latin typeface="Tahoma" panose="020B0604030504040204" pitchFamily="34" charset="0"/>
                <a:ea typeface="Tahoma" panose="020B0604030504040204" pitchFamily="34" charset="0"/>
                <a:cs typeface="Tahoma" panose="020B0604030504040204" pitchFamily="34" charset="0"/>
              </a:rPr>
              <a:t>ArrayList</a:t>
            </a:r>
            <a:r>
              <a:rPr lang="en-US" sz="2600" dirty="0">
                <a:latin typeface="Tahoma" panose="020B0604030504040204" pitchFamily="34" charset="0"/>
                <a:ea typeface="Tahoma" panose="020B0604030504040204" pitchFamily="34" charset="0"/>
                <a:cs typeface="Tahoma" panose="020B0604030504040204" pitchFamily="34" charset="0"/>
              </a:rPr>
              <a:t>&lt;String&gt; list;</a:t>
            </a:r>
          </a:p>
          <a:p>
            <a:pPr>
              <a:lnSpc>
                <a:spcPct val="150000"/>
              </a:lnSpc>
              <a:spcBef>
                <a:spcPct val="0"/>
              </a:spcBef>
              <a:buFontTx/>
              <a:buNone/>
              <a:defRPr/>
            </a:pPr>
            <a:r>
              <a:rPr lang="en-US" sz="2600" dirty="0">
                <a:latin typeface="Tahoma" panose="020B0604030504040204" pitchFamily="34" charset="0"/>
                <a:ea typeface="Tahoma" panose="020B0604030504040204" pitchFamily="34" charset="0"/>
                <a:cs typeface="Tahoma" panose="020B0604030504040204" pitchFamily="34" charset="0"/>
              </a:rPr>
              <a:t>list = </a:t>
            </a:r>
            <a:r>
              <a:rPr lang="en-US" sz="2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new </a:t>
            </a:r>
            <a:r>
              <a:rPr lang="en-US" sz="26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ArrayList</a:t>
            </a:r>
            <a:r>
              <a:rPr lang="en-US" sz="2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&lt;String&gt;(</a:t>
            </a:r>
            <a:r>
              <a:rPr lang="en-US" sz="26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Arrays.asList</a:t>
            </a:r>
            <a:r>
              <a:rPr lang="en-US" sz="2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(words));</a:t>
            </a:r>
            <a:endParaRPr lang="en-US" altLang="en-US" sz="2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5236" name="WordArt 5">
            <a:extLst>
              <a:ext uri="{FF2B5EF4-FFF2-40B4-BE49-F238E27FC236}">
                <a16:creationId xmlns:a16="http://schemas.microsoft.com/office/drawing/2014/main" id="{F52576BA-E06E-47D9-8A64-B35D5BDCC957}"/>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String  Array  ArrayList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2A9D6DE8-D2BD-41DA-B4FA-960351CB394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r>
              <a:rPr lang="en-US" altLang="en-US" sz="800" b="0">
                <a:latin typeface="Tahoma" panose="020B0604030504040204" pitchFamily="34" charset="0"/>
              </a:rPr>
              <a:t>© A+ Computer Science  -  www.apluscompsci.com</a:t>
            </a:r>
          </a:p>
        </p:txBody>
      </p:sp>
      <p:sp>
        <p:nvSpPr>
          <p:cNvPr id="97283" name="WordArt 2">
            <a:extLst>
              <a:ext uri="{FF2B5EF4-FFF2-40B4-BE49-F238E27FC236}">
                <a16:creationId xmlns:a16="http://schemas.microsoft.com/office/drawing/2014/main" id="{FC08B6D3-7296-4A8B-837A-030794054B3A}"/>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arraylistsplit.java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4C10D119-6AC6-40D6-8012-40E304624DA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291" name="Text Box 2">
            <a:extLst>
              <a:ext uri="{FF2B5EF4-FFF2-40B4-BE49-F238E27FC236}">
                <a16:creationId xmlns:a16="http://schemas.microsoft.com/office/drawing/2014/main" id="{A741C7E8-2AA6-4EF9-9D37-3E00149119AD}"/>
              </a:ext>
            </a:extLst>
          </p:cNvPr>
          <p:cNvSpPr txBox="1">
            <a:spLocks noChangeArrowheads="1"/>
          </p:cNvSpPr>
          <p:nvPr/>
        </p:nvSpPr>
        <p:spPr bwMode="auto">
          <a:xfrm>
            <a:off x="914400" y="1905000"/>
            <a:ext cx="741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"Chuck";</a:t>
            </a:r>
          </a:p>
          <a:p>
            <a:pPr>
              <a:spcBef>
                <a:spcPct val="0"/>
              </a:spcBef>
              <a:buFontTx/>
              <a:buNone/>
            </a:pPr>
            <a:r>
              <a:rPr lang="en-US" altLang="en-US" sz="2800">
                <a:latin typeface="Tahoma" panose="020B0604030504040204" pitchFamily="34" charset="0"/>
              </a:rPr>
              <a:t>String y = "Chuck";</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x and y store the same memory address.</a:t>
            </a:r>
          </a:p>
        </p:txBody>
      </p:sp>
      <p:sp>
        <p:nvSpPr>
          <p:cNvPr id="12292" name="Rectangle 3">
            <a:extLst>
              <a:ext uri="{FF2B5EF4-FFF2-40B4-BE49-F238E27FC236}">
                <a16:creationId xmlns:a16="http://schemas.microsoft.com/office/drawing/2014/main" id="{93D1B9F6-7CF1-4EEB-8316-B674D2632377}"/>
              </a:ext>
            </a:extLst>
          </p:cNvPr>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2293" name="Text Box 4">
            <a:extLst>
              <a:ext uri="{FF2B5EF4-FFF2-40B4-BE49-F238E27FC236}">
                <a16:creationId xmlns:a16="http://schemas.microsoft.com/office/drawing/2014/main" id="{4601CB6B-3EDF-4131-90A7-2FD085AB9D77}"/>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2294" name="Text Box 5">
            <a:extLst>
              <a:ext uri="{FF2B5EF4-FFF2-40B4-BE49-F238E27FC236}">
                <a16:creationId xmlns:a16="http://schemas.microsoft.com/office/drawing/2014/main" id="{688A6CA5-54D7-4A74-A462-A8669337DB8F}"/>
              </a:ext>
            </a:extLst>
          </p:cNvPr>
          <p:cNvSpPr txBox="1">
            <a:spLocks noChangeArrowheads="1"/>
          </p:cNvSpPr>
          <p:nvPr/>
        </p:nvSpPr>
        <p:spPr bwMode="auto">
          <a:xfrm>
            <a:off x="7391400" y="39624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12295" name="Line 6">
            <a:extLst>
              <a:ext uri="{FF2B5EF4-FFF2-40B4-BE49-F238E27FC236}">
                <a16:creationId xmlns:a16="http://schemas.microsoft.com/office/drawing/2014/main" id="{A243FDE4-4263-4571-889F-211E8487B124}"/>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7">
            <a:extLst>
              <a:ext uri="{FF2B5EF4-FFF2-40B4-BE49-F238E27FC236}">
                <a16:creationId xmlns:a16="http://schemas.microsoft.com/office/drawing/2014/main" id="{791E1E6A-87E2-4841-886C-A4A90EF3AAD1}"/>
              </a:ext>
            </a:extLst>
          </p:cNvPr>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WordArt 8">
            <a:extLst>
              <a:ext uri="{FF2B5EF4-FFF2-40B4-BE49-F238E27FC236}">
                <a16:creationId xmlns:a16="http://schemas.microsoft.com/office/drawing/2014/main" id="{A06A93F8-AF01-4E70-9F9F-B5E3991002ED}"/>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2298" name="Text Box 9">
            <a:extLst>
              <a:ext uri="{FF2B5EF4-FFF2-40B4-BE49-F238E27FC236}">
                <a16:creationId xmlns:a16="http://schemas.microsoft.com/office/drawing/2014/main" id="{2BE50322-8BAC-465B-A393-BD3C9FA6F2B2}"/>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12299" name="Text Box 10">
            <a:extLst>
              <a:ext uri="{FF2B5EF4-FFF2-40B4-BE49-F238E27FC236}">
                <a16:creationId xmlns:a16="http://schemas.microsoft.com/office/drawing/2014/main" id="{94202093-26AF-4DBA-B1A5-80AF004A4A8F}"/>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2300" name="Text Box 11">
            <a:extLst>
              <a:ext uri="{FF2B5EF4-FFF2-40B4-BE49-F238E27FC236}">
                <a16:creationId xmlns:a16="http://schemas.microsoft.com/office/drawing/2014/main" id="{FEAE005F-77BD-4E7D-970D-0810996A4DBD}"/>
              </a:ext>
            </a:extLst>
          </p:cNvPr>
          <p:cNvSpPr txBox="1">
            <a:spLocks noChangeArrowheads="1"/>
          </p:cNvSpPr>
          <p:nvPr/>
        </p:nvSpPr>
        <p:spPr bwMode="auto">
          <a:xfrm>
            <a:off x="38862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2301" name="Text Box 12">
            <a:extLst>
              <a:ext uri="{FF2B5EF4-FFF2-40B4-BE49-F238E27FC236}">
                <a16:creationId xmlns:a16="http://schemas.microsoft.com/office/drawing/2014/main" id="{8322FD36-AC18-482E-BBE8-0B44D298DFFE}"/>
              </a:ext>
            </a:extLst>
          </p:cNvPr>
          <p:cNvSpPr txBox="1">
            <a:spLocks noChangeArrowheads="1"/>
          </p:cNvSpPr>
          <p:nvPr/>
        </p:nvSpPr>
        <p:spPr bwMode="auto">
          <a:xfrm>
            <a:off x="72390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a:extLst>
              <a:ext uri="{FF2B5EF4-FFF2-40B4-BE49-F238E27FC236}">
                <a16:creationId xmlns:a16="http://schemas.microsoft.com/office/drawing/2014/main" id="{0D4534C7-91D9-499F-AE21-37354D6FFA9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9331" name="WordArt 2">
            <a:extLst>
              <a:ext uri="{FF2B5EF4-FFF2-40B4-BE49-F238E27FC236}">
                <a16:creationId xmlns:a16="http://schemas.microsoft.com/office/drawing/2014/main" id="{A14D8BF5-8D87-4906-A5CE-B702E1C205FA}"/>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Start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7D9EBB41-B244-40E0-9292-E3A3CB3506B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4339" name="Rectangle 2">
            <a:extLst>
              <a:ext uri="{FF2B5EF4-FFF2-40B4-BE49-F238E27FC236}">
                <a16:creationId xmlns:a16="http://schemas.microsoft.com/office/drawing/2014/main" id="{50CB38D4-CA5A-4443-8CC9-ABFD26BFEA6A}"/>
              </a:ext>
            </a:extLst>
          </p:cNvPr>
          <p:cNvSpPr>
            <a:spLocks noChangeArrowheads="1"/>
          </p:cNvSpPr>
          <p:nvPr/>
        </p:nvSpPr>
        <p:spPr bwMode="auto">
          <a:xfrm>
            <a:off x="5029200" y="5029200"/>
            <a:ext cx="3276600" cy="838200"/>
          </a:xfrm>
          <a:prstGeom prst="rect">
            <a:avLst/>
          </a:prstGeom>
          <a:solidFill>
            <a:srgbClr val="E8D4CE"/>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4340" name="Line 3">
            <a:extLst>
              <a:ext uri="{FF2B5EF4-FFF2-40B4-BE49-F238E27FC236}">
                <a16:creationId xmlns:a16="http://schemas.microsoft.com/office/drawing/2014/main" id="{9536803C-F2D9-4C90-BD04-4594B8151549}"/>
              </a:ext>
            </a:extLst>
          </p:cNvPr>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Line 4">
            <a:extLst>
              <a:ext uri="{FF2B5EF4-FFF2-40B4-BE49-F238E27FC236}">
                <a16:creationId xmlns:a16="http://schemas.microsoft.com/office/drawing/2014/main" id="{2B0DACA9-F004-4CED-BD60-D6D49FF6909A}"/>
              </a:ext>
            </a:extLst>
          </p:cNvPr>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Rectangle 5">
            <a:extLst>
              <a:ext uri="{FF2B5EF4-FFF2-40B4-BE49-F238E27FC236}">
                <a16:creationId xmlns:a16="http://schemas.microsoft.com/office/drawing/2014/main" id="{C5018DFF-CA4A-4987-AD06-377AFFBE01F4}"/>
              </a:ext>
            </a:extLst>
          </p:cNvPr>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endParaRPr lang="en-US" altLang="en-US" sz="3600">
              <a:latin typeface="Tahoma" panose="020B0604030504040204" pitchFamily="34" charset="0"/>
            </a:endParaRPr>
          </a:p>
        </p:txBody>
      </p:sp>
      <p:sp>
        <p:nvSpPr>
          <p:cNvPr id="14343" name="Text Box 6">
            <a:extLst>
              <a:ext uri="{FF2B5EF4-FFF2-40B4-BE49-F238E27FC236}">
                <a16:creationId xmlns:a16="http://schemas.microsoft.com/office/drawing/2014/main" id="{02007346-EB54-4B98-AB0E-A83359A318C4}"/>
              </a:ext>
            </a:extLst>
          </p:cNvPr>
          <p:cNvSpPr txBox="1">
            <a:spLocks noChangeArrowheads="1"/>
          </p:cNvSpPr>
          <p:nvPr/>
        </p:nvSpPr>
        <p:spPr bwMode="auto">
          <a:xfrm>
            <a:off x="914400" y="1905000"/>
            <a:ext cx="77295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new String("Chuck");</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x and y store different memory addresses.</a:t>
            </a:r>
          </a:p>
        </p:txBody>
      </p:sp>
      <p:sp>
        <p:nvSpPr>
          <p:cNvPr id="14344" name="Text Box 7">
            <a:extLst>
              <a:ext uri="{FF2B5EF4-FFF2-40B4-BE49-F238E27FC236}">
                <a16:creationId xmlns:a16="http://schemas.microsoft.com/office/drawing/2014/main" id="{F95A22BB-FE69-4A6A-9A00-AD156921AE5F}"/>
              </a:ext>
            </a:extLst>
          </p:cNvPr>
          <p:cNvSpPr txBox="1">
            <a:spLocks noChangeArrowheads="1"/>
          </p:cNvSpPr>
          <p:nvPr/>
        </p:nvSpPr>
        <p:spPr bwMode="auto">
          <a:xfrm>
            <a:off x="5334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4345" name="Text Box 8">
            <a:extLst>
              <a:ext uri="{FF2B5EF4-FFF2-40B4-BE49-F238E27FC236}">
                <a16:creationId xmlns:a16="http://schemas.microsoft.com/office/drawing/2014/main" id="{FEB46726-9574-4E56-B498-92B938CA2380}"/>
              </a:ext>
            </a:extLst>
          </p:cNvPr>
          <p:cNvSpPr txBox="1">
            <a:spLocks noChangeArrowheads="1"/>
          </p:cNvSpPr>
          <p:nvPr/>
        </p:nvSpPr>
        <p:spPr bwMode="auto">
          <a:xfrm>
            <a:off x="7543800" y="38862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14346" name="WordArt 9">
            <a:extLst>
              <a:ext uri="{FF2B5EF4-FFF2-40B4-BE49-F238E27FC236}">
                <a16:creationId xmlns:a16="http://schemas.microsoft.com/office/drawing/2014/main" id="{EEDB0CC3-97F9-42EF-BC7E-4364F558A55E}"/>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4347" name="Text Box 10">
            <a:extLst>
              <a:ext uri="{FF2B5EF4-FFF2-40B4-BE49-F238E27FC236}">
                <a16:creationId xmlns:a16="http://schemas.microsoft.com/office/drawing/2014/main" id="{EF8825E4-A574-4090-91E1-41D7862A6408}"/>
              </a:ext>
            </a:extLst>
          </p:cNvPr>
          <p:cNvSpPr txBox="1">
            <a:spLocks noChangeArrowheads="1"/>
          </p:cNvSpPr>
          <p:nvPr/>
        </p:nvSpPr>
        <p:spPr bwMode="auto">
          <a:xfrm>
            <a:off x="381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4348" name="Text Box 11">
            <a:extLst>
              <a:ext uri="{FF2B5EF4-FFF2-40B4-BE49-F238E27FC236}">
                <a16:creationId xmlns:a16="http://schemas.microsoft.com/office/drawing/2014/main" id="{C6E84FB6-1817-4B6F-962A-3C4C2AA86F32}"/>
              </a:ext>
            </a:extLst>
          </p:cNvPr>
          <p:cNvSpPr txBox="1">
            <a:spLocks noChangeArrowheads="1"/>
          </p:cNvSpPr>
          <p:nvPr/>
        </p:nvSpPr>
        <p:spPr bwMode="auto">
          <a:xfrm>
            <a:off x="2667000" y="4953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4349" name="Text Box 12">
            <a:extLst>
              <a:ext uri="{FF2B5EF4-FFF2-40B4-BE49-F238E27FC236}">
                <a16:creationId xmlns:a16="http://schemas.microsoft.com/office/drawing/2014/main" id="{6A1C999B-437E-4059-8517-5124F961643C}"/>
              </a:ext>
            </a:extLst>
          </p:cNvPr>
          <p:cNvSpPr txBox="1">
            <a:spLocks noChangeArrowheads="1"/>
          </p:cNvSpPr>
          <p:nvPr/>
        </p:nvSpPr>
        <p:spPr bwMode="auto">
          <a:xfrm>
            <a:off x="74676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14350" name="Text Box 13">
            <a:extLst>
              <a:ext uri="{FF2B5EF4-FFF2-40B4-BE49-F238E27FC236}">
                <a16:creationId xmlns:a16="http://schemas.microsoft.com/office/drawing/2014/main" id="{34CFE621-4912-45B8-82E7-53610D80570C}"/>
              </a:ext>
            </a:extLst>
          </p:cNvPr>
          <p:cNvSpPr txBox="1">
            <a:spLocks noChangeArrowheads="1"/>
          </p:cNvSpPr>
          <p:nvPr/>
        </p:nvSpPr>
        <p:spPr bwMode="auto">
          <a:xfrm>
            <a:off x="5943600" y="4724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34DE602F-99C5-4434-B3AC-4D5D6B63B26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6387" name="Text Box 2">
            <a:extLst>
              <a:ext uri="{FF2B5EF4-FFF2-40B4-BE49-F238E27FC236}">
                <a16:creationId xmlns:a16="http://schemas.microsoft.com/office/drawing/2014/main" id="{6A381AF1-D1DC-4DFB-AE37-89F024A4FC3F}"/>
              </a:ext>
            </a:extLst>
          </p:cNvPr>
          <p:cNvSpPr txBox="1">
            <a:spLocks noChangeArrowheads="1"/>
          </p:cNvSpPr>
          <p:nvPr/>
        </p:nvSpPr>
        <p:spPr bwMode="auto">
          <a:xfrm>
            <a:off x="914400" y="1905000"/>
            <a:ext cx="3660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"Chuck";</a:t>
            </a:r>
          </a:p>
          <a:p>
            <a:pPr>
              <a:spcBef>
                <a:spcPct val="0"/>
              </a:spcBef>
              <a:buFontTx/>
              <a:buNone/>
            </a:pPr>
            <a:r>
              <a:rPr lang="en-US" altLang="en-US" sz="2800">
                <a:latin typeface="Tahoma" panose="020B0604030504040204" pitchFamily="34" charset="0"/>
              </a:rPr>
              <a:t>String y = "Chuck";</a:t>
            </a:r>
          </a:p>
        </p:txBody>
      </p:sp>
      <p:sp>
        <p:nvSpPr>
          <p:cNvPr id="16388" name="WordArt 3">
            <a:extLst>
              <a:ext uri="{FF2B5EF4-FFF2-40B4-BE49-F238E27FC236}">
                <a16:creationId xmlns:a16="http://schemas.microsoft.com/office/drawing/2014/main" id="{EF1DC3B1-CBB4-4F29-A1FC-50B07749DC78}"/>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6389" name="Rectangle 4">
            <a:extLst>
              <a:ext uri="{FF2B5EF4-FFF2-40B4-BE49-F238E27FC236}">
                <a16:creationId xmlns:a16="http://schemas.microsoft.com/office/drawing/2014/main" id="{E220EBA4-FB5C-4F60-8FCF-4584389DE283}"/>
              </a:ext>
            </a:extLst>
          </p:cNvPr>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6390" name="Text Box 5">
            <a:extLst>
              <a:ext uri="{FF2B5EF4-FFF2-40B4-BE49-F238E27FC236}">
                <a16:creationId xmlns:a16="http://schemas.microsoft.com/office/drawing/2014/main" id="{166234D8-51D1-4BA3-9FDB-3EEEFA656A05}"/>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6391" name="Text Box 6">
            <a:extLst>
              <a:ext uri="{FF2B5EF4-FFF2-40B4-BE49-F238E27FC236}">
                <a16:creationId xmlns:a16="http://schemas.microsoft.com/office/drawing/2014/main" id="{3EB09FE8-6030-4184-9B7A-0D1AAE385C84}"/>
              </a:ext>
            </a:extLst>
          </p:cNvPr>
          <p:cNvSpPr txBox="1">
            <a:spLocks noChangeArrowheads="1"/>
          </p:cNvSpPr>
          <p:nvPr/>
        </p:nvSpPr>
        <p:spPr bwMode="auto">
          <a:xfrm>
            <a:off x="7391400" y="39624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219143" name="Line 7">
            <a:extLst>
              <a:ext uri="{FF2B5EF4-FFF2-40B4-BE49-F238E27FC236}">
                <a16:creationId xmlns:a16="http://schemas.microsoft.com/office/drawing/2014/main" id="{AA6E40CC-8E4F-4FF1-9ECE-AC266EF442C6}"/>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8">
            <a:extLst>
              <a:ext uri="{FF2B5EF4-FFF2-40B4-BE49-F238E27FC236}">
                <a16:creationId xmlns:a16="http://schemas.microsoft.com/office/drawing/2014/main" id="{EEDF2436-0B36-4AA0-965E-7CC6E1534DAE}"/>
              </a:ext>
            </a:extLst>
          </p:cNvPr>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Text Box 9">
            <a:extLst>
              <a:ext uri="{FF2B5EF4-FFF2-40B4-BE49-F238E27FC236}">
                <a16:creationId xmlns:a16="http://schemas.microsoft.com/office/drawing/2014/main" id="{7450AAC5-CA44-468A-A4F2-D1432E73439D}"/>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219146" name="Text Box 10">
            <a:extLst>
              <a:ext uri="{FF2B5EF4-FFF2-40B4-BE49-F238E27FC236}">
                <a16:creationId xmlns:a16="http://schemas.microsoft.com/office/drawing/2014/main" id="{D70A0679-D166-4FA8-95BA-996BFC819014}"/>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6396" name="Text Box 11">
            <a:extLst>
              <a:ext uri="{FF2B5EF4-FFF2-40B4-BE49-F238E27FC236}">
                <a16:creationId xmlns:a16="http://schemas.microsoft.com/office/drawing/2014/main" id="{51BA2781-4C7D-4811-8C81-769721725510}"/>
              </a:ext>
            </a:extLst>
          </p:cNvPr>
          <p:cNvSpPr txBox="1">
            <a:spLocks noChangeArrowheads="1"/>
          </p:cNvSpPr>
          <p:nvPr/>
        </p:nvSpPr>
        <p:spPr bwMode="auto">
          <a:xfrm>
            <a:off x="38862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6397" name="Text Box 12">
            <a:extLst>
              <a:ext uri="{FF2B5EF4-FFF2-40B4-BE49-F238E27FC236}">
                <a16:creationId xmlns:a16="http://schemas.microsoft.com/office/drawing/2014/main" id="{EEBA3C36-A5B8-4B6C-8D57-8F065A2997DD}"/>
              </a:ext>
            </a:extLst>
          </p:cNvPr>
          <p:cNvSpPr txBox="1">
            <a:spLocks noChangeArrowheads="1"/>
          </p:cNvSpPr>
          <p:nvPr/>
        </p:nvSpPr>
        <p:spPr bwMode="auto">
          <a:xfrm>
            <a:off x="72390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219149" name="Text Box 13">
            <a:extLst>
              <a:ext uri="{FF2B5EF4-FFF2-40B4-BE49-F238E27FC236}">
                <a16:creationId xmlns:a16="http://schemas.microsoft.com/office/drawing/2014/main" id="{231C7768-4613-440A-8EF6-7CA65C3FDFE1}"/>
              </a:ext>
            </a:extLst>
          </p:cNvPr>
          <p:cNvSpPr txBox="1">
            <a:spLocks noChangeArrowheads="1"/>
          </p:cNvSpPr>
          <p:nvPr/>
        </p:nvSpPr>
        <p:spPr bwMode="auto">
          <a:xfrm>
            <a:off x="914400" y="2819400"/>
            <a:ext cx="1697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x = null;</a:t>
            </a:r>
          </a:p>
        </p:txBody>
      </p:sp>
      <p:sp>
        <p:nvSpPr>
          <p:cNvPr id="219150" name="Text Box 14">
            <a:extLst>
              <a:ext uri="{FF2B5EF4-FFF2-40B4-BE49-F238E27FC236}">
                <a16:creationId xmlns:a16="http://schemas.microsoft.com/office/drawing/2014/main" id="{13893744-B9E2-4859-AE91-F99558A6F11D}"/>
              </a:ext>
            </a:extLst>
          </p:cNvPr>
          <p:cNvSpPr txBox="1">
            <a:spLocks noChangeArrowheads="1"/>
          </p:cNvSpPr>
          <p:nvPr/>
        </p:nvSpPr>
        <p:spPr bwMode="auto">
          <a:xfrm>
            <a:off x="8382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149"/>
                                        </p:tgtEl>
                                        <p:attrNameLst>
                                          <p:attrName>style.visibility</p:attrName>
                                        </p:attrNameLst>
                                      </p:cBhvr>
                                      <p:to>
                                        <p:strVal val="visible"/>
                                      </p:to>
                                    </p:set>
                                    <p:animEffect transition="in" filter="box(in)">
                                      <p:cBhvr>
                                        <p:cTn id="7" dur="500"/>
                                        <p:tgtEl>
                                          <p:spTgt spid="219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219143"/>
                                        </p:tgtEl>
                                      </p:cBhvr>
                                    </p:animEffect>
                                    <p:set>
                                      <p:cBhvr>
                                        <p:cTn id="12" dur="1" fill="hold">
                                          <p:stCondLst>
                                            <p:cond delay="499"/>
                                          </p:stCondLst>
                                        </p:cTn>
                                        <p:tgtEl>
                                          <p:spTgt spid="21914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xit" presetSubtype="16" fill="hold" grpId="0" nodeType="clickEffect">
                                  <p:stCondLst>
                                    <p:cond delay="0"/>
                                  </p:stCondLst>
                                  <p:childTnLst>
                                    <p:animEffect transition="out" filter="box(in)">
                                      <p:cBhvr>
                                        <p:cTn id="16" dur="500"/>
                                        <p:tgtEl>
                                          <p:spTgt spid="219146"/>
                                        </p:tgtEl>
                                      </p:cBhvr>
                                    </p:animEffect>
                                    <p:set>
                                      <p:cBhvr>
                                        <p:cTn id="17" dur="1" fill="hold">
                                          <p:stCondLst>
                                            <p:cond delay="499"/>
                                          </p:stCondLst>
                                        </p:cTn>
                                        <p:tgtEl>
                                          <p:spTgt spid="21914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9150"/>
                                        </p:tgtEl>
                                        <p:attrNameLst>
                                          <p:attrName>style.visibility</p:attrName>
                                        </p:attrNameLst>
                                      </p:cBhvr>
                                      <p:to>
                                        <p:strVal val="visible"/>
                                      </p:to>
                                    </p:set>
                                    <p:animEffect transition="in" filter="box(in)">
                                      <p:cBhvr>
                                        <p:cTn id="22" dur="500"/>
                                        <p:tgtEl>
                                          <p:spTgt spid="219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6" grpId="0"/>
      <p:bldP spid="219149" grpId="0"/>
      <p:bldP spid="219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0D8D0113-ADA1-482D-9957-B1CF13B1507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8435" name="Rectangle 2">
            <a:extLst>
              <a:ext uri="{FF2B5EF4-FFF2-40B4-BE49-F238E27FC236}">
                <a16:creationId xmlns:a16="http://schemas.microsoft.com/office/drawing/2014/main" id="{6B2960CB-0E25-4BA4-8E6D-D088EB994AE7}"/>
              </a:ext>
            </a:extLst>
          </p:cNvPr>
          <p:cNvSpPr>
            <a:spLocks noChangeArrowheads="1"/>
          </p:cNvSpPr>
          <p:nvPr/>
        </p:nvSpPr>
        <p:spPr bwMode="auto">
          <a:xfrm>
            <a:off x="5029200" y="5029200"/>
            <a:ext cx="3276600" cy="838200"/>
          </a:xfrm>
          <a:prstGeom prst="rect">
            <a:avLst/>
          </a:prstGeom>
          <a:solidFill>
            <a:srgbClr val="E8D4CE"/>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8436" name="Line 3">
            <a:extLst>
              <a:ext uri="{FF2B5EF4-FFF2-40B4-BE49-F238E27FC236}">
                <a16:creationId xmlns:a16="http://schemas.microsoft.com/office/drawing/2014/main" id="{FEEB40B2-FC2A-4557-B383-6A23F1AFAFD6}"/>
              </a:ext>
            </a:extLst>
          </p:cNvPr>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 name="Line 4">
            <a:extLst>
              <a:ext uri="{FF2B5EF4-FFF2-40B4-BE49-F238E27FC236}">
                <a16:creationId xmlns:a16="http://schemas.microsoft.com/office/drawing/2014/main" id="{B134718F-B726-4AEF-9C6F-84BC05765688}"/>
              </a:ext>
            </a:extLst>
          </p:cNvPr>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Rectangle 5">
            <a:extLst>
              <a:ext uri="{FF2B5EF4-FFF2-40B4-BE49-F238E27FC236}">
                <a16:creationId xmlns:a16="http://schemas.microsoft.com/office/drawing/2014/main" id="{0384F04D-511B-4FD3-9804-6253AF1DE7DF}"/>
              </a:ext>
            </a:extLst>
          </p:cNvPr>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endParaRPr lang="en-US" altLang="en-US" sz="3600">
              <a:latin typeface="Tahoma" panose="020B0604030504040204" pitchFamily="34" charset="0"/>
            </a:endParaRPr>
          </a:p>
        </p:txBody>
      </p:sp>
      <p:sp>
        <p:nvSpPr>
          <p:cNvPr id="18439" name="Text Box 6">
            <a:extLst>
              <a:ext uri="{FF2B5EF4-FFF2-40B4-BE49-F238E27FC236}">
                <a16:creationId xmlns:a16="http://schemas.microsoft.com/office/drawing/2014/main" id="{8892355D-2286-4997-9656-203A81E10293}"/>
              </a:ext>
            </a:extLst>
          </p:cNvPr>
          <p:cNvSpPr txBox="1">
            <a:spLocks noChangeArrowheads="1"/>
          </p:cNvSpPr>
          <p:nvPr/>
        </p:nvSpPr>
        <p:spPr bwMode="auto">
          <a:xfrm>
            <a:off x="914400" y="1905000"/>
            <a:ext cx="77295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"Chuck";</a:t>
            </a:r>
          </a:p>
          <a:p>
            <a:pPr>
              <a:spcBef>
                <a:spcPct val="0"/>
              </a:spcBef>
              <a:buFontTx/>
              <a:buNone/>
            </a:pPr>
            <a:r>
              <a:rPr lang="en-US" altLang="en-US" sz="2800">
                <a:latin typeface="Tahoma" panose="020B0604030504040204" pitchFamily="34" charset="0"/>
              </a:rPr>
              <a:t>String y = new String("Chuck");</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x and y store different memory addresses.</a:t>
            </a:r>
          </a:p>
        </p:txBody>
      </p:sp>
      <p:sp>
        <p:nvSpPr>
          <p:cNvPr id="18440" name="Text Box 7">
            <a:extLst>
              <a:ext uri="{FF2B5EF4-FFF2-40B4-BE49-F238E27FC236}">
                <a16:creationId xmlns:a16="http://schemas.microsoft.com/office/drawing/2014/main" id="{ED7EC62E-DD9C-49D5-85C5-0CBB250B2801}"/>
              </a:ext>
            </a:extLst>
          </p:cNvPr>
          <p:cNvSpPr txBox="1">
            <a:spLocks noChangeArrowheads="1"/>
          </p:cNvSpPr>
          <p:nvPr/>
        </p:nvSpPr>
        <p:spPr bwMode="auto">
          <a:xfrm>
            <a:off x="5334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8441" name="Text Box 8">
            <a:extLst>
              <a:ext uri="{FF2B5EF4-FFF2-40B4-BE49-F238E27FC236}">
                <a16:creationId xmlns:a16="http://schemas.microsoft.com/office/drawing/2014/main" id="{0FE90372-5A5F-441E-BFEE-9462B3DE805F}"/>
              </a:ext>
            </a:extLst>
          </p:cNvPr>
          <p:cNvSpPr txBox="1">
            <a:spLocks noChangeArrowheads="1"/>
          </p:cNvSpPr>
          <p:nvPr/>
        </p:nvSpPr>
        <p:spPr bwMode="auto">
          <a:xfrm>
            <a:off x="7543800" y="38862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18442" name="WordArt 9">
            <a:extLst>
              <a:ext uri="{FF2B5EF4-FFF2-40B4-BE49-F238E27FC236}">
                <a16:creationId xmlns:a16="http://schemas.microsoft.com/office/drawing/2014/main" id="{F0D2D704-071B-45CF-BA7F-FF7F202165C0}"/>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8443" name="Text Box 10">
            <a:extLst>
              <a:ext uri="{FF2B5EF4-FFF2-40B4-BE49-F238E27FC236}">
                <a16:creationId xmlns:a16="http://schemas.microsoft.com/office/drawing/2014/main" id="{473E5665-CF31-4E89-AD16-21381F2A27FB}"/>
              </a:ext>
            </a:extLst>
          </p:cNvPr>
          <p:cNvSpPr txBox="1">
            <a:spLocks noChangeArrowheads="1"/>
          </p:cNvSpPr>
          <p:nvPr/>
        </p:nvSpPr>
        <p:spPr bwMode="auto">
          <a:xfrm>
            <a:off x="381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8444" name="Text Box 11">
            <a:extLst>
              <a:ext uri="{FF2B5EF4-FFF2-40B4-BE49-F238E27FC236}">
                <a16:creationId xmlns:a16="http://schemas.microsoft.com/office/drawing/2014/main" id="{A1A90DAE-5DB6-41AA-BEFA-1DC159DBA488}"/>
              </a:ext>
            </a:extLst>
          </p:cNvPr>
          <p:cNvSpPr txBox="1">
            <a:spLocks noChangeArrowheads="1"/>
          </p:cNvSpPr>
          <p:nvPr/>
        </p:nvSpPr>
        <p:spPr bwMode="auto">
          <a:xfrm>
            <a:off x="2667000" y="4953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8445" name="Text Box 12">
            <a:extLst>
              <a:ext uri="{FF2B5EF4-FFF2-40B4-BE49-F238E27FC236}">
                <a16:creationId xmlns:a16="http://schemas.microsoft.com/office/drawing/2014/main" id="{6C19CA76-D47B-4D6E-8FAB-174DED3BE363}"/>
              </a:ext>
            </a:extLst>
          </p:cNvPr>
          <p:cNvSpPr txBox="1">
            <a:spLocks noChangeArrowheads="1"/>
          </p:cNvSpPr>
          <p:nvPr/>
        </p:nvSpPr>
        <p:spPr bwMode="auto">
          <a:xfrm>
            <a:off x="74676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18446" name="Text Box 13">
            <a:extLst>
              <a:ext uri="{FF2B5EF4-FFF2-40B4-BE49-F238E27FC236}">
                <a16:creationId xmlns:a16="http://schemas.microsoft.com/office/drawing/2014/main" id="{41E03BB4-892E-4FDA-825F-7115FD6F343A}"/>
              </a:ext>
            </a:extLst>
          </p:cNvPr>
          <p:cNvSpPr txBox="1">
            <a:spLocks noChangeArrowheads="1"/>
          </p:cNvSpPr>
          <p:nvPr/>
        </p:nvSpPr>
        <p:spPr bwMode="auto">
          <a:xfrm>
            <a:off x="5943600" y="4724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ADA53348-EF14-4FD5-B4E6-2E9CFD674B5B}"/>
              </a:ext>
            </a:extLst>
          </p:cNvPr>
          <p:cNvSpPr txBox="1">
            <a:spLocks noChangeArrowheads="1"/>
          </p:cNvSpPr>
          <p:nvPr/>
        </p:nvSpPr>
        <p:spPr bwMode="auto">
          <a:xfrm>
            <a:off x="381000" y="2057400"/>
            <a:ext cx="86645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0000"/>
                </a:solidFill>
                <a:latin typeface="Tahoma" panose="020B0604030504040204" pitchFamily="34" charset="0"/>
              </a:rPr>
              <a:t>How many String object does this code create?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x;</a:t>
            </a:r>
          </a:p>
        </p:txBody>
      </p:sp>
      <p:sp>
        <p:nvSpPr>
          <p:cNvPr id="20483" name="WordArt 8">
            <a:extLst>
              <a:ext uri="{FF2B5EF4-FFF2-40B4-BE49-F238E27FC236}">
                <a16:creationId xmlns:a16="http://schemas.microsoft.com/office/drawing/2014/main" id="{9B53C6A5-1114-46EE-8639-50798E33E6E8}"/>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10004&quot;&gt;&lt;property id=&quot;20148&quot; value=&quot;5&quot;/&gt;&lt;property id=&quot;20300&quot; value=&quot;Slide 2&quot;/&gt;&lt;property id=&quot;20307&quot; value=&quot;421&quot;/&gt;&lt;/object&gt;&lt;object type=&quot;3&quot; unique_id=&quot;10005&quot;&gt;&lt;property id=&quot;20148&quot; value=&quot;5&quot;/&gt;&lt;property id=&quot;20300&quot; value=&quot;Slide 3&quot;/&gt;&lt;property id=&quot;20307&quot; value=&quot;422&quot;/&gt;&lt;/object&gt;&lt;object type=&quot;3&quot; unique_id=&quot;10006&quot;&gt;&lt;property id=&quot;20148&quot; value=&quot;5&quot;/&gt;&lt;property id=&quot;20300&quot; value=&quot;Slide 4&quot;/&gt;&lt;property id=&quot;20307&quot; value=&quot;423&quot;/&gt;&lt;/object&gt;&lt;object type=&quot;3&quot; unique_id=&quot;10007&quot;&gt;&lt;property id=&quot;20148&quot; value=&quot;5&quot;/&gt;&lt;property id=&quot;20300&quot; value=&quot;Slide 5&quot;/&gt;&lt;property id=&quot;20307&quot; value=&quot;424&quot;/&gt;&lt;/object&gt;&lt;object type=&quot;3&quot; unique_id=&quot;10008&quot;&gt;&lt;property id=&quot;20148&quot; value=&quot;5&quot;/&gt;&lt;property id=&quot;20300&quot; value=&quot;Slide 6&quot;/&gt;&lt;property id=&quot;20307&quot; value=&quot;425&quot;/&gt;&lt;/object&gt;&lt;object type=&quot;3&quot; unique_id=&quot;10009&quot;&gt;&lt;property id=&quot;20148&quot; value=&quot;5&quot;/&gt;&lt;property id=&quot;20300&quot; value=&quot;Slide 7&quot;/&gt;&lt;property id=&quot;20307&quot; value=&quot;426&quot;/&gt;&lt;/object&gt;&lt;object type=&quot;3&quot; unique_id=&quot;10010&quot;&gt;&lt;property id=&quot;20148&quot; value=&quot;5&quot;/&gt;&lt;property id=&quot;20300&quot; value=&quot;Slide 8&quot;/&gt;&lt;property id=&quot;20307&quot; value=&quot;427&quot;/&gt;&lt;/object&gt;&lt;object type=&quot;3&quot; unique_id=&quot;10011&quot;&gt;&lt;property id=&quot;20148&quot; value=&quot;5&quot;/&gt;&lt;property id=&quot;20300&quot; value=&quot;Slide 9&quot;/&gt;&lt;property id=&quot;20307&quot; value=&quot;295&quot;/&gt;&lt;/object&gt;&lt;object type=&quot;3&quot; unique_id=&quot;10012&quot;&gt;&lt;property id=&quot;20148&quot; value=&quot;5&quot;/&gt;&lt;property id=&quot;20300&quot; value=&quot;Slide 10&quot;/&gt;&lt;property id=&quot;20307&quot; value=&quot;332&quot;/&gt;&lt;/object&gt;&lt;object type=&quot;3&quot; unique_id=&quot;10013&quot;&gt;&lt;property id=&quot;20148&quot; value=&quot;5&quot;/&gt;&lt;property id=&quot;20300&quot; value=&quot;Slide 11&quot;/&gt;&lt;property id=&quot;20307&quot; value=&quot;428&quot;/&gt;&lt;/object&gt;&lt;object type=&quot;3&quot; unique_id=&quot;10014&quot;&gt;&lt;property id=&quot;20148&quot; value=&quot;5&quot;/&gt;&lt;property id=&quot;20300&quot; value=&quot;Slide 12&quot;/&gt;&lt;property id=&quot;20307&quot; value=&quot;429&quot;/&gt;&lt;/object&gt;&lt;object type=&quot;3&quot; unique_id=&quot;10015&quot;&gt;&lt;property id=&quot;20148&quot; value=&quot;5&quot;/&gt;&lt;property id=&quot;20300&quot; value=&quot;Slide 13&quot;/&gt;&lt;property id=&quot;20307&quot; value=&quot;374&quot;/&gt;&lt;/object&gt;&lt;object type=&quot;3&quot; unique_id=&quot;10016&quot;&gt;&lt;property id=&quot;20148&quot; value=&quot;5&quot;/&gt;&lt;property id=&quot;20300&quot; value=&quot;Slide 14&quot;/&gt;&lt;property id=&quot;20307&quot; value=&quot;387&quot;/&gt;&lt;/object&gt;&lt;object type=&quot;3&quot; unique_id=&quot;10017&quot;&gt;&lt;property id=&quot;20148&quot; value=&quot;5&quot;/&gt;&lt;property id=&quot;20300&quot; value=&quot;Slide 15&quot;/&gt;&lt;property id=&quot;20307&quot; value=&quot;353&quot;/&gt;&lt;/object&gt;&lt;object type=&quot;3&quot; unique_id=&quot;10018&quot;&gt;&lt;property id=&quot;20148&quot; value=&quot;5&quot;/&gt;&lt;property id=&quot;20300&quot; value=&quot;Slide 16&quot;/&gt;&lt;property id=&quot;20307&quot; value=&quot;411&quot;/&gt;&lt;/object&gt;&lt;object type=&quot;3&quot; unique_id=&quot;10019&quot;&gt;&lt;property id=&quot;20148&quot; value=&quot;5&quot;/&gt;&lt;property id=&quot;20300&quot; value=&quot;Slide 17&quot;/&gt;&lt;property id=&quot;20307&quot; value=&quot;430&quot;/&gt;&lt;/object&gt;&lt;object type=&quot;3&quot; unique_id=&quot;10020&quot;&gt;&lt;property id=&quot;20148&quot; value=&quot;5&quot;/&gt;&lt;property id=&quot;20300&quot; value=&quot;Slide 18&quot;/&gt;&lt;property id=&quot;20307&quot; value=&quot;412&quot;/&gt;&lt;/object&gt;&lt;object type=&quot;3&quot; unique_id=&quot;10021&quot;&gt;&lt;property id=&quot;20148&quot; value=&quot;5&quot;/&gt;&lt;property id=&quot;20300&quot; value=&quot;Slide 19&quot;/&gt;&lt;property id=&quot;20307&quot; value=&quot;354&quot;/&gt;&lt;/object&gt;&lt;object type=&quot;3&quot; unique_id=&quot;10022&quot;&gt;&lt;property id=&quot;20148&quot; value=&quot;5&quot;/&gt;&lt;property id=&quot;20300&quot; value=&quot;Slide 20&quot;/&gt;&lt;property id=&quot;20307&quot; value=&quot;356&quot;/&gt;&lt;/object&gt;&lt;object type=&quot;3&quot; unique_id=&quot;10023&quot;&gt;&lt;property id=&quot;20148&quot; value=&quot;5&quot;/&gt;&lt;property id=&quot;20300&quot; value=&quot;Slide 21&quot;/&gt;&lt;property id=&quot;20307&quot; value=&quot;357&quot;/&gt;&lt;/object&gt;&lt;object type=&quot;3&quot; unique_id=&quot;10024&quot;&gt;&lt;property id=&quot;20148&quot; value=&quot;5&quot;/&gt;&lt;property id=&quot;20300&quot; value=&quot;Slide 22&quot;/&gt;&lt;property id=&quot;20307&quot; value=&quot;358&quot;/&gt;&lt;/object&gt;&lt;object type=&quot;3&quot; unique_id=&quot;10025&quot;&gt;&lt;property id=&quot;20148&quot; value=&quot;5&quot;/&gt;&lt;property id=&quot;20300&quot; value=&quot;Slide 23&quot;/&gt;&lt;property id=&quot;20307&quot; value=&quot;359&quot;/&gt;&lt;/object&gt;&lt;object type=&quot;3&quot; unique_id=&quot;10026&quot;&gt;&lt;property id=&quot;20148&quot; value=&quot;5&quot;/&gt;&lt;property id=&quot;20300&quot; value=&quot;Slide 24&quot;/&gt;&lt;property id=&quot;20307&quot; value=&quot;416&quot;/&gt;&lt;/object&gt;&lt;object type=&quot;3&quot; unique_id=&quot;10027&quot;&gt;&lt;property id=&quot;20148&quot; value=&quot;5&quot;/&gt;&lt;property id=&quot;20300&quot; value=&quot;Slide 25&quot;/&gt;&lt;property id=&quot;20307&quot; value=&quot;417&quot;/&gt;&lt;/object&gt;&lt;object type=&quot;3&quot; unique_id=&quot;10028&quot;&gt;&lt;property id=&quot;20148&quot; value=&quot;5&quot;/&gt;&lt;property id=&quot;20300&quot; value=&quot;Slide 26&quot;/&gt;&lt;property id=&quot;20307&quot; value=&quot;418&quot;/&gt;&lt;/object&gt;&lt;object type=&quot;3&quot; unique_id=&quot;10029&quot;&gt;&lt;property id=&quot;20148&quot; value=&quot;5&quot;/&gt;&lt;property id=&quot;20300&quot; value=&quot;Slide 27&quot;/&gt;&lt;property id=&quot;20307&quot; value=&quot;361&quot;/&gt;&lt;/object&gt;&lt;object type=&quot;3&quot; unique_id=&quot;10030&quot;&gt;&lt;property id=&quot;20148&quot; value=&quot;5&quot;/&gt;&lt;property id=&quot;20300&quot; value=&quot;Slide 28&quot;/&gt;&lt;property id=&quot;20307&quot; value=&quot;362&quot;/&gt;&lt;/object&gt;&lt;object type=&quot;3&quot; unique_id=&quot;10031&quot;&gt;&lt;property id=&quot;20148&quot; value=&quot;5&quot;/&gt;&lt;property id=&quot;20300&quot; value=&quot;Slide 29&quot;/&gt;&lt;property id=&quot;20307&quot; value=&quot;365&quot;/&gt;&lt;/object&gt;&lt;object type=&quot;3&quot; unique_id=&quot;10032&quot;&gt;&lt;property id=&quot;20148&quot; value=&quot;5&quot;/&gt;&lt;property id=&quot;20300&quot; value=&quot;Slide 30&quot;/&gt;&lt;property id=&quot;20307&quot; value=&quot;366&quot;/&gt;&lt;/object&gt;&lt;object type=&quot;3&quot; unique_id=&quot;10033&quot;&gt;&lt;property id=&quot;20148&quot; value=&quot;5&quot;/&gt;&lt;property id=&quot;20300&quot; value=&quot;Slide 31&quot;/&gt;&lt;property id=&quot;20307&quot; value=&quot;367&quot;/&gt;&lt;/object&gt;&lt;object type=&quot;3&quot; unique_id=&quot;10034&quot;&gt;&lt;property id=&quot;20148&quot; value=&quot;5&quot;/&gt;&lt;property id=&quot;20300&quot; value=&quot;Slide 33&quot;/&gt;&lt;property id=&quot;20307&quot; value=&quot;360&quot;/&gt;&lt;/object&gt;&lt;object type=&quot;3&quot; unique_id=&quot;10035&quot;&gt;&lt;property id=&quot;20148&quot; value=&quot;5&quot;/&gt;&lt;property id=&quot;20300&quot; value=&quot;Slide 34&quot;/&gt;&lt;property id=&quot;20307&quot; value=&quot;375&quot;/&gt;&lt;/object&gt;&lt;object type=&quot;3&quot; unique_id=&quot;10036&quot;&gt;&lt;property id=&quot;20148&quot; value=&quot;5&quot;/&gt;&lt;property id=&quot;20300&quot; value=&quot;Slide 35&quot;/&gt;&lt;property id=&quot;20307&quot; value=&quot;389&quot;/&gt;&lt;/object&gt;&lt;object type=&quot;3&quot; unique_id=&quot;10037&quot;&gt;&lt;property id=&quot;20148&quot; value=&quot;5&quot;/&gt;&lt;property id=&quot;20300&quot; value=&quot;Slide 36&quot;/&gt;&lt;property id=&quot;20307&quot; value=&quot;370&quot;/&gt;&lt;/object&gt;&lt;object type=&quot;3&quot; unique_id=&quot;10038&quot;&gt;&lt;property id=&quot;20148&quot; value=&quot;5&quot;/&gt;&lt;property id=&quot;20300&quot; value=&quot;Slide 37&quot;/&gt;&lt;property id=&quot;20307&quot; value=&quot;371&quot;/&gt;&lt;/object&gt;&lt;object type=&quot;3&quot; unique_id=&quot;10039&quot;&gt;&lt;property id=&quot;20148&quot; value=&quot;5&quot;/&gt;&lt;property id=&quot;20300&quot; value=&quot;Slide 38&quot;/&gt;&lt;property id=&quot;20307&quot; value=&quot;382&quot;/&gt;&lt;/object&gt;&lt;object type=&quot;3&quot; unique_id=&quot;10040&quot;&gt;&lt;property id=&quot;20148&quot; value=&quot;5&quot;/&gt;&lt;property id=&quot;20300&quot; value=&quot;Slide 39&quot;/&gt;&lt;property id=&quot;20307&quot; value=&quot;383&quot;/&gt;&lt;/object&gt;&lt;object type=&quot;3&quot; unique_id=&quot;10041&quot;&gt;&lt;property id=&quot;20148&quot; value=&quot;5&quot;/&gt;&lt;property id=&quot;20300&quot; value=&quot;Slide 40&quot;/&gt;&lt;property id=&quot;20307&quot; value=&quot;372&quot;/&gt;&lt;/object&gt;&lt;object type=&quot;3&quot; unique_id=&quot;10042&quot;&gt;&lt;property id=&quot;20148&quot; value=&quot;5&quot;/&gt;&lt;property id=&quot;20300&quot; value=&quot;Slide 41&quot;/&gt;&lt;property id=&quot;20307&quot; value=&quot;373&quot;/&gt;&lt;/object&gt;&lt;object type=&quot;3&quot; unique_id=&quot;10043&quot;&gt;&lt;property id=&quot;20148&quot; value=&quot;5&quot;/&gt;&lt;property id=&quot;20300&quot; value=&quot;Slide 42&quot;/&gt;&lt;property id=&quot;20307&quot; value=&quot;376&quot;/&gt;&lt;/object&gt;&lt;object type=&quot;3&quot; unique_id=&quot;10044&quot;&gt;&lt;property id=&quot;20148&quot; value=&quot;5&quot;/&gt;&lt;property id=&quot;20300&quot; value=&quot;Slide 43&quot;/&gt;&lt;property id=&quot;20307&quot; value=&quot;378&quot;/&gt;&lt;/object&gt;&lt;object type=&quot;3&quot; unique_id=&quot;10045&quot;&gt;&lt;property id=&quot;20148&quot; value=&quot;5&quot;/&gt;&lt;property id=&quot;20300&quot; value=&quot;Slide 44&quot;/&gt;&lt;property id=&quot;20307&quot; value=&quot;380&quot;/&gt;&lt;/object&gt;&lt;object type=&quot;3&quot; unique_id=&quot;10046&quot;&gt;&lt;property id=&quot;20148&quot; value=&quot;5&quot;/&gt;&lt;property id=&quot;20300&quot; value=&quot;Slide 45&quot;/&gt;&lt;property id=&quot;20307&quot; value=&quot;379&quot;/&gt;&lt;/object&gt;&lt;object type=&quot;3&quot; unique_id=&quot;10047&quot;&gt;&lt;property id=&quot;20148&quot; value=&quot;5&quot;/&gt;&lt;property id=&quot;20300&quot; value=&quot;Slide 46&quot;/&gt;&lt;property id=&quot;20307&quot; value=&quot;381&quot;/&gt;&lt;/object&gt;&lt;object type=&quot;3&quot; unique_id=&quot;10048&quot;&gt;&lt;property id=&quot;20148&quot; value=&quot;5&quot;/&gt;&lt;property id=&quot;20300&quot; value=&quot;Slide 47&quot;/&gt;&lt;property id=&quot;20307&quot; value=&quot;377&quot;/&gt;&lt;/object&gt;&lt;object type=&quot;3&quot; unique_id=&quot;10049&quot;&gt;&lt;property id=&quot;20148&quot; value=&quot;5&quot;/&gt;&lt;property id=&quot;20300&quot; value=&quot;Slide 48&quot;/&gt;&lt;property id=&quot;20307&quot; value=&quot;390&quot;/&gt;&lt;/object&gt;&lt;object type=&quot;3&quot; unique_id=&quot;10050&quot;&gt;&lt;property id=&quot;20148&quot; value=&quot;5&quot;/&gt;&lt;property id=&quot;20300&quot; value=&quot;Slide 49&quot;/&gt;&lt;property id=&quot;20307&quot; value=&quot;391&quot;/&gt;&lt;/object&gt;&lt;object type=&quot;3&quot; unique_id=&quot;10051&quot;&gt;&lt;property id=&quot;20148&quot; value=&quot;5&quot;/&gt;&lt;property id=&quot;20300&quot; value=&quot;Slide 50&quot;/&gt;&lt;property id=&quot;20307&quot; value=&quot;392&quot;/&gt;&lt;/object&gt;&lt;object type=&quot;3&quot; unique_id=&quot;10052&quot;&gt;&lt;property id=&quot;20148&quot; value=&quot;5&quot;/&gt;&lt;property id=&quot;20300&quot; value=&quot;Slide 51&quot;/&gt;&lt;property id=&quot;20307&quot; value=&quot;396&quot;/&gt;&lt;/object&gt;&lt;object type=&quot;3&quot; unique_id=&quot;10053&quot;&gt;&lt;property id=&quot;20148&quot; value=&quot;5&quot;/&gt;&lt;property id=&quot;20300&quot; value=&quot;Slide 52&quot;/&gt;&lt;property id=&quot;20307&quot; value=&quot;397&quot;/&gt;&lt;/object&gt;&lt;object type=&quot;3&quot; unique_id=&quot;10054&quot;&gt;&lt;property id=&quot;20148&quot; value=&quot;5&quot;/&gt;&lt;property id=&quot;20300&quot; value=&quot;Slide 53&quot;/&gt;&lt;property id=&quot;20307&quot; value=&quot;399&quot;/&gt;&lt;/object&gt;&lt;object type=&quot;3&quot; unique_id=&quot;10055&quot;&gt;&lt;property id=&quot;20148&quot; value=&quot;5&quot;/&gt;&lt;property id=&quot;20300&quot; value=&quot;Slide 54&quot;/&gt;&lt;property id=&quot;20307&quot; value=&quot;398&quot;/&gt;&lt;/object&gt;&lt;object type=&quot;3&quot; unique_id=&quot;10056&quot;&gt;&lt;property id=&quot;20148&quot; value=&quot;5&quot;/&gt;&lt;property id=&quot;20300&quot; value=&quot;Slide 55&quot;/&gt;&lt;property id=&quot;20307&quot; value=&quot;395&quot;/&gt;&lt;/object&gt;&lt;object type=&quot;3&quot; unique_id=&quot;10057&quot;&gt;&lt;property id=&quot;20148&quot; value=&quot;5&quot;/&gt;&lt;property id=&quot;20300&quot; value=&quot;Slide 56&quot;/&gt;&lt;property id=&quot;20307&quot; value=&quot;384&quot;/&gt;&lt;/object&gt;&lt;object type=&quot;3&quot; unique_id=&quot;10058&quot;&gt;&lt;property id=&quot;20148&quot; value=&quot;5&quot;/&gt;&lt;property id=&quot;20300&quot; value=&quot;Slide 57&quot;/&gt;&lt;property id=&quot;20307&quot; value=&quot;400&quot;/&gt;&lt;/object&gt;&lt;object type=&quot;3&quot; unique_id=&quot;10059&quot;&gt;&lt;property id=&quot;20148&quot; value=&quot;5&quot;/&gt;&lt;property id=&quot;20300&quot; value=&quot;Slide 58&quot;/&gt;&lt;property id=&quot;20307&quot; value=&quot;401&quot;/&gt;&lt;/object&gt;&lt;object type=&quot;3&quot; unique_id=&quot;10060&quot;&gt;&lt;property id=&quot;20148&quot; value=&quot;5&quot;/&gt;&lt;property id=&quot;20300&quot; value=&quot;Slide 59&quot;/&gt;&lt;property id=&quot;20307&quot; value=&quot;402&quot;/&gt;&lt;/object&gt;&lt;object type=&quot;3&quot; unique_id=&quot;10061&quot;&gt;&lt;property id=&quot;20148&quot; value=&quot;5&quot;/&gt;&lt;property id=&quot;20300&quot; value=&quot;Slide 60&quot;/&gt;&lt;property id=&quot;20307&quot; value=&quot;403&quot;/&gt;&lt;/object&gt;&lt;object type=&quot;3&quot; unique_id=&quot;10062&quot;&gt;&lt;property id=&quot;20148&quot; value=&quot;5&quot;/&gt;&lt;property id=&quot;20300&quot; value=&quot;Slide 61&quot;/&gt;&lt;property id=&quot;20307&quot; value=&quot;404&quot;/&gt;&lt;/object&gt;&lt;object type=&quot;3&quot; unique_id=&quot;10063&quot;&gt;&lt;property id=&quot;20148&quot; value=&quot;5&quot;/&gt;&lt;property id=&quot;20300&quot; value=&quot;Slide 62&quot;/&gt;&lt;property id=&quot;20307&quot; value=&quot;420&quot;/&gt;&lt;/object&gt;&lt;object type=&quot;3&quot; unique_id=&quot;10064&quot;&gt;&lt;property id=&quot;20148&quot; value=&quot;5&quot;/&gt;&lt;property id=&quot;20300&quot; value=&quot;Slide 63&quot;/&gt;&lt;property id=&quot;20307&quot; value=&quot;408&quot;/&gt;&lt;/object&gt;&lt;object type=&quot;3&quot; unique_id=&quot;10065&quot;&gt;&lt;property id=&quot;20148&quot; value=&quot;5&quot;/&gt;&lt;property id=&quot;20300&quot; value=&quot;Slide 64&quot;/&gt;&lt;property id=&quot;20307&quot; value=&quot;405&quot;/&gt;&lt;/object&gt;&lt;object type=&quot;3&quot; unique_id=&quot;10066&quot;&gt;&lt;property id=&quot;20148&quot; value=&quot;5&quot;/&gt;&lt;property id=&quot;20300&quot; value=&quot;Slide 65&quot;/&gt;&lt;property id=&quot;20307&quot; value=&quot;406&quot;/&gt;&lt;/object&gt;&lt;object type=&quot;3&quot; unique_id=&quot;10067&quot;&gt;&lt;property id=&quot;20148&quot; value=&quot;5&quot;/&gt;&lt;property id=&quot;20300&quot; value=&quot;Slide 66&quot;/&gt;&lt;property id=&quot;20307&quot; value=&quot;407&quot;/&gt;&lt;/object&gt;&lt;object type=&quot;3&quot; unique_id=&quot;10068&quot;&gt;&lt;property id=&quot;20148&quot; value=&quot;5&quot;/&gt;&lt;property id=&quot;20300&quot; value=&quot;Slide 67&quot;/&gt;&lt;property id=&quot;20307&quot; value=&quot;409&quot;/&gt;&lt;/object&gt;&lt;object type=&quot;3&quot; unique_id=&quot;10069&quot;&gt;&lt;property id=&quot;20148&quot; value=&quot;5&quot;/&gt;&lt;property id=&quot;20300&quot; value=&quot;Slide 68&quot;/&gt;&lt;property id=&quot;20307&quot; value=&quot;419&quot;/&gt;&lt;/object&gt;&lt;object type=&quot;3&quot; unique_id=&quot;10070&quot;&gt;&lt;property id=&quot;20148&quot; value=&quot;5&quot;/&gt;&lt;property id=&quot;20300&quot; value=&quot;Slide 69&quot;/&gt;&lt;property id=&quot;20307&quot; value=&quot;386&quot;/&gt;&lt;/object&gt;&lt;object type=&quot;3&quot; unique_id=&quot;10281&quot;&gt;&lt;property id=&quot;20148&quot; value=&quot;5&quot;/&gt;&lt;property id=&quot;20300&quot; value=&quot;Slide 32&quot;/&gt;&lt;property id=&quot;20307&quot; value=&quot;431&quot;/&gt;&lt;/object&gt;&lt;/object&gt;&lt;object type=&quot;8&quot; unique_id=&quot;10140&quot;&gt;&lt;/object&gt;&lt;/object&gt;&lt;/database&gt;"/>
  <p:tag name="SECTOMILLISECCONVERTED"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1124</TotalTime>
  <Words>4552</Words>
  <Application>Microsoft Office PowerPoint</Application>
  <PresentationFormat>On-screen Show (4:3)</PresentationFormat>
  <Paragraphs>752</Paragraphs>
  <Slides>50</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Black</vt:lpstr>
      <vt:lpstr>Courier New</vt:lpstr>
      <vt:lpstr>Impact</vt:lpstr>
      <vt:lpstr>Tahoma</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iterators</dc:title>
  <dc:subject>Iterators</dc:subject>
  <dc:creator>A+ Computer Science</dc:creator>
  <cp:keywords>www.apluscompsci.com</cp:keywords>
  <dc:description>Iterators_x000d_
©A+ Computer Science_x000d_
www.apluscompsci.com</dc:description>
  <cp:lastModifiedBy>WELDON JASIK</cp:lastModifiedBy>
  <cp:revision>370</cp:revision>
  <dcterms:created xsi:type="dcterms:W3CDTF">1997-10-20T19:37:18Z</dcterms:created>
  <dcterms:modified xsi:type="dcterms:W3CDTF">2020-09-29T15:04:59Z</dcterms:modified>
  <cp:category>www.apluscompsci.com</cp:category>
</cp:coreProperties>
</file>