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91" r:id="rId2"/>
    <p:sldId id="496" r:id="rId3"/>
    <p:sldId id="497" r:id="rId4"/>
    <p:sldId id="418" r:id="rId5"/>
    <p:sldId id="505" r:id="rId6"/>
    <p:sldId id="509" r:id="rId7"/>
    <p:sldId id="510" r:id="rId8"/>
    <p:sldId id="511" r:id="rId9"/>
    <p:sldId id="512" r:id="rId10"/>
    <p:sldId id="513" r:id="rId11"/>
    <p:sldId id="489" r:id="rId12"/>
    <p:sldId id="490" r:id="rId13"/>
    <p:sldId id="446" r:id="rId14"/>
    <p:sldId id="506" r:id="rId15"/>
    <p:sldId id="455" r:id="rId16"/>
    <p:sldId id="479" r:id="rId17"/>
    <p:sldId id="480" r:id="rId18"/>
    <p:sldId id="482" r:id="rId19"/>
    <p:sldId id="483" r:id="rId20"/>
    <p:sldId id="451" r:id="rId21"/>
    <p:sldId id="514" r:id="rId22"/>
    <p:sldId id="481" r:id="rId23"/>
    <p:sldId id="444" r:id="rId24"/>
    <p:sldId id="508" r:id="rId25"/>
    <p:sldId id="501" r:id="rId26"/>
    <p:sldId id="502" r:id="rId27"/>
    <p:sldId id="504" r:id="rId28"/>
    <p:sldId id="485" r:id="rId2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6666"/>
    <a:srgbClr val="0000CC"/>
    <a:srgbClr val="99CCFF"/>
    <a:srgbClr val="FFFF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162D8F-6614-4BB4-8711-3748822C1D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220039-EDA8-482D-A9E1-2A438C691D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4837452-2F41-4834-A311-1524F3270E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294D18C-A86E-4C04-8FE0-5D713CB7C8F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F382BD-787B-47EA-BDD0-933E04E935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D3F3836-1C0E-4F84-872E-822864A224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3751BF-929F-437F-B44F-03EA1B83FD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21C5C4-EE55-4A40-8D48-19DAFF689CF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D51AAAF-AB95-4293-B2D7-5A4576203E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5761F15-D7DC-4730-9071-A28B527044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C41C271-5F46-4EE2-9C50-EBEB5C4CF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3E8614-B0D0-4486-99C4-EC561B2B41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03D25AA-DED0-4AAA-A556-A2518D2247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39E93D-85DF-4051-AF58-1A0192F274B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219688B-E0E3-48E7-B5E9-562BC09AB4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ABDE956-347A-4D22-89D8-B5B016711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6C428A0-37CD-496B-AE8E-595E34C54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7F9888-AB4F-4EEA-A8FC-AEE6F77C893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21DD32E-44B0-4E7C-BBEA-790B3E7EAB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191FA3A-5407-4CEB-A50E-93A05E84E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38FFD6C-629A-4B71-BBA8-8BEEC9327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D7F988-B44C-4956-A72A-20DF4B50417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4E1C518-A243-4DBF-BF4C-77B6E05313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493A968-1B0A-49DE-BBA5-35BD0BDB3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CB01574-D0E0-45F6-ACFB-3FF324AF2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9C6CEB-9987-4631-95D7-10E5E297641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D34D2A9-06A0-49A9-8BA5-65B01BC53D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1E84B9C-92DB-4C8D-94BC-914EFAEAF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AC4235-3912-4586-ADE7-4138C4678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F0027F-75DE-4394-BDCF-1AFA1F23771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865E346-B9F7-41BF-9EA7-0A2D01F5E4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0C1F70E-8314-4076-8AFC-AD19A18F5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600"/>
              <a:t>The </a:t>
            </a:r>
            <a:r>
              <a:rPr lang="en-US" altLang="en-US" sz="1600">
                <a:latin typeface="Courier New" panose="02070309020205020404" pitchFamily="49" charset="0"/>
              </a:rPr>
              <a:t>put()</a:t>
            </a:r>
            <a:r>
              <a:rPr lang="en-US" altLang="en-US" sz="1600"/>
              <a:t> method is used to put a key,value pair into the map.   The </a:t>
            </a:r>
            <a:r>
              <a:rPr lang="en-US" altLang="en-US" sz="1600">
                <a:latin typeface="Courier New" panose="02070309020205020404" pitchFamily="49" charset="0"/>
              </a:rPr>
              <a:t>put()</a:t>
            </a:r>
            <a:r>
              <a:rPr lang="en-US" altLang="en-US" sz="1600"/>
              <a:t> returns a reference to the key that is being replaced.</a:t>
            </a:r>
          </a:p>
          <a:p>
            <a:pPr eaLnBrk="1" hangingPunct="1"/>
            <a:r>
              <a:rPr lang="en-US" altLang="en-US" sz="1600"/>
              <a:t>The </a:t>
            </a:r>
            <a:r>
              <a:rPr lang="en-US" altLang="en-US" sz="1600">
                <a:latin typeface="Courier New" panose="02070309020205020404" pitchFamily="49" charset="0"/>
              </a:rPr>
              <a:t>get()</a:t>
            </a:r>
            <a:r>
              <a:rPr lang="en-US" altLang="en-US" sz="1600"/>
              <a:t> method returns a reference to the value associated with the specified key.  If the key specified is not present, the </a:t>
            </a:r>
            <a:r>
              <a:rPr lang="en-US" altLang="en-US" sz="1600">
                <a:latin typeface="Courier New" panose="02070309020205020404" pitchFamily="49" charset="0"/>
              </a:rPr>
              <a:t>get()</a:t>
            </a:r>
            <a:r>
              <a:rPr lang="en-US" altLang="en-US" sz="1600"/>
              <a:t> method returns null.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557A920-0D16-4E23-84B5-1492755A2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61275F-9E4F-4FBD-AEA3-4F7EFEBBE91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C146C2E-3210-4BB5-934A-23D69B49C7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1AF0EE5-C3E7-4587-9169-B2D50A88A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600"/>
              <a:t>The </a:t>
            </a:r>
            <a:r>
              <a:rPr lang="en-US" altLang="en-US" sz="1600">
                <a:latin typeface="Courier New" panose="02070309020205020404" pitchFamily="49" charset="0"/>
              </a:rPr>
              <a:t>put()</a:t>
            </a:r>
            <a:r>
              <a:rPr lang="en-US" altLang="en-US" sz="1600"/>
              <a:t> method is used to put a key,value pair into the map.   The </a:t>
            </a:r>
            <a:r>
              <a:rPr lang="en-US" altLang="en-US" sz="1600">
                <a:latin typeface="Courier New" panose="02070309020205020404" pitchFamily="49" charset="0"/>
              </a:rPr>
              <a:t>put()</a:t>
            </a:r>
            <a:r>
              <a:rPr lang="en-US" altLang="en-US" sz="1600"/>
              <a:t> returns a reference to the key that is being replaced.  If the key, value pair was not present, </a:t>
            </a:r>
            <a:r>
              <a:rPr lang="en-US" altLang="en-US" sz="1600">
                <a:latin typeface="Courier New" panose="02070309020205020404" pitchFamily="49" charset="0"/>
              </a:rPr>
              <a:t>null </a:t>
            </a:r>
            <a:r>
              <a:rPr lang="en-US" altLang="en-US" sz="1600"/>
              <a:t>is returned.</a:t>
            </a:r>
          </a:p>
          <a:p>
            <a:pPr eaLnBrk="1" hangingPunct="1"/>
            <a:r>
              <a:rPr lang="en-US" altLang="en-US" sz="1600"/>
              <a:t>The </a:t>
            </a:r>
            <a:r>
              <a:rPr lang="en-US" altLang="en-US" sz="1600">
                <a:latin typeface="Courier New" panose="02070309020205020404" pitchFamily="49" charset="0"/>
              </a:rPr>
              <a:t>get()</a:t>
            </a:r>
            <a:r>
              <a:rPr lang="en-US" altLang="en-US" sz="1600"/>
              <a:t> method returns a reference to the value associated with the specified key.  If the key specified is not present, the </a:t>
            </a:r>
            <a:r>
              <a:rPr lang="en-US" altLang="en-US" sz="1600">
                <a:latin typeface="Courier New" panose="02070309020205020404" pitchFamily="49" charset="0"/>
              </a:rPr>
              <a:t>get()</a:t>
            </a:r>
            <a:r>
              <a:rPr lang="en-US" altLang="en-US" sz="1600"/>
              <a:t> method returns null.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549EFCA-CBC1-46AD-919D-6122AAFD0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33375A-BB72-460B-B8FA-717DD4501D54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4F8E801-3156-4438-9578-C40063FB30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E52559A-6727-480A-86C6-2DADE81F6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04995DA-7BB1-4D1F-AF99-E564CD537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99F54D-60A9-4770-9C7C-AB0183829F5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4D44A53-5BBD-4708-B3DF-566AE4B51D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011C9B6-80E2-4C50-ACEF-B04B55A9D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600"/>
              <a:t>In the code above, the loop iterates over the String s one character at a time.   The if checks to see if the current character c is present.  If the char is present, the count value is increased by one.   If char is not present, the char is put in the map with the value 1.</a:t>
            </a:r>
          </a:p>
          <a:p>
            <a:pPr eaLnBrk="1" hangingPunct="1"/>
            <a:r>
              <a:rPr lang="en-US" altLang="en-US" sz="1600"/>
              <a:t>Because </a:t>
            </a:r>
            <a:r>
              <a:rPr lang="en-US" altLang="en-US" sz="1600">
                <a:latin typeface="Courier New" panose="02070309020205020404" pitchFamily="49" charset="0"/>
              </a:rPr>
              <a:t>get()</a:t>
            </a:r>
            <a:r>
              <a:rPr lang="en-US" altLang="en-US" sz="1600"/>
              <a:t> returns </a:t>
            </a:r>
            <a:r>
              <a:rPr lang="en-US" altLang="en-US" sz="1600">
                <a:latin typeface="Courier New" panose="02070309020205020404" pitchFamily="49" charset="0"/>
              </a:rPr>
              <a:t>null </a:t>
            </a:r>
            <a:r>
              <a:rPr lang="en-US" altLang="en-US" sz="1600"/>
              <a:t>for a key that is not present, the return value for </a:t>
            </a:r>
            <a:r>
              <a:rPr lang="en-US" altLang="en-US" sz="1600">
                <a:latin typeface="Courier New" panose="02070309020205020404" pitchFamily="49" charset="0"/>
              </a:rPr>
              <a:t>get()</a:t>
            </a:r>
            <a:r>
              <a:rPr lang="en-US" altLang="en-US" sz="1600"/>
              <a:t> can be used to determine if a key is present.   A </a:t>
            </a:r>
            <a:r>
              <a:rPr lang="en-US" altLang="en-US" sz="1600">
                <a:latin typeface="Courier New" panose="02070309020205020404" pitchFamily="49" charset="0"/>
              </a:rPr>
              <a:t>null</a:t>
            </a:r>
            <a:r>
              <a:rPr lang="en-US" altLang="en-US" sz="1600"/>
              <a:t> return for </a:t>
            </a:r>
            <a:r>
              <a:rPr lang="en-US" altLang="en-US" sz="1600">
                <a:latin typeface="Courier New" panose="02070309020205020404" pitchFamily="49" charset="0"/>
              </a:rPr>
              <a:t>get()</a:t>
            </a:r>
            <a:r>
              <a:rPr lang="en-US" altLang="en-US" sz="1600"/>
              <a:t> indicates that the map does not contain that key.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5D288E9-F309-44A5-8BCB-5907864E3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4BBB6D-13E9-4787-ACDE-2D04410EDBD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CA2DF8A-9232-4DB1-9841-74420305FE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9CEBA9B-D1CB-48F1-93AA-013EDB5BA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739AB1C-9B0E-4F3A-94C0-E01B807D6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C8A4B6E-A979-4839-A76B-110F4FDB832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D9DF9D5-D226-4486-B345-A9351F948C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3A3FAFE-77DD-40ED-828F-181540212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600"/>
              <a:t>In the code above, the loop iterates over the String s one character at a time.   The if checks to see if the current character c is present.  If the char is present, the count value is increased by one.   If char is not present, the char is put in the map with the value 1.</a:t>
            </a:r>
          </a:p>
          <a:p>
            <a:pPr eaLnBrk="1" hangingPunct="1"/>
            <a:r>
              <a:rPr lang="en-US" altLang="en-US" sz="1600"/>
              <a:t>Because </a:t>
            </a:r>
            <a:r>
              <a:rPr lang="en-US" altLang="en-US" sz="1600">
                <a:latin typeface="Courier New" panose="02070309020205020404" pitchFamily="49" charset="0"/>
              </a:rPr>
              <a:t>containsKey()</a:t>
            </a:r>
            <a:r>
              <a:rPr lang="en-US" altLang="en-US" sz="1600"/>
              <a:t> returns </a:t>
            </a:r>
            <a:r>
              <a:rPr lang="en-US" altLang="en-US" sz="1600">
                <a:latin typeface="Courier New" panose="02070309020205020404" pitchFamily="49" charset="0"/>
              </a:rPr>
              <a:t>false </a:t>
            </a:r>
            <a:r>
              <a:rPr lang="en-US" altLang="en-US" sz="1600"/>
              <a:t>for a key that is not present, the return value for </a:t>
            </a:r>
            <a:r>
              <a:rPr lang="en-US" altLang="en-US" sz="1600">
                <a:latin typeface="Courier New" panose="02070309020205020404" pitchFamily="49" charset="0"/>
              </a:rPr>
              <a:t>containsKey()</a:t>
            </a:r>
            <a:r>
              <a:rPr lang="en-US" altLang="en-US" sz="1600"/>
              <a:t> can be used to determine if a key is present.   A </a:t>
            </a:r>
            <a:r>
              <a:rPr lang="en-US" altLang="en-US" sz="1600">
                <a:latin typeface="Courier New" panose="02070309020205020404" pitchFamily="49" charset="0"/>
              </a:rPr>
              <a:t>false</a:t>
            </a:r>
            <a:r>
              <a:rPr lang="en-US" altLang="en-US" sz="1600"/>
              <a:t> return for </a:t>
            </a:r>
            <a:r>
              <a:rPr lang="en-US" altLang="en-US" sz="1600">
                <a:latin typeface="Courier New" panose="02070309020205020404" pitchFamily="49" charset="0"/>
              </a:rPr>
              <a:t>containsKey()</a:t>
            </a:r>
            <a:r>
              <a:rPr lang="en-US" altLang="en-US" sz="1600"/>
              <a:t> indicates that the map does not contain that key.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CE30DA6-094C-4C06-9547-89CD0F687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B69EEC-2739-4362-8B55-56A5A4ADB04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2BEB6E5-6ED1-4D2F-AAB6-FC476A4672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5C25CEC-3777-4607-B9F2-62ECE353E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A1A84BB-BE7E-4CF3-9F1E-10D61D7E0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621F55-CEEE-4D68-A723-16D877D20A4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B1AE56E-FEC3-4265-A5DE-ED40828ED2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ADF7206-C056-465F-A593-6C9A2DD82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66BC120-8E4E-4162-BB56-8BE7708EC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D2F9E2-44D7-4E83-8C85-DD8BF1497DF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EC0C6CE-957D-4218-9F45-860058850E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448649A-BF5C-448F-89A8-55CBD3E93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F6EE9A7-8B88-413F-8813-785F495A8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B838EA-71C6-4F4B-9A0E-EA893327ECEA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37A3E79-D1FE-42CB-8780-3F469E9971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900BA4E-8C02-48D7-BE17-FD5B0D455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31199A1-4492-49A2-8D22-40356F4AB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6B570E-7973-4D52-9595-4E6EA93B3D5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F19CD64-9F9D-45A1-840B-A3C327B249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73E9C80-6E5E-406D-B807-40F0EF22E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29BDFDE-C027-4531-AB96-1DB01732C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FC1A74-83C3-4D56-A338-5C2C13D1428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0C6DD6A-A759-4509-81B2-FF9E7E81C9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A8F2B6D-A22B-4197-9B28-660269F4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DC78112-35C6-471E-B1A0-5418E70A5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692861-0F35-4834-945D-5A3C982A107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7B878F5-AD45-45B1-A1D3-0A453937D8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CBCBBD2-764F-4FC3-9400-F21878ACD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6492E2E-06CA-4C52-8E2E-A8914C68B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183113-94C9-4CC1-9AE4-0F507143817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29108D8-5D24-4E0E-8692-B972BFC316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59DB754-9F21-460A-8691-E89BC5952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E7810B0-8711-45A4-913F-8911282A3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A9CDC6-97DF-4BC9-9003-42439309508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4100490-D42F-4BE0-9417-384674DA9F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19E699E-7B4F-48CD-98E7-EAB7E255F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6F9ADFE-9DA8-471C-BA6A-B8DE109AC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53E5EE-8138-4DD2-9528-EF0E0D24FFC2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9D99B99-9C71-4388-A324-11EA2AD02A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821A168-D965-4C96-9A2F-CDFC2ECE9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7340F4D-61E1-46E0-94B9-B8B1B1B96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040FB2-7003-4377-AE58-9F9878ED860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1FD5859-1FE0-4928-8973-7B9C2A99C1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B9DBA64-1F78-4F4D-9425-A8BB4B5BB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19B8352-9FB3-452B-A0CB-FCD825DC5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D08E3B-7143-4F34-B92C-5CC354FAC28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75E9BDD-5945-42E1-89C5-7924C1BF2E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8B4FFBD-082D-4027-8660-5B5E43415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D94C64D-08D2-4711-9160-2C3F10C99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208493-979E-485E-BDF6-2D7F10F1D81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FE99EB-8309-4B9B-AD06-74B32358B0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2823DCD-816D-4620-858F-6C7D3E86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8133C5C-6CD4-4799-ABD3-1C4019E2E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A56B02-D56C-4E3A-85B0-B48E1D38130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8DAF1FA-3AFD-4997-A559-388654E6FF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887AB7B-EF1A-49AE-B8B1-855DF42E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4BC4826F-F671-4C95-BD49-1D1465C93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118C7E-BE4C-4134-9229-81064AF6366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FDF7E48-3828-4B9E-9BC1-6F3E3B1300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F512768-9F79-4A1B-98C3-16523BD47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600"/>
              <a:t>Map is an interface; thus, it cannot be instantiated.  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Map bad = new Map();</a:t>
            </a:r>
            <a:r>
              <a:rPr lang="en-US" altLang="en-US" sz="1600"/>
              <a:t>	//illegal</a:t>
            </a:r>
          </a:p>
          <a:p>
            <a:pPr eaLnBrk="1" hangingPunct="1"/>
            <a:r>
              <a:rPr lang="en-US" altLang="en-US" sz="1600"/>
              <a:t>HashMap and TreeMap are children of Map.  Map can be used as a reference to any of its children.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Map hash = new HashMap();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Map tree = new TreeMap();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546A59D-29E8-44E0-90A3-5F83703C6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67021F-6216-43C0-B92B-0F28EEF804A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ABE3258-3545-440E-9D6E-5808DB45D3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C87287C-ABEA-4A84-9689-2F59406CD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C55405B-4EBF-4EDA-BE04-4E7C66CC5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8078F9-A80D-482F-897F-CDCB6CAE620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A7EF43B-B9BE-4B81-B70E-4C71DFD6FC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BA00FAD-E6B2-432F-9BDD-E3A105BC1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85EE10F-1A48-43D2-977B-A17A6D195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C55EB3-583E-49A1-865E-090308982E9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1060869-F036-4ACF-95F9-94138C209E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F9B37B2-3AED-4008-8B71-9AB90B064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052F-B819-49BA-B0AA-65D8653D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C2F09-CB8E-467B-9C09-D866E200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A902B7-31FD-45F0-BD27-ABD523C85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ABABBF-2E86-40BB-9A8B-78E7A5B7C0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9A9FE-EA74-4A84-A9B0-AF1E926B06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C07295-49B0-4756-81F3-7551A040C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5651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D0C5-BE64-4DF3-829E-502CCB4D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5C48-65F6-4260-8AFA-F07A5587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9F331D-D7A1-4F96-9F6E-CB6A6B321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267F24-84D9-41E3-AD9C-3F12C10503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006BE-84E0-4B6D-A4BE-B66E748815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54713FB-1C08-4061-A045-A25AF08C0D2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48348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E808E-9584-46FA-9318-2B838616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03F9-D226-4AD6-89CE-7D8BB4E1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35AEDF-96C2-4674-BF7A-948F616BBF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D63814-CC0F-48C2-8A2A-CEC03400FC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307BB-3651-452A-94CC-B51FFF909E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978886-AFF5-4DC8-89A0-37F5EEAB6F3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0741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3FB8-1931-461E-B104-F5E86C12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FCF5-D60D-4307-B73E-595972D0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387D2A-AD64-4C81-9F50-E5BF46070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F874DD-993B-4442-8050-FB89829B6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CF0-FC38-430E-B590-130BE21E4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29EC69F-F037-4DAC-AF24-CF955249B76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29399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4C86-C5FA-40A3-BBBE-ED8F7334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944D-E825-43AF-A971-72C8B5EC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BC9EE5-13CA-49EC-89F7-41F420792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6D0B8B-C654-4BC2-B0A2-FD9EEFC80C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FB240-B028-4D01-BAD3-7396619136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6A1BB3-965A-4DC2-BF86-A047092042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5035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3E2C-E3C0-46AC-910E-E8620BE6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A39-2984-48D8-A45B-8B767B14B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1AF2A-3446-41B1-8694-26FE24759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21ED9-B583-4B75-B5AA-4A9D92141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4E1739-3BEF-4375-ABB1-1DB164C959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982AA-01EA-44F3-9923-C7B9DBC9A6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EBF7BE-84DC-4DC4-A1C0-A347AC8EAF3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3293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D637-E1E8-433A-97E7-0062BA6C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5201-B687-43FF-A948-1B5EC46F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5F0C3-3CB6-4873-B72E-15EDF5AF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33949-7551-4172-B6F3-CECA749DC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4F4DE-E79F-44FD-8752-56707D7D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5A2916-DDE8-429E-9FFC-9EA689183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B1E56C-FCA6-43B3-A45B-2622CD6421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7BAC2-0C9F-477F-9624-BB523310FA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C728EC-C1CD-4C9E-9158-8DEDC9ED86A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01921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AA8-4281-4BC0-A8A0-680C30FE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75C5D3-0D37-4F5A-AD8E-94798EBF0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B13D22-906F-444C-AE7D-DA8E0EF88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49EF9-B290-440C-AEF0-659BF9D79F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9962184-CA48-4C3F-8F0C-60F5165F85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1931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D66DCC-73C7-493B-920E-E8EFD1CD8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B725661-10CD-4AA5-BBC5-3C65A17F5C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083F3-C287-4DC8-A4D6-54CBFE3137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82DD70-5874-4A69-A749-D5F79209754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67736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96A4-6788-4C32-99FF-15313628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2C7B-EFA0-48B0-9C37-B29D2131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2BD2C-FCBD-4008-8ADC-7B94664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8A71C-8652-49A6-9244-51DE7D6BAA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39FD62-FB8C-41A8-A093-2E73F12F5C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88139-B6C2-45B0-91A4-F36D53DAC8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98871D-9692-4B57-9120-761EC5BBFBB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4987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3541-F5A0-41AC-91A7-F69AEA8A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8F405-38A4-45D6-B7E7-B32362DE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62AE-373A-4779-8AAE-D87D2525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4FC36-0BED-4CD4-8FBF-A5E2F996A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114AC5-2785-4085-B4A0-925613FB86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B71B7-FCE2-4B05-A85D-B0A867BF76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1141257-BABA-49DB-9BD1-FDF6B88A157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+mn-lt"/>
            </a:endParaRPr>
          </a:p>
          <a:p>
            <a:pPr>
              <a:defRPr/>
            </a:pPr>
            <a:endParaRPr lang="en-US" altLang="en-US" b="0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32215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FB116B5-2AA4-4ED3-AA1D-5C1A9CB58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E834D4-70E6-4FD0-8793-3DEEC0974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BD6E84-D947-47B2-A28F-7CBDC415D2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8D3D07-68B4-4AA1-8FF3-257335931F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52A524E7-E38A-4C19-8CD3-1DD2A0FC0F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7892742-337F-4955-B80A-5EB0240CA8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 altLang="en-US" b="1"/>
          </a:p>
          <a:p>
            <a:pPr>
              <a:defRPr/>
            </a:pPr>
            <a:endParaRPr lang="en-US" altLang="en-US">
              <a:latin typeface="Tahoma" panose="020B0604030504040204" pitchFamily="34" charset="0"/>
            </a:endParaRPr>
          </a:p>
          <a:p>
            <a:pPr>
              <a:defRPr/>
            </a:pPr>
            <a:endParaRPr lang="en-US" altLang="en-US" b="1"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US" altLang="en-US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B1C98957-9D8E-4C8F-9C14-E47DEB1A8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099" name="WordArt 2">
            <a:extLst>
              <a:ext uri="{FF2B5EF4-FFF2-40B4-BE49-F238E27FC236}">
                <a16:creationId xmlns:a16="http://schemas.microsoft.com/office/drawing/2014/main" id="{58CF6652-8C91-451D-A12D-B3C4B6F6574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1219200"/>
            <a:ext cx="7924800" cy="2209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Maps</a:t>
            </a: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AD487559-1A66-4D08-8DE8-A6C7EF5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1143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4" descr="j0290709[1]">
            <a:extLst>
              <a:ext uri="{FF2B5EF4-FFF2-40B4-BE49-F238E27FC236}">
                <a16:creationId xmlns:a16="http://schemas.microsoft.com/office/drawing/2014/main" id="{DBFA3D03-65BA-4D97-8607-D8D3DDD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0320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WordArt 6">
            <a:extLst>
              <a:ext uri="{FF2B5EF4-FFF2-40B4-BE49-F238E27FC236}">
                <a16:creationId xmlns:a16="http://schemas.microsoft.com/office/drawing/2014/main" id="{3FD643A5-C7FE-4B4E-AA2A-CEF2FEE9B14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00800" y="6324600"/>
            <a:ext cx="2438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8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Lab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F6DD9851-134B-4F87-AA61-6AFCEE2451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2531" name="WordArt 2">
            <a:extLst>
              <a:ext uri="{FF2B5EF4-FFF2-40B4-BE49-F238E27FC236}">
                <a16:creationId xmlns:a16="http://schemas.microsoft.com/office/drawing/2014/main" id="{7AA2B548-744A-46F6-A086-77E5613DB6D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00200" y="304800"/>
            <a:ext cx="5181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Binary Tree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3FC99D00-2EFB-4E81-95B0-D2A2CED36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0008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TreeSet and TreeMap were built </a:t>
            </a:r>
            <a:br>
              <a:rPr lang="en-US" altLang="en-US" sz="28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around balanced binary trees.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A Binary Tree is a group of nodes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that contain left and right references.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Each item is inserted into the tree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according to its relationship to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other nodes.</a:t>
            </a: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FC543690-E16C-4EFE-9D77-9BBA563E7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3048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Oval 5">
            <a:extLst>
              <a:ext uri="{FF2B5EF4-FFF2-40B4-BE49-F238E27FC236}">
                <a16:creationId xmlns:a16="http://schemas.microsoft.com/office/drawing/2014/main" id="{6F3411A8-EE3D-4971-AFC2-E80B59E8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35" name="Oval 6">
            <a:extLst>
              <a:ext uri="{FF2B5EF4-FFF2-40B4-BE49-F238E27FC236}">
                <a16:creationId xmlns:a16="http://schemas.microsoft.com/office/drawing/2014/main" id="{7D075722-2A56-4505-863E-0C7F6F81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2536" name="Oval 7">
            <a:extLst>
              <a:ext uri="{FF2B5EF4-FFF2-40B4-BE49-F238E27FC236}">
                <a16:creationId xmlns:a16="http://schemas.microsoft.com/office/drawing/2014/main" id="{AC9415F6-AB85-4507-AF42-C5FC3CCB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4133DF34-7AE8-423A-BDA1-AD2B8535B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638800"/>
            <a:ext cx="3048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63E6350F-982E-4DA7-80BC-F333960B31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4579" name="WordArt 2">
            <a:extLst>
              <a:ext uri="{FF2B5EF4-FFF2-40B4-BE49-F238E27FC236}">
                <a16:creationId xmlns:a16="http://schemas.microsoft.com/office/drawing/2014/main" id="{EC21B785-D264-4672-BFA9-EC2424DC059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990600"/>
            <a:ext cx="5715000" cy="381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A232CCBE-84FC-4EE8-AE43-6B261E9D42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graphicFrame>
        <p:nvGraphicFramePr>
          <p:cNvPr id="322593" name="Group 33">
            <a:extLst>
              <a:ext uri="{FF2B5EF4-FFF2-40B4-BE49-F238E27FC236}">
                <a16:creationId xmlns:a16="http://schemas.microsoft.com/office/drawing/2014/main" id="{DBC4B41B-ADD5-49C1-988A-8E7ACFADAEC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533400"/>
          <a:ext cx="8077200" cy="557371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41916641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076428113"/>
                    </a:ext>
                  </a:extLst>
                </a:gridCol>
              </a:tblGrid>
              <a:tr h="147654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Map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anose="020B0604030504040204" pitchFamily="34" charset="0"/>
                        </a:rPr>
                        <a:t>frequently used methods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31565"/>
                  </a:ext>
                </a:extLst>
              </a:tr>
              <a:tr h="684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anose="020B0604030504040204" pitchFamily="34" charset="0"/>
                        </a:rPr>
                        <a:t>Use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37518"/>
                  </a:ext>
                </a:extLst>
              </a:tr>
              <a:tr h="469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put(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x,y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adds the &lt;x,y&gt; pair to the map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944674"/>
                  </a:ext>
                </a:extLst>
              </a:tr>
              <a:tr h="4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get(x)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gets the value for key 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41643"/>
                  </a:ext>
                </a:extLst>
              </a:tr>
              <a:tr h="45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clear()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removes all items from the set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87071"/>
                  </a:ext>
                </a:extLst>
              </a:tr>
              <a:tr h="45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size()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returns the # of items in the set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556127"/>
                  </a:ext>
                </a:extLst>
              </a:tr>
              <a:tr h="45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keySet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()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returns a set of all keys in the map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264669"/>
                  </a:ext>
                </a:extLst>
              </a:tr>
              <a:tr h="45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containsKey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(x)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checks if key x is in the map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04936"/>
                  </a:ext>
                </a:extLst>
              </a:tr>
              <a:tr h="701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values()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returns a collection view of the values contained in this map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267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E3A5A1D9-53AF-45F2-A3FD-F11C9C10E5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99E693E4-3F66-46B0-A42E-2861D04F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101013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Map&lt;Integer,String&gt; map;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 = new TreeMap&lt;Integer,String&gt;();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map.put(1, "one");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map.put(2, "two");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map.put(3, "three");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map.put(4, "four");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map.put(5, "five");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map.put(6, "six");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map.put(7, "seven");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System.out.println(map.get(1));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System.out.println(map.get(13));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System.out.println(map.get(7));	</a:t>
            </a:r>
          </a:p>
        </p:txBody>
      </p:sp>
      <p:sp>
        <p:nvSpPr>
          <p:cNvPr id="28676" name="WordArt 3">
            <a:extLst>
              <a:ext uri="{FF2B5EF4-FFF2-40B4-BE49-F238E27FC236}">
                <a16:creationId xmlns:a16="http://schemas.microsoft.com/office/drawing/2014/main" id="{A1C62A49-3352-469D-8D82-F0F48602B5F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304800"/>
            <a:ext cx="51054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TreeMap basics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84B35E85-3D9C-4841-9A5A-101CD00E2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19400"/>
            <a:ext cx="19050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b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one</a:t>
            </a:r>
            <a:br>
              <a:rPr lang="en-US" altLang="en-US" sz="28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null</a:t>
            </a:r>
            <a:br>
              <a:rPr lang="en-US" altLang="en-US" sz="28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seven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48C3E655-5164-410A-B469-F25C6544F9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8A95391E-46D9-40A2-B340-E7F5C6FA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101013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Map&lt;Integer,Double&gt; map;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 = new TreeMap&lt;Integer,Double&gt;();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rgbClr val="7030A0"/>
                </a:solidFill>
                <a:latin typeface="Tahoma" panose="020B0604030504040204" pitchFamily="34" charset="0"/>
              </a:rPr>
              <a:t>map.put(1, 3.5);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rgbClr val="3333FF"/>
                </a:solidFill>
                <a:latin typeface="Tahoma" panose="020B0604030504040204" pitchFamily="34" charset="0"/>
              </a:rPr>
              <a:t>map.put(2, 7.7);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rgbClr val="7030A0"/>
                </a:solidFill>
                <a:latin typeface="Tahoma" panose="020B0604030504040204" pitchFamily="34" charset="0"/>
              </a:rPr>
              <a:t>map.put(1, 8.9);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map.put(4, 3.2);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</a:t>
            </a:r>
            <a:r>
              <a:rPr lang="en-US" altLang="en-US" sz="2600">
                <a:solidFill>
                  <a:srgbClr val="7030A0"/>
                </a:solidFill>
                <a:latin typeface="Tahoma" panose="020B0604030504040204" pitchFamily="34" charset="0"/>
              </a:rPr>
              <a:t>map.put(1, 9.5)</a:t>
            </a:r>
            <a:r>
              <a:rPr lang="en-US" altLang="en-US" sz="2600">
                <a:latin typeface="Tahoma" panose="020B0604030504040204" pitchFamily="34" charset="0"/>
              </a:rPr>
              <a:t>);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</a:t>
            </a:r>
            <a:r>
              <a:rPr lang="en-US" altLang="en-US" sz="2600">
                <a:solidFill>
                  <a:srgbClr val="3333FF"/>
                </a:solidFill>
                <a:latin typeface="Tahoma" panose="020B0604030504040204" pitchFamily="34" charset="0"/>
              </a:rPr>
              <a:t>map.put(2, 6.6));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 (map.put(5, 5.5));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System.out.println(map.get(1));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System.out.println(map.get(2));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System.out.println(map.get(7));</a:t>
            </a:r>
          </a:p>
        </p:txBody>
      </p:sp>
      <p:sp>
        <p:nvSpPr>
          <p:cNvPr id="30724" name="WordArt 3">
            <a:extLst>
              <a:ext uri="{FF2B5EF4-FFF2-40B4-BE49-F238E27FC236}">
                <a16:creationId xmlns:a16="http://schemas.microsoft.com/office/drawing/2014/main" id="{49DD6E5A-A1D8-49F8-B9EC-FCC556A61F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304800"/>
            <a:ext cx="51054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TreeMap basics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75FB18A4-861B-494F-9630-6F150BAE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19400"/>
            <a:ext cx="1905000" cy="33861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b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US" altLang="en-US" sz="2600">
                <a:solidFill>
                  <a:srgbClr val="7030A0"/>
                </a:solidFill>
                <a:latin typeface="Tahoma" panose="020B0604030504040204" pitchFamily="34" charset="0"/>
              </a:rPr>
              <a:t>8.9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rgbClr val="3333FF"/>
                </a:solidFill>
                <a:latin typeface="Tahoma" panose="020B0604030504040204" pitchFamily="34" charset="0"/>
              </a:rPr>
              <a:t>7.7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9.5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6.6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null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AA0F9968-E187-434C-8428-F042F4C4FB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2771" name="WordArt 2">
            <a:extLst>
              <a:ext uri="{FF2B5EF4-FFF2-40B4-BE49-F238E27FC236}">
                <a16:creationId xmlns:a16="http://schemas.microsoft.com/office/drawing/2014/main" id="{E07C5F20-921B-4285-9C62-6530515C18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7543800" cy="495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basicmapone.java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basicmaptwo.java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basicmapthree.java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F862A300-4889-42B2-A942-5507A0D136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5163390B-7A2D-4A02-965E-ACA5BBC1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3820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Map&lt;Character,Integer&gt; map;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map = new TreeMap&lt;Character,Integer&gt;();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String s = "cabcdefghihabcdc";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for(char c : s.toCharArray())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if(map.get(c) 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map.put(c,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map.put(c, map.get(c) + 1);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System.out.println(map.get('a'));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System.out.println(map.get('x'));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System.out.println(map.get('c'));</a:t>
            </a:r>
          </a:p>
        </p:txBody>
      </p:sp>
      <p:sp>
        <p:nvSpPr>
          <p:cNvPr id="34820" name="WordArt 3">
            <a:extLst>
              <a:ext uri="{FF2B5EF4-FFF2-40B4-BE49-F238E27FC236}">
                <a16:creationId xmlns:a16="http://schemas.microsoft.com/office/drawing/2014/main" id="{9D77638B-8F0B-4D71-A7E8-FE9871CCAE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304800"/>
            <a:ext cx="8001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 put one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32EE4EF9-9CBB-4FCE-9E36-AB0CED5A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76400"/>
            <a:ext cx="19050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b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2</a:t>
            </a:r>
            <a:br>
              <a:rPr lang="en-US" altLang="en-US" sz="28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null</a:t>
            </a:r>
            <a:br>
              <a:rPr lang="en-US" altLang="en-US" sz="28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75555B5C-1C30-4CE6-ABE8-BF775AA0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05188"/>
            <a:ext cx="2743200" cy="862012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c is not in the map,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so set count to 1</a:t>
            </a:r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0A32863A-E8C4-424B-AFE1-01813A0BA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4386263"/>
            <a:ext cx="2743200" cy="10160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c is already in the map, so just bump up the count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50789FA3-B1B8-4781-9BCF-88964CEA74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6867" name="WordArt 2">
            <a:extLst>
              <a:ext uri="{FF2B5EF4-FFF2-40B4-BE49-F238E27FC236}">
                <a16:creationId xmlns:a16="http://schemas.microsoft.com/office/drawing/2014/main" id="{E0976551-5E2C-4BCC-9BBF-94592699C2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" y="2209800"/>
            <a:ext cx="8458200" cy="228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treemapputone.java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9D4B7BBD-EC05-41D3-A61C-4F6A921D7C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63807098-8514-4052-B6D0-2847EB07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382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Map&lt;Character,Integer&gt; map;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map = new TreeMap&lt;Character,Integer&gt;();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String s = "cabcdefghihabcdc";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for(char c : s.toCharArray())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if(map.containsKey(c))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map.put(c, map.get(c) + 1);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map.put(c,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System.out.println(map.get('a'));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System.out.println(map.get('x'));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System.out.println(map.get('c'));</a:t>
            </a:r>
          </a:p>
        </p:txBody>
      </p:sp>
      <p:sp>
        <p:nvSpPr>
          <p:cNvPr id="38916" name="WordArt 3">
            <a:extLst>
              <a:ext uri="{FF2B5EF4-FFF2-40B4-BE49-F238E27FC236}">
                <a16:creationId xmlns:a16="http://schemas.microsoft.com/office/drawing/2014/main" id="{09EA0344-1203-4AB0-96AC-530F292AD64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33800" y="228600"/>
            <a:ext cx="51054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 put two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B2CFCD5E-04B6-47CE-8344-000AB821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14600"/>
            <a:ext cx="19050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b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2</a:t>
            </a:r>
            <a:br>
              <a:rPr lang="en-US" altLang="en-US" sz="28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null</a:t>
            </a:r>
            <a:br>
              <a:rPr lang="en-US" altLang="en-US" sz="28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78B658C0-81EB-49B8-B09A-F897FE97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0"/>
            <a:ext cx="2743200" cy="409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c is not in the map.</a:t>
            </a:r>
          </a:p>
        </p:txBody>
      </p:sp>
      <p:sp>
        <p:nvSpPr>
          <p:cNvPr id="38919" name="Text Box 6">
            <a:extLst>
              <a:ext uri="{FF2B5EF4-FFF2-40B4-BE49-F238E27FC236}">
                <a16:creationId xmlns:a16="http://schemas.microsoft.com/office/drawing/2014/main" id="{3E81BCDC-0029-4738-BF40-7798696E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2209800" cy="409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c is in the map.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5CC9B9D0-F19A-474A-83BA-BD498BC188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0963" name="WordArt 2">
            <a:extLst>
              <a:ext uri="{FF2B5EF4-FFF2-40B4-BE49-F238E27FC236}">
                <a16:creationId xmlns:a16="http://schemas.microsoft.com/office/drawing/2014/main" id="{B3D8F043-1B09-4034-8000-E88A9A7F192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" y="2362200"/>
            <a:ext cx="845820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treemapputtwo.java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B036367E-C826-4C22-8BB5-FCCA0686D3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147" name="WordArt 2">
            <a:extLst>
              <a:ext uri="{FF2B5EF4-FFF2-40B4-BE49-F238E27FC236}">
                <a16:creationId xmlns:a16="http://schemas.microsoft.com/office/drawing/2014/main" id="{F15DC354-3A45-4B41-9D5C-8DCE1A859C0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05000" y="152400"/>
            <a:ext cx="28956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Java Collections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ADFB821D-AD86-4E50-B9AA-7833BDF7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 b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249B4FB-41D8-4A1B-BF5B-A0746C61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Collection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E1ABC79E-04CE-48B7-9253-707AA584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Map</a:t>
            </a:r>
          </a:p>
        </p:txBody>
      </p:sp>
      <p:sp>
        <p:nvSpPr>
          <p:cNvPr id="6151" name="Line 6">
            <a:extLst>
              <a:ext uri="{FF2B5EF4-FFF2-40B4-BE49-F238E27FC236}">
                <a16:creationId xmlns:a16="http://schemas.microsoft.com/office/drawing/2014/main" id="{FD2FFAA8-7072-40EB-9787-D43E82D15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1371600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>
            <a:extLst>
              <a:ext uri="{FF2B5EF4-FFF2-40B4-BE49-F238E27FC236}">
                <a16:creationId xmlns:a16="http://schemas.microsoft.com/office/drawing/2014/main" id="{7E4BB75D-2662-4957-B056-461AC04EB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13716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>
            <a:extLst>
              <a:ext uri="{FF2B5EF4-FFF2-40B4-BE49-F238E27FC236}">
                <a16:creationId xmlns:a16="http://schemas.microsoft.com/office/drawing/2014/main" id="{87A26772-CB32-4F8C-BF63-622A730C4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124200"/>
            <a:ext cx="457200" cy="609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9">
            <a:extLst>
              <a:ext uri="{FF2B5EF4-FFF2-40B4-BE49-F238E27FC236}">
                <a16:creationId xmlns:a16="http://schemas.microsoft.com/office/drawing/2014/main" id="{6ED88F78-3FD9-415E-A2A0-11A3183FF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194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List        Set</a:t>
            </a:r>
          </a:p>
        </p:txBody>
      </p:sp>
      <p:sp>
        <p:nvSpPr>
          <p:cNvPr id="6155" name="Text Box 10">
            <a:extLst>
              <a:ext uri="{FF2B5EF4-FFF2-40B4-BE49-F238E27FC236}">
                <a16:creationId xmlns:a16="http://schemas.microsoft.com/office/drawing/2014/main" id="{58148015-2BE9-45F0-A14F-919F828E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1239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6156" name="Text Box 11">
            <a:extLst>
              <a:ext uri="{FF2B5EF4-FFF2-40B4-BE49-F238E27FC236}">
                <a16:creationId xmlns:a16="http://schemas.microsoft.com/office/drawing/2014/main" id="{1C9B9FFE-5656-44B8-9781-316411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6157" name="Line 12">
            <a:extLst>
              <a:ext uri="{FF2B5EF4-FFF2-40B4-BE49-F238E27FC236}">
                <a16:creationId xmlns:a16="http://schemas.microsoft.com/office/drawing/2014/main" id="{92B1E68B-CD46-4711-A302-1D5830D86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00400"/>
            <a:ext cx="0" cy="2362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3">
            <a:extLst>
              <a:ext uri="{FF2B5EF4-FFF2-40B4-BE49-F238E27FC236}">
                <a16:creationId xmlns:a16="http://schemas.microsoft.com/office/drawing/2014/main" id="{38520D27-22FA-4883-9EE6-F6767E7046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4">
            <a:extLst>
              <a:ext uri="{FF2B5EF4-FFF2-40B4-BE49-F238E27FC236}">
                <a16:creationId xmlns:a16="http://schemas.microsoft.com/office/drawing/2014/main" id="{A1247D85-DBE4-4B0B-9FFD-609C128D7D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200400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15">
            <a:extLst>
              <a:ext uri="{FF2B5EF4-FFF2-40B4-BE49-F238E27FC236}">
                <a16:creationId xmlns:a16="http://schemas.microsoft.com/office/drawing/2014/main" id="{801B7555-F076-47F7-95F0-BB798673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754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ArrayList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LinkedList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Vector</a:t>
            </a:r>
          </a:p>
        </p:txBody>
      </p:sp>
      <p:sp>
        <p:nvSpPr>
          <p:cNvPr id="6161" name="Text Box 16">
            <a:extLst>
              <a:ext uri="{FF2B5EF4-FFF2-40B4-BE49-F238E27FC236}">
                <a16:creationId xmlns:a16="http://schemas.microsoft.com/office/drawing/2014/main" id="{E9FCCF9A-DBA2-4CC6-B073-1BE9C9FB7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247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AbstractSet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HashSet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LinkedHashSet</a:t>
            </a:r>
          </a:p>
        </p:txBody>
      </p:sp>
      <p:sp>
        <p:nvSpPr>
          <p:cNvPr id="6162" name="Text Box 17">
            <a:extLst>
              <a:ext uri="{FF2B5EF4-FFF2-40B4-BE49-F238E27FC236}">
                <a16:creationId xmlns:a16="http://schemas.microsoft.com/office/drawing/2014/main" id="{BCAC1AD0-5389-46DB-B232-EFF2B0529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9530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TreeSet</a:t>
            </a:r>
          </a:p>
        </p:txBody>
      </p:sp>
      <p:sp>
        <p:nvSpPr>
          <p:cNvPr id="6163" name="Text Box 18">
            <a:extLst>
              <a:ext uri="{FF2B5EF4-FFF2-40B4-BE49-F238E27FC236}">
                <a16:creationId xmlns:a16="http://schemas.microsoft.com/office/drawing/2014/main" id="{AFEEEB08-4893-466E-81B1-84D248C57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170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SortedSet</a:t>
            </a:r>
          </a:p>
        </p:txBody>
      </p:sp>
      <p:sp>
        <p:nvSpPr>
          <p:cNvPr id="6164" name="Text Box 19">
            <a:extLst>
              <a:ext uri="{FF2B5EF4-FFF2-40B4-BE49-F238E27FC236}">
                <a16:creationId xmlns:a16="http://schemas.microsoft.com/office/drawing/2014/main" id="{6B5EBAD7-4663-471B-90EB-6400D20A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71800"/>
            <a:ext cx="1239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6165" name="Text Box 20">
            <a:extLst>
              <a:ext uri="{FF2B5EF4-FFF2-40B4-BE49-F238E27FC236}">
                <a16:creationId xmlns:a16="http://schemas.microsoft.com/office/drawing/2014/main" id="{70E1D0D8-64CD-459F-A6BB-2F34249D3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0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6166" name="Line 21">
            <a:extLst>
              <a:ext uri="{FF2B5EF4-FFF2-40B4-BE49-F238E27FC236}">
                <a16:creationId xmlns:a16="http://schemas.microsoft.com/office/drawing/2014/main" id="{95AF547C-870E-4C0A-95F6-DD7A7443B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9600"/>
            <a:ext cx="3810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2">
            <a:extLst>
              <a:ext uri="{FF2B5EF4-FFF2-40B4-BE49-F238E27FC236}">
                <a16:creationId xmlns:a16="http://schemas.microsoft.com/office/drawing/2014/main" id="{7BA86A14-A1EF-43EF-B0A0-3E51E3DD8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609600"/>
            <a:ext cx="0" cy="1524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Text Box 23">
            <a:extLst>
              <a:ext uri="{FF2B5EF4-FFF2-40B4-BE49-F238E27FC236}">
                <a16:creationId xmlns:a16="http://schemas.microsoft.com/office/drawing/2014/main" id="{9128C6CC-8F41-4F7C-8FAB-3D884A77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3528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TreeMap</a:t>
            </a:r>
          </a:p>
        </p:txBody>
      </p:sp>
      <p:sp>
        <p:nvSpPr>
          <p:cNvPr id="6169" name="Text Box 24">
            <a:extLst>
              <a:ext uri="{FF2B5EF4-FFF2-40B4-BE49-F238E27FC236}">
                <a16:creationId xmlns:a16="http://schemas.microsoft.com/office/drawing/2014/main" id="{12B7DBA0-DA70-4F72-850E-5D897461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SortedMap</a:t>
            </a:r>
          </a:p>
        </p:txBody>
      </p:sp>
      <p:sp>
        <p:nvSpPr>
          <p:cNvPr id="6170" name="Text Box 25">
            <a:extLst>
              <a:ext uri="{FF2B5EF4-FFF2-40B4-BE49-F238E27FC236}">
                <a16:creationId xmlns:a16="http://schemas.microsoft.com/office/drawing/2014/main" id="{23489C98-9B9A-45EE-8EB7-AD5945C1E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8600"/>
            <a:ext cx="1239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6171" name="Text Box 26">
            <a:extLst>
              <a:ext uri="{FF2B5EF4-FFF2-40B4-BE49-F238E27FC236}">
                <a16:creationId xmlns:a16="http://schemas.microsoft.com/office/drawing/2014/main" id="{C7A8E839-5069-4359-94D4-70A63EF4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133600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6172" name="Text Box 27">
            <a:extLst>
              <a:ext uri="{FF2B5EF4-FFF2-40B4-BE49-F238E27FC236}">
                <a16:creationId xmlns:a16="http://schemas.microsoft.com/office/drawing/2014/main" id="{CFE45332-5876-4FD9-B01A-0F7AC69A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143000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6173" name="Line 28">
            <a:extLst>
              <a:ext uri="{FF2B5EF4-FFF2-40B4-BE49-F238E27FC236}">
                <a16:creationId xmlns:a16="http://schemas.microsoft.com/office/drawing/2014/main" id="{27471AC3-A183-4806-B43E-EF229EDBB4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524000"/>
            <a:ext cx="0" cy="1828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Text Box 29">
            <a:extLst>
              <a:ext uri="{FF2B5EF4-FFF2-40B4-BE49-F238E27FC236}">
                <a16:creationId xmlns:a16="http://schemas.microsoft.com/office/drawing/2014/main" id="{4AC7EAD1-1A35-4DB8-8FB8-8B291FEE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178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HashMap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HashTable</a:t>
            </a:r>
          </a:p>
        </p:txBody>
      </p:sp>
      <p:sp>
        <p:nvSpPr>
          <p:cNvPr id="6175" name="Line 30">
            <a:extLst>
              <a:ext uri="{FF2B5EF4-FFF2-40B4-BE49-F238E27FC236}">
                <a16:creationId xmlns:a16="http://schemas.microsoft.com/office/drawing/2014/main" id="{0BB495DB-8B0A-4C22-9262-BA1C9CBCB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295400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Text Box 31">
            <a:extLst>
              <a:ext uri="{FF2B5EF4-FFF2-40B4-BE49-F238E27FC236}">
                <a16:creationId xmlns:a16="http://schemas.microsoft.com/office/drawing/2014/main" id="{3CF29FE0-EB95-4E02-9F86-043A26DD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315200"/>
            <a:ext cx="419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CF4AE710-3D70-449E-B346-91E02DBE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7" y="152400"/>
            <a:ext cx="1431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Tahoma" panose="020B0604030504040204" pitchFamily="34" charset="0"/>
              </a:rPr>
              <a:t>Iterable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6CF38CE6-4531-455A-B0BC-E296955EF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" y="609600"/>
            <a:ext cx="249238" cy="32196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0E7CE6AA-12E5-4BE5-9AD4-319E9F3C78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3011" name="WordArt 3">
            <a:extLst>
              <a:ext uri="{FF2B5EF4-FFF2-40B4-BE49-F238E27FC236}">
                <a16:creationId xmlns:a16="http://schemas.microsoft.com/office/drawing/2014/main" id="{650805B6-1501-4121-9992-4A14FB3EDB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85800"/>
            <a:ext cx="74676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 output</a:t>
            </a:r>
          </a:p>
        </p:txBody>
      </p:sp>
      <p:sp>
        <p:nvSpPr>
          <p:cNvPr id="43012" name="Rectangle 1">
            <a:extLst>
              <a:ext uri="{FF2B5EF4-FFF2-40B4-BE49-F238E27FC236}">
                <a16:creationId xmlns:a16="http://schemas.microsoft.com/office/drawing/2014/main" id="{F7F2E903-6A69-4C45-9A1E-DE7DDCB1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82738"/>
            <a:ext cx="80010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Map&lt;Integer,Double&gt; map;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 = new TreeMap&lt;Integer,Double&gt;();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map.put(4, 3.2);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map.put(1, 6.5);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Tahoma" panose="020B0604030504040204" pitchFamily="34" charset="0"/>
              </a:rPr>
              <a:t>map.put(2, 7.7);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System.out.println(map);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AED8DE17-CEFF-4B22-A51E-2718B7DE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86325"/>
            <a:ext cx="7086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{1=6.5,  2=7.7,  4=3.2 }</a:t>
            </a:r>
            <a:endParaRPr lang="en-US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ACE2B12E-25F9-4C54-8866-5E3BE49B0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EAB347BE-6113-4B5F-A7C2-7E2AF7A6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408988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Iterator&lt;Character&gt; it;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it = map.keySet().iterator();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while(it.hasNext())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char c = it.next();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System.out.println(c + " - " + map.get(c));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}</a:t>
            </a:r>
            <a:r>
              <a:rPr lang="en-US" altLang="en-US" sz="24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5060" name="WordArt 3">
            <a:extLst>
              <a:ext uri="{FF2B5EF4-FFF2-40B4-BE49-F238E27FC236}">
                <a16:creationId xmlns:a16="http://schemas.microsoft.com/office/drawing/2014/main" id="{D10302C5-9F0B-4875-BC6D-BB8AB2ED285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85800"/>
            <a:ext cx="74676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 output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80777F1-36B7-4026-A582-3D3A19AB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1752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030A0"/>
                </a:solidFill>
                <a:latin typeface="Tahoma" panose="020B0604030504040204" pitchFamily="34" charset="0"/>
              </a:rPr>
              <a:t>1 - 6.5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030A0"/>
                </a:solidFill>
                <a:latin typeface="Tahoma" panose="020B0604030504040204" pitchFamily="34" charset="0"/>
              </a:rPr>
              <a:t>2 - 7.7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030A0"/>
                </a:solidFill>
                <a:latin typeface="Tahoma" panose="020B0604030504040204" pitchFamily="34" charset="0"/>
              </a:rPr>
              <a:t>4 - 3.2</a:t>
            </a:r>
            <a:endParaRPr lang="en-US" altLang="en-US" sz="2800">
              <a:solidFill>
                <a:srgbClr val="7030A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351B55EA-ABA5-42F9-8088-C2E04EE0F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3F38BBF5-894E-4415-8A35-6518F25E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84772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for(char c : map.keySet())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 System.out.println(c + " = " + map.get(c));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}</a:t>
            </a:r>
            <a:r>
              <a:rPr lang="en-US" altLang="en-US" sz="24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7108" name="WordArt 4">
            <a:extLst>
              <a:ext uri="{FF2B5EF4-FFF2-40B4-BE49-F238E27FC236}">
                <a16:creationId xmlns:a16="http://schemas.microsoft.com/office/drawing/2014/main" id="{15B48EE1-D4C0-4675-8C76-8F8D2C477F6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85800"/>
            <a:ext cx="74676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 output new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903890A7-2179-4148-B7CE-2619E152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57688"/>
            <a:ext cx="1752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030A0"/>
                </a:solidFill>
                <a:latin typeface="Tahoma" panose="020B0604030504040204" pitchFamily="34" charset="0"/>
              </a:rPr>
              <a:t>1 = 6.5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030A0"/>
                </a:solidFill>
                <a:latin typeface="Tahoma" panose="020B0604030504040204" pitchFamily="34" charset="0"/>
              </a:rPr>
              <a:t>2 = 7.7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030A0"/>
                </a:solidFill>
                <a:latin typeface="Tahoma" panose="020B0604030504040204" pitchFamily="34" charset="0"/>
              </a:rPr>
              <a:t>4 = 3.2</a:t>
            </a:r>
            <a:endParaRPr lang="en-US" altLang="en-US" sz="2800">
              <a:solidFill>
                <a:srgbClr val="7030A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72AB0ACF-2958-49FD-AE7E-1722003321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9155" name="WordArt 2">
            <a:extLst>
              <a:ext uri="{FF2B5EF4-FFF2-40B4-BE49-F238E27FC236}">
                <a16:creationId xmlns:a16="http://schemas.microsoft.com/office/drawing/2014/main" id="{574C19CC-FFDF-4414-AE2C-EE21C7D98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685800"/>
            <a:ext cx="8534400" cy="518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    treemapoutput.java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    treemapoutputnew.java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A70BB294-D3BD-41C8-B996-2361F22781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1203" name="WordArt 2">
            <a:extLst>
              <a:ext uri="{FF2B5EF4-FFF2-40B4-BE49-F238E27FC236}">
                <a16:creationId xmlns:a16="http://schemas.microsoft.com/office/drawing/2014/main" id="{F5710A03-96CC-4FE6-8D1F-8F82AB7D4E3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" y="2209800"/>
            <a:ext cx="8458200" cy="228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hashmapoutput.java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85987430-BC33-42BD-B659-9CB99B9D9C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3251" name="WordArt 2">
            <a:extLst>
              <a:ext uri="{FF2B5EF4-FFF2-40B4-BE49-F238E27FC236}">
                <a16:creationId xmlns:a16="http://schemas.microsoft.com/office/drawing/2014/main" id="{F2E4FF24-1163-4185-A04A-F073B208AC6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BigO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BE06D033-C0BB-4103-9770-F1BD26367F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DF7EF98-17EF-4456-B9AF-7576A72A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47800"/>
            <a:ext cx="61388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Big-O notation is an assessment of 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algorithm’s efficiency.  Big-O notation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helps gauge the amount of work that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is taking place.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Common Big O Notations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O(1)				O(Log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O(2</a:t>
            </a:r>
            <a:r>
              <a:rPr lang="en-US" altLang="en-US" sz="2800" baseline="30000">
                <a:latin typeface="Tahoma" panose="020B0604030504040204" pitchFamily="34" charset="0"/>
              </a:rPr>
              <a:t>N</a:t>
            </a:r>
            <a:r>
              <a:rPr lang="en-US" altLang="en-US" sz="2800">
                <a:latin typeface="Tahoma" panose="020B0604030504040204" pitchFamily="34" charset="0"/>
              </a:rPr>
              <a:t>)   			O(N</a:t>
            </a:r>
            <a:r>
              <a:rPr lang="en-US" altLang="en-US" sz="2800" baseline="30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O(N 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N)		O(N)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O(Log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N)</a:t>
            </a:r>
            <a:r>
              <a:rPr lang="en-US" altLang="en-US" sz="2400" b="0">
                <a:latin typeface="Arial" panose="020B0604020202020204" pitchFamily="34" charset="0"/>
              </a:rPr>
              <a:t> 			</a:t>
            </a:r>
            <a:r>
              <a:rPr lang="en-US" altLang="en-US" sz="2800">
                <a:latin typeface="Tahoma" panose="020B0604030504040204" pitchFamily="34" charset="0"/>
              </a:rPr>
              <a:t>O(N</a:t>
            </a:r>
            <a:r>
              <a:rPr lang="en-US" altLang="en-US" sz="2800" baseline="30000">
                <a:latin typeface="Tahoma" panose="020B0604030504040204" pitchFamily="34" charset="0"/>
              </a:rPr>
              <a:t>3</a:t>
            </a:r>
            <a:r>
              <a:rPr lang="en-US" altLang="en-US" sz="280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5300" name="WordArt 3">
            <a:extLst>
              <a:ext uri="{FF2B5EF4-FFF2-40B4-BE49-F238E27FC236}">
                <a16:creationId xmlns:a16="http://schemas.microsoft.com/office/drawing/2014/main" id="{CCD75C9D-1471-424C-8D78-BB993E936A8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24000" y="381000"/>
            <a:ext cx="6096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Big-O  Notation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2D206F57-A92D-41A7-BE43-268BA05C1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AA8C6C77-35F6-42B1-8099-FD36C7F5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696200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	Tree Map		Hash Map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put		</a:t>
            </a:r>
            <a:r>
              <a:rPr lang="en-US" altLang="en-US" sz="2400">
                <a:latin typeface="Tahoma" panose="020B0604030504040204" pitchFamily="34" charset="0"/>
              </a:rPr>
              <a:t>      	O(Log</a:t>
            </a:r>
            <a:r>
              <a:rPr lang="en-US" altLang="en-US" sz="2400" baseline="-25000">
                <a:latin typeface="Tahoma" panose="020B0604030504040204" pitchFamily="34" charset="0"/>
              </a:rPr>
              <a:t>2</a:t>
            </a:r>
            <a:r>
              <a:rPr lang="en-US" altLang="en-US" sz="2400">
                <a:latin typeface="Tahoma" panose="020B0604030504040204" pitchFamily="34" charset="0"/>
              </a:rPr>
              <a:t>N)</a:t>
            </a:r>
            <a:r>
              <a:rPr lang="en-US" altLang="en-US" sz="2800" b="0">
                <a:latin typeface="Tahoma" panose="020B0604030504040204" pitchFamily="34" charset="0"/>
              </a:rPr>
              <a:t> </a:t>
            </a:r>
            <a:r>
              <a:rPr lang="en-US" altLang="en-US" sz="2400">
                <a:latin typeface="Tahoma" panose="020B0604030504040204" pitchFamily="34" charset="0"/>
              </a:rPr>
              <a:t>		O(1)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get 		</a:t>
            </a:r>
            <a:r>
              <a:rPr lang="en-US" altLang="en-US" sz="2400">
                <a:latin typeface="Tahoma" panose="020B0604030504040204" pitchFamily="34" charset="0"/>
              </a:rPr>
              <a:t>      	O(Log</a:t>
            </a:r>
            <a:r>
              <a:rPr lang="en-US" altLang="en-US" sz="2400" baseline="-25000">
                <a:latin typeface="Tahoma" panose="020B0604030504040204" pitchFamily="34" charset="0"/>
              </a:rPr>
              <a:t>2</a:t>
            </a:r>
            <a:r>
              <a:rPr lang="en-US" altLang="en-US" sz="2400">
                <a:latin typeface="Tahoma" panose="020B0604030504040204" pitchFamily="34" charset="0"/>
              </a:rPr>
              <a:t>N)</a:t>
            </a:r>
            <a:r>
              <a:rPr lang="en-US" altLang="en-US" sz="2800" b="0">
                <a:latin typeface="Tahoma" panose="020B0604030504040204" pitchFamily="34" charset="0"/>
              </a:rPr>
              <a:t> </a:t>
            </a:r>
            <a:r>
              <a:rPr lang="en-US" altLang="en-US" sz="2400">
                <a:latin typeface="Tahoma" panose="020B0604030504040204" pitchFamily="34" charset="0"/>
              </a:rPr>
              <a:t>		O(1)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containsKey</a:t>
            </a:r>
            <a:r>
              <a:rPr lang="en-US" altLang="en-US" sz="2800">
                <a:latin typeface="Tahoma" panose="020B0604030504040204" pitchFamily="34" charset="0"/>
              </a:rPr>
              <a:t>	     	</a:t>
            </a:r>
            <a:r>
              <a:rPr lang="en-US" altLang="en-US" sz="2400">
                <a:latin typeface="Tahoma" panose="020B0604030504040204" pitchFamily="34" charset="0"/>
              </a:rPr>
              <a:t>O(Log</a:t>
            </a:r>
            <a:r>
              <a:rPr lang="en-US" altLang="en-US" sz="2400" baseline="-25000">
                <a:latin typeface="Tahoma" panose="020B0604030504040204" pitchFamily="34" charset="0"/>
              </a:rPr>
              <a:t>2</a:t>
            </a:r>
            <a:r>
              <a:rPr lang="en-US" altLang="en-US" sz="2400">
                <a:latin typeface="Tahoma" panose="020B0604030504040204" pitchFamily="34" charset="0"/>
              </a:rPr>
              <a:t>N)</a:t>
            </a:r>
            <a:r>
              <a:rPr lang="en-US" altLang="en-US" sz="2800" b="0">
                <a:latin typeface="Tahoma" panose="020B0604030504040204" pitchFamily="34" charset="0"/>
              </a:rPr>
              <a:t> </a:t>
            </a:r>
            <a:r>
              <a:rPr lang="en-US" altLang="en-US" sz="2800">
                <a:latin typeface="Tahoma" panose="020B0604030504040204" pitchFamily="34" charset="0"/>
              </a:rPr>
              <a:t>		</a:t>
            </a:r>
            <a:r>
              <a:rPr lang="en-US" altLang="en-US" sz="2400">
                <a:latin typeface="Tahoma" panose="020B0604030504040204" pitchFamily="34" charset="0"/>
              </a:rPr>
              <a:t>O(1)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TreeMaps are implemented with balanced binary trees </a:t>
            </a:r>
            <a:b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(red/black trees ).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HashMaps are implemented with</a:t>
            </a:r>
            <a:r>
              <a:rPr lang="en-US" altLang="en-US" sz="2000" b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hash tables.</a:t>
            </a:r>
          </a:p>
        </p:txBody>
      </p:sp>
      <p:sp>
        <p:nvSpPr>
          <p:cNvPr id="57348" name="WordArt 3">
            <a:extLst>
              <a:ext uri="{FF2B5EF4-FFF2-40B4-BE49-F238E27FC236}">
                <a16:creationId xmlns:a16="http://schemas.microsoft.com/office/drawing/2014/main" id="{06F16663-32E7-4C7F-9E5F-03710CACDF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381000"/>
            <a:ext cx="480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Java Collections</a:t>
            </a:r>
          </a:p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Map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7CDFA46A-6065-40CB-9E3F-A9288C097A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9395" name="WordArt 2">
            <a:extLst>
              <a:ext uri="{FF2B5EF4-FFF2-40B4-BE49-F238E27FC236}">
                <a16:creationId xmlns:a16="http://schemas.microsoft.com/office/drawing/2014/main" id="{1D14E640-ED9A-425A-AE64-EF28A400D8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1295400"/>
            <a:ext cx="69342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Start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on Lab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E4F536F2-F11A-4D7E-9C84-E9FCD9BC62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1E2A7E4D-287E-4F09-BF88-EA5AA9F0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447800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The Map interface does not extend any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other interface.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7F5ACB2-9A05-434B-9156-4D1D58B6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1447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Map</a:t>
            </a:r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8CF35929-B0E3-4D66-BD47-39C9EB699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352800"/>
            <a:ext cx="5334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9931EC0D-F782-41E3-B1BB-6F0D9A4F2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A6A10E8-D85D-43C4-B92D-875BF958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HashMap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62933A03-142C-4259-8394-10E06F00D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2362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SortedMap</a:t>
            </a: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B89D0BE3-0244-48F4-93CB-37779508A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196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0E404336-DE87-462C-B4AD-933708F9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53000"/>
            <a:ext cx="2362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TreeMap</a:t>
            </a:r>
          </a:p>
        </p:txBody>
      </p:sp>
      <p:sp>
        <p:nvSpPr>
          <p:cNvPr id="8203" name="WordArt 11">
            <a:extLst>
              <a:ext uri="{FF2B5EF4-FFF2-40B4-BE49-F238E27FC236}">
                <a16:creationId xmlns:a16="http://schemas.microsoft.com/office/drawing/2014/main" id="{B0275848-FE33-4B5E-B925-02C2425A9D8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0"/>
            <a:ext cx="5257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CBCB8541-3FEA-4E35-83A1-167E041CD9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243" name="WordArt 2">
            <a:extLst>
              <a:ext uri="{FF2B5EF4-FFF2-40B4-BE49-F238E27FC236}">
                <a16:creationId xmlns:a16="http://schemas.microsoft.com/office/drawing/2014/main" id="{22EEA3C1-B660-4381-8DFA-97B2586334A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0"/>
            <a:ext cx="5257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DBB07584-8992-494B-94A2-96C3B859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9517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A Map stores pairs of keys and values.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Each key – value pair is unique.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A translation program could be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written using a map.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Maps cannot store duplicates.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6A7F9696-4120-4189-A6C6-D9F20DD8C0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graphicFrame>
        <p:nvGraphicFramePr>
          <p:cNvPr id="338977" name="Group 33">
            <a:extLst>
              <a:ext uri="{FF2B5EF4-FFF2-40B4-BE49-F238E27FC236}">
                <a16:creationId xmlns:a16="http://schemas.microsoft.com/office/drawing/2014/main" id="{CE2447FA-46FD-4FD2-A624-C720B1DF73BD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828800"/>
          <a:ext cx="4191000" cy="3868738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129285543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19436897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10394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restroom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bano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33546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gato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86331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boy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muchacho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56765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casa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7583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toad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sapo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266021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agua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20960"/>
                  </a:ext>
                </a:extLst>
              </a:tr>
            </a:tbl>
          </a:graphicData>
        </a:graphic>
      </p:graphicFrame>
      <p:sp>
        <p:nvSpPr>
          <p:cNvPr id="12317" name="WordArt 34">
            <a:extLst>
              <a:ext uri="{FF2B5EF4-FFF2-40B4-BE49-F238E27FC236}">
                <a16:creationId xmlns:a16="http://schemas.microsoft.com/office/drawing/2014/main" id="{D600494F-DEBD-4515-9F51-A211A1043EA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0"/>
            <a:ext cx="5257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7E5BFD95-A9E0-41FB-87D8-EEA195FE4E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FDB5BB9F-38FF-452C-B0C6-0FEFDB13F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5344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Because Map is an interface, you cannot instantiate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Map bad = new Map();		</a:t>
            </a: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//illegal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Map hash = new HashMap();   	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//legal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Map tree = new TreeMap();    	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//legal</a:t>
            </a:r>
            <a:endParaRPr lang="en-US" altLang="en-US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WordArt 3">
            <a:extLst>
              <a:ext uri="{FF2B5EF4-FFF2-40B4-BE49-F238E27FC236}">
                <a16:creationId xmlns:a16="http://schemas.microsoft.com/office/drawing/2014/main" id="{ED771BC9-608C-4AD4-8A40-0A34107C5C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0"/>
            <a:ext cx="5257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MAPS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8AD95376-F79F-4F33-BC8B-D429AD2F0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91200"/>
            <a:ext cx="7086600" cy="531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3333CC"/>
                </a:solidFill>
                <a:latin typeface="Tahoma" panose="020B0604030504040204" pitchFamily="34" charset="0"/>
              </a:rPr>
              <a:t>hash and tree store Object references.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BE337C51-572D-414A-B47E-7B81C93904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A0FB1105-088F-470E-8539-C73BD205A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8991600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With Java 5, you can now specify which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type of references you want to store in </a:t>
            </a:r>
            <a:b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the TreeMap or HashMap.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Map&lt;</a:t>
            </a:r>
            <a:r>
              <a:rPr lang="en-US" altLang="en-US" sz="3000">
                <a:solidFill>
                  <a:srgbClr val="009900"/>
                </a:solidFill>
                <a:latin typeface="Tahoma" panose="020B0604030504040204" pitchFamily="34" charset="0"/>
              </a:rPr>
              <a:t>String, Integer</a:t>
            </a: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&gt; hash;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hash = new HashMap&lt;</a:t>
            </a:r>
            <a:r>
              <a:rPr lang="en-US" altLang="en-US" sz="3000">
                <a:solidFill>
                  <a:srgbClr val="009900"/>
                </a:solidFill>
                <a:latin typeface="Tahoma" panose="020B0604030504040204" pitchFamily="34" charset="0"/>
              </a:rPr>
              <a:t>String, Integer</a:t>
            </a: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&gt;();</a:t>
            </a:r>
            <a:b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</a:br>
            <a:endParaRPr lang="en-US" altLang="en-US" sz="3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Map&lt;</a:t>
            </a:r>
            <a:r>
              <a:rPr lang="en-US" altLang="en-US" sz="3000">
                <a:solidFill>
                  <a:srgbClr val="009900"/>
                </a:solidFill>
                <a:latin typeface="Tahoma" panose="020B0604030504040204" pitchFamily="34" charset="0"/>
              </a:rPr>
              <a:t>String, Set</a:t>
            </a: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&gt;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= new TreeMap&lt;</a:t>
            </a:r>
            <a:r>
              <a:rPr lang="en-US" altLang="en-US" sz="3000">
                <a:solidFill>
                  <a:srgbClr val="009900"/>
                </a:solidFill>
                <a:latin typeface="Tahoma" panose="020B0604030504040204" pitchFamily="34" charset="0"/>
              </a:rPr>
              <a:t>String, TreeSet&lt;String&gt;</a:t>
            </a:r>
            <a:r>
              <a:rPr lang="en-US" altLang="en-US" sz="3000">
                <a:solidFill>
                  <a:schemeClr val="tx2"/>
                </a:solidFill>
                <a:latin typeface="Tahoma" panose="020B0604030504040204" pitchFamily="34" charset="0"/>
              </a:rPr>
              <a:t>&gt;();</a:t>
            </a:r>
            <a:endParaRPr lang="en-US" altLang="en-US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WordArt 3">
            <a:extLst>
              <a:ext uri="{FF2B5EF4-FFF2-40B4-BE49-F238E27FC236}">
                <a16:creationId xmlns:a16="http://schemas.microsoft.com/office/drawing/2014/main" id="{84295AE6-7BFF-4EDA-9DE0-5E5003939E9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0"/>
            <a:ext cx="5257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7FE5B0D5-AEBB-4362-B048-7596F49481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ABDD90A0-A7EB-4851-80A2-0A7746A8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75438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HashMap – a map ordered by each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item’s hashCode that is extremely time efficient.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TreeMap – a naturally ordered map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that is very efficient, but not as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efficient as HashMap.</a:t>
            </a:r>
          </a:p>
        </p:txBody>
      </p:sp>
      <p:sp>
        <p:nvSpPr>
          <p:cNvPr id="18436" name="WordArt 3">
            <a:extLst>
              <a:ext uri="{FF2B5EF4-FFF2-40B4-BE49-F238E27FC236}">
                <a16:creationId xmlns:a16="http://schemas.microsoft.com/office/drawing/2014/main" id="{D4E8F33B-5E5F-4EF8-8927-A1B591E52AD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0"/>
            <a:ext cx="5257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18A3E61B-8FCA-4956-A66C-270B7A383D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0483" name="WordArt 2">
            <a:extLst>
              <a:ext uri="{FF2B5EF4-FFF2-40B4-BE49-F238E27FC236}">
                <a16:creationId xmlns:a16="http://schemas.microsoft.com/office/drawing/2014/main" id="{8657A6E4-1355-4E21-B987-FBC403A775B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00200" y="304800"/>
            <a:ext cx="5181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HashTable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0F9F4A81-43EF-4D53-B52F-8A733027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64420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HashSet and HashMap were both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created around hash tables.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A hash table is a giant array.  Each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item is inserted into the array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according to a hash formula.</a:t>
            </a:r>
          </a:p>
        </p:txBody>
      </p:sp>
      <p:graphicFrame>
        <p:nvGraphicFramePr>
          <p:cNvPr id="346116" name="Group 4">
            <a:extLst>
              <a:ext uri="{FF2B5EF4-FFF2-40B4-BE49-F238E27FC236}">
                <a16:creationId xmlns:a16="http://schemas.microsoft.com/office/drawing/2014/main" id="{DBC6A24E-4F25-429A-A7E0-73B8D8764505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5257800"/>
          <a:ext cx="7162800" cy="517525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3141977775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191023281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3428023114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687001665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316912123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74388"/>
                  </a:ext>
                </a:extLst>
              </a:tr>
            </a:tbl>
          </a:graphicData>
        </a:graphic>
      </p:graphicFrame>
      <p:sp>
        <p:nvSpPr>
          <p:cNvPr id="20499" name="Text Box 18">
            <a:extLst>
              <a:ext uri="{FF2B5EF4-FFF2-40B4-BE49-F238E27FC236}">
                <a16:creationId xmlns:a16="http://schemas.microsoft.com/office/drawing/2014/main" id="{ECF74D46-21B4-4F78-B79B-BD79C05F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0	       1	    2		3	    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2072</Words>
  <Application>Microsoft Office PowerPoint</Application>
  <PresentationFormat>On-screen Show (4:3)</PresentationFormat>
  <Paragraphs>421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Tahoma</vt:lpstr>
      <vt:lpstr>Arial</vt:lpstr>
      <vt:lpstr>Times New Roman</vt:lpstr>
      <vt:lpstr>Courier New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</dc:title>
  <dc:subject>Maps</dc:subject>
  <dc:creator>A+ Computer Science</dc:creator>
  <cp:keywords>www.apluscompsci.com</cp:keywords>
  <dc:description>Maps_x000d_
©A+ Computer Science_x000d_
www.apluscompsci.com</dc:description>
  <cp:lastModifiedBy>WELDON JASIK</cp:lastModifiedBy>
  <cp:revision>377</cp:revision>
  <cp:lastPrinted>2000-05-16T18:55:37Z</cp:lastPrinted>
  <dcterms:created xsi:type="dcterms:W3CDTF">1997-11-19T18:53:48Z</dcterms:created>
  <dcterms:modified xsi:type="dcterms:W3CDTF">2020-10-26T14:09:22Z</dcterms:modified>
  <cp:category>www.apluscompsci.com</cp:category>
</cp:coreProperties>
</file>