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7" r:id="rId2"/>
    <p:sldId id="258" r:id="rId3"/>
    <p:sldId id="319" r:id="rId4"/>
    <p:sldId id="324" r:id="rId5"/>
    <p:sldId id="340" r:id="rId6"/>
    <p:sldId id="325" r:id="rId7"/>
    <p:sldId id="326" r:id="rId8"/>
    <p:sldId id="327" r:id="rId9"/>
    <p:sldId id="328" r:id="rId10"/>
    <p:sldId id="329" r:id="rId11"/>
    <p:sldId id="330" r:id="rId12"/>
    <p:sldId id="307" r:id="rId13"/>
    <p:sldId id="343" r:id="rId14"/>
    <p:sldId id="331" r:id="rId15"/>
    <p:sldId id="332" r:id="rId16"/>
    <p:sldId id="305" r:id="rId17"/>
    <p:sldId id="310" r:id="rId18"/>
    <p:sldId id="312" r:id="rId19"/>
    <p:sldId id="322" r:id="rId20"/>
    <p:sldId id="323" r:id="rId21"/>
    <p:sldId id="311" r:id="rId22"/>
    <p:sldId id="306" r:id="rId23"/>
    <p:sldId id="333" r:id="rId24"/>
    <p:sldId id="335" r:id="rId25"/>
    <p:sldId id="338" r:id="rId26"/>
    <p:sldId id="339" r:id="rId27"/>
    <p:sldId id="334" r:id="rId28"/>
    <p:sldId id="336" r:id="rId29"/>
    <p:sldId id="337" r:id="rId30"/>
    <p:sldId id="341" r:id="rId31"/>
    <p:sldId id="342" r:id="rId32"/>
    <p:sldId id="321" r:id="rId33"/>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99"/>
    <a:srgbClr val="66FFFF"/>
    <a:srgbClr val="FFFFCC"/>
    <a:srgbClr val="0066FF"/>
    <a:srgbClr val="3366CC"/>
    <a:srgbClr val="CC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8" autoAdjust="0"/>
    <p:restoredTop sz="74635" autoAdjust="0"/>
  </p:normalViewPr>
  <p:slideViewPr>
    <p:cSldViewPr>
      <p:cViewPr varScale="1">
        <p:scale>
          <a:sx n="90" d="100"/>
          <a:sy n="90" d="100"/>
        </p:scale>
        <p:origin x="221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BE21E2AA-4259-46B3-A895-8159A804943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2771" name="Rectangle 1027">
            <a:extLst>
              <a:ext uri="{FF2B5EF4-FFF2-40B4-BE49-F238E27FC236}">
                <a16:creationId xmlns:a16="http://schemas.microsoft.com/office/drawing/2014/main" id="{A66946EE-8B20-4E2F-B14D-163B0F329788}"/>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1028">
            <a:extLst>
              <a:ext uri="{FF2B5EF4-FFF2-40B4-BE49-F238E27FC236}">
                <a16:creationId xmlns:a16="http://schemas.microsoft.com/office/drawing/2014/main" id="{B6E35832-E3C3-47D9-9C77-F2225F6663EA}"/>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2773" name="Rectangle 1029">
            <a:extLst>
              <a:ext uri="{FF2B5EF4-FFF2-40B4-BE49-F238E27FC236}">
                <a16:creationId xmlns:a16="http://schemas.microsoft.com/office/drawing/2014/main" id="{0B99BD7F-8A5F-409B-B4FC-6EB232D65760}"/>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0E4060-D6C2-4E98-811C-BBAFAD4ACE3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98CA3B0-F8EE-49DF-B76D-19F654DDF6A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23" name="Rectangle 3">
            <a:extLst>
              <a:ext uri="{FF2B5EF4-FFF2-40B4-BE49-F238E27FC236}">
                <a16:creationId xmlns:a16="http://schemas.microsoft.com/office/drawing/2014/main" id="{26BED76D-D816-4256-A57C-404E55CE7DD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5A9E09B5-99D2-4AC6-9FBA-7E29BBCA93E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a:extLst>
              <a:ext uri="{FF2B5EF4-FFF2-40B4-BE49-F238E27FC236}">
                <a16:creationId xmlns:a16="http://schemas.microsoft.com/office/drawing/2014/main" id="{8EB53050-7B99-4818-8791-67B0BD12919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6B69F99B-94AC-46E4-9BCB-B9AD76AA8B4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27" name="Rectangle 7">
            <a:extLst>
              <a:ext uri="{FF2B5EF4-FFF2-40B4-BE49-F238E27FC236}">
                <a16:creationId xmlns:a16="http://schemas.microsoft.com/office/drawing/2014/main" id="{E4F756A6-4C30-48C3-B911-2E0F6052FE0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9B8BE71-C176-4517-A6ED-1CCE5899B0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8BE71-C176-4517-A6ED-1CCE5899B086}" type="slidenum">
              <a:rPr lang="en-US" altLang="en-US" smtClean="0"/>
              <a:pPr/>
              <a:t>5</a:t>
            </a:fld>
            <a:endParaRPr lang="en-US" altLang="en-US"/>
          </a:p>
        </p:txBody>
      </p:sp>
    </p:spTree>
    <p:extLst>
      <p:ext uri="{BB962C8B-B14F-4D97-AF65-F5344CB8AC3E}">
        <p14:creationId xmlns:p14="http://schemas.microsoft.com/office/powerpoint/2010/main" val="183519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8BE71-C176-4517-A6ED-1CCE5899B086}" type="slidenum">
              <a:rPr lang="en-US" altLang="en-US" smtClean="0"/>
              <a:pPr/>
              <a:t>13</a:t>
            </a:fld>
            <a:endParaRPr lang="en-US" altLang="en-US"/>
          </a:p>
        </p:txBody>
      </p:sp>
    </p:spTree>
    <p:extLst>
      <p:ext uri="{BB962C8B-B14F-4D97-AF65-F5344CB8AC3E}">
        <p14:creationId xmlns:p14="http://schemas.microsoft.com/office/powerpoint/2010/main" val="201657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E65841B9-C432-4A79-A955-EF26C5FE338A}"/>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A21BCA29-DB42-4486-96D7-C36113A70C34}"/>
              </a:ext>
            </a:extLst>
          </p:cNvPr>
          <p:cNvSpPr>
            <a:spLocks noGrp="1" noChangeArrowheads="1"/>
          </p:cNvSpPr>
          <p:nvPr>
            <p:ph type="body" idx="1"/>
          </p:nvPr>
        </p:nvSpPr>
        <p:spPr>
          <a:noFill/>
        </p:spPr>
        <p:txBody>
          <a:bodyPr/>
          <a:lstStyle/>
          <a:p>
            <a:endParaRPr lang="en-US" altLang="en-US"/>
          </a:p>
        </p:txBody>
      </p:sp>
      <p:sp>
        <p:nvSpPr>
          <p:cNvPr id="25604" name="Slide Number Placeholder 3">
            <a:extLst>
              <a:ext uri="{FF2B5EF4-FFF2-40B4-BE49-F238E27FC236}">
                <a16:creationId xmlns:a16="http://schemas.microsoft.com/office/drawing/2014/main" id="{0EE5D495-92A6-4ED7-B436-452735D77134}"/>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EEBA019-D4B6-4704-B5A4-73145C0F5A8E}" type="slidenum">
              <a:rPr lang="en-US" altLang="en-US" sz="1200"/>
              <a:pPr/>
              <a:t>23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BAD2A62A-43BA-4EF5-9374-817405123A2B}"/>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FD36BDB6-FD86-401C-9340-6B0EC3A49CDB}"/>
              </a:ext>
            </a:extLst>
          </p:cNvPr>
          <p:cNvSpPr>
            <a:spLocks noGrp="1" noChangeArrowheads="1"/>
          </p:cNvSpPr>
          <p:nvPr>
            <p:ph type="body" idx="1"/>
          </p:nvPr>
        </p:nvSpPr>
        <p:spPr>
          <a:noFill/>
        </p:spPr>
        <p:txBody>
          <a:bodyPr/>
          <a:lstStyle/>
          <a:p>
            <a:endParaRPr lang="en-US" altLang="en-US"/>
          </a:p>
        </p:txBody>
      </p:sp>
      <p:sp>
        <p:nvSpPr>
          <p:cNvPr id="27652" name="Slide Number Placeholder 3">
            <a:extLst>
              <a:ext uri="{FF2B5EF4-FFF2-40B4-BE49-F238E27FC236}">
                <a16:creationId xmlns:a16="http://schemas.microsoft.com/office/drawing/2014/main" id="{06A5FE7B-8E68-47CF-AABE-0C95590BCC9E}"/>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FB5BA93-212D-4174-ADC2-9C4B856FCB0A}" type="slidenum">
              <a:rPr lang="en-US" altLang="en-US" sz="1200"/>
              <a:pPr/>
              <a:t>24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7CC5C4D-476B-4A00-B56F-7DE22B3E6F1B}"/>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3677FF03-BFE4-4329-AC44-1546EC164EF2}"/>
              </a:ext>
            </a:extLst>
          </p:cNvPr>
          <p:cNvSpPr>
            <a:spLocks noGrp="1" noChangeArrowheads="1"/>
          </p:cNvSpPr>
          <p:nvPr>
            <p:ph type="body" idx="1"/>
          </p:nvPr>
        </p:nvSpPr>
        <p:spPr>
          <a:noFill/>
        </p:spPr>
        <p:txBody>
          <a:bodyPr/>
          <a:lstStyle/>
          <a:p>
            <a:endParaRPr lang="en-US" altLang="en-US"/>
          </a:p>
        </p:txBody>
      </p:sp>
      <p:sp>
        <p:nvSpPr>
          <p:cNvPr id="29700" name="Slide Number Placeholder 3">
            <a:extLst>
              <a:ext uri="{FF2B5EF4-FFF2-40B4-BE49-F238E27FC236}">
                <a16:creationId xmlns:a16="http://schemas.microsoft.com/office/drawing/2014/main" id="{22BABD19-89B8-4DB4-B57A-6C2FC1304393}"/>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E2D8BAB-396E-43D1-AC82-88CBDDB107DA}" type="slidenum">
              <a:rPr lang="en-US" altLang="en-US" sz="1200"/>
              <a:pPr/>
              <a:t>25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ADE4090-A856-4453-AD18-FACE7426E4A3}"/>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ABFE8279-3311-43B0-ADED-34F4A9901D73}"/>
              </a:ext>
            </a:extLst>
          </p:cNvPr>
          <p:cNvSpPr>
            <a:spLocks noGrp="1" noChangeArrowheads="1"/>
          </p:cNvSpPr>
          <p:nvPr>
            <p:ph type="body" idx="1"/>
          </p:nvPr>
        </p:nvSpPr>
        <p:spPr>
          <a:noFill/>
        </p:spPr>
        <p:txBody>
          <a:bodyPr/>
          <a:lstStyle/>
          <a:p>
            <a:endParaRPr lang="en-US" altLang="en-US"/>
          </a:p>
        </p:txBody>
      </p:sp>
      <p:sp>
        <p:nvSpPr>
          <p:cNvPr id="31748" name="Slide Number Placeholder 3">
            <a:extLst>
              <a:ext uri="{FF2B5EF4-FFF2-40B4-BE49-F238E27FC236}">
                <a16:creationId xmlns:a16="http://schemas.microsoft.com/office/drawing/2014/main" id="{F10BAC78-A9C7-4BCC-878E-30C73434ACFA}"/>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0F3ECFB-F660-4CFB-8872-337D668E0585}" type="slidenum">
              <a:rPr lang="en-US" altLang="en-US" sz="1200"/>
              <a:pPr/>
              <a:t>26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32FC26C-DA55-465A-BCBB-232DF05442C9}"/>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FFA22221-566A-4539-8FD3-E29DEF2872E4}"/>
              </a:ext>
            </a:extLst>
          </p:cNvPr>
          <p:cNvSpPr>
            <a:spLocks noGrp="1" noChangeArrowheads="1"/>
          </p:cNvSpPr>
          <p:nvPr>
            <p:ph type="body" idx="1"/>
          </p:nvPr>
        </p:nvSpPr>
        <p:spPr>
          <a:noFill/>
        </p:spPr>
        <p:txBody>
          <a:bodyPr/>
          <a:lstStyle/>
          <a:p>
            <a:r>
              <a:rPr lang="en-US" altLang="en-US"/>
              <a:t>Throwing exceptions incurs a performance penalty, and if it's the case that you expect the queue to be empty from time to time you don't want to have to handle the queue-empty-logic as catching an exception -- it's both costly and difficult to read.</a:t>
            </a:r>
          </a:p>
          <a:p>
            <a:r>
              <a:rPr lang="en-US" altLang="en-US"/>
              <a:t>In the opposite case where you don't expect the queue to ever be empty it is a sign of a programming error, or some other exceptional circumstance that it is, and you don't want to write ugly error condition checking code (e.g. checking for null), because in this case that would be less readable than catching an exception (which you can do in another scope).</a:t>
            </a:r>
          </a:p>
          <a:p>
            <a:endParaRPr lang="en-US" altLang="en-US"/>
          </a:p>
        </p:txBody>
      </p:sp>
      <p:sp>
        <p:nvSpPr>
          <p:cNvPr id="33796" name="Slide Number Placeholder 3">
            <a:extLst>
              <a:ext uri="{FF2B5EF4-FFF2-40B4-BE49-F238E27FC236}">
                <a16:creationId xmlns:a16="http://schemas.microsoft.com/office/drawing/2014/main" id="{9C6F455F-D3AF-40C0-A625-E3C3391494EB}"/>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41050CD-F776-42D3-B596-6F83CEEBE841}" type="slidenum">
              <a:rPr lang="en-US" altLang="en-US" sz="1200"/>
              <a:pPr/>
              <a:t>27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85564EA-F65A-40AF-A2F9-DB4AEE329002}"/>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81F9FEBE-A1C3-4773-BC10-DB94A5588238}"/>
              </a:ext>
            </a:extLst>
          </p:cNvPr>
          <p:cNvSpPr>
            <a:spLocks noGrp="1" noChangeArrowheads="1"/>
          </p:cNvSpPr>
          <p:nvPr>
            <p:ph type="body" idx="1"/>
          </p:nvPr>
        </p:nvSpPr>
        <p:spPr>
          <a:noFill/>
        </p:spPr>
        <p:txBody>
          <a:bodyPr/>
          <a:lstStyle/>
          <a:p>
            <a:endParaRPr lang="en-US" altLang="en-US"/>
          </a:p>
        </p:txBody>
      </p:sp>
      <p:sp>
        <p:nvSpPr>
          <p:cNvPr id="35844" name="Slide Number Placeholder 3">
            <a:extLst>
              <a:ext uri="{FF2B5EF4-FFF2-40B4-BE49-F238E27FC236}">
                <a16:creationId xmlns:a16="http://schemas.microsoft.com/office/drawing/2014/main" id="{BCDC6117-24B9-4CC4-A113-0FFF516769E4}"/>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F24F4CF-4FE9-461A-83C6-DC9520A53489}" type="slidenum">
              <a:rPr lang="en-US" altLang="en-US" sz="1200"/>
              <a:pPr/>
              <a:t>28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0A8A2DDF-6577-4399-9564-3C5D3BE24FBC}"/>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20CE60B1-C399-4BC5-9F56-C38D1C4C19E1}"/>
              </a:ext>
            </a:extLst>
          </p:cNvPr>
          <p:cNvSpPr>
            <a:spLocks noGrp="1" noChangeArrowheads="1"/>
          </p:cNvSpPr>
          <p:nvPr>
            <p:ph type="body" idx="1"/>
          </p:nvPr>
        </p:nvSpPr>
        <p:spPr>
          <a:noFill/>
        </p:spPr>
        <p:txBody>
          <a:bodyPr/>
          <a:lstStyle/>
          <a:p>
            <a:endParaRPr lang="en-US" altLang="en-US"/>
          </a:p>
        </p:txBody>
      </p:sp>
      <p:sp>
        <p:nvSpPr>
          <p:cNvPr id="37892" name="Slide Number Placeholder 3">
            <a:extLst>
              <a:ext uri="{FF2B5EF4-FFF2-40B4-BE49-F238E27FC236}">
                <a16:creationId xmlns:a16="http://schemas.microsoft.com/office/drawing/2014/main" id="{201E2A71-D13A-439D-89BC-11B1641F3AC3}"/>
              </a:ext>
            </a:extLst>
          </p:cNvPr>
          <p:cNvSpPr>
            <a:spLocks noGrp="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94C818F-D309-4A44-8C75-BF8F475A16A8}" type="slidenum">
              <a:rPr lang="en-US" altLang="en-US" sz="1200"/>
              <a:pPr/>
              <a:t>29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6712C47-E6EB-469C-8D9B-824C9BDC24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46B59F1-C008-4136-AF8B-B419A3444521}"/>
              </a:ext>
            </a:extLst>
          </p:cNvPr>
          <p:cNvSpPr>
            <a:spLocks noGrp="1" noChangeArrowheads="1"/>
          </p:cNvSpPr>
          <p:nvPr>
            <p:ph type="sldNum" sz="quarter" idx="11"/>
          </p:nvPr>
        </p:nvSpPr>
        <p:spPr>
          <a:ln/>
        </p:spPr>
        <p:txBody>
          <a:bodyPr/>
          <a:lstStyle>
            <a:lvl1pPr>
              <a:defRPr/>
            </a:lvl1pPr>
          </a:lstStyle>
          <a:p>
            <a:fld id="{BE4A6BC4-1716-4B90-AA3F-8966A18ED148}" type="slidenum">
              <a:rPr lang="en-US" altLang="en-US"/>
              <a:pPr/>
              <a:t>‹#›</a:t>
            </a:fld>
            <a:endParaRPr lang="en-US" altLang="en-US"/>
          </a:p>
        </p:txBody>
      </p:sp>
      <p:sp>
        <p:nvSpPr>
          <p:cNvPr id="6" name="Rectangle 7">
            <a:extLst>
              <a:ext uri="{FF2B5EF4-FFF2-40B4-BE49-F238E27FC236}">
                <a16:creationId xmlns:a16="http://schemas.microsoft.com/office/drawing/2014/main" id="{5A3F976D-5AC7-470D-82FE-9A6AC597E11A}"/>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87220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B8DEA08-3BE5-4E20-B1FF-0C9F9C279F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63AF62E-D528-4F02-9336-8456ED301FDC}"/>
              </a:ext>
            </a:extLst>
          </p:cNvPr>
          <p:cNvSpPr>
            <a:spLocks noGrp="1" noChangeArrowheads="1"/>
          </p:cNvSpPr>
          <p:nvPr>
            <p:ph type="sldNum" sz="quarter" idx="11"/>
          </p:nvPr>
        </p:nvSpPr>
        <p:spPr>
          <a:ln/>
        </p:spPr>
        <p:txBody>
          <a:bodyPr/>
          <a:lstStyle>
            <a:lvl1pPr>
              <a:defRPr/>
            </a:lvl1pPr>
          </a:lstStyle>
          <a:p>
            <a:fld id="{CA93D138-9D99-4DE9-8A63-592821B87170}" type="slidenum">
              <a:rPr lang="en-US" altLang="en-US"/>
              <a:pPr/>
              <a:t>‹#›</a:t>
            </a:fld>
            <a:endParaRPr lang="en-US" altLang="en-US"/>
          </a:p>
        </p:txBody>
      </p:sp>
      <p:sp>
        <p:nvSpPr>
          <p:cNvPr id="6" name="Rectangle 7">
            <a:extLst>
              <a:ext uri="{FF2B5EF4-FFF2-40B4-BE49-F238E27FC236}">
                <a16:creationId xmlns:a16="http://schemas.microsoft.com/office/drawing/2014/main" id="{D31989B3-92D7-408D-ABF3-F7CB21C4C7DB}"/>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7916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2D1ABD7-3558-40BF-9CA9-184B62831F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DC3A898-2FE7-473C-A136-C45CE0113131}"/>
              </a:ext>
            </a:extLst>
          </p:cNvPr>
          <p:cNvSpPr>
            <a:spLocks noGrp="1" noChangeArrowheads="1"/>
          </p:cNvSpPr>
          <p:nvPr>
            <p:ph type="sldNum" sz="quarter" idx="11"/>
          </p:nvPr>
        </p:nvSpPr>
        <p:spPr>
          <a:ln/>
        </p:spPr>
        <p:txBody>
          <a:bodyPr/>
          <a:lstStyle>
            <a:lvl1pPr>
              <a:defRPr/>
            </a:lvl1pPr>
          </a:lstStyle>
          <a:p>
            <a:fld id="{16FA3543-3484-4C28-B54F-ED496002A98B}" type="slidenum">
              <a:rPr lang="en-US" altLang="en-US"/>
              <a:pPr/>
              <a:t>‹#›</a:t>
            </a:fld>
            <a:endParaRPr lang="en-US" altLang="en-US"/>
          </a:p>
        </p:txBody>
      </p:sp>
      <p:sp>
        <p:nvSpPr>
          <p:cNvPr id="6" name="Rectangle 7">
            <a:extLst>
              <a:ext uri="{FF2B5EF4-FFF2-40B4-BE49-F238E27FC236}">
                <a16:creationId xmlns:a16="http://schemas.microsoft.com/office/drawing/2014/main" id="{EE186F32-CF9E-4C7E-915F-161B8B0258BF}"/>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95472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2595CE-1330-46A7-BB4A-4DF70FBF63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5658CAC-8F48-4190-B146-25F945C149D8}"/>
              </a:ext>
            </a:extLst>
          </p:cNvPr>
          <p:cNvSpPr>
            <a:spLocks noGrp="1" noChangeArrowheads="1"/>
          </p:cNvSpPr>
          <p:nvPr>
            <p:ph type="sldNum" sz="quarter" idx="11"/>
          </p:nvPr>
        </p:nvSpPr>
        <p:spPr>
          <a:ln/>
        </p:spPr>
        <p:txBody>
          <a:bodyPr/>
          <a:lstStyle>
            <a:lvl1pPr>
              <a:defRPr/>
            </a:lvl1pPr>
          </a:lstStyle>
          <a:p>
            <a:fld id="{DBB0BB60-4816-469C-B575-0A8E48C382EF}" type="slidenum">
              <a:rPr lang="en-US" altLang="en-US"/>
              <a:pPr/>
              <a:t>‹#›</a:t>
            </a:fld>
            <a:endParaRPr lang="en-US" altLang="en-US"/>
          </a:p>
        </p:txBody>
      </p:sp>
      <p:sp>
        <p:nvSpPr>
          <p:cNvPr id="6" name="Rectangle 7">
            <a:extLst>
              <a:ext uri="{FF2B5EF4-FFF2-40B4-BE49-F238E27FC236}">
                <a16:creationId xmlns:a16="http://schemas.microsoft.com/office/drawing/2014/main" id="{303B56E2-9E8F-41F3-9B2F-098DE8D44286}"/>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2716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29F3D44-48C3-422A-AB85-66B1118E2E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0E2F4A-F8F1-4119-9176-094829F6509C}"/>
              </a:ext>
            </a:extLst>
          </p:cNvPr>
          <p:cNvSpPr>
            <a:spLocks noGrp="1" noChangeArrowheads="1"/>
          </p:cNvSpPr>
          <p:nvPr>
            <p:ph type="sldNum" sz="quarter" idx="11"/>
          </p:nvPr>
        </p:nvSpPr>
        <p:spPr>
          <a:ln/>
        </p:spPr>
        <p:txBody>
          <a:bodyPr/>
          <a:lstStyle>
            <a:lvl1pPr>
              <a:defRPr/>
            </a:lvl1pPr>
          </a:lstStyle>
          <a:p>
            <a:fld id="{B7EB9049-9A9E-4BB3-A10C-49F2FCD3D139}" type="slidenum">
              <a:rPr lang="en-US" altLang="en-US"/>
              <a:pPr/>
              <a:t>‹#›</a:t>
            </a:fld>
            <a:endParaRPr lang="en-US" altLang="en-US"/>
          </a:p>
        </p:txBody>
      </p:sp>
      <p:sp>
        <p:nvSpPr>
          <p:cNvPr id="6" name="Rectangle 7">
            <a:extLst>
              <a:ext uri="{FF2B5EF4-FFF2-40B4-BE49-F238E27FC236}">
                <a16:creationId xmlns:a16="http://schemas.microsoft.com/office/drawing/2014/main" id="{0393AC1A-0F61-42BB-8E00-DFFF4A0A6224}"/>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06833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1EF48D0-A77A-4B6D-A2CE-F2198F56298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BF3ED2-0600-41FE-8668-1102E04E4525}"/>
              </a:ext>
            </a:extLst>
          </p:cNvPr>
          <p:cNvSpPr>
            <a:spLocks noGrp="1" noChangeArrowheads="1"/>
          </p:cNvSpPr>
          <p:nvPr>
            <p:ph type="sldNum" sz="quarter" idx="11"/>
          </p:nvPr>
        </p:nvSpPr>
        <p:spPr>
          <a:ln/>
        </p:spPr>
        <p:txBody>
          <a:bodyPr/>
          <a:lstStyle>
            <a:lvl1pPr>
              <a:defRPr/>
            </a:lvl1pPr>
          </a:lstStyle>
          <a:p>
            <a:fld id="{2D16CC07-B111-4A45-B1FE-13946377713F}" type="slidenum">
              <a:rPr lang="en-US" altLang="en-US"/>
              <a:pPr/>
              <a:t>‹#›</a:t>
            </a:fld>
            <a:endParaRPr lang="en-US" altLang="en-US"/>
          </a:p>
        </p:txBody>
      </p:sp>
      <p:sp>
        <p:nvSpPr>
          <p:cNvPr id="7" name="Rectangle 7">
            <a:extLst>
              <a:ext uri="{FF2B5EF4-FFF2-40B4-BE49-F238E27FC236}">
                <a16:creationId xmlns:a16="http://schemas.microsoft.com/office/drawing/2014/main" id="{3B7DBE6D-1C80-4344-9CE8-666957430DE7}"/>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85615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9447A4D-D0A6-4E02-B841-CCDDFD15223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022F68A2-E989-481C-A18E-EE4AC115E821}"/>
              </a:ext>
            </a:extLst>
          </p:cNvPr>
          <p:cNvSpPr>
            <a:spLocks noGrp="1" noChangeArrowheads="1"/>
          </p:cNvSpPr>
          <p:nvPr>
            <p:ph type="sldNum" sz="quarter" idx="11"/>
          </p:nvPr>
        </p:nvSpPr>
        <p:spPr>
          <a:ln/>
        </p:spPr>
        <p:txBody>
          <a:bodyPr/>
          <a:lstStyle>
            <a:lvl1pPr>
              <a:defRPr/>
            </a:lvl1pPr>
          </a:lstStyle>
          <a:p>
            <a:fld id="{DB0C5E76-4E8F-437E-9CA1-82177345EE37}" type="slidenum">
              <a:rPr lang="en-US" altLang="en-US"/>
              <a:pPr/>
              <a:t>‹#›</a:t>
            </a:fld>
            <a:endParaRPr lang="en-US" altLang="en-US"/>
          </a:p>
        </p:txBody>
      </p:sp>
      <p:sp>
        <p:nvSpPr>
          <p:cNvPr id="9" name="Rectangle 7">
            <a:extLst>
              <a:ext uri="{FF2B5EF4-FFF2-40B4-BE49-F238E27FC236}">
                <a16:creationId xmlns:a16="http://schemas.microsoft.com/office/drawing/2014/main" id="{921F8978-EA1A-4873-B2FF-BB4B3F81EA90}"/>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413866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733832-9C6A-4958-9D04-1954BAA96BA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3CF4D70-4984-43D4-A8E8-28F7605AAB3F}"/>
              </a:ext>
            </a:extLst>
          </p:cNvPr>
          <p:cNvSpPr>
            <a:spLocks noGrp="1" noChangeArrowheads="1"/>
          </p:cNvSpPr>
          <p:nvPr>
            <p:ph type="sldNum" sz="quarter" idx="11"/>
          </p:nvPr>
        </p:nvSpPr>
        <p:spPr>
          <a:ln/>
        </p:spPr>
        <p:txBody>
          <a:bodyPr/>
          <a:lstStyle>
            <a:lvl1pPr>
              <a:defRPr/>
            </a:lvl1pPr>
          </a:lstStyle>
          <a:p>
            <a:fld id="{F07EC92D-ABA4-4239-8C1F-22498E81571B}" type="slidenum">
              <a:rPr lang="en-US" altLang="en-US"/>
              <a:pPr/>
              <a:t>‹#›</a:t>
            </a:fld>
            <a:endParaRPr lang="en-US" altLang="en-US"/>
          </a:p>
        </p:txBody>
      </p:sp>
      <p:sp>
        <p:nvSpPr>
          <p:cNvPr id="5" name="Rectangle 7">
            <a:extLst>
              <a:ext uri="{FF2B5EF4-FFF2-40B4-BE49-F238E27FC236}">
                <a16:creationId xmlns:a16="http://schemas.microsoft.com/office/drawing/2014/main" id="{5BD23770-6883-4B40-97DD-6D800903276D}"/>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26969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29B77B-A92D-4E4F-BCBA-0432FE20476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57D9B42C-4135-4DC5-9CAD-93E7839086C5}"/>
              </a:ext>
            </a:extLst>
          </p:cNvPr>
          <p:cNvSpPr>
            <a:spLocks noGrp="1" noChangeArrowheads="1"/>
          </p:cNvSpPr>
          <p:nvPr>
            <p:ph type="sldNum" sz="quarter" idx="11"/>
          </p:nvPr>
        </p:nvSpPr>
        <p:spPr>
          <a:ln/>
        </p:spPr>
        <p:txBody>
          <a:bodyPr/>
          <a:lstStyle>
            <a:lvl1pPr>
              <a:defRPr/>
            </a:lvl1pPr>
          </a:lstStyle>
          <a:p>
            <a:fld id="{F7CD95E3-801B-4EE8-9CCB-8DF519F339C2}" type="slidenum">
              <a:rPr lang="en-US" altLang="en-US"/>
              <a:pPr/>
              <a:t>‹#›</a:t>
            </a:fld>
            <a:endParaRPr lang="en-US" altLang="en-US"/>
          </a:p>
        </p:txBody>
      </p:sp>
      <p:sp>
        <p:nvSpPr>
          <p:cNvPr id="4" name="Rectangle 7">
            <a:extLst>
              <a:ext uri="{FF2B5EF4-FFF2-40B4-BE49-F238E27FC236}">
                <a16:creationId xmlns:a16="http://schemas.microsoft.com/office/drawing/2014/main" id="{C3F1ED64-D692-451F-A151-97B2350C16AD}"/>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76051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8D60706-424D-4F60-8BC1-16445A063A4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F7BF56-0C97-4D3F-96D2-1139CF029AB3}"/>
              </a:ext>
            </a:extLst>
          </p:cNvPr>
          <p:cNvSpPr>
            <a:spLocks noGrp="1" noChangeArrowheads="1"/>
          </p:cNvSpPr>
          <p:nvPr>
            <p:ph type="sldNum" sz="quarter" idx="11"/>
          </p:nvPr>
        </p:nvSpPr>
        <p:spPr>
          <a:ln/>
        </p:spPr>
        <p:txBody>
          <a:bodyPr/>
          <a:lstStyle>
            <a:lvl1pPr>
              <a:defRPr/>
            </a:lvl1pPr>
          </a:lstStyle>
          <a:p>
            <a:fld id="{669C505F-9280-457C-8B7C-6A5C0FF065F3}" type="slidenum">
              <a:rPr lang="en-US" altLang="en-US"/>
              <a:pPr/>
              <a:t>‹#›</a:t>
            </a:fld>
            <a:endParaRPr lang="en-US" altLang="en-US"/>
          </a:p>
        </p:txBody>
      </p:sp>
      <p:sp>
        <p:nvSpPr>
          <p:cNvPr id="7" name="Rectangle 7">
            <a:extLst>
              <a:ext uri="{FF2B5EF4-FFF2-40B4-BE49-F238E27FC236}">
                <a16:creationId xmlns:a16="http://schemas.microsoft.com/office/drawing/2014/main" id="{722E55DA-92A0-4B62-812C-65D9291B58C2}"/>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179832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4B1E3B-0CA2-44D6-A556-A7A6CB9260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99CB26-8019-4794-8407-24695596611D}"/>
              </a:ext>
            </a:extLst>
          </p:cNvPr>
          <p:cNvSpPr>
            <a:spLocks noGrp="1" noChangeArrowheads="1"/>
          </p:cNvSpPr>
          <p:nvPr>
            <p:ph type="sldNum" sz="quarter" idx="11"/>
          </p:nvPr>
        </p:nvSpPr>
        <p:spPr>
          <a:ln/>
        </p:spPr>
        <p:txBody>
          <a:bodyPr/>
          <a:lstStyle>
            <a:lvl1pPr>
              <a:defRPr/>
            </a:lvl1pPr>
          </a:lstStyle>
          <a:p>
            <a:fld id="{17F0E03D-3618-4D24-90C1-2808C8993A23}" type="slidenum">
              <a:rPr lang="en-US" altLang="en-US"/>
              <a:pPr/>
              <a:t>‹#›</a:t>
            </a:fld>
            <a:endParaRPr lang="en-US" altLang="en-US"/>
          </a:p>
        </p:txBody>
      </p:sp>
      <p:sp>
        <p:nvSpPr>
          <p:cNvPr id="7" name="Rectangle 7">
            <a:extLst>
              <a:ext uri="{FF2B5EF4-FFF2-40B4-BE49-F238E27FC236}">
                <a16:creationId xmlns:a16="http://schemas.microsoft.com/office/drawing/2014/main" id="{D90FDD36-00A8-43F9-933C-58F42203A49C}"/>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13856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2BB1C6-1490-4638-A81D-7AAE6F33C87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2AA8C6C-0053-42CB-9FD3-F9874DB2DCAA}"/>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6898933-5570-4508-8281-09C6DE65A03E}"/>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34AD2234-F132-4D36-AEEB-FBF9F11238E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1B4FCA52-DDBD-4222-8557-DC34F5B071D4}" type="slidenum">
              <a:rPr lang="en-US" altLang="en-US"/>
              <a:pPr/>
              <a:t>‹#›</a:t>
            </a:fld>
            <a:endParaRPr lang="en-US" altLang="en-US"/>
          </a:p>
        </p:txBody>
      </p:sp>
      <p:sp>
        <p:nvSpPr>
          <p:cNvPr id="1031" name="Rectangle 7">
            <a:extLst>
              <a:ext uri="{FF2B5EF4-FFF2-40B4-BE49-F238E27FC236}">
                <a16:creationId xmlns:a16="http://schemas.microsoft.com/office/drawing/2014/main" id="{A863BBD8-BFAE-44C2-8A5E-428E94CF13A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defRPr sz="800"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B3DCB794-B022-47B6-85C9-D64227D851C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pic>
        <p:nvPicPr>
          <p:cNvPr id="4099" name="Picture 4">
            <a:extLst>
              <a:ext uri="{FF2B5EF4-FFF2-40B4-BE49-F238E27FC236}">
                <a16:creationId xmlns:a16="http://schemas.microsoft.com/office/drawing/2014/main" id="{9C34F9AB-3207-4DD2-8E05-D5319ADBA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2284413"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WordArt 5">
            <a:extLst>
              <a:ext uri="{FF2B5EF4-FFF2-40B4-BE49-F238E27FC236}">
                <a16:creationId xmlns:a16="http://schemas.microsoft.com/office/drawing/2014/main" id="{6584DCC9-742B-4FDC-8FB4-A3DA2C8EBA74}"/>
              </a:ext>
            </a:extLst>
          </p:cNvPr>
          <p:cNvSpPr>
            <a:spLocks noChangeArrowheads="1" noChangeShapeType="1" noTextEdit="1"/>
          </p:cNvSpPr>
          <p:nvPr/>
        </p:nvSpPr>
        <p:spPr bwMode="auto">
          <a:xfrm>
            <a:off x="1143000" y="609600"/>
            <a:ext cx="6705600" cy="1981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Queues and</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PQueues</a:t>
            </a:r>
          </a:p>
        </p:txBody>
      </p:sp>
      <p:sp>
        <p:nvSpPr>
          <p:cNvPr id="4101" name="WordArt 7">
            <a:extLst>
              <a:ext uri="{FF2B5EF4-FFF2-40B4-BE49-F238E27FC236}">
                <a16:creationId xmlns:a16="http://schemas.microsoft.com/office/drawing/2014/main" id="{BE72D50D-27D4-406D-B7AD-6601A6F80BE2}"/>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3318747F-8356-4AA5-A336-AB80C90A5C5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pic>
        <p:nvPicPr>
          <p:cNvPr id="12291" name="Picture 5" descr="pe01538_[1]">
            <a:extLst>
              <a:ext uri="{FF2B5EF4-FFF2-40B4-BE49-F238E27FC236}">
                <a16:creationId xmlns:a16="http://schemas.microsoft.com/office/drawing/2014/main" id="{E8CF9E52-1B0E-48B1-889E-556D06DBF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25" y="3810000"/>
            <a:ext cx="1423988"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6">
            <a:extLst>
              <a:ext uri="{FF2B5EF4-FFF2-40B4-BE49-F238E27FC236}">
                <a16:creationId xmlns:a16="http://schemas.microsoft.com/office/drawing/2014/main" id="{7990C6E7-058D-44DB-902F-E5D0C8B38C98}"/>
              </a:ext>
            </a:extLst>
          </p:cNvPr>
          <p:cNvSpPr txBox="1">
            <a:spLocks noChangeArrowheads="1"/>
          </p:cNvSpPr>
          <p:nvPr/>
        </p:nvSpPr>
        <p:spPr bwMode="auto">
          <a:xfrm>
            <a:off x="1828800" y="2743200"/>
            <a:ext cx="318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queue.remove();</a:t>
            </a:r>
          </a:p>
        </p:txBody>
      </p:sp>
      <p:sp>
        <p:nvSpPr>
          <p:cNvPr id="12293" name="Text Box 7">
            <a:extLst>
              <a:ext uri="{FF2B5EF4-FFF2-40B4-BE49-F238E27FC236}">
                <a16:creationId xmlns:a16="http://schemas.microsoft.com/office/drawing/2014/main" id="{F6D6A8F8-E87D-49D5-ADC9-66C7A3892519}"/>
              </a:ext>
            </a:extLst>
          </p:cNvPr>
          <p:cNvSpPr txBox="1">
            <a:spLocks noChangeArrowheads="1"/>
          </p:cNvSpPr>
          <p:nvPr/>
        </p:nvSpPr>
        <p:spPr bwMode="auto">
          <a:xfrm>
            <a:off x="5334000" y="2133600"/>
            <a:ext cx="3657600" cy="8318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latin typeface="Tahoma" panose="020B0604030504040204" pitchFamily="34" charset="0"/>
              </a:rPr>
              <a:t>remove removes an item from the queue.</a:t>
            </a:r>
          </a:p>
        </p:txBody>
      </p:sp>
      <p:graphicFrame>
        <p:nvGraphicFramePr>
          <p:cNvPr id="82962" name="Group 18">
            <a:extLst>
              <a:ext uri="{FF2B5EF4-FFF2-40B4-BE49-F238E27FC236}">
                <a16:creationId xmlns:a16="http://schemas.microsoft.com/office/drawing/2014/main" id="{F501847E-333C-474B-8163-BDA1D2D57929}"/>
              </a:ext>
            </a:extLst>
          </p:cNvPr>
          <p:cNvGraphicFramePr>
            <a:graphicFrameLocks noGrp="1"/>
          </p:cNvGraphicFramePr>
          <p:nvPr/>
        </p:nvGraphicFramePr>
        <p:xfrm>
          <a:off x="1676400" y="4191000"/>
          <a:ext cx="1574800" cy="889000"/>
        </p:xfrm>
        <a:graphic>
          <a:graphicData uri="http://schemas.openxmlformats.org/drawingml/2006/table">
            <a:tbl>
              <a:tblPr/>
              <a:tblGrid>
                <a:gridCol w="1574800">
                  <a:extLst>
                    <a:ext uri="{9D8B030D-6E8A-4147-A177-3AD203B41FA5}">
                      <a16:colId xmlns:a16="http://schemas.microsoft.com/office/drawing/2014/main" val="20000"/>
                    </a:ext>
                  </a:extLst>
                </a:gridCol>
              </a:tblGrid>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extLst>
                  <a:ext uri="{0D108BD9-81ED-4DB2-BD59-A6C34878D82A}">
                    <a16:rowId xmlns:a16="http://schemas.microsoft.com/office/drawing/2014/main" val="10000"/>
                  </a:ext>
                </a:extLst>
              </a:tr>
            </a:tbl>
          </a:graphicData>
        </a:graphic>
      </p:graphicFrame>
      <p:sp>
        <p:nvSpPr>
          <p:cNvPr id="12300" name="WordArt 19">
            <a:extLst>
              <a:ext uri="{FF2B5EF4-FFF2-40B4-BE49-F238E27FC236}">
                <a16:creationId xmlns:a16="http://schemas.microsoft.com/office/drawing/2014/main" id="{B61FA1CB-1FDB-4F99-8D5E-D5B7BBFFE30B}"/>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19261C8E-B505-41F7-A141-BB6F117BE4E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pic>
        <p:nvPicPr>
          <p:cNvPr id="13315" name="Picture 6" descr="pe01538_[1]">
            <a:extLst>
              <a:ext uri="{FF2B5EF4-FFF2-40B4-BE49-F238E27FC236}">
                <a16:creationId xmlns:a16="http://schemas.microsoft.com/office/drawing/2014/main" id="{5BBA0605-FF86-4B67-8D9A-E6BAF53F1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25" y="3810000"/>
            <a:ext cx="1423988"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7">
            <a:extLst>
              <a:ext uri="{FF2B5EF4-FFF2-40B4-BE49-F238E27FC236}">
                <a16:creationId xmlns:a16="http://schemas.microsoft.com/office/drawing/2014/main" id="{CBA3C5F5-A829-4237-9266-880E19B5D68E}"/>
              </a:ext>
            </a:extLst>
          </p:cNvPr>
          <p:cNvSpPr txBox="1">
            <a:spLocks noChangeArrowheads="1"/>
          </p:cNvSpPr>
          <p:nvPr/>
        </p:nvSpPr>
        <p:spPr bwMode="auto">
          <a:xfrm>
            <a:off x="1828800" y="2743200"/>
            <a:ext cx="296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queue.add(99);</a:t>
            </a:r>
          </a:p>
        </p:txBody>
      </p:sp>
      <p:sp>
        <p:nvSpPr>
          <p:cNvPr id="13317" name="Text Box 8">
            <a:extLst>
              <a:ext uri="{FF2B5EF4-FFF2-40B4-BE49-F238E27FC236}">
                <a16:creationId xmlns:a16="http://schemas.microsoft.com/office/drawing/2014/main" id="{414F0D1C-857C-4EDB-B4CD-A6483DB4EC0A}"/>
              </a:ext>
            </a:extLst>
          </p:cNvPr>
          <p:cNvSpPr txBox="1">
            <a:spLocks noChangeArrowheads="1"/>
          </p:cNvSpPr>
          <p:nvPr/>
        </p:nvSpPr>
        <p:spPr bwMode="auto">
          <a:xfrm>
            <a:off x="5334000" y="2133600"/>
            <a:ext cx="3505200" cy="8318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latin typeface="Tahoma" panose="020B0604030504040204" pitchFamily="34" charset="0"/>
              </a:rPr>
              <a:t>add adds an item</a:t>
            </a:r>
            <a:br>
              <a:rPr lang="en-US" altLang="en-US" sz="2400">
                <a:solidFill>
                  <a:schemeClr val="accent2"/>
                </a:solidFill>
                <a:latin typeface="Tahoma" panose="020B0604030504040204" pitchFamily="34" charset="0"/>
              </a:rPr>
            </a:br>
            <a:r>
              <a:rPr lang="en-US" altLang="en-US" sz="2400">
                <a:solidFill>
                  <a:schemeClr val="accent2"/>
                </a:solidFill>
                <a:latin typeface="Tahoma" panose="020B0604030504040204" pitchFamily="34" charset="0"/>
              </a:rPr>
              <a:t>to the queue.</a:t>
            </a:r>
          </a:p>
        </p:txBody>
      </p:sp>
      <p:sp>
        <p:nvSpPr>
          <p:cNvPr id="13318" name="WordArt 9">
            <a:extLst>
              <a:ext uri="{FF2B5EF4-FFF2-40B4-BE49-F238E27FC236}">
                <a16:creationId xmlns:a16="http://schemas.microsoft.com/office/drawing/2014/main" id="{830E1D71-F511-4507-A80D-70D38360773C}"/>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graphicFrame>
        <p:nvGraphicFramePr>
          <p:cNvPr id="83986" name="Group 18">
            <a:extLst>
              <a:ext uri="{FF2B5EF4-FFF2-40B4-BE49-F238E27FC236}">
                <a16:creationId xmlns:a16="http://schemas.microsoft.com/office/drawing/2014/main" id="{B3734076-E3EF-4AA2-A88A-86A62CEC5032}"/>
              </a:ext>
            </a:extLst>
          </p:cNvPr>
          <p:cNvGraphicFramePr>
            <a:graphicFrameLocks noGrp="1"/>
          </p:cNvGraphicFramePr>
          <p:nvPr/>
        </p:nvGraphicFramePr>
        <p:xfrm>
          <a:off x="1676400" y="4191000"/>
          <a:ext cx="3149600" cy="8890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4BA7263C-66B2-444D-9074-F72BE8BF927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4339" name="Text Box 2">
            <a:extLst>
              <a:ext uri="{FF2B5EF4-FFF2-40B4-BE49-F238E27FC236}">
                <a16:creationId xmlns:a16="http://schemas.microsoft.com/office/drawing/2014/main" id="{B1659E68-E53B-4BF2-85BD-26CC30568E62}"/>
              </a:ext>
            </a:extLst>
          </p:cNvPr>
          <p:cNvSpPr txBox="1">
            <a:spLocks noChangeArrowheads="1"/>
          </p:cNvSpPr>
          <p:nvPr/>
        </p:nvSpPr>
        <p:spPr bwMode="auto">
          <a:xfrm>
            <a:off x="1066800" y="1524000"/>
            <a:ext cx="68008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The Queue interface was designed to allow</a:t>
            </a:r>
          </a:p>
          <a:p>
            <a:pPr>
              <a:spcBef>
                <a:spcPct val="0"/>
              </a:spcBef>
              <a:buFontTx/>
              <a:buNone/>
            </a:pPr>
            <a:r>
              <a:rPr lang="en-US" altLang="en-US" sz="2400">
                <a:latin typeface="Tahoma" panose="020B0604030504040204" pitchFamily="34" charset="0"/>
              </a:rPr>
              <a:t>the use of a queue in java.</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The LinkedList class implements the Queue</a:t>
            </a:r>
          </a:p>
          <a:p>
            <a:pPr>
              <a:spcBef>
                <a:spcPct val="0"/>
              </a:spcBef>
              <a:buFontTx/>
              <a:buNone/>
            </a:pPr>
            <a:r>
              <a:rPr lang="en-US" altLang="en-US" sz="2400">
                <a:latin typeface="Tahoma" panose="020B0604030504040204" pitchFamily="34" charset="0"/>
              </a:rPr>
              <a:t>interface.</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If you need a queue, just make a Queue</a:t>
            </a:r>
          </a:p>
          <a:p>
            <a:pPr>
              <a:spcBef>
                <a:spcPct val="0"/>
              </a:spcBef>
              <a:buFontTx/>
              <a:buNone/>
            </a:pPr>
            <a:r>
              <a:rPr lang="en-US" altLang="en-US" sz="2400">
                <a:latin typeface="Tahoma" panose="020B0604030504040204" pitchFamily="34" charset="0"/>
              </a:rPr>
              <a:t>reference to a LinkedList.</a:t>
            </a:r>
          </a:p>
          <a:p>
            <a:pPr>
              <a:spcBef>
                <a:spcPct val="0"/>
              </a:spcBef>
              <a:buFontTx/>
              <a:buNone/>
            </a:pPr>
            <a:r>
              <a:rPr lang="en-US" altLang="en-US" sz="2400">
                <a:latin typeface="Tahoma" panose="020B0604030504040204" pitchFamily="34" charset="0"/>
              </a:rPr>
              <a:t> </a:t>
            </a:r>
          </a:p>
        </p:txBody>
      </p:sp>
      <p:sp>
        <p:nvSpPr>
          <p:cNvPr id="14340" name="WordArt 3">
            <a:extLst>
              <a:ext uri="{FF2B5EF4-FFF2-40B4-BE49-F238E27FC236}">
                <a16:creationId xmlns:a16="http://schemas.microsoft.com/office/drawing/2014/main" id="{3CAF06BF-028C-488B-A374-0663CB411E37}"/>
              </a:ext>
            </a:extLst>
          </p:cNvPr>
          <p:cNvSpPr>
            <a:spLocks noChangeArrowheads="1" noChangeShapeType="1" noTextEdit="1"/>
          </p:cNvSpPr>
          <p:nvPr/>
        </p:nvSpPr>
        <p:spPr bwMode="auto">
          <a:xfrm>
            <a:off x="1066800" y="609600"/>
            <a:ext cx="64008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Java Queue Interface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F8F3B1-CCA4-4E45-B97F-B151152940EB}"/>
              </a:ext>
            </a:extLst>
          </p:cNvPr>
          <p:cNvGrpSpPr/>
          <p:nvPr/>
        </p:nvGrpSpPr>
        <p:grpSpPr>
          <a:xfrm>
            <a:off x="609600" y="42205"/>
            <a:ext cx="7848600" cy="6739595"/>
            <a:chOff x="609600" y="42205"/>
            <a:chExt cx="7848600" cy="6739595"/>
          </a:xfrm>
        </p:grpSpPr>
        <p:pic>
          <p:nvPicPr>
            <p:cNvPr id="5" name="Picture 4" descr="Diagram, schematic&#10;&#10;Description automatically generated">
              <a:extLst>
                <a:ext uri="{FF2B5EF4-FFF2-40B4-BE49-F238E27FC236}">
                  <a16:creationId xmlns:a16="http://schemas.microsoft.com/office/drawing/2014/main" id="{1BA1C837-B04A-4B23-9BEE-F9F879320B54}"/>
                </a:ext>
              </a:extLst>
            </p:cNvPr>
            <p:cNvPicPr>
              <a:picLocks noChangeAspect="1"/>
            </p:cNvPicPr>
            <p:nvPr/>
          </p:nvPicPr>
          <p:blipFill rotWithShape="1">
            <a:blip r:embed="rId3">
              <a:extLst>
                <a:ext uri="{28A0092B-C50C-407E-A947-70E740481C1C}">
                  <a14:useLocalDpi xmlns:a14="http://schemas.microsoft.com/office/drawing/2010/main" val="0"/>
                </a:ext>
              </a:extLst>
            </a:blip>
            <a:srcRect b="28889"/>
            <a:stretch/>
          </p:blipFill>
          <p:spPr>
            <a:xfrm>
              <a:off x="609600" y="42205"/>
              <a:ext cx="7848600" cy="6739595"/>
            </a:xfrm>
            <a:prstGeom prst="rect">
              <a:avLst/>
            </a:prstGeom>
          </p:spPr>
        </p:pic>
        <p:sp>
          <p:nvSpPr>
            <p:cNvPr id="6" name="Freeform: Shape 5">
              <a:extLst>
                <a:ext uri="{FF2B5EF4-FFF2-40B4-BE49-F238E27FC236}">
                  <a16:creationId xmlns:a16="http://schemas.microsoft.com/office/drawing/2014/main" id="{9B2634DC-F4AA-4045-8AE1-B79B067D0FEB}"/>
                </a:ext>
              </a:extLst>
            </p:cNvPr>
            <p:cNvSpPr/>
            <p:nvPr/>
          </p:nvSpPr>
          <p:spPr bwMode="auto">
            <a:xfrm>
              <a:off x="4221479" y="1005840"/>
              <a:ext cx="400461" cy="3596640"/>
            </a:xfrm>
            <a:custGeom>
              <a:avLst/>
              <a:gdLst>
                <a:gd name="connsiteX0" fmla="*/ 0 w 410530"/>
                <a:gd name="connsiteY0" fmla="*/ 3596640 h 3596640"/>
                <a:gd name="connsiteX1" fmla="*/ 228600 w 410530"/>
                <a:gd name="connsiteY1" fmla="*/ 3520440 h 3596640"/>
                <a:gd name="connsiteX2" fmla="*/ 396240 w 410530"/>
                <a:gd name="connsiteY2" fmla="*/ 3200400 h 3596640"/>
                <a:gd name="connsiteX3" fmla="*/ 396240 w 410530"/>
                <a:gd name="connsiteY3" fmla="*/ 1249680 h 3596640"/>
                <a:gd name="connsiteX4" fmla="*/ 350520 w 410530"/>
                <a:gd name="connsiteY4" fmla="*/ 0 h 3596640"/>
                <a:gd name="connsiteX0" fmla="*/ 0 w 400461"/>
                <a:gd name="connsiteY0" fmla="*/ 3596640 h 3596640"/>
                <a:gd name="connsiteX1" fmla="*/ 228600 w 400461"/>
                <a:gd name="connsiteY1" fmla="*/ 3520440 h 3596640"/>
                <a:gd name="connsiteX2" fmla="*/ 396240 w 400461"/>
                <a:gd name="connsiteY2" fmla="*/ 3200400 h 3596640"/>
                <a:gd name="connsiteX3" fmla="*/ 350101 w 400461"/>
                <a:gd name="connsiteY3" fmla="*/ 1069317 h 3596640"/>
                <a:gd name="connsiteX4" fmla="*/ 350520 w 400461"/>
                <a:gd name="connsiteY4" fmla="*/ 0 h 3596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461" h="3596640">
                  <a:moveTo>
                    <a:pt x="0" y="3596640"/>
                  </a:moveTo>
                  <a:cubicBezTo>
                    <a:pt x="81280" y="3591560"/>
                    <a:pt x="162560" y="3586480"/>
                    <a:pt x="228600" y="3520440"/>
                  </a:cubicBezTo>
                  <a:cubicBezTo>
                    <a:pt x="294640" y="3454400"/>
                    <a:pt x="375990" y="3608920"/>
                    <a:pt x="396240" y="3200400"/>
                  </a:cubicBezTo>
                  <a:cubicBezTo>
                    <a:pt x="416490" y="2791880"/>
                    <a:pt x="357721" y="1602717"/>
                    <a:pt x="350101" y="1069317"/>
                  </a:cubicBezTo>
                  <a:cubicBezTo>
                    <a:pt x="342481" y="535917"/>
                    <a:pt x="369570" y="358140"/>
                    <a:pt x="350520" y="0"/>
                  </a:cubicBezTo>
                </a:path>
              </a:pathLst>
            </a:custGeom>
            <a:noFill/>
            <a:ln w="1905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sp>
          <p:nvSpPr>
            <p:cNvPr id="7" name="TextBox 6">
              <a:extLst>
                <a:ext uri="{FF2B5EF4-FFF2-40B4-BE49-F238E27FC236}">
                  <a16:creationId xmlns:a16="http://schemas.microsoft.com/office/drawing/2014/main" id="{0FAFD044-0A98-466F-A699-E8B6BE32CE3A}"/>
                </a:ext>
              </a:extLst>
            </p:cNvPr>
            <p:cNvSpPr txBox="1"/>
            <p:nvPr/>
          </p:nvSpPr>
          <p:spPr>
            <a:xfrm>
              <a:off x="914400" y="4582496"/>
              <a:ext cx="1143000" cy="369332"/>
            </a:xfrm>
            <a:prstGeom prst="rect">
              <a:avLst/>
            </a:prstGeom>
            <a:noFill/>
            <a:ln w="19050">
              <a:solidFill>
                <a:schemeClr val="tx1"/>
              </a:solidFill>
            </a:ln>
          </p:spPr>
          <p:txBody>
            <a:bodyPr wrap="square" rtlCol="0">
              <a:spAutoFit/>
            </a:bodyPr>
            <a:lstStyle/>
            <a:p>
              <a:pPr algn="ctr"/>
              <a:r>
                <a:rPr lang="en-US" sz="1800" b="0" dirty="0">
                  <a:latin typeface="Trebuchet MS" panose="020B0603020202020204" pitchFamily="34" charset="0"/>
                </a:rPr>
                <a:t>Vector</a:t>
              </a:r>
              <a:endParaRPr lang="en-US" sz="3200" b="0" dirty="0">
                <a:latin typeface="Trebuchet MS" panose="020B0603020202020204" pitchFamily="34" charset="0"/>
              </a:endParaRPr>
            </a:p>
          </p:txBody>
        </p:sp>
        <p:pic>
          <p:nvPicPr>
            <p:cNvPr id="8" name="Picture 7">
              <a:extLst>
                <a:ext uri="{FF2B5EF4-FFF2-40B4-BE49-F238E27FC236}">
                  <a16:creationId xmlns:a16="http://schemas.microsoft.com/office/drawing/2014/main" id="{B70494F4-14C4-493A-8B56-2D6819BB3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231" y="4999828"/>
              <a:ext cx="190304" cy="515934"/>
            </a:xfrm>
            <a:prstGeom prst="rect">
              <a:avLst/>
            </a:prstGeom>
          </p:spPr>
        </p:pic>
        <p:pic>
          <p:nvPicPr>
            <p:cNvPr id="9" name="Picture 8">
              <a:extLst>
                <a:ext uri="{FF2B5EF4-FFF2-40B4-BE49-F238E27FC236}">
                  <a16:creationId xmlns:a16="http://schemas.microsoft.com/office/drawing/2014/main" id="{F937E365-45FA-4C9E-A5F2-29CE22FD5D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944" y="1029039"/>
              <a:ext cx="190304" cy="515934"/>
            </a:xfrm>
            <a:prstGeom prst="rect">
              <a:avLst/>
            </a:prstGeom>
          </p:spPr>
        </p:pic>
        <p:sp>
          <p:nvSpPr>
            <p:cNvPr id="10" name="Freeform: Shape 9">
              <a:extLst>
                <a:ext uri="{FF2B5EF4-FFF2-40B4-BE49-F238E27FC236}">
                  <a16:creationId xmlns:a16="http://schemas.microsoft.com/office/drawing/2014/main" id="{846AA933-C469-42F7-A162-1025B85AD767}"/>
                </a:ext>
              </a:extLst>
            </p:cNvPr>
            <p:cNvSpPr/>
            <p:nvPr/>
          </p:nvSpPr>
          <p:spPr bwMode="auto">
            <a:xfrm>
              <a:off x="2066907" y="2517256"/>
              <a:ext cx="432503" cy="2271180"/>
            </a:xfrm>
            <a:custGeom>
              <a:avLst/>
              <a:gdLst>
                <a:gd name="connsiteX0" fmla="*/ 0 w 410530"/>
                <a:gd name="connsiteY0" fmla="*/ 3596640 h 3596640"/>
                <a:gd name="connsiteX1" fmla="*/ 228600 w 410530"/>
                <a:gd name="connsiteY1" fmla="*/ 3520440 h 3596640"/>
                <a:gd name="connsiteX2" fmla="*/ 396240 w 410530"/>
                <a:gd name="connsiteY2" fmla="*/ 3200400 h 3596640"/>
                <a:gd name="connsiteX3" fmla="*/ 396240 w 410530"/>
                <a:gd name="connsiteY3" fmla="*/ 1249680 h 3596640"/>
                <a:gd name="connsiteX4" fmla="*/ 350520 w 410530"/>
                <a:gd name="connsiteY4" fmla="*/ 0 h 3596640"/>
                <a:gd name="connsiteX0" fmla="*/ 0 w 400461"/>
                <a:gd name="connsiteY0" fmla="*/ 3596640 h 3596640"/>
                <a:gd name="connsiteX1" fmla="*/ 228600 w 400461"/>
                <a:gd name="connsiteY1" fmla="*/ 3520440 h 3596640"/>
                <a:gd name="connsiteX2" fmla="*/ 396240 w 400461"/>
                <a:gd name="connsiteY2" fmla="*/ 3200400 h 3596640"/>
                <a:gd name="connsiteX3" fmla="*/ 350101 w 400461"/>
                <a:gd name="connsiteY3" fmla="*/ 1069317 h 3596640"/>
                <a:gd name="connsiteX4" fmla="*/ 350520 w 400461"/>
                <a:gd name="connsiteY4" fmla="*/ 0 h 3596640"/>
                <a:gd name="connsiteX0" fmla="*/ 0 w 414354"/>
                <a:gd name="connsiteY0" fmla="*/ 3596640 h 3596640"/>
                <a:gd name="connsiteX1" fmla="*/ 228600 w 414354"/>
                <a:gd name="connsiteY1" fmla="*/ 3520440 h 3596640"/>
                <a:gd name="connsiteX2" fmla="*/ 396240 w 414354"/>
                <a:gd name="connsiteY2" fmla="*/ 3200400 h 3596640"/>
                <a:gd name="connsiteX3" fmla="*/ 404630 w 414354"/>
                <a:gd name="connsiteY3" fmla="*/ 1895632 h 3596640"/>
                <a:gd name="connsiteX4" fmla="*/ 350520 w 414354"/>
                <a:gd name="connsiteY4" fmla="*/ 0 h 3596640"/>
                <a:gd name="connsiteX0" fmla="*/ 0 w 414354"/>
                <a:gd name="connsiteY0" fmla="*/ 2271180 h 2271180"/>
                <a:gd name="connsiteX1" fmla="*/ 228600 w 414354"/>
                <a:gd name="connsiteY1" fmla="*/ 2194980 h 2271180"/>
                <a:gd name="connsiteX2" fmla="*/ 396240 w 414354"/>
                <a:gd name="connsiteY2" fmla="*/ 1874940 h 2271180"/>
                <a:gd name="connsiteX3" fmla="*/ 404630 w 414354"/>
                <a:gd name="connsiteY3" fmla="*/ 570172 h 2271180"/>
                <a:gd name="connsiteX4" fmla="*/ 400854 w 414354"/>
                <a:gd name="connsiteY4" fmla="*/ 0 h 2271180"/>
                <a:gd name="connsiteX0" fmla="*/ 0 w 426664"/>
                <a:gd name="connsiteY0" fmla="*/ 2271180 h 2271180"/>
                <a:gd name="connsiteX1" fmla="*/ 228600 w 426664"/>
                <a:gd name="connsiteY1" fmla="*/ 2194980 h 2271180"/>
                <a:gd name="connsiteX2" fmla="*/ 396240 w 426664"/>
                <a:gd name="connsiteY2" fmla="*/ 1874940 h 2271180"/>
                <a:gd name="connsiteX3" fmla="*/ 404630 w 426664"/>
                <a:gd name="connsiteY3" fmla="*/ 570172 h 2271180"/>
                <a:gd name="connsiteX4" fmla="*/ 421826 w 426664"/>
                <a:gd name="connsiteY4" fmla="*/ 0 h 2271180"/>
                <a:gd name="connsiteX0" fmla="*/ 0 w 432503"/>
                <a:gd name="connsiteY0" fmla="*/ 2271180 h 2271180"/>
                <a:gd name="connsiteX1" fmla="*/ 228600 w 432503"/>
                <a:gd name="connsiteY1" fmla="*/ 2194980 h 2271180"/>
                <a:gd name="connsiteX2" fmla="*/ 396240 w 432503"/>
                <a:gd name="connsiteY2" fmla="*/ 1874940 h 2271180"/>
                <a:gd name="connsiteX3" fmla="*/ 429797 w 432503"/>
                <a:gd name="connsiteY3" fmla="*/ 691813 h 2271180"/>
                <a:gd name="connsiteX4" fmla="*/ 421826 w 432503"/>
                <a:gd name="connsiteY4" fmla="*/ 0 h 227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03" h="2271180">
                  <a:moveTo>
                    <a:pt x="0" y="2271180"/>
                  </a:moveTo>
                  <a:cubicBezTo>
                    <a:pt x="81280" y="2266100"/>
                    <a:pt x="162560" y="2261020"/>
                    <a:pt x="228600" y="2194980"/>
                  </a:cubicBezTo>
                  <a:cubicBezTo>
                    <a:pt x="294640" y="2128940"/>
                    <a:pt x="362707" y="2125468"/>
                    <a:pt x="396240" y="1874940"/>
                  </a:cubicBezTo>
                  <a:cubicBezTo>
                    <a:pt x="429773" y="1624412"/>
                    <a:pt x="437417" y="1225213"/>
                    <a:pt x="429797" y="691813"/>
                  </a:cubicBezTo>
                  <a:cubicBezTo>
                    <a:pt x="422177" y="158413"/>
                    <a:pt x="440876" y="358140"/>
                    <a:pt x="421826" y="0"/>
                  </a:cubicBezTo>
                </a:path>
              </a:pathLst>
            </a:custGeom>
            <a:noFill/>
            <a:ln w="1905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pic>
          <p:nvPicPr>
            <p:cNvPr id="11" name="Picture 10">
              <a:extLst>
                <a:ext uri="{FF2B5EF4-FFF2-40B4-BE49-F238E27FC236}">
                  <a16:creationId xmlns:a16="http://schemas.microsoft.com/office/drawing/2014/main" id="{9905A9FB-B2DE-47A9-8A38-905FB9525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871" y="2506901"/>
              <a:ext cx="190304" cy="515934"/>
            </a:xfrm>
            <a:prstGeom prst="rect">
              <a:avLst/>
            </a:prstGeom>
          </p:spPr>
        </p:pic>
      </p:grpSp>
    </p:spTree>
    <p:extLst>
      <p:ext uri="{BB962C8B-B14F-4D97-AF65-F5344CB8AC3E}">
        <p14:creationId xmlns:p14="http://schemas.microsoft.com/office/powerpoint/2010/main" val="366430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A3035A4D-9BFB-4DF9-BF63-75280CF0459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5363" name="WordArt 2">
            <a:extLst>
              <a:ext uri="{FF2B5EF4-FFF2-40B4-BE49-F238E27FC236}">
                <a16:creationId xmlns:a16="http://schemas.microsoft.com/office/drawing/2014/main" id="{32AEA0BC-43C9-49BF-9FDE-9978054DFEAF}"/>
              </a:ext>
            </a:extLst>
          </p:cNvPr>
          <p:cNvSpPr>
            <a:spLocks noChangeArrowheads="1" noChangeShapeType="1" noTextEdit="1"/>
          </p:cNvSpPr>
          <p:nvPr/>
        </p:nvSpPr>
        <p:spPr bwMode="auto">
          <a:xfrm>
            <a:off x="990600" y="1066800"/>
            <a:ext cx="6553200" cy="3733800"/>
          </a:xfrm>
          <a:prstGeom prst="rect">
            <a:avLst/>
          </a:prstGeom>
        </p:spPr>
        <p:txBody>
          <a:bodyPr wrap="none" fromWordArt="1">
            <a:prstTxWarp prst="textPlain">
              <a:avLst>
                <a:gd name="adj" fmla="val 50000"/>
              </a:avLst>
            </a:prstTxWarp>
          </a:bodyPr>
          <a:lstStyle/>
          <a:p>
            <a:pPr algn="ctr"/>
            <a:r>
              <a:rPr lang="en-US" sz="3600" kern="10">
                <a:ln w="9525">
                  <a:solidFill>
                    <a:srgbClr val="CCFFFF"/>
                  </a:solidFill>
                  <a:round/>
                  <a:headEnd/>
                  <a:tailEnd/>
                </a:ln>
                <a:solidFill>
                  <a:srgbClr val="0000FF"/>
                </a:solidFill>
                <a:effectLst>
                  <a:outerShdw dist="35921" dir="2700000" algn="ctr" rotWithShape="0">
                    <a:srgbClr val="C0C0C0"/>
                  </a:outerShdw>
                </a:effectLst>
                <a:latin typeface="Impact" panose="020B0806030902050204" pitchFamily="34" charset="0"/>
              </a:rPr>
              <a:t>Queue</a:t>
            </a:r>
          </a:p>
          <a:p>
            <a:pPr algn="ctr"/>
            <a:r>
              <a:rPr lang="en-US" sz="3600" kern="10">
                <a:ln w="9525">
                  <a:solidFill>
                    <a:srgbClr val="CCFFFF"/>
                  </a:solidFill>
                  <a:round/>
                  <a:headEnd/>
                  <a:tailEnd/>
                </a:ln>
                <a:solidFill>
                  <a:srgbClr val="0000FF"/>
                </a:solidFill>
                <a:effectLst>
                  <a:outerShdw dist="35921" dir="2700000" algn="ctr" rotWithShape="0">
                    <a:srgbClr val="C0C0C0"/>
                  </a:outerShdw>
                </a:effectLst>
                <a:latin typeface="Impact" panose="020B0806030902050204" pitchFamily="34" charset="0"/>
              </a:rPr>
              <a:t>Methods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8D15F50F-9504-43ED-A1DA-BCD00CC327D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graphicFrame>
        <p:nvGraphicFramePr>
          <p:cNvPr id="86046" name="Group 30">
            <a:extLst>
              <a:ext uri="{FF2B5EF4-FFF2-40B4-BE49-F238E27FC236}">
                <a16:creationId xmlns:a16="http://schemas.microsoft.com/office/drawing/2014/main" id="{441A80E6-3F40-4428-A10C-6E4C2BA80E02}"/>
              </a:ext>
            </a:extLst>
          </p:cNvPr>
          <p:cNvGraphicFramePr>
            <a:graphicFrameLocks noGrp="1"/>
          </p:cNvGraphicFramePr>
          <p:nvPr>
            <p:extLst>
              <p:ext uri="{D42A27DB-BD31-4B8C-83A1-F6EECF244321}">
                <p14:modId xmlns:p14="http://schemas.microsoft.com/office/powerpoint/2010/main" val="2706797243"/>
              </p:ext>
            </p:extLst>
          </p:nvPr>
        </p:nvGraphicFramePr>
        <p:xfrm>
          <a:off x="609600" y="533400"/>
          <a:ext cx="8077200" cy="440055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Linked List </a:t>
                      </a:r>
                      <a:r>
                        <a:rPr kumimoji="0" lang="en-US" sz="2000" b="1" i="0" u="none" strike="noStrike" cap="none" normalizeH="0" baseline="0">
                          <a:ln>
                            <a:noFill/>
                          </a:ln>
                          <a:solidFill>
                            <a:srgbClr val="FF0000"/>
                          </a:solidFill>
                          <a:effectLst/>
                          <a:latin typeface="Tahoma" pitchFamily="34" charset="0"/>
                        </a:rPr>
                        <a:t>as a Queue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adds item x to the queue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and returns front 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element()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the front item with no remove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the # of items in the queue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isEmpty()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checks to see if the queue is empty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412" name="Text Box 31">
            <a:extLst>
              <a:ext uri="{FF2B5EF4-FFF2-40B4-BE49-F238E27FC236}">
                <a16:creationId xmlns:a16="http://schemas.microsoft.com/office/drawing/2014/main" id="{8E5B30B3-39FC-432E-8E06-706225013D6E}"/>
              </a:ext>
            </a:extLst>
          </p:cNvPr>
          <p:cNvSpPr txBox="1">
            <a:spLocks noChangeArrowheads="1"/>
          </p:cNvSpPr>
          <p:nvPr/>
        </p:nvSpPr>
        <p:spPr bwMode="auto">
          <a:xfrm>
            <a:off x="2209800" y="5486400"/>
            <a:ext cx="4495800" cy="5318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chemeClr val="accent2"/>
                </a:solidFill>
                <a:latin typeface="Tahoma" panose="020B0604030504040204" pitchFamily="34" charset="0"/>
              </a:rPr>
              <a:t>import  java.util.Queue;</a:t>
            </a:r>
            <a:endParaRPr lang="en-US" altLang="en-US" sz="28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0225C37A-BAD5-42A6-BBA1-8032B32624C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7411" name="Text Box 2">
            <a:extLst>
              <a:ext uri="{FF2B5EF4-FFF2-40B4-BE49-F238E27FC236}">
                <a16:creationId xmlns:a16="http://schemas.microsoft.com/office/drawing/2014/main" id="{0C932C03-E4B8-4E17-9542-2CD545748B5D}"/>
              </a:ext>
            </a:extLst>
          </p:cNvPr>
          <p:cNvSpPr txBox="1">
            <a:spLocks noChangeArrowheads="1"/>
          </p:cNvSpPr>
          <p:nvPr/>
        </p:nvSpPr>
        <p:spPr bwMode="auto">
          <a:xfrm>
            <a:off x="609600" y="1600200"/>
            <a:ext cx="7010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Queue&lt;Integer&gt; queue;</a:t>
            </a:r>
          </a:p>
          <a:p>
            <a:pPr>
              <a:spcBef>
                <a:spcPct val="0"/>
              </a:spcBef>
              <a:buFontTx/>
              <a:buNone/>
            </a:pPr>
            <a:r>
              <a:rPr lang="en-US" altLang="en-US" sz="2800">
                <a:latin typeface="Tahoma" panose="020B0604030504040204" pitchFamily="34" charset="0"/>
              </a:rPr>
              <a:t>queue = new LinkedList&lt;Integer&gt;();</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queue.add(11);</a:t>
            </a:r>
          </a:p>
          <a:p>
            <a:pPr>
              <a:spcBef>
                <a:spcPct val="0"/>
              </a:spcBef>
              <a:buFontTx/>
              <a:buNone/>
            </a:pPr>
            <a:r>
              <a:rPr lang="en-US" altLang="en-US" sz="2800">
                <a:latin typeface="Tahoma" panose="020B0604030504040204" pitchFamily="34" charset="0"/>
              </a:rPr>
              <a:t>queue.add(10);</a:t>
            </a:r>
          </a:p>
          <a:p>
            <a:pPr>
              <a:spcBef>
                <a:spcPct val="0"/>
              </a:spcBef>
              <a:buFontTx/>
              <a:buNone/>
            </a:pPr>
            <a:r>
              <a:rPr lang="en-US" altLang="en-US" sz="2800">
                <a:latin typeface="Tahoma" panose="020B0604030504040204" pitchFamily="34" charset="0"/>
              </a:rPr>
              <a:t>queue.add(7);</a:t>
            </a:r>
          </a:p>
          <a:p>
            <a:pPr>
              <a:spcBef>
                <a:spcPct val="0"/>
              </a:spcBef>
              <a:buFontTx/>
              <a:buNone/>
            </a:pPr>
            <a:r>
              <a:rPr lang="en-US" altLang="en-US" sz="2800">
                <a:latin typeface="Tahoma" panose="020B0604030504040204" pitchFamily="34" charset="0"/>
              </a:rPr>
              <a:t>out.println(queue);</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p:txBody>
      </p:sp>
      <p:sp>
        <p:nvSpPr>
          <p:cNvPr id="17412" name="WordArt 3">
            <a:extLst>
              <a:ext uri="{FF2B5EF4-FFF2-40B4-BE49-F238E27FC236}">
                <a16:creationId xmlns:a16="http://schemas.microsoft.com/office/drawing/2014/main" id="{6A116E1D-4ADB-457D-994F-5327FDCC5AD1}"/>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add</a:t>
            </a:r>
          </a:p>
        </p:txBody>
      </p:sp>
      <p:sp>
        <p:nvSpPr>
          <p:cNvPr id="17413" name="Text Box 4">
            <a:extLst>
              <a:ext uri="{FF2B5EF4-FFF2-40B4-BE49-F238E27FC236}">
                <a16:creationId xmlns:a16="http://schemas.microsoft.com/office/drawing/2014/main" id="{3AAC7A23-844C-49B7-8CA3-8A9E41272F74}"/>
              </a:ext>
            </a:extLst>
          </p:cNvPr>
          <p:cNvSpPr txBox="1">
            <a:spLocks noChangeArrowheads="1"/>
          </p:cNvSpPr>
          <p:nvPr/>
        </p:nvSpPr>
        <p:spPr bwMode="auto">
          <a:xfrm>
            <a:off x="6477000" y="3200400"/>
            <a:ext cx="2362200" cy="132397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[11, 10, 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24050E44-514D-4C17-B981-BD2056ACC13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8435" name="Text Box 8">
            <a:extLst>
              <a:ext uri="{FF2B5EF4-FFF2-40B4-BE49-F238E27FC236}">
                <a16:creationId xmlns:a16="http://schemas.microsoft.com/office/drawing/2014/main" id="{7D1EAB0E-F203-42C9-A7DE-AFF155D0155C}"/>
              </a:ext>
            </a:extLst>
          </p:cNvPr>
          <p:cNvSpPr txBox="1">
            <a:spLocks noChangeArrowheads="1"/>
          </p:cNvSpPr>
          <p:nvPr/>
        </p:nvSpPr>
        <p:spPr bwMode="auto">
          <a:xfrm>
            <a:off x="609600" y="1600200"/>
            <a:ext cx="7010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Queue&lt;Integer&gt; queue;</a:t>
            </a:r>
          </a:p>
          <a:p>
            <a:pPr>
              <a:spcBef>
                <a:spcPct val="0"/>
              </a:spcBef>
              <a:buFontTx/>
              <a:buNone/>
            </a:pPr>
            <a:r>
              <a:rPr lang="en-US" altLang="en-US" sz="2800">
                <a:latin typeface="Tahoma" panose="020B0604030504040204" pitchFamily="34" charset="0"/>
              </a:rPr>
              <a:t>queue = new LinkedList&lt;Integer&gt;();</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queue.add(11);</a:t>
            </a:r>
          </a:p>
          <a:p>
            <a:pPr>
              <a:spcBef>
                <a:spcPct val="0"/>
              </a:spcBef>
              <a:buFontTx/>
              <a:buNone/>
            </a:pPr>
            <a:r>
              <a:rPr lang="en-US" altLang="en-US" sz="2800">
                <a:latin typeface="Tahoma" panose="020B0604030504040204" pitchFamily="34" charset="0"/>
              </a:rPr>
              <a:t>queue.add(10);</a:t>
            </a:r>
          </a:p>
          <a:p>
            <a:pPr>
              <a:spcBef>
                <a:spcPct val="0"/>
              </a:spcBef>
              <a:buFontTx/>
              <a:buNone/>
            </a:pPr>
            <a:r>
              <a:rPr lang="en-US" altLang="en-US" sz="2800">
                <a:latin typeface="Tahoma" panose="020B0604030504040204" pitchFamily="34" charset="0"/>
              </a:rPr>
              <a:t>queue.add(7);</a:t>
            </a:r>
          </a:p>
          <a:p>
            <a:pPr>
              <a:spcBef>
                <a:spcPct val="0"/>
              </a:spcBef>
              <a:buFontTx/>
              <a:buNone/>
            </a:pPr>
            <a:r>
              <a:rPr lang="en-US" altLang="en-US" sz="2800">
                <a:latin typeface="Tahoma" panose="020B0604030504040204" pitchFamily="34" charset="0"/>
              </a:rPr>
              <a:t>out.println(queue.remove());</a:t>
            </a:r>
          </a:p>
          <a:p>
            <a:pPr>
              <a:spcBef>
                <a:spcPct val="0"/>
              </a:spcBef>
              <a:buFontTx/>
              <a:buNone/>
            </a:pPr>
            <a:r>
              <a:rPr lang="en-US" altLang="en-US" sz="2800">
                <a:latin typeface="Tahoma" panose="020B0604030504040204" pitchFamily="34" charset="0"/>
              </a:rPr>
              <a:t>out.println(queue);</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p:txBody>
      </p:sp>
      <p:sp>
        <p:nvSpPr>
          <p:cNvPr id="18436" name="WordArt 9">
            <a:extLst>
              <a:ext uri="{FF2B5EF4-FFF2-40B4-BE49-F238E27FC236}">
                <a16:creationId xmlns:a16="http://schemas.microsoft.com/office/drawing/2014/main" id="{8F0B5F9B-08AD-4297-9511-719740FCEFE3}"/>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remove</a:t>
            </a:r>
          </a:p>
        </p:txBody>
      </p:sp>
      <p:sp>
        <p:nvSpPr>
          <p:cNvPr id="18437" name="Text Box 10">
            <a:extLst>
              <a:ext uri="{FF2B5EF4-FFF2-40B4-BE49-F238E27FC236}">
                <a16:creationId xmlns:a16="http://schemas.microsoft.com/office/drawing/2014/main" id="{BC907752-436D-4C8E-9EF7-5976C6352934}"/>
              </a:ext>
            </a:extLst>
          </p:cNvPr>
          <p:cNvSpPr txBox="1">
            <a:spLocks noChangeArrowheads="1"/>
          </p:cNvSpPr>
          <p:nvPr/>
        </p:nvSpPr>
        <p:spPr bwMode="auto">
          <a:xfrm>
            <a:off x="6934200" y="3200400"/>
            <a:ext cx="1905000" cy="181133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11</a:t>
            </a:r>
            <a:br>
              <a:rPr lang="en-US" altLang="en-US">
                <a:latin typeface="Tahoma" panose="020B0604030504040204" pitchFamily="34" charset="0"/>
              </a:rPr>
            </a:br>
            <a:r>
              <a:rPr lang="en-US" altLang="en-US">
                <a:latin typeface="Tahoma" panose="020B0604030504040204" pitchFamily="34" charset="0"/>
              </a:rPr>
              <a:t>[10, 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9FCC69E6-D887-4EB6-BE1C-5B5F1C38CA1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9459" name="WordArt 2">
            <a:extLst>
              <a:ext uri="{FF2B5EF4-FFF2-40B4-BE49-F238E27FC236}">
                <a16:creationId xmlns:a16="http://schemas.microsoft.com/office/drawing/2014/main" id="{B87E40AD-1848-4B28-8B09-728E03045045}"/>
              </a:ext>
            </a:extLst>
          </p:cNvPr>
          <p:cNvSpPr>
            <a:spLocks noChangeArrowheads="1" noChangeShapeType="1" noTextEdit="1"/>
          </p:cNvSpPr>
          <p:nvPr/>
        </p:nvSpPr>
        <p:spPr bwMode="auto">
          <a:xfrm>
            <a:off x="838200" y="762000"/>
            <a:ext cx="6781800" cy="49530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queueadd.java</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queueremove.java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190EA73F-91E8-4AA5-A9E9-87D31767202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0483" name="Text Box 2">
            <a:extLst>
              <a:ext uri="{FF2B5EF4-FFF2-40B4-BE49-F238E27FC236}">
                <a16:creationId xmlns:a16="http://schemas.microsoft.com/office/drawing/2014/main" id="{4798B9E7-9EED-415C-92F1-0A91537E0036}"/>
              </a:ext>
            </a:extLst>
          </p:cNvPr>
          <p:cNvSpPr txBox="1">
            <a:spLocks noChangeArrowheads="1"/>
          </p:cNvSpPr>
          <p:nvPr/>
        </p:nvSpPr>
        <p:spPr bwMode="auto">
          <a:xfrm>
            <a:off x="609600" y="1600200"/>
            <a:ext cx="7010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Queue&lt;Integer&gt; queue;</a:t>
            </a:r>
          </a:p>
          <a:p>
            <a:pPr>
              <a:spcBef>
                <a:spcPct val="0"/>
              </a:spcBef>
              <a:buFontTx/>
              <a:buNone/>
            </a:pPr>
            <a:r>
              <a:rPr lang="en-US" altLang="en-US" sz="2800" dirty="0">
                <a:latin typeface="Tahoma" panose="020B0604030504040204" pitchFamily="34" charset="0"/>
              </a:rPr>
              <a:t>queue = new LinkedList&lt;Integer&gt;();</a:t>
            </a:r>
          </a:p>
          <a:p>
            <a:pPr>
              <a:spcBef>
                <a:spcPct val="0"/>
              </a:spcBef>
              <a:buFontTx/>
              <a:buNone/>
            </a:pPr>
            <a:r>
              <a:rPr lang="en-US" altLang="en-US" sz="2800" dirty="0" err="1">
                <a:latin typeface="Tahoma" panose="020B0604030504040204" pitchFamily="34" charset="0"/>
              </a:rPr>
              <a:t>queue.add</a:t>
            </a:r>
            <a:r>
              <a:rPr lang="en-US" altLang="en-US" sz="2800" dirty="0">
                <a:latin typeface="Tahoma" panose="020B0604030504040204" pitchFamily="34" charset="0"/>
              </a:rPr>
              <a:t>(11);</a:t>
            </a:r>
          </a:p>
          <a:p>
            <a:pPr>
              <a:spcBef>
                <a:spcPct val="0"/>
              </a:spcBef>
              <a:buFontTx/>
              <a:buNone/>
            </a:pPr>
            <a:r>
              <a:rPr lang="en-US" altLang="en-US" sz="2800" dirty="0" err="1">
                <a:latin typeface="Tahoma" panose="020B0604030504040204" pitchFamily="34" charset="0"/>
              </a:rPr>
              <a:t>queue.add</a:t>
            </a:r>
            <a:r>
              <a:rPr lang="en-US" altLang="en-US" sz="2800" dirty="0">
                <a:latin typeface="Tahoma" panose="020B0604030504040204" pitchFamily="34" charset="0"/>
              </a:rPr>
              <a:t>(7);</a:t>
            </a:r>
          </a:p>
          <a:p>
            <a:pPr>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(queue);</a:t>
            </a:r>
          </a:p>
          <a:p>
            <a:pPr>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queue.element</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queue.remove</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queue.element</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queue.remove</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(queue);</a:t>
            </a:r>
          </a:p>
          <a:p>
            <a:pPr>
              <a:spcBef>
                <a:spcPct val="0"/>
              </a:spcBef>
              <a:buFontTx/>
              <a:buNone/>
            </a:pPr>
            <a:endParaRPr lang="en-US" altLang="en-US" sz="2800" dirty="0">
              <a:latin typeface="Tahoma" panose="020B0604030504040204" pitchFamily="34" charset="0"/>
            </a:endParaRPr>
          </a:p>
        </p:txBody>
      </p:sp>
      <p:sp>
        <p:nvSpPr>
          <p:cNvPr id="20484" name="WordArt 3">
            <a:extLst>
              <a:ext uri="{FF2B5EF4-FFF2-40B4-BE49-F238E27FC236}">
                <a16:creationId xmlns:a16="http://schemas.microsoft.com/office/drawing/2014/main" id="{EBEA0D4B-442B-436F-836A-B61C1CE1A072}"/>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peek</a:t>
            </a:r>
          </a:p>
        </p:txBody>
      </p:sp>
      <p:sp>
        <p:nvSpPr>
          <p:cNvPr id="20485" name="Text Box 4">
            <a:extLst>
              <a:ext uri="{FF2B5EF4-FFF2-40B4-BE49-F238E27FC236}">
                <a16:creationId xmlns:a16="http://schemas.microsoft.com/office/drawing/2014/main" id="{3AFAB5FD-4374-4D4F-972E-A0AA7FE62F3D}"/>
              </a:ext>
            </a:extLst>
          </p:cNvPr>
          <p:cNvSpPr txBox="1">
            <a:spLocks noChangeArrowheads="1"/>
          </p:cNvSpPr>
          <p:nvPr/>
        </p:nvSpPr>
        <p:spPr bwMode="auto">
          <a:xfrm>
            <a:off x="6934200" y="3200400"/>
            <a:ext cx="1905000" cy="230028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sz="2800">
                <a:latin typeface="Tahoma" panose="020B0604030504040204" pitchFamily="34" charset="0"/>
              </a:rPr>
              <a:t>[11, 7]</a:t>
            </a:r>
          </a:p>
          <a:p>
            <a:pPr>
              <a:spcBef>
                <a:spcPct val="0"/>
              </a:spcBef>
              <a:buFontTx/>
              <a:buNone/>
            </a:pPr>
            <a:r>
              <a:rPr lang="en-US" altLang="en-US" sz="2800">
                <a:latin typeface="Tahoma" panose="020B0604030504040204" pitchFamily="34" charset="0"/>
              </a:rPr>
              <a:t>11</a:t>
            </a:r>
          </a:p>
          <a:p>
            <a:pPr>
              <a:spcBef>
                <a:spcPct val="0"/>
              </a:spcBef>
              <a:buFontTx/>
              <a:buNone/>
            </a:pPr>
            <a:r>
              <a:rPr lang="en-US" altLang="en-US" sz="2800">
                <a:latin typeface="Tahoma" panose="020B0604030504040204" pitchFamily="34" charset="0"/>
              </a:rPr>
              <a:t>7</a:t>
            </a:r>
          </a:p>
          <a:p>
            <a:pPr>
              <a:spcBef>
                <a:spcPct val="0"/>
              </a:spcBef>
              <a:buFontTx/>
              <a:buNone/>
            </a:pPr>
            <a:r>
              <a:rPr lang="en-US" altLang="en-US" sz="2800">
                <a:latin typeface="Tahoma" panose="020B060403050404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6EF12102-2FCC-466F-B6DE-42873137D58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123" name="Text Box 2">
            <a:extLst>
              <a:ext uri="{FF2B5EF4-FFF2-40B4-BE49-F238E27FC236}">
                <a16:creationId xmlns:a16="http://schemas.microsoft.com/office/drawing/2014/main" id="{7CFC722B-D5A2-45AA-B587-AAA83C9EA511}"/>
              </a:ext>
            </a:extLst>
          </p:cNvPr>
          <p:cNvSpPr txBox="1">
            <a:spLocks noChangeArrowheads="1"/>
          </p:cNvSpPr>
          <p:nvPr/>
        </p:nvSpPr>
        <p:spPr bwMode="auto">
          <a:xfrm>
            <a:off x="685800" y="2057400"/>
            <a:ext cx="8001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000099"/>
                </a:solidFill>
                <a:latin typeface="Tahoma" panose="020B0604030504040204" pitchFamily="34" charset="0"/>
              </a:rPr>
              <a:t>A queue is a group of items all of the same type where items are added to the back of the queue and removed from the front.</a:t>
            </a:r>
          </a:p>
          <a:p>
            <a:pPr>
              <a:spcBef>
                <a:spcPct val="0"/>
              </a:spcBef>
              <a:buFontTx/>
              <a:buNone/>
            </a:pPr>
            <a:endParaRPr lang="en-US" altLang="en-US" sz="2800">
              <a:solidFill>
                <a:srgbClr val="000099"/>
              </a:solidFill>
              <a:latin typeface="Tahoma" panose="020B0604030504040204" pitchFamily="34" charset="0"/>
            </a:endParaRPr>
          </a:p>
          <a:p>
            <a:pPr>
              <a:spcBef>
                <a:spcPct val="0"/>
              </a:spcBef>
              <a:buFontTx/>
              <a:buNone/>
            </a:pPr>
            <a:r>
              <a:rPr lang="en-US" altLang="en-US" sz="2800">
                <a:solidFill>
                  <a:srgbClr val="000099"/>
                </a:solidFill>
                <a:latin typeface="Tahoma" panose="020B0604030504040204" pitchFamily="34" charset="0"/>
              </a:rPr>
              <a:t>The first item added would be the first item removed.   Queues work in a FIFO manner.</a:t>
            </a:r>
            <a:endParaRPr lang="en-US" altLang="en-US" sz="2800" b="0"/>
          </a:p>
        </p:txBody>
      </p:sp>
      <p:sp>
        <p:nvSpPr>
          <p:cNvPr id="5124" name="WordArt 4">
            <a:extLst>
              <a:ext uri="{FF2B5EF4-FFF2-40B4-BE49-F238E27FC236}">
                <a16:creationId xmlns:a16="http://schemas.microsoft.com/office/drawing/2014/main" id="{736E3CAB-9891-4027-A4DE-0B9515BE31F0}"/>
              </a:ext>
            </a:extLst>
          </p:cNvPr>
          <p:cNvSpPr>
            <a:spLocks noChangeArrowheads="1" noChangeShapeType="1" noTextEdit="1"/>
          </p:cNvSpPr>
          <p:nvPr/>
        </p:nvSpPr>
        <p:spPr bwMode="auto">
          <a:xfrm>
            <a:off x="1143000" y="6096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40AF2FF2-97DB-42EE-B692-90073A3184B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1507" name="WordArt 2">
            <a:extLst>
              <a:ext uri="{FF2B5EF4-FFF2-40B4-BE49-F238E27FC236}">
                <a16:creationId xmlns:a16="http://schemas.microsoft.com/office/drawing/2014/main" id="{29780A02-35D3-4F3A-B5A8-E3CFF79838EF}"/>
              </a:ext>
            </a:extLst>
          </p:cNvPr>
          <p:cNvSpPr>
            <a:spLocks noChangeArrowheads="1" noChangeShapeType="1" noTextEdit="1"/>
          </p:cNvSpPr>
          <p:nvPr/>
        </p:nvSpPr>
        <p:spPr bwMode="auto">
          <a:xfrm>
            <a:off x="1143000" y="1600200"/>
            <a:ext cx="6781800" cy="30480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queuepeek.java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A0FF5959-35D1-42DE-B6BC-D6B39DC4478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2531" name="Text Box 2">
            <a:extLst>
              <a:ext uri="{FF2B5EF4-FFF2-40B4-BE49-F238E27FC236}">
                <a16:creationId xmlns:a16="http://schemas.microsoft.com/office/drawing/2014/main" id="{3B0D712E-5068-4E3A-B198-086AD647D6BD}"/>
              </a:ext>
            </a:extLst>
          </p:cNvPr>
          <p:cNvSpPr txBox="1">
            <a:spLocks noChangeArrowheads="1"/>
          </p:cNvSpPr>
          <p:nvPr/>
        </p:nvSpPr>
        <p:spPr bwMode="auto">
          <a:xfrm>
            <a:off x="609600" y="1600200"/>
            <a:ext cx="7010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Queue&lt;Integer&gt; queue;</a:t>
            </a:r>
          </a:p>
          <a:p>
            <a:pPr>
              <a:spcBef>
                <a:spcPct val="0"/>
              </a:spcBef>
              <a:buFontTx/>
              <a:buNone/>
            </a:pPr>
            <a:r>
              <a:rPr lang="en-US" altLang="en-US" sz="2800">
                <a:latin typeface="Tahoma" panose="020B0604030504040204" pitchFamily="34" charset="0"/>
              </a:rPr>
              <a:t>queue = new LinkedList&lt;Integer&gt;();</a:t>
            </a:r>
          </a:p>
          <a:p>
            <a:pPr>
              <a:spcBef>
                <a:spcPct val="0"/>
              </a:spcBef>
              <a:buFontTx/>
              <a:buNone/>
            </a:pPr>
            <a:r>
              <a:rPr lang="en-US" altLang="en-US" sz="2800">
                <a:latin typeface="Tahoma" panose="020B0604030504040204" pitchFamily="34" charset="0"/>
              </a:rPr>
              <a:t>queue.add(11);</a:t>
            </a:r>
          </a:p>
          <a:p>
            <a:pPr>
              <a:spcBef>
                <a:spcPct val="0"/>
              </a:spcBef>
              <a:buFontTx/>
              <a:buNone/>
            </a:pPr>
            <a:r>
              <a:rPr lang="en-US" altLang="en-US" sz="2800">
                <a:latin typeface="Tahoma" panose="020B0604030504040204" pitchFamily="34" charset="0"/>
              </a:rPr>
              <a:t>queue.add(10);</a:t>
            </a:r>
          </a:p>
          <a:p>
            <a:pPr>
              <a:spcBef>
                <a:spcPct val="0"/>
              </a:spcBef>
              <a:buFontTx/>
              <a:buNone/>
            </a:pPr>
            <a:r>
              <a:rPr lang="en-US" altLang="en-US" sz="2800">
                <a:latin typeface="Tahoma" panose="020B0604030504040204" pitchFamily="34" charset="0"/>
              </a:rPr>
              <a:t>queue.add(7);</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while(!queue.isEmpty())</a:t>
            </a:r>
          </a:p>
          <a:p>
            <a:pPr>
              <a:spcBef>
                <a:spcPct val="0"/>
              </a:spcBef>
              <a:buFontTx/>
              <a:buNone/>
            </a:pPr>
            <a:r>
              <a:rPr lang="en-US" altLang="en-US" sz="2800">
                <a:latin typeface="Tahoma" panose="020B0604030504040204" pitchFamily="34" charset="0"/>
              </a:rPr>
              <a:t>{</a:t>
            </a:r>
          </a:p>
          <a:p>
            <a:pPr>
              <a:spcBef>
                <a:spcPct val="0"/>
              </a:spcBef>
              <a:buFontTx/>
              <a:buNone/>
            </a:pPr>
            <a:r>
              <a:rPr lang="en-US" altLang="en-US" sz="2800">
                <a:latin typeface="Tahoma" panose="020B0604030504040204" pitchFamily="34" charset="0"/>
              </a:rPr>
              <a:t>   out.println(queue.remove());</a:t>
            </a:r>
          </a:p>
          <a:p>
            <a:pPr>
              <a:spcBef>
                <a:spcPct val="0"/>
              </a:spcBef>
              <a:buFontTx/>
              <a:buNone/>
            </a:pPr>
            <a:r>
              <a:rPr lang="en-US" altLang="en-US" sz="2800">
                <a:latin typeface="Tahoma" panose="020B0604030504040204" pitchFamily="34" charset="0"/>
              </a:rPr>
              <a:t>}</a:t>
            </a:r>
          </a:p>
          <a:p>
            <a:pPr>
              <a:spcBef>
                <a:spcPct val="0"/>
              </a:spcBef>
              <a:buFontTx/>
              <a:buNone/>
            </a:pPr>
            <a:endParaRPr lang="en-US" altLang="en-US" sz="2800">
              <a:latin typeface="Tahoma" panose="020B0604030504040204" pitchFamily="34" charset="0"/>
            </a:endParaRPr>
          </a:p>
        </p:txBody>
      </p:sp>
      <p:sp>
        <p:nvSpPr>
          <p:cNvPr id="22532" name="WordArt 3">
            <a:extLst>
              <a:ext uri="{FF2B5EF4-FFF2-40B4-BE49-F238E27FC236}">
                <a16:creationId xmlns:a16="http://schemas.microsoft.com/office/drawing/2014/main" id="{1CFD63E9-0A9B-4A16-ACEB-548EB93E7CAA}"/>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Queue Code</a:t>
            </a:r>
          </a:p>
        </p:txBody>
      </p:sp>
      <p:sp>
        <p:nvSpPr>
          <p:cNvPr id="22533" name="Text Box 4">
            <a:extLst>
              <a:ext uri="{FF2B5EF4-FFF2-40B4-BE49-F238E27FC236}">
                <a16:creationId xmlns:a16="http://schemas.microsoft.com/office/drawing/2014/main" id="{EB64E244-51D6-4306-9FDD-2B9A5ED9A189}"/>
              </a:ext>
            </a:extLst>
          </p:cNvPr>
          <p:cNvSpPr txBox="1">
            <a:spLocks noChangeArrowheads="1"/>
          </p:cNvSpPr>
          <p:nvPr/>
        </p:nvSpPr>
        <p:spPr bwMode="auto">
          <a:xfrm>
            <a:off x="6934200" y="3200400"/>
            <a:ext cx="1905000" cy="22987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r>
              <a:rPr lang="en-US" altLang="en-US">
                <a:latin typeface="Tahoma" panose="020B0604030504040204" pitchFamily="34" charset="0"/>
              </a:rPr>
              <a:t>11</a:t>
            </a:r>
            <a:br>
              <a:rPr lang="en-US" altLang="en-US">
                <a:latin typeface="Tahoma" panose="020B0604030504040204" pitchFamily="34" charset="0"/>
              </a:rPr>
            </a:br>
            <a:r>
              <a:rPr lang="en-US" altLang="en-US">
                <a:latin typeface="Tahoma" panose="020B0604030504040204" pitchFamily="34" charset="0"/>
              </a:rPr>
              <a:t>10</a:t>
            </a:r>
            <a:br>
              <a:rPr lang="en-US" altLang="en-US">
                <a:latin typeface="Tahoma" panose="020B0604030504040204" pitchFamily="34" charset="0"/>
              </a:rPr>
            </a:br>
            <a:r>
              <a:rPr lang="en-US" altLang="en-US">
                <a:latin typeface="Tahoma" panose="020B0604030504040204" pitchFamily="34" charset="0"/>
              </a:rPr>
              <a:t>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AB62954E-740E-48E4-A0F3-CFDBBD3C0AC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3555" name="WordArt 2">
            <a:extLst>
              <a:ext uri="{FF2B5EF4-FFF2-40B4-BE49-F238E27FC236}">
                <a16:creationId xmlns:a16="http://schemas.microsoft.com/office/drawing/2014/main" id="{6A9E92B1-715F-41E4-81BF-74F048490C17}"/>
              </a:ext>
            </a:extLst>
          </p:cNvPr>
          <p:cNvSpPr>
            <a:spLocks noChangeArrowheads="1" noChangeShapeType="1" noTextEdit="1"/>
          </p:cNvSpPr>
          <p:nvPr/>
        </p:nvSpPr>
        <p:spPr bwMode="auto">
          <a:xfrm>
            <a:off x="1143000" y="1600200"/>
            <a:ext cx="6781800" cy="30480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queueisempty.java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CEDBB03-3C5E-4B3E-BB3F-83683E2D653D}"/>
              </a:ext>
            </a:extLst>
          </p:cNvPr>
          <p:cNvGraphicFramePr>
            <a:graphicFrameLocks noGrp="1"/>
          </p:cNvGraphicFramePr>
          <p:nvPr/>
        </p:nvGraphicFramePr>
        <p:xfrm>
          <a:off x="609600" y="1965325"/>
          <a:ext cx="7772400" cy="2454276"/>
        </p:xfrm>
        <a:graphic>
          <a:graphicData uri="http://schemas.openxmlformats.org/drawingml/2006/table">
            <a:tbl>
              <a:tblPr/>
              <a:tblGrid>
                <a:gridCol w="1752600">
                  <a:extLst>
                    <a:ext uri="{9D8B030D-6E8A-4147-A177-3AD203B41FA5}">
                      <a16:colId xmlns:a16="http://schemas.microsoft.com/office/drawing/2014/main" val="2998549995"/>
                    </a:ext>
                  </a:extLst>
                </a:gridCol>
                <a:gridCol w="2743200">
                  <a:extLst>
                    <a:ext uri="{9D8B030D-6E8A-4147-A177-3AD203B41FA5}">
                      <a16:colId xmlns:a16="http://schemas.microsoft.com/office/drawing/2014/main" val="3046120668"/>
                    </a:ext>
                  </a:extLst>
                </a:gridCol>
                <a:gridCol w="3276600">
                  <a:extLst>
                    <a:ext uri="{9D8B030D-6E8A-4147-A177-3AD203B41FA5}">
                      <a16:colId xmlns:a16="http://schemas.microsoft.com/office/drawing/2014/main" val="2063912837"/>
                    </a:ext>
                  </a:extLst>
                </a:gridCol>
              </a:tblGrid>
              <a:tr h="613569">
                <a:tc>
                  <a:txBody>
                    <a:bodyPr/>
                    <a:lstStyle/>
                    <a:p>
                      <a:pPr algn="ctr"/>
                      <a:endParaRPr lang="en-US" sz="2400" b="1"/>
                    </a:p>
                  </a:txBody>
                  <a:tcPr marT="45732" marB="45732" anchor="ctr">
                    <a:lnL>
                      <a:noFill/>
                    </a:lnL>
                    <a:lnR>
                      <a:noFill/>
                    </a:lnR>
                    <a:lnT>
                      <a:noFill/>
                    </a:lnT>
                    <a:lnB>
                      <a:noFill/>
                    </a:lnB>
                  </a:tcPr>
                </a:tc>
                <a:tc>
                  <a:txBody>
                    <a:bodyPr/>
                    <a:lstStyle/>
                    <a:p>
                      <a:pPr algn="ctr"/>
                      <a:r>
                        <a:rPr lang="en-US" sz="2400" b="1" i="1"/>
                        <a:t>Throws exception</a:t>
                      </a:r>
                      <a:endParaRPr lang="en-US" sz="2400" b="1"/>
                    </a:p>
                  </a:txBody>
                  <a:tcPr marT="45732" marB="45732" anchor="ctr">
                    <a:lnL>
                      <a:noFill/>
                    </a:lnL>
                    <a:lnR>
                      <a:noFill/>
                    </a:lnR>
                    <a:lnT>
                      <a:noFill/>
                    </a:lnT>
                    <a:lnB>
                      <a:noFill/>
                    </a:lnB>
                  </a:tcPr>
                </a:tc>
                <a:tc>
                  <a:txBody>
                    <a:bodyPr/>
                    <a:lstStyle/>
                    <a:p>
                      <a:pPr algn="ctr"/>
                      <a:r>
                        <a:rPr lang="en-US" sz="2400" b="1" i="1"/>
                        <a:t>Returns special value</a:t>
                      </a:r>
                      <a:endParaRPr lang="en-US" sz="2400" b="1"/>
                    </a:p>
                  </a:txBody>
                  <a:tcPr marT="45732" marB="45732" anchor="ctr">
                    <a:lnL>
                      <a:noFill/>
                    </a:lnL>
                    <a:lnR>
                      <a:noFill/>
                    </a:lnR>
                    <a:lnT>
                      <a:noFill/>
                    </a:lnT>
                    <a:lnB>
                      <a:noFill/>
                    </a:lnB>
                  </a:tcPr>
                </a:tc>
                <a:extLst>
                  <a:ext uri="{0D108BD9-81ED-4DB2-BD59-A6C34878D82A}">
                    <a16:rowId xmlns:a16="http://schemas.microsoft.com/office/drawing/2014/main" val="2479314042"/>
                  </a:ext>
                </a:extLst>
              </a:tr>
              <a:tr h="613569">
                <a:tc>
                  <a:txBody>
                    <a:bodyPr/>
                    <a:lstStyle/>
                    <a:p>
                      <a:pPr algn="ctr"/>
                      <a:r>
                        <a:rPr lang="en-US" sz="2400" b="1" dirty="0"/>
                        <a:t>Insert</a:t>
                      </a:r>
                    </a:p>
                  </a:txBody>
                  <a:tcPr marT="45732" marB="45732" anchor="ctr">
                    <a:lnL>
                      <a:noFill/>
                    </a:lnL>
                    <a:lnR>
                      <a:noFill/>
                    </a:lnR>
                    <a:lnT>
                      <a:noFill/>
                    </a:lnT>
                    <a:lnB>
                      <a:noFill/>
                    </a:lnB>
                  </a:tcPr>
                </a:tc>
                <a:tc>
                  <a:txBody>
                    <a:bodyPr/>
                    <a:lstStyle/>
                    <a:p>
                      <a:pPr algn="ctr"/>
                      <a:r>
                        <a:rPr lang="en-US" sz="2400" b="1" u="none" strike="noStrike" dirty="0">
                          <a:solidFill>
                            <a:srgbClr val="4A6782"/>
                          </a:solidFill>
                          <a:effectLst/>
                        </a:rPr>
                        <a:t>add(e)</a:t>
                      </a:r>
                      <a:endParaRPr lang="en-US" sz="2400" b="1" dirty="0"/>
                    </a:p>
                  </a:txBody>
                  <a:tcPr marT="45732" marB="45732" anchor="ctr">
                    <a:lnL>
                      <a:noFill/>
                    </a:lnL>
                    <a:lnR>
                      <a:noFill/>
                    </a:lnR>
                    <a:lnT>
                      <a:noFill/>
                    </a:lnT>
                    <a:lnB>
                      <a:noFill/>
                    </a:lnB>
                  </a:tcPr>
                </a:tc>
                <a:tc>
                  <a:txBody>
                    <a:bodyPr/>
                    <a:lstStyle/>
                    <a:p>
                      <a:pPr algn="ctr"/>
                      <a:r>
                        <a:rPr lang="en-US" sz="2400" b="1" u="none" strike="noStrike" dirty="0">
                          <a:solidFill>
                            <a:srgbClr val="4A6782"/>
                          </a:solidFill>
                          <a:effectLst/>
                        </a:rPr>
                        <a:t>offer(e)</a:t>
                      </a:r>
                      <a:endParaRPr lang="en-US" sz="2400" b="1" dirty="0"/>
                    </a:p>
                  </a:txBody>
                  <a:tcPr marT="45732" marB="45732" anchor="ctr">
                    <a:lnL>
                      <a:noFill/>
                    </a:lnL>
                    <a:lnR>
                      <a:noFill/>
                    </a:lnR>
                    <a:lnT>
                      <a:noFill/>
                    </a:lnT>
                    <a:lnB>
                      <a:noFill/>
                    </a:lnB>
                  </a:tcPr>
                </a:tc>
                <a:extLst>
                  <a:ext uri="{0D108BD9-81ED-4DB2-BD59-A6C34878D82A}">
                    <a16:rowId xmlns:a16="http://schemas.microsoft.com/office/drawing/2014/main" val="495105524"/>
                  </a:ext>
                </a:extLst>
              </a:tr>
              <a:tr h="613569">
                <a:tc>
                  <a:txBody>
                    <a:bodyPr/>
                    <a:lstStyle/>
                    <a:p>
                      <a:pPr algn="ctr"/>
                      <a:r>
                        <a:rPr lang="en-US" sz="2400" b="1"/>
                        <a:t>Remove</a:t>
                      </a:r>
                    </a:p>
                  </a:txBody>
                  <a:tcPr marT="45732" marB="45732" anchor="ctr">
                    <a:lnL>
                      <a:noFill/>
                    </a:lnL>
                    <a:lnR>
                      <a:noFill/>
                    </a:lnR>
                    <a:lnT>
                      <a:noFill/>
                    </a:lnT>
                    <a:lnB>
                      <a:noFill/>
                    </a:lnB>
                  </a:tcPr>
                </a:tc>
                <a:tc>
                  <a:txBody>
                    <a:bodyPr/>
                    <a:lstStyle/>
                    <a:p>
                      <a:pPr algn="ctr"/>
                      <a:r>
                        <a:rPr lang="en-US" sz="2400" b="1" u="none" strike="noStrike" dirty="0">
                          <a:solidFill>
                            <a:srgbClr val="4A6782"/>
                          </a:solidFill>
                          <a:effectLst/>
                        </a:rPr>
                        <a:t>remove()</a:t>
                      </a:r>
                      <a:endParaRPr lang="en-US" sz="2400" b="1" dirty="0"/>
                    </a:p>
                  </a:txBody>
                  <a:tcPr marT="45732" marB="45732" anchor="ctr">
                    <a:lnL>
                      <a:noFill/>
                    </a:lnL>
                    <a:lnR>
                      <a:noFill/>
                    </a:lnR>
                    <a:lnT>
                      <a:noFill/>
                    </a:lnT>
                    <a:lnB>
                      <a:noFill/>
                    </a:lnB>
                  </a:tcPr>
                </a:tc>
                <a:tc>
                  <a:txBody>
                    <a:bodyPr/>
                    <a:lstStyle/>
                    <a:p>
                      <a:pPr algn="ctr"/>
                      <a:r>
                        <a:rPr lang="en-US" sz="2400" b="1" u="none" strike="noStrike" dirty="0">
                          <a:solidFill>
                            <a:srgbClr val="4A6782"/>
                          </a:solidFill>
                          <a:effectLst/>
                        </a:rPr>
                        <a:t>poll()</a:t>
                      </a:r>
                      <a:endParaRPr lang="en-US" sz="2400" b="1" dirty="0"/>
                    </a:p>
                  </a:txBody>
                  <a:tcPr marT="45732" marB="45732" anchor="ctr">
                    <a:lnL>
                      <a:noFill/>
                    </a:lnL>
                    <a:lnR>
                      <a:noFill/>
                    </a:lnR>
                    <a:lnT>
                      <a:noFill/>
                    </a:lnT>
                    <a:lnB>
                      <a:noFill/>
                    </a:lnB>
                  </a:tcPr>
                </a:tc>
                <a:extLst>
                  <a:ext uri="{0D108BD9-81ED-4DB2-BD59-A6C34878D82A}">
                    <a16:rowId xmlns:a16="http://schemas.microsoft.com/office/drawing/2014/main" val="935295378"/>
                  </a:ext>
                </a:extLst>
              </a:tr>
              <a:tr h="613569">
                <a:tc>
                  <a:txBody>
                    <a:bodyPr/>
                    <a:lstStyle/>
                    <a:p>
                      <a:pPr algn="ctr"/>
                      <a:r>
                        <a:rPr lang="en-US" sz="2400" b="1" dirty="0"/>
                        <a:t>Examine</a:t>
                      </a:r>
                    </a:p>
                  </a:txBody>
                  <a:tcPr marT="45732" marB="45732" anchor="ctr">
                    <a:lnL>
                      <a:noFill/>
                    </a:lnL>
                    <a:lnR>
                      <a:noFill/>
                    </a:lnR>
                    <a:lnT>
                      <a:noFill/>
                    </a:lnT>
                    <a:lnB>
                      <a:noFill/>
                    </a:lnB>
                  </a:tcPr>
                </a:tc>
                <a:tc>
                  <a:txBody>
                    <a:bodyPr/>
                    <a:lstStyle/>
                    <a:p>
                      <a:pPr algn="ctr"/>
                      <a:r>
                        <a:rPr lang="en-US" sz="2400" b="1" u="none" strike="noStrike" dirty="0">
                          <a:solidFill>
                            <a:srgbClr val="4A6782"/>
                          </a:solidFill>
                          <a:effectLst/>
                        </a:rPr>
                        <a:t>element()</a:t>
                      </a:r>
                      <a:endParaRPr lang="en-US" sz="2400" b="1" dirty="0"/>
                    </a:p>
                  </a:txBody>
                  <a:tcPr marT="45732" marB="45732" anchor="ctr">
                    <a:lnL>
                      <a:noFill/>
                    </a:lnL>
                    <a:lnR>
                      <a:noFill/>
                    </a:lnR>
                    <a:lnT>
                      <a:noFill/>
                    </a:lnT>
                    <a:lnB>
                      <a:noFill/>
                    </a:lnB>
                  </a:tcPr>
                </a:tc>
                <a:tc>
                  <a:txBody>
                    <a:bodyPr/>
                    <a:lstStyle/>
                    <a:p>
                      <a:pPr algn="ctr"/>
                      <a:r>
                        <a:rPr lang="en-US" sz="2400" b="1" u="none" strike="noStrike" dirty="0">
                          <a:solidFill>
                            <a:srgbClr val="4A6782"/>
                          </a:solidFill>
                          <a:effectLst/>
                        </a:rPr>
                        <a:t>peek()</a:t>
                      </a:r>
                      <a:endParaRPr lang="en-US" sz="2400" b="1" dirty="0"/>
                    </a:p>
                  </a:txBody>
                  <a:tcPr marT="45732" marB="45732" anchor="ctr">
                    <a:lnL>
                      <a:noFill/>
                    </a:lnL>
                    <a:lnR>
                      <a:noFill/>
                    </a:lnR>
                    <a:lnT>
                      <a:noFill/>
                    </a:lnT>
                    <a:lnB>
                      <a:noFill/>
                    </a:lnB>
                  </a:tcPr>
                </a:tc>
                <a:extLst>
                  <a:ext uri="{0D108BD9-81ED-4DB2-BD59-A6C34878D82A}">
                    <a16:rowId xmlns:a16="http://schemas.microsoft.com/office/drawing/2014/main" val="1086060292"/>
                  </a:ext>
                </a:extLst>
              </a:tr>
            </a:tbl>
          </a:graphicData>
        </a:graphic>
      </p:graphicFrame>
      <p:sp>
        <p:nvSpPr>
          <p:cNvPr id="24591" name="Rectangle 1">
            <a:extLst>
              <a:ext uri="{FF2B5EF4-FFF2-40B4-BE49-F238E27FC236}">
                <a16:creationId xmlns:a16="http://schemas.microsoft.com/office/drawing/2014/main" id="{15369E1E-B046-48A7-B237-3FA0F88A4C4D}"/>
              </a:ext>
            </a:extLst>
          </p:cNvPr>
          <p:cNvSpPr>
            <a:spLocks noChangeArrowheads="1"/>
          </p:cNvSpPr>
          <p:nvPr/>
        </p:nvSpPr>
        <p:spPr bwMode="auto">
          <a:xfrm>
            <a:off x="1981200" y="685800"/>
            <a:ext cx="53086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5395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Summary of Queue methods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5B9F9A9F-56D0-4B46-B704-0994565AA6A1}"/>
              </a:ext>
            </a:extLst>
          </p:cNvPr>
          <p:cNvSpPr>
            <a:spLocks noChangeArrowheads="1"/>
          </p:cNvSpPr>
          <p:nvPr/>
        </p:nvSpPr>
        <p:spPr bwMode="auto">
          <a:xfrm>
            <a:off x="3313113" y="249238"/>
            <a:ext cx="2517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5395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Add vs. Offer</a:t>
            </a:r>
          </a:p>
        </p:txBody>
      </p:sp>
      <p:grpSp>
        <p:nvGrpSpPr>
          <p:cNvPr id="26627" name="Group 12">
            <a:extLst>
              <a:ext uri="{FF2B5EF4-FFF2-40B4-BE49-F238E27FC236}">
                <a16:creationId xmlns:a16="http://schemas.microsoft.com/office/drawing/2014/main" id="{C34BEBC4-E539-4B71-9CD7-C957B15E29F8}"/>
              </a:ext>
            </a:extLst>
          </p:cNvPr>
          <p:cNvGrpSpPr>
            <a:grpSpLocks/>
          </p:cNvGrpSpPr>
          <p:nvPr/>
        </p:nvGrpSpPr>
        <p:grpSpPr bwMode="auto">
          <a:xfrm>
            <a:off x="933450" y="1143000"/>
            <a:ext cx="5588000" cy="2119313"/>
            <a:chOff x="933450" y="1143001"/>
            <a:chExt cx="6381750" cy="2420025"/>
          </a:xfrm>
        </p:grpSpPr>
        <p:pic>
          <p:nvPicPr>
            <p:cNvPr id="26632" name="Picture 9">
              <a:extLst>
                <a:ext uri="{FF2B5EF4-FFF2-40B4-BE49-F238E27FC236}">
                  <a16:creationId xmlns:a16="http://schemas.microsoft.com/office/drawing/2014/main" id="{711CBF87-F0CA-456E-89ED-2B05D44B0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1143001"/>
              <a:ext cx="6381750" cy="119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10">
              <a:extLst>
                <a:ext uri="{FF2B5EF4-FFF2-40B4-BE49-F238E27FC236}">
                  <a16:creationId xmlns:a16="http://schemas.microsoft.com/office/drawing/2014/main" id="{99A02C4C-0FFF-412D-BAE9-148301ADE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868" y="2368536"/>
              <a:ext cx="5723932" cy="119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8" name="Rectangle 2">
            <a:extLst>
              <a:ext uri="{FF2B5EF4-FFF2-40B4-BE49-F238E27FC236}">
                <a16:creationId xmlns:a16="http://schemas.microsoft.com/office/drawing/2014/main" id="{EF88AB11-B156-4274-881B-3F502CDEE81C}"/>
              </a:ext>
            </a:extLst>
          </p:cNvPr>
          <p:cNvSpPr>
            <a:spLocks noChangeArrowheads="1"/>
          </p:cNvSpPr>
          <p:nvPr/>
        </p:nvSpPr>
        <p:spPr bwMode="auto">
          <a:xfrm>
            <a:off x="1042988" y="3319463"/>
            <a:ext cx="6381750" cy="6556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5395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0">
                <a:solidFill>
                  <a:srgbClr val="353833"/>
                </a:solidFill>
                <a:latin typeface="DejaVu Sans Mono"/>
              </a:rPr>
              <a:t>IllegalStateException</a:t>
            </a:r>
            <a:r>
              <a:rPr lang="en-US" altLang="en-US" sz="1800" b="0">
                <a:solidFill>
                  <a:srgbClr val="353833"/>
                </a:solidFill>
                <a:latin typeface="Tahoma" panose="020B0604030504040204" pitchFamily="34" charset="0"/>
              </a:rPr>
              <a:t> </a:t>
            </a:r>
            <a:r>
              <a:rPr lang="en-US" altLang="en-US" sz="1800" b="0">
                <a:solidFill>
                  <a:srgbClr val="353833"/>
                </a:solidFill>
                <a:latin typeface="DejaVu Sans Mono"/>
              </a:rPr>
              <a:t>- if the element cannot be added at this time due to capacity restrictions</a:t>
            </a:r>
            <a:r>
              <a:rPr lang="en-US" altLang="en-US" sz="1200">
                <a:latin typeface="Tahoma" panose="020B0604030504040204" pitchFamily="34" charset="0"/>
              </a:rPr>
              <a:t> </a:t>
            </a:r>
            <a:endParaRPr lang="en-US" altLang="en-US" sz="5400">
              <a:latin typeface="Tahoma" panose="020B0604030504040204" pitchFamily="34" charset="0"/>
            </a:endParaRPr>
          </a:p>
        </p:txBody>
      </p:sp>
      <p:grpSp>
        <p:nvGrpSpPr>
          <p:cNvPr id="26629" name="Group 15">
            <a:extLst>
              <a:ext uri="{FF2B5EF4-FFF2-40B4-BE49-F238E27FC236}">
                <a16:creationId xmlns:a16="http://schemas.microsoft.com/office/drawing/2014/main" id="{5F60DB55-3744-4B92-A6F6-2020E4A5F068}"/>
              </a:ext>
            </a:extLst>
          </p:cNvPr>
          <p:cNvGrpSpPr>
            <a:grpSpLocks/>
          </p:cNvGrpSpPr>
          <p:nvPr/>
        </p:nvGrpSpPr>
        <p:grpSpPr bwMode="auto">
          <a:xfrm>
            <a:off x="930275" y="4392613"/>
            <a:ext cx="7375525" cy="1941512"/>
            <a:chOff x="930628" y="4393249"/>
            <a:chExt cx="7375173" cy="1940693"/>
          </a:xfrm>
        </p:grpSpPr>
        <p:pic>
          <p:nvPicPr>
            <p:cNvPr id="26630" name="Picture 13">
              <a:extLst>
                <a:ext uri="{FF2B5EF4-FFF2-40B4-BE49-F238E27FC236}">
                  <a16:creationId xmlns:a16="http://schemas.microsoft.com/office/drawing/2014/main" id="{A74648BC-C621-4F46-84FC-976827C5A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628" y="4393249"/>
              <a:ext cx="7015827" cy="104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4">
              <a:extLst>
                <a:ext uri="{FF2B5EF4-FFF2-40B4-BE49-F238E27FC236}">
                  <a16:creationId xmlns:a16="http://schemas.microsoft.com/office/drawing/2014/main" id="{608E3D35-163A-4F50-B7F2-7FEC03B68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629" y="5530087"/>
              <a:ext cx="7375172" cy="80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669D54CF-B25A-4376-B3C3-376161AB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086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5">
            <a:extLst>
              <a:ext uri="{FF2B5EF4-FFF2-40B4-BE49-F238E27FC236}">
                <a16:creationId xmlns:a16="http://schemas.microsoft.com/office/drawing/2014/main" id="{59D9E219-5291-45E9-8A7F-6B277D8AC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71700"/>
            <a:ext cx="68865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1">
            <a:extLst>
              <a:ext uri="{FF2B5EF4-FFF2-40B4-BE49-F238E27FC236}">
                <a16:creationId xmlns:a16="http://schemas.microsoft.com/office/drawing/2014/main" id="{B9D37F58-182F-433F-966F-A6431BE30A94}"/>
              </a:ext>
            </a:extLst>
          </p:cNvPr>
          <p:cNvSpPr>
            <a:spLocks noChangeArrowheads="1"/>
          </p:cNvSpPr>
          <p:nvPr/>
        </p:nvSpPr>
        <p:spPr bwMode="auto">
          <a:xfrm>
            <a:off x="3054350" y="249238"/>
            <a:ext cx="30353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5395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Remove vs. Poll</a:t>
            </a:r>
          </a:p>
        </p:txBody>
      </p:sp>
      <p:pic>
        <p:nvPicPr>
          <p:cNvPr id="28677" name="Picture 7">
            <a:extLst>
              <a:ext uri="{FF2B5EF4-FFF2-40B4-BE49-F238E27FC236}">
                <a16:creationId xmlns:a16="http://schemas.microsoft.com/office/drawing/2014/main" id="{C3C292D7-6951-41D2-BC7F-4B48CADC29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038600"/>
            <a:ext cx="68103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a:extLst>
              <a:ext uri="{FF2B5EF4-FFF2-40B4-BE49-F238E27FC236}">
                <a16:creationId xmlns:a16="http://schemas.microsoft.com/office/drawing/2014/main" id="{084B7FA7-97A4-44AA-BDE6-65EF847909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50" y="5181600"/>
            <a:ext cx="7524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DE6D4FBA-AA18-4BAD-92D1-9CF00134BD21}"/>
              </a:ext>
            </a:extLst>
          </p:cNvPr>
          <p:cNvSpPr>
            <a:spLocks noChangeArrowheads="1"/>
          </p:cNvSpPr>
          <p:nvPr/>
        </p:nvSpPr>
        <p:spPr bwMode="auto">
          <a:xfrm>
            <a:off x="2943225" y="249238"/>
            <a:ext cx="3257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53958"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Element vs. Peek</a:t>
            </a:r>
          </a:p>
        </p:txBody>
      </p:sp>
      <p:grpSp>
        <p:nvGrpSpPr>
          <p:cNvPr id="30723" name="Group 3">
            <a:extLst>
              <a:ext uri="{FF2B5EF4-FFF2-40B4-BE49-F238E27FC236}">
                <a16:creationId xmlns:a16="http://schemas.microsoft.com/office/drawing/2014/main" id="{F7C0BEE3-8873-4EA7-AE51-99CA06ECCB86}"/>
              </a:ext>
            </a:extLst>
          </p:cNvPr>
          <p:cNvGrpSpPr>
            <a:grpSpLocks/>
          </p:cNvGrpSpPr>
          <p:nvPr/>
        </p:nvGrpSpPr>
        <p:grpSpPr bwMode="auto">
          <a:xfrm>
            <a:off x="669925" y="914400"/>
            <a:ext cx="7300913" cy="2819400"/>
            <a:chOff x="277636" y="1295400"/>
            <a:chExt cx="8829675" cy="3409950"/>
          </a:xfrm>
        </p:grpSpPr>
        <p:pic>
          <p:nvPicPr>
            <p:cNvPr id="30726" name="Picture 1">
              <a:extLst>
                <a:ext uri="{FF2B5EF4-FFF2-40B4-BE49-F238E27FC236}">
                  <a16:creationId xmlns:a16="http://schemas.microsoft.com/office/drawing/2014/main" id="{57970E5D-200A-4993-9AE6-78F0A4AEF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36" y="1295400"/>
              <a:ext cx="88296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2">
              <a:extLst>
                <a:ext uri="{FF2B5EF4-FFF2-40B4-BE49-F238E27FC236}">
                  <a16:creationId xmlns:a16="http://schemas.microsoft.com/office/drawing/2014/main" id="{7A992A1D-5E35-4762-AAE2-45EE2F27E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743200"/>
              <a:ext cx="85058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24" name="Picture 9">
            <a:extLst>
              <a:ext uri="{FF2B5EF4-FFF2-40B4-BE49-F238E27FC236}">
                <a16:creationId xmlns:a16="http://schemas.microsoft.com/office/drawing/2014/main" id="{7528BEEF-74B3-42CC-B92A-4BA8BA794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3906838"/>
            <a:ext cx="7278688"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10">
            <a:extLst>
              <a:ext uri="{FF2B5EF4-FFF2-40B4-BE49-F238E27FC236}">
                <a16:creationId xmlns:a16="http://schemas.microsoft.com/office/drawing/2014/main" id="{BBBD604C-2BCC-469E-915B-17986E792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5330825"/>
            <a:ext cx="79248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7671F9B-DA03-4409-A9D4-48E08E50F354}"/>
              </a:ext>
            </a:extLst>
          </p:cNvPr>
          <p:cNvSpPr>
            <a:spLocks noChangeArrowheads="1"/>
          </p:cNvSpPr>
          <p:nvPr/>
        </p:nvSpPr>
        <p:spPr bwMode="auto">
          <a:xfrm>
            <a:off x="533400" y="1228725"/>
            <a:ext cx="81534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cs typeface="Tahoma" panose="020B0604030504040204" pitchFamily="34" charset="0"/>
              </a:rPr>
              <a:t>Why are there two versions of the Queue methods?</a:t>
            </a:r>
          </a:p>
          <a:p>
            <a:pPr algn="ctr">
              <a:spcBef>
                <a:spcPct val="0"/>
              </a:spcBef>
              <a:buFontTx/>
              <a:buNone/>
            </a:pPr>
            <a:endParaRPr lang="en-US" altLang="en-US" sz="2400" b="0">
              <a:latin typeface="Tahoma" panose="020B0604030504040204" pitchFamily="34" charset="0"/>
              <a:cs typeface="Tahoma" panose="020B0604030504040204" pitchFamily="34" charset="0"/>
            </a:endParaRPr>
          </a:p>
          <a:p>
            <a:pPr>
              <a:spcBef>
                <a:spcPct val="0"/>
              </a:spcBef>
              <a:buFontTx/>
              <a:buNone/>
            </a:pPr>
            <a:r>
              <a:rPr lang="en-US" altLang="en-US" sz="2800" b="0">
                <a:latin typeface="Tahoma" panose="020B0604030504040204" pitchFamily="34" charset="0"/>
                <a:cs typeface="Tahoma" panose="020B0604030504040204" pitchFamily="34" charset="0"/>
              </a:rPr>
              <a:t>In some situations it's expected that a queue will be empty, and in those cases having a method that doesn't throw an exception is appropriate. </a:t>
            </a:r>
          </a:p>
          <a:p>
            <a:pPr algn="ctr">
              <a:spcBef>
                <a:spcPct val="0"/>
              </a:spcBef>
              <a:buFontTx/>
              <a:buNone/>
            </a:pPr>
            <a:endParaRPr lang="en-US" altLang="en-US" sz="2800" b="0">
              <a:latin typeface="Tahoma" panose="020B0604030504040204" pitchFamily="34" charset="0"/>
              <a:cs typeface="Tahoma" panose="020B0604030504040204" pitchFamily="34" charset="0"/>
            </a:endParaRPr>
          </a:p>
          <a:p>
            <a:pPr>
              <a:spcBef>
                <a:spcPct val="0"/>
              </a:spcBef>
              <a:buFontTx/>
              <a:buNone/>
            </a:pPr>
            <a:r>
              <a:rPr lang="en-US" altLang="en-US" sz="2800" b="0">
                <a:latin typeface="Tahoma" panose="020B0604030504040204" pitchFamily="34" charset="0"/>
                <a:cs typeface="Tahoma" panose="020B0604030504040204" pitchFamily="34" charset="0"/>
              </a:rPr>
              <a:t>In other situations it's an exceptional circumstance that the queue is empty, and an exception is appropriate.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6A20543-747B-42F0-B75E-3ACCA355AB96}"/>
              </a:ext>
            </a:extLst>
          </p:cNvPr>
          <p:cNvSpPr>
            <a:spLocks noChangeArrowheads="1"/>
          </p:cNvSpPr>
          <p:nvPr/>
        </p:nvSpPr>
        <p:spPr bwMode="auto">
          <a:xfrm>
            <a:off x="533400" y="1228725"/>
            <a:ext cx="8229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dirty="0">
                <a:latin typeface="Tahoma" panose="020B0604030504040204" pitchFamily="34" charset="0"/>
                <a:cs typeface="Tahoma" panose="020B0604030504040204" pitchFamily="34" charset="0"/>
              </a:rPr>
              <a:t>When is checking for null better?</a:t>
            </a:r>
          </a:p>
          <a:p>
            <a:pPr algn="ctr">
              <a:spcBef>
                <a:spcPct val="0"/>
              </a:spcBef>
              <a:buFontTx/>
              <a:buNone/>
            </a:pPr>
            <a:endParaRPr lang="en-US" altLang="en-US" sz="2400" b="0" dirty="0">
              <a:latin typeface="Tahoma" panose="020B0604030504040204" pitchFamily="34" charset="0"/>
              <a:cs typeface="Tahoma" panose="020B0604030504040204" pitchFamily="34" charset="0"/>
            </a:endParaRPr>
          </a:p>
          <a:p>
            <a:pPr>
              <a:spcBef>
                <a:spcPct val="0"/>
              </a:spcBef>
              <a:buFontTx/>
              <a:buNone/>
            </a:pPr>
            <a:r>
              <a:rPr lang="en-US" altLang="en-US" b="0" dirty="0">
                <a:latin typeface="Tahoma" panose="020B0604030504040204" pitchFamily="34" charset="0"/>
                <a:cs typeface="Tahoma" panose="020B0604030504040204" pitchFamily="34" charset="0"/>
              </a:rPr>
              <a:t>Throwing exceptions incurs a performance penalty, and if you expect the queue to be empty from time to time then you don't want to have to handle the empty-queue logic by catching an exception. </a:t>
            </a:r>
          </a:p>
          <a:p>
            <a:pPr>
              <a:spcBef>
                <a:spcPct val="0"/>
              </a:spcBef>
              <a:buFontTx/>
              <a:buNone/>
            </a:pPr>
            <a:r>
              <a:rPr lang="en-US" altLang="en-US" b="0" dirty="0">
                <a:latin typeface="Tahoma" panose="020B0604030504040204" pitchFamily="34" charset="0"/>
                <a:cs typeface="Tahoma" panose="020B0604030504040204" pitchFamily="34" charset="0"/>
              </a:rPr>
              <a:t>It's both costly and difficult to read.  </a:t>
            </a:r>
            <a:br>
              <a:rPr lang="en-US" altLang="en-US" b="0" dirty="0">
                <a:latin typeface="Tahoma" panose="020B0604030504040204" pitchFamily="34" charset="0"/>
                <a:cs typeface="Tahoma" panose="020B0604030504040204" pitchFamily="34" charset="0"/>
              </a:rPr>
            </a:br>
            <a:r>
              <a:rPr lang="en-US" altLang="en-US" b="0" dirty="0">
                <a:latin typeface="Tahoma" panose="020B0604030504040204" pitchFamily="34" charset="0"/>
                <a:cs typeface="Tahoma" panose="020B0604030504040204" pitchFamily="34" charset="0"/>
              </a:rPr>
              <a:t>It’s easier to check for null.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9536E1F-2950-442D-9950-8864B6AEBCCC}"/>
              </a:ext>
            </a:extLst>
          </p:cNvPr>
          <p:cNvSpPr>
            <a:spLocks noChangeArrowheads="1"/>
          </p:cNvSpPr>
          <p:nvPr/>
        </p:nvSpPr>
        <p:spPr bwMode="auto">
          <a:xfrm>
            <a:off x="533400" y="1228725"/>
            <a:ext cx="81534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dirty="0">
                <a:latin typeface="Tahoma" panose="020B0604030504040204" pitchFamily="34" charset="0"/>
                <a:cs typeface="Tahoma" panose="020B0604030504040204" pitchFamily="34" charset="0"/>
              </a:rPr>
              <a:t>When is using try-catch better?</a:t>
            </a:r>
          </a:p>
          <a:p>
            <a:pPr algn="ctr">
              <a:spcBef>
                <a:spcPct val="0"/>
              </a:spcBef>
              <a:buFontTx/>
              <a:buNone/>
            </a:pPr>
            <a:endParaRPr lang="en-US" altLang="en-US" sz="2800" b="0" dirty="0">
              <a:latin typeface="Tahoma" panose="020B0604030504040204" pitchFamily="34" charset="0"/>
              <a:cs typeface="Tahoma" panose="020B0604030504040204" pitchFamily="34" charset="0"/>
            </a:endParaRPr>
          </a:p>
          <a:p>
            <a:pPr>
              <a:spcBef>
                <a:spcPct val="0"/>
              </a:spcBef>
              <a:buFontTx/>
              <a:buNone/>
            </a:pPr>
            <a:r>
              <a:rPr lang="en-US" altLang="en-US" b="0" dirty="0">
                <a:latin typeface="Tahoma" panose="020B0604030504040204" pitchFamily="34" charset="0"/>
                <a:cs typeface="Tahoma" panose="020B0604030504040204" pitchFamily="34" charset="0"/>
              </a:rPr>
              <a:t>A queue being empty when it never should be is a sign of a programming error.</a:t>
            </a:r>
          </a:p>
          <a:p>
            <a:pPr>
              <a:spcBef>
                <a:spcPct val="0"/>
              </a:spcBef>
              <a:buFontTx/>
              <a:buNone/>
            </a:pPr>
            <a:r>
              <a:rPr lang="en-US" altLang="en-US" b="0" dirty="0">
                <a:latin typeface="Tahoma" panose="020B0604030504040204" pitchFamily="34" charset="0"/>
                <a:cs typeface="Tahoma" panose="020B0604030504040204" pitchFamily="34" charset="0"/>
              </a:rPr>
              <a:t>You don't want to write ugly error condition checking code (e.g. checking for null), because in this case that would be less readable than catching an exception (which you can do in another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79506188-3229-4733-BA24-9F24011FEFC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147" name="Text Box 2">
            <a:extLst>
              <a:ext uri="{FF2B5EF4-FFF2-40B4-BE49-F238E27FC236}">
                <a16:creationId xmlns:a16="http://schemas.microsoft.com/office/drawing/2014/main" id="{9A4E2FCB-4C0D-4405-8285-702DCAC18729}"/>
              </a:ext>
            </a:extLst>
          </p:cNvPr>
          <p:cNvSpPr txBox="1">
            <a:spLocks noChangeArrowheads="1"/>
          </p:cNvSpPr>
          <p:nvPr/>
        </p:nvSpPr>
        <p:spPr bwMode="auto">
          <a:xfrm>
            <a:off x="914400" y="1905000"/>
            <a:ext cx="754380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solidFill>
                <a:srgbClr val="000099"/>
              </a:solidFill>
              <a:latin typeface="Tahoma" panose="020B0604030504040204" pitchFamily="34" charset="0"/>
            </a:endParaRPr>
          </a:p>
          <a:p>
            <a:pPr>
              <a:spcBef>
                <a:spcPct val="0"/>
              </a:spcBef>
              <a:buFontTx/>
              <a:buNone/>
            </a:pPr>
            <a:r>
              <a:rPr lang="en-US" altLang="en-US" sz="2800">
                <a:solidFill>
                  <a:srgbClr val="000099"/>
                </a:solidFill>
                <a:latin typeface="Tahoma" panose="020B0604030504040204" pitchFamily="34" charset="0"/>
              </a:rPr>
              <a:t>In England, when you are to stand in a line, they tell you to go get in the queue.</a:t>
            </a:r>
          </a:p>
          <a:p>
            <a:pPr>
              <a:spcBef>
                <a:spcPct val="0"/>
              </a:spcBef>
              <a:buFontTx/>
              <a:buNone/>
            </a:pPr>
            <a:endParaRPr lang="en-US" altLang="en-US" sz="2800" b="0">
              <a:solidFill>
                <a:srgbClr val="000099"/>
              </a:solidFill>
              <a:latin typeface="Tahoma" panose="020B0604030504040204" pitchFamily="34" charset="0"/>
            </a:endParaRPr>
          </a:p>
          <a:p>
            <a:pPr>
              <a:spcBef>
                <a:spcPct val="0"/>
              </a:spcBef>
              <a:buFontTx/>
              <a:buNone/>
            </a:pPr>
            <a:endParaRPr lang="en-US" altLang="en-US" sz="2800" b="0"/>
          </a:p>
        </p:txBody>
      </p:sp>
      <p:sp>
        <p:nvSpPr>
          <p:cNvPr id="6148" name="WordArt 3">
            <a:extLst>
              <a:ext uri="{FF2B5EF4-FFF2-40B4-BE49-F238E27FC236}">
                <a16:creationId xmlns:a16="http://schemas.microsoft.com/office/drawing/2014/main" id="{46FCE23A-4F33-443C-8C9C-77A970623118}"/>
              </a:ext>
            </a:extLst>
          </p:cNvPr>
          <p:cNvSpPr>
            <a:spLocks noChangeArrowheads="1" noChangeShapeType="1" noTextEdit="1"/>
          </p:cNvSpPr>
          <p:nvPr/>
        </p:nvSpPr>
        <p:spPr bwMode="auto">
          <a:xfrm>
            <a:off x="1143000" y="6096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pic>
        <p:nvPicPr>
          <p:cNvPr id="6149" name="Picture 4">
            <a:extLst>
              <a:ext uri="{FF2B5EF4-FFF2-40B4-BE49-F238E27FC236}">
                <a16:creationId xmlns:a16="http://schemas.microsoft.com/office/drawing/2014/main" id="{15CF6FB9-9D16-498D-9D21-2B0F7DC75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581400"/>
            <a:ext cx="2743200"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25F9EC4-9173-45B6-899C-9AA131188FA4}"/>
              </a:ext>
            </a:extLst>
          </p:cNvPr>
          <p:cNvGrpSpPr/>
          <p:nvPr/>
        </p:nvGrpSpPr>
        <p:grpSpPr>
          <a:xfrm>
            <a:off x="76200" y="304800"/>
            <a:ext cx="8979294" cy="6400800"/>
            <a:chOff x="76200" y="304800"/>
            <a:chExt cx="8979294" cy="6400800"/>
          </a:xfrm>
        </p:grpSpPr>
        <p:pic>
          <p:nvPicPr>
            <p:cNvPr id="4" name="Picture 3" descr="Diagram&#10;&#10;Description automatically generated">
              <a:extLst>
                <a:ext uri="{FF2B5EF4-FFF2-40B4-BE49-F238E27FC236}">
                  <a16:creationId xmlns:a16="http://schemas.microsoft.com/office/drawing/2014/main" id="{40C887D3-5145-4CC1-BA34-C2A4F0ABB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04800"/>
              <a:ext cx="8979294" cy="6400800"/>
            </a:xfrm>
            <a:prstGeom prst="rect">
              <a:avLst/>
            </a:prstGeom>
          </p:spPr>
        </p:pic>
        <p:sp>
          <p:nvSpPr>
            <p:cNvPr id="5" name="TextBox 4">
              <a:extLst>
                <a:ext uri="{FF2B5EF4-FFF2-40B4-BE49-F238E27FC236}">
                  <a16:creationId xmlns:a16="http://schemas.microsoft.com/office/drawing/2014/main" id="{E3016884-C718-402D-9919-0F3881BD6143}"/>
                </a:ext>
              </a:extLst>
            </p:cNvPr>
            <p:cNvSpPr txBox="1"/>
            <p:nvPr/>
          </p:nvSpPr>
          <p:spPr>
            <a:xfrm>
              <a:off x="1828800" y="838200"/>
              <a:ext cx="990600" cy="276999"/>
            </a:xfrm>
            <a:prstGeom prst="rect">
              <a:avLst/>
            </a:prstGeom>
            <a:noFill/>
            <a:ln w="19050">
              <a:solidFill>
                <a:schemeClr val="tx1"/>
              </a:solidFill>
            </a:ln>
          </p:spPr>
          <p:txBody>
            <a:bodyPr wrap="square" rtlCol="0">
              <a:spAutoFit/>
            </a:bodyPr>
            <a:lstStyle/>
            <a:p>
              <a:pPr algn="ctr"/>
              <a:r>
                <a:rPr lang="en-US" sz="1200" b="0" dirty="0" err="1">
                  <a:latin typeface="Trebuchet MS" panose="020B0603020202020204" pitchFamily="34" charset="0"/>
                </a:rPr>
                <a:t>Iterable</a:t>
              </a:r>
              <a:endParaRPr lang="en-US" sz="1800" b="0" dirty="0">
                <a:latin typeface="Trebuchet MS" panose="020B0603020202020204" pitchFamily="34" charset="0"/>
              </a:endParaRPr>
            </a:p>
          </p:txBody>
        </p:sp>
        <p:cxnSp>
          <p:nvCxnSpPr>
            <p:cNvPr id="6" name="Straight Arrow Connector 5">
              <a:extLst>
                <a:ext uri="{FF2B5EF4-FFF2-40B4-BE49-F238E27FC236}">
                  <a16:creationId xmlns:a16="http://schemas.microsoft.com/office/drawing/2014/main" id="{29765AFD-0C3A-4F60-B85F-C17BE870CA14}"/>
                </a:ext>
              </a:extLst>
            </p:cNvPr>
            <p:cNvCxnSpPr/>
            <p:nvPr/>
          </p:nvCxnSpPr>
          <p:spPr bwMode="auto">
            <a:xfrm flipV="1">
              <a:off x="2362200" y="1115199"/>
              <a:ext cx="0" cy="408801"/>
            </a:xfrm>
            <a:prstGeom prst="straightConnector1">
              <a:avLst/>
            </a:prstGeom>
            <a:solidFill>
              <a:schemeClr val="accent1"/>
            </a:solidFill>
            <a:ln w="19050" cap="flat" cmpd="sng" algn="ctr">
              <a:solidFill>
                <a:schemeClr val="tx1"/>
              </a:solidFill>
              <a:prstDash val="solid"/>
              <a:round/>
              <a:headEnd type="none" w="sm" len="sm"/>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EFB79148-C696-4DD5-AB6A-E013D52ECCDC}"/>
                </a:ext>
              </a:extLst>
            </p:cNvPr>
            <p:cNvSpPr txBox="1"/>
            <p:nvPr/>
          </p:nvSpPr>
          <p:spPr>
            <a:xfrm>
              <a:off x="990600" y="5562600"/>
              <a:ext cx="990600" cy="276999"/>
            </a:xfrm>
            <a:prstGeom prst="rect">
              <a:avLst/>
            </a:prstGeom>
            <a:noFill/>
            <a:ln w="19050">
              <a:solidFill>
                <a:srgbClr val="7030A0"/>
              </a:solidFill>
            </a:ln>
          </p:spPr>
          <p:txBody>
            <a:bodyPr wrap="square" rtlCol="0">
              <a:spAutoFit/>
            </a:bodyPr>
            <a:lstStyle/>
            <a:p>
              <a:pPr algn="ctr"/>
              <a:r>
                <a:rPr lang="en-US" sz="1200" b="0" dirty="0">
                  <a:solidFill>
                    <a:srgbClr val="7030A0"/>
                  </a:solidFill>
                  <a:latin typeface="Trebuchet MS" panose="020B0603020202020204" pitchFamily="34" charset="0"/>
                </a:rPr>
                <a:t>Vector</a:t>
              </a:r>
              <a:endParaRPr lang="en-US" sz="1800" b="0" dirty="0">
                <a:solidFill>
                  <a:srgbClr val="7030A0"/>
                </a:solidFill>
                <a:latin typeface="Trebuchet MS" panose="020B0603020202020204" pitchFamily="34" charset="0"/>
              </a:endParaRPr>
            </a:p>
          </p:txBody>
        </p:sp>
        <p:cxnSp>
          <p:nvCxnSpPr>
            <p:cNvPr id="8" name="Straight Arrow Connector 7">
              <a:extLst>
                <a:ext uri="{FF2B5EF4-FFF2-40B4-BE49-F238E27FC236}">
                  <a16:creationId xmlns:a16="http://schemas.microsoft.com/office/drawing/2014/main" id="{7D0B6BE0-3854-4AEE-904C-33C8ADC94230}"/>
                </a:ext>
              </a:extLst>
            </p:cNvPr>
            <p:cNvCxnSpPr/>
            <p:nvPr/>
          </p:nvCxnSpPr>
          <p:spPr bwMode="auto">
            <a:xfrm flipV="1">
              <a:off x="1514797" y="5137219"/>
              <a:ext cx="588323" cy="438446"/>
            </a:xfrm>
            <a:prstGeom prst="straightConnector1">
              <a:avLst/>
            </a:prstGeom>
            <a:solidFill>
              <a:schemeClr val="accent1"/>
            </a:solidFill>
            <a:ln w="25400" cap="flat" cmpd="sng" algn="ctr">
              <a:solidFill>
                <a:srgbClr val="7030A0"/>
              </a:solidFill>
              <a:prstDash val="solid"/>
              <a:round/>
              <a:headEnd type="none" w="sm" len="sm"/>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5FD1CBE4-0783-4B2D-95AC-F39855A8EFC0}"/>
                </a:ext>
              </a:extLst>
            </p:cNvPr>
            <p:cNvSpPr txBox="1"/>
            <p:nvPr/>
          </p:nvSpPr>
          <p:spPr>
            <a:xfrm>
              <a:off x="990600" y="6259286"/>
              <a:ext cx="990600" cy="276999"/>
            </a:xfrm>
            <a:prstGeom prst="rect">
              <a:avLst/>
            </a:prstGeom>
            <a:noFill/>
            <a:ln w="19050">
              <a:solidFill>
                <a:srgbClr val="7030A0"/>
              </a:solidFill>
            </a:ln>
          </p:spPr>
          <p:txBody>
            <a:bodyPr wrap="square" rtlCol="0">
              <a:spAutoFit/>
            </a:bodyPr>
            <a:lstStyle/>
            <a:p>
              <a:pPr algn="ctr"/>
              <a:r>
                <a:rPr lang="en-US" sz="1200" dirty="0">
                  <a:solidFill>
                    <a:srgbClr val="7030A0"/>
                  </a:solidFill>
                  <a:latin typeface="Trebuchet MS" panose="020B0603020202020204" pitchFamily="34" charset="0"/>
                </a:rPr>
                <a:t>Stack</a:t>
              </a:r>
              <a:endParaRPr lang="en-US" sz="1800" dirty="0">
                <a:solidFill>
                  <a:srgbClr val="7030A0"/>
                </a:solidFill>
                <a:latin typeface="Trebuchet MS" panose="020B0603020202020204" pitchFamily="34" charset="0"/>
              </a:endParaRPr>
            </a:p>
          </p:txBody>
        </p:sp>
        <p:cxnSp>
          <p:nvCxnSpPr>
            <p:cNvPr id="10" name="Straight Connector 9">
              <a:extLst>
                <a:ext uri="{FF2B5EF4-FFF2-40B4-BE49-F238E27FC236}">
                  <a16:creationId xmlns:a16="http://schemas.microsoft.com/office/drawing/2014/main" id="{21AAEDD9-A600-419E-A107-D14A91628D2A}"/>
                </a:ext>
              </a:extLst>
            </p:cNvPr>
            <p:cNvCxnSpPr/>
            <p:nvPr/>
          </p:nvCxnSpPr>
          <p:spPr bwMode="auto">
            <a:xfrm flipH="1">
              <a:off x="336550" y="5701100"/>
              <a:ext cx="654050" cy="0"/>
            </a:xfrm>
            <a:prstGeom prst="line">
              <a:avLst/>
            </a:prstGeom>
            <a:solidFill>
              <a:schemeClr val="accent1"/>
            </a:solidFill>
            <a:ln w="28575" cap="flat" cmpd="sng" algn="ctr">
              <a:solidFill>
                <a:srgbClr val="703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Shape 10">
              <a:extLst>
                <a:ext uri="{FF2B5EF4-FFF2-40B4-BE49-F238E27FC236}">
                  <a16:creationId xmlns:a16="http://schemas.microsoft.com/office/drawing/2014/main" id="{9875BB73-D42C-49CA-A520-4FC437C67BED}"/>
                </a:ext>
              </a:extLst>
            </p:cNvPr>
            <p:cNvSpPr/>
            <p:nvPr/>
          </p:nvSpPr>
          <p:spPr bwMode="auto">
            <a:xfrm>
              <a:off x="1460665" y="5854535"/>
              <a:ext cx="88425" cy="391886"/>
            </a:xfrm>
            <a:custGeom>
              <a:avLst/>
              <a:gdLst>
                <a:gd name="connsiteX0" fmla="*/ 0 w 88425"/>
                <a:gd name="connsiteY0" fmla="*/ 391886 h 391886"/>
                <a:gd name="connsiteX1" fmla="*/ 71252 w 88425"/>
                <a:gd name="connsiteY1" fmla="*/ 308759 h 391886"/>
                <a:gd name="connsiteX2" fmla="*/ 83127 w 88425"/>
                <a:gd name="connsiteY2" fmla="*/ 142504 h 391886"/>
                <a:gd name="connsiteX3" fmla="*/ 0 w 88425"/>
                <a:gd name="connsiteY3" fmla="*/ 0 h 391886"/>
              </a:gdLst>
              <a:ahLst/>
              <a:cxnLst>
                <a:cxn ang="0">
                  <a:pos x="connsiteX0" y="connsiteY0"/>
                </a:cxn>
                <a:cxn ang="0">
                  <a:pos x="connsiteX1" y="connsiteY1"/>
                </a:cxn>
                <a:cxn ang="0">
                  <a:pos x="connsiteX2" y="connsiteY2"/>
                </a:cxn>
                <a:cxn ang="0">
                  <a:pos x="connsiteX3" y="connsiteY3"/>
                </a:cxn>
              </a:cxnLst>
              <a:rect l="l" t="t" r="r" b="b"/>
              <a:pathLst>
                <a:path w="88425" h="391886">
                  <a:moveTo>
                    <a:pt x="0" y="391886"/>
                  </a:moveTo>
                  <a:cubicBezTo>
                    <a:pt x="28699" y="371104"/>
                    <a:pt x="57398" y="350323"/>
                    <a:pt x="71252" y="308759"/>
                  </a:cubicBezTo>
                  <a:cubicBezTo>
                    <a:pt x="85107" y="267195"/>
                    <a:pt x="95002" y="193964"/>
                    <a:pt x="83127" y="142504"/>
                  </a:cubicBezTo>
                  <a:cubicBezTo>
                    <a:pt x="71252" y="91044"/>
                    <a:pt x="35626" y="45522"/>
                    <a:pt x="0" y="0"/>
                  </a:cubicBezTo>
                </a:path>
              </a:pathLst>
            </a:custGeom>
            <a:noFill/>
            <a:ln w="28575" cap="flat" cmpd="sng" algn="ctr">
              <a:solidFill>
                <a:srgbClr val="7030A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sp>
          <p:nvSpPr>
            <p:cNvPr id="12" name="Freeform: Shape 11">
              <a:extLst>
                <a:ext uri="{FF2B5EF4-FFF2-40B4-BE49-F238E27FC236}">
                  <a16:creationId xmlns:a16="http://schemas.microsoft.com/office/drawing/2014/main" id="{686E69A3-FCEF-486C-B47F-880C4DE51B13}"/>
                </a:ext>
              </a:extLst>
            </p:cNvPr>
            <p:cNvSpPr/>
            <p:nvPr/>
          </p:nvSpPr>
          <p:spPr bwMode="auto">
            <a:xfrm>
              <a:off x="1514065" y="3213463"/>
              <a:ext cx="1473075" cy="2351314"/>
            </a:xfrm>
            <a:custGeom>
              <a:avLst/>
              <a:gdLst>
                <a:gd name="connsiteX0" fmla="*/ 14289 w 1473075"/>
                <a:gd name="connsiteY0" fmla="*/ 2351314 h 2351314"/>
                <a:gd name="connsiteX1" fmla="*/ 27352 w 1473075"/>
                <a:gd name="connsiteY1" fmla="*/ 2090057 h 2351314"/>
                <a:gd name="connsiteX2" fmla="*/ 262484 w 1473075"/>
                <a:gd name="connsiteY2" fmla="*/ 1867988 h 2351314"/>
                <a:gd name="connsiteX3" fmla="*/ 484552 w 1473075"/>
                <a:gd name="connsiteY3" fmla="*/ 1685108 h 2351314"/>
                <a:gd name="connsiteX4" fmla="*/ 628244 w 1473075"/>
                <a:gd name="connsiteY4" fmla="*/ 1371600 h 2351314"/>
                <a:gd name="connsiteX5" fmla="*/ 1046255 w 1473075"/>
                <a:gd name="connsiteY5" fmla="*/ 1240971 h 2351314"/>
                <a:gd name="connsiteX6" fmla="*/ 1398952 w 1473075"/>
                <a:gd name="connsiteY6" fmla="*/ 1018903 h 2351314"/>
                <a:gd name="connsiteX7" fmla="*/ 1464266 w 1473075"/>
                <a:gd name="connsiteY7" fmla="*/ 535577 h 2351314"/>
                <a:gd name="connsiteX8" fmla="*/ 1268324 w 1473075"/>
                <a:gd name="connsiteY8" fmla="*/ 261257 h 2351314"/>
                <a:gd name="connsiteX9" fmla="*/ 863375 w 1473075"/>
                <a:gd name="connsiteY9" fmla="*/ 0 h 235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075" h="2351314">
                  <a:moveTo>
                    <a:pt x="14289" y="2351314"/>
                  </a:moveTo>
                  <a:cubicBezTo>
                    <a:pt x="137" y="2260962"/>
                    <a:pt x="-14014" y="2170611"/>
                    <a:pt x="27352" y="2090057"/>
                  </a:cubicBezTo>
                  <a:cubicBezTo>
                    <a:pt x="68718" y="2009503"/>
                    <a:pt x="186284" y="1935480"/>
                    <a:pt x="262484" y="1867988"/>
                  </a:cubicBezTo>
                  <a:cubicBezTo>
                    <a:pt x="338684" y="1800496"/>
                    <a:pt x="423592" y="1767839"/>
                    <a:pt x="484552" y="1685108"/>
                  </a:cubicBezTo>
                  <a:cubicBezTo>
                    <a:pt x="545512" y="1602377"/>
                    <a:pt x="534627" y="1445623"/>
                    <a:pt x="628244" y="1371600"/>
                  </a:cubicBezTo>
                  <a:cubicBezTo>
                    <a:pt x="721861" y="1297577"/>
                    <a:pt x="917804" y="1299754"/>
                    <a:pt x="1046255" y="1240971"/>
                  </a:cubicBezTo>
                  <a:cubicBezTo>
                    <a:pt x="1174706" y="1182188"/>
                    <a:pt x="1329284" y="1136469"/>
                    <a:pt x="1398952" y="1018903"/>
                  </a:cubicBezTo>
                  <a:cubicBezTo>
                    <a:pt x="1468621" y="901337"/>
                    <a:pt x="1486037" y="661851"/>
                    <a:pt x="1464266" y="535577"/>
                  </a:cubicBezTo>
                  <a:cubicBezTo>
                    <a:pt x="1442495" y="409303"/>
                    <a:pt x="1368472" y="350520"/>
                    <a:pt x="1268324" y="261257"/>
                  </a:cubicBezTo>
                  <a:cubicBezTo>
                    <a:pt x="1168176" y="171994"/>
                    <a:pt x="1015775" y="85997"/>
                    <a:pt x="863375" y="0"/>
                  </a:cubicBezTo>
                </a:path>
              </a:pathLst>
            </a:custGeom>
            <a:noFill/>
            <a:ln w="25400" cap="flat" cmpd="sng" algn="ctr">
              <a:solidFill>
                <a:srgbClr val="7030A0"/>
              </a:solidFill>
              <a:prstDash val="solid"/>
              <a:round/>
              <a:headEnd type="none" w="sm" len="sm"/>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680892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 schematic&#10;&#10;Description automatically generated">
            <a:extLst>
              <a:ext uri="{FF2B5EF4-FFF2-40B4-BE49-F238E27FC236}">
                <a16:creationId xmlns:a16="http://schemas.microsoft.com/office/drawing/2014/main" id="{4246D264-0EA3-4BCF-B5AD-EB19FFB1D082}"/>
              </a:ext>
            </a:extLst>
          </p:cNvPr>
          <p:cNvPicPr>
            <a:picLocks noChangeAspect="1"/>
          </p:cNvPicPr>
          <p:nvPr/>
        </p:nvPicPr>
        <p:blipFill rotWithShape="1">
          <a:blip r:embed="rId2">
            <a:extLst>
              <a:ext uri="{28A0092B-C50C-407E-A947-70E740481C1C}">
                <a14:useLocalDpi xmlns:a14="http://schemas.microsoft.com/office/drawing/2010/main" val="0"/>
              </a:ext>
            </a:extLst>
          </a:blip>
          <a:srcRect t="71111"/>
          <a:stretch/>
        </p:blipFill>
        <p:spPr>
          <a:xfrm>
            <a:off x="228600" y="1432560"/>
            <a:ext cx="8781042" cy="3063240"/>
          </a:xfrm>
          <a:prstGeom prst="rect">
            <a:avLst/>
          </a:prstGeom>
        </p:spPr>
      </p:pic>
    </p:spTree>
    <p:extLst>
      <p:ext uri="{BB962C8B-B14F-4D97-AF65-F5344CB8AC3E}">
        <p14:creationId xmlns:p14="http://schemas.microsoft.com/office/powerpoint/2010/main" val="1804202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2EC84967-95F3-4068-8402-AD106DEA361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8915" name="WordArt 2">
            <a:extLst>
              <a:ext uri="{FF2B5EF4-FFF2-40B4-BE49-F238E27FC236}">
                <a16:creationId xmlns:a16="http://schemas.microsoft.com/office/drawing/2014/main" id="{D5256F91-8169-4115-92A9-06A73455A48A}"/>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C6DE6F34-5B56-43CF-952A-108F9CC0EB2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123" name="Text Box 2">
            <a:extLst>
              <a:ext uri="{FF2B5EF4-FFF2-40B4-BE49-F238E27FC236}">
                <a16:creationId xmlns:a16="http://schemas.microsoft.com/office/drawing/2014/main" id="{643AEC09-DDF7-4E11-93D8-E7457A2699AC}"/>
              </a:ext>
            </a:extLst>
          </p:cNvPr>
          <p:cNvSpPr txBox="1">
            <a:spLocks noChangeArrowheads="1"/>
          </p:cNvSpPr>
          <p:nvPr/>
        </p:nvSpPr>
        <p:spPr bwMode="auto">
          <a:xfrm>
            <a:off x="914400" y="1828800"/>
            <a:ext cx="75596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algn="r" eaLnBrk="0" fontAlgn="base" hangingPunct="0">
              <a:spcBef>
                <a:spcPct val="0"/>
              </a:spcBef>
              <a:spcAft>
                <a:spcPct val="0"/>
              </a:spcAft>
              <a:defRPr sz="2800" b="1">
                <a:solidFill>
                  <a:schemeClr val="tx1"/>
                </a:solidFill>
                <a:latin typeface="Tahoma" panose="020B0604030504040204" pitchFamily="34" charset="0"/>
              </a:defRPr>
            </a:lvl6pPr>
            <a:lvl7pPr marL="2971800" indent="-228600" algn="r" eaLnBrk="0" fontAlgn="base" hangingPunct="0">
              <a:spcBef>
                <a:spcPct val="0"/>
              </a:spcBef>
              <a:spcAft>
                <a:spcPct val="0"/>
              </a:spcAft>
              <a:defRPr sz="2800" b="1">
                <a:solidFill>
                  <a:schemeClr val="tx1"/>
                </a:solidFill>
                <a:latin typeface="Tahoma" panose="020B0604030504040204" pitchFamily="34" charset="0"/>
              </a:defRPr>
            </a:lvl7pPr>
            <a:lvl8pPr marL="3429000" indent="-228600" algn="r" eaLnBrk="0" fontAlgn="base" hangingPunct="0">
              <a:spcBef>
                <a:spcPct val="0"/>
              </a:spcBef>
              <a:spcAft>
                <a:spcPct val="0"/>
              </a:spcAft>
              <a:defRPr sz="2800" b="1">
                <a:solidFill>
                  <a:schemeClr val="tx1"/>
                </a:solidFill>
                <a:latin typeface="Tahoma" panose="020B0604030504040204" pitchFamily="34" charset="0"/>
              </a:defRPr>
            </a:lvl8pPr>
            <a:lvl9pPr marL="3886200" indent="-228600" algn="r" eaLnBrk="0" fontAlgn="base" hangingPunct="0">
              <a:spcBef>
                <a:spcPct val="0"/>
              </a:spcBef>
              <a:spcAft>
                <a:spcPct val="0"/>
              </a:spcAft>
              <a:defRPr sz="2800" b="1">
                <a:solidFill>
                  <a:schemeClr val="tx1"/>
                </a:solidFill>
                <a:latin typeface="Tahoma" panose="020B0604030504040204" pitchFamily="34" charset="0"/>
              </a:defRPr>
            </a:lvl9pPr>
          </a:lstStyle>
          <a:p>
            <a:pPr>
              <a:defRPr/>
            </a:pPr>
            <a:r>
              <a:rPr lang="en-US" altLang="en-US" dirty="0"/>
              <a:t>An empty integer queue.</a:t>
            </a:r>
            <a:br>
              <a:rPr lang="en-US" altLang="en-US" dirty="0"/>
            </a:br>
            <a:endParaRPr lang="en-US" altLang="en-US" dirty="0"/>
          </a:p>
          <a:p>
            <a:pPr>
              <a:defRPr/>
            </a:pPr>
            <a:r>
              <a:rPr lang="en-US" altLang="en-US" dirty="0">
                <a:solidFill>
                  <a:schemeClr val="accent1">
                    <a:lumMod val="75000"/>
                  </a:schemeClr>
                </a:solidFill>
              </a:rPr>
              <a:t>Queue&lt;Integer&gt; </a:t>
            </a:r>
            <a:r>
              <a:rPr lang="en-US" altLang="en-US" dirty="0"/>
              <a:t>queue;</a:t>
            </a:r>
          </a:p>
          <a:p>
            <a:pPr>
              <a:defRPr/>
            </a:pPr>
            <a:r>
              <a:rPr lang="en-US" altLang="en-US" dirty="0"/>
              <a:t>queue = </a:t>
            </a:r>
            <a:r>
              <a:rPr lang="en-US" altLang="en-US" dirty="0">
                <a:solidFill>
                  <a:srgbClr val="008000"/>
                </a:solidFill>
              </a:rPr>
              <a:t>new LinkedList&lt;Integer&gt;()</a:t>
            </a:r>
            <a:r>
              <a:rPr lang="en-US" altLang="en-US" dirty="0"/>
              <a:t>;</a:t>
            </a:r>
          </a:p>
          <a:p>
            <a:pPr>
              <a:defRPr/>
            </a:pPr>
            <a:endParaRPr lang="en-US" altLang="en-US" dirty="0"/>
          </a:p>
          <a:p>
            <a:pPr>
              <a:defRPr/>
            </a:pPr>
            <a:endParaRPr lang="en-US" altLang="en-US" dirty="0"/>
          </a:p>
        </p:txBody>
      </p:sp>
      <p:sp>
        <p:nvSpPr>
          <p:cNvPr id="7172" name="WordArt 4">
            <a:extLst>
              <a:ext uri="{FF2B5EF4-FFF2-40B4-BE49-F238E27FC236}">
                <a16:creationId xmlns:a16="http://schemas.microsoft.com/office/drawing/2014/main" id="{47A47A67-282C-494C-B95E-962E275C268B}"/>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
        <p:nvSpPr>
          <p:cNvPr id="7173" name="Text Box 6">
            <a:extLst>
              <a:ext uri="{FF2B5EF4-FFF2-40B4-BE49-F238E27FC236}">
                <a16:creationId xmlns:a16="http://schemas.microsoft.com/office/drawing/2014/main" id="{E321E06C-983F-4ABE-A97D-CD91F4A4222B}"/>
              </a:ext>
            </a:extLst>
          </p:cNvPr>
          <p:cNvSpPr txBox="1">
            <a:spLocks noChangeArrowheads="1"/>
          </p:cNvSpPr>
          <p:nvPr/>
        </p:nvSpPr>
        <p:spPr bwMode="auto">
          <a:xfrm>
            <a:off x="1143000" y="4343400"/>
            <a:ext cx="64008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a:solidFill>
                  <a:schemeClr val="accent2"/>
                </a:solidFill>
                <a:latin typeface="Tahoma" panose="020B0604030504040204" pitchFamily="34" charset="0"/>
              </a:rPr>
              <a:t>queue</a:t>
            </a:r>
            <a:r>
              <a:rPr lang="en-US" altLang="en-US">
                <a:solidFill>
                  <a:schemeClr val="accent2"/>
                </a:solidFill>
                <a:latin typeface="Tahoma" panose="020B0604030504040204" pitchFamily="34" charset="0"/>
              </a:rPr>
              <a:t> </a:t>
            </a:r>
            <a:r>
              <a:rPr lang="en-US" altLang="en-US" sz="2400">
                <a:solidFill>
                  <a:schemeClr val="accent2"/>
                </a:solidFill>
                <a:latin typeface="Tahoma" panose="020B0604030504040204" pitchFamily="34" charset="0"/>
              </a:rPr>
              <a:t>will only store integer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F8F3B1-CCA4-4E45-B97F-B151152940EB}"/>
              </a:ext>
            </a:extLst>
          </p:cNvPr>
          <p:cNvGrpSpPr/>
          <p:nvPr/>
        </p:nvGrpSpPr>
        <p:grpSpPr>
          <a:xfrm>
            <a:off x="609600" y="42205"/>
            <a:ext cx="7848600" cy="6739595"/>
            <a:chOff x="609600" y="42205"/>
            <a:chExt cx="7848600" cy="6739595"/>
          </a:xfrm>
        </p:grpSpPr>
        <p:pic>
          <p:nvPicPr>
            <p:cNvPr id="5" name="Picture 4" descr="Diagram, schematic&#10;&#10;Description automatically generated">
              <a:extLst>
                <a:ext uri="{FF2B5EF4-FFF2-40B4-BE49-F238E27FC236}">
                  <a16:creationId xmlns:a16="http://schemas.microsoft.com/office/drawing/2014/main" id="{1BA1C837-B04A-4B23-9BEE-F9F879320B54}"/>
                </a:ext>
              </a:extLst>
            </p:cNvPr>
            <p:cNvPicPr>
              <a:picLocks noChangeAspect="1"/>
            </p:cNvPicPr>
            <p:nvPr/>
          </p:nvPicPr>
          <p:blipFill rotWithShape="1">
            <a:blip r:embed="rId3">
              <a:extLst>
                <a:ext uri="{28A0092B-C50C-407E-A947-70E740481C1C}">
                  <a14:useLocalDpi xmlns:a14="http://schemas.microsoft.com/office/drawing/2010/main" val="0"/>
                </a:ext>
              </a:extLst>
            </a:blip>
            <a:srcRect b="28889"/>
            <a:stretch/>
          </p:blipFill>
          <p:spPr>
            <a:xfrm>
              <a:off x="609600" y="42205"/>
              <a:ext cx="7848600" cy="6739595"/>
            </a:xfrm>
            <a:prstGeom prst="rect">
              <a:avLst/>
            </a:prstGeom>
          </p:spPr>
        </p:pic>
        <p:sp>
          <p:nvSpPr>
            <p:cNvPr id="6" name="Freeform: Shape 5">
              <a:extLst>
                <a:ext uri="{FF2B5EF4-FFF2-40B4-BE49-F238E27FC236}">
                  <a16:creationId xmlns:a16="http://schemas.microsoft.com/office/drawing/2014/main" id="{9B2634DC-F4AA-4045-8AE1-B79B067D0FEB}"/>
                </a:ext>
              </a:extLst>
            </p:cNvPr>
            <p:cNvSpPr/>
            <p:nvPr/>
          </p:nvSpPr>
          <p:spPr bwMode="auto">
            <a:xfrm>
              <a:off x="4221479" y="1005840"/>
              <a:ext cx="400461" cy="3596640"/>
            </a:xfrm>
            <a:custGeom>
              <a:avLst/>
              <a:gdLst>
                <a:gd name="connsiteX0" fmla="*/ 0 w 410530"/>
                <a:gd name="connsiteY0" fmla="*/ 3596640 h 3596640"/>
                <a:gd name="connsiteX1" fmla="*/ 228600 w 410530"/>
                <a:gd name="connsiteY1" fmla="*/ 3520440 h 3596640"/>
                <a:gd name="connsiteX2" fmla="*/ 396240 w 410530"/>
                <a:gd name="connsiteY2" fmla="*/ 3200400 h 3596640"/>
                <a:gd name="connsiteX3" fmla="*/ 396240 w 410530"/>
                <a:gd name="connsiteY3" fmla="*/ 1249680 h 3596640"/>
                <a:gd name="connsiteX4" fmla="*/ 350520 w 410530"/>
                <a:gd name="connsiteY4" fmla="*/ 0 h 3596640"/>
                <a:gd name="connsiteX0" fmla="*/ 0 w 400461"/>
                <a:gd name="connsiteY0" fmla="*/ 3596640 h 3596640"/>
                <a:gd name="connsiteX1" fmla="*/ 228600 w 400461"/>
                <a:gd name="connsiteY1" fmla="*/ 3520440 h 3596640"/>
                <a:gd name="connsiteX2" fmla="*/ 396240 w 400461"/>
                <a:gd name="connsiteY2" fmla="*/ 3200400 h 3596640"/>
                <a:gd name="connsiteX3" fmla="*/ 350101 w 400461"/>
                <a:gd name="connsiteY3" fmla="*/ 1069317 h 3596640"/>
                <a:gd name="connsiteX4" fmla="*/ 350520 w 400461"/>
                <a:gd name="connsiteY4" fmla="*/ 0 h 3596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461" h="3596640">
                  <a:moveTo>
                    <a:pt x="0" y="3596640"/>
                  </a:moveTo>
                  <a:cubicBezTo>
                    <a:pt x="81280" y="3591560"/>
                    <a:pt x="162560" y="3586480"/>
                    <a:pt x="228600" y="3520440"/>
                  </a:cubicBezTo>
                  <a:cubicBezTo>
                    <a:pt x="294640" y="3454400"/>
                    <a:pt x="375990" y="3608920"/>
                    <a:pt x="396240" y="3200400"/>
                  </a:cubicBezTo>
                  <a:cubicBezTo>
                    <a:pt x="416490" y="2791880"/>
                    <a:pt x="357721" y="1602717"/>
                    <a:pt x="350101" y="1069317"/>
                  </a:cubicBezTo>
                  <a:cubicBezTo>
                    <a:pt x="342481" y="535917"/>
                    <a:pt x="369570" y="358140"/>
                    <a:pt x="350520" y="0"/>
                  </a:cubicBezTo>
                </a:path>
              </a:pathLst>
            </a:custGeom>
            <a:noFill/>
            <a:ln w="1905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sp>
          <p:nvSpPr>
            <p:cNvPr id="7" name="TextBox 6">
              <a:extLst>
                <a:ext uri="{FF2B5EF4-FFF2-40B4-BE49-F238E27FC236}">
                  <a16:creationId xmlns:a16="http://schemas.microsoft.com/office/drawing/2014/main" id="{0FAFD044-0A98-466F-A699-E8B6BE32CE3A}"/>
                </a:ext>
              </a:extLst>
            </p:cNvPr>
            <p:cNvSpPr txBox="1"/>
            <p:nvPr/>
          </p:nvSpPr>
          <p:spPr>
            <a:xfrm>
              <a:off x="914400" y="4582496"/>
              <a:ext cx="1143000" cy="369332"/>
            </a:xfrm>
            <a:prstGeom prst="rect">
              <a:avLst/>
            </a:prstGeom>
            <a:noFill/>
            <a:ln w="19050">
              <a:solidFill>
                <a:schemeClr val="tx1"/>
              </a:solidFill>
            </a:ln>
          </p:spPr>
          <p:txBody>
            <a:bodyPr wrap="square" rtlCol="0">
              <a:spAutoFit/>
            </a:bodyPr>
            <a:lstStyle/>
            <a:p>
              <a:pPr algn="ctr"/>
              <a:r>
                <a:rPr lang="en-US" sz="1800" b="0" dirty="0">
                  <a:latin typeface="Trebuchet MS" panose="020B0603020202020204" pitchFamily="34" charset="0"/>
                </a:rPr>
                <a:t>Vector</a:t>
              </a:r>
              <a:endParaRPr lang="en-US" sz="3200" b="0" dirty="0">
                <a:latin typeface="Trebuchet MS" panose="020B0603020202020204" pitchFamily="34" charset="0"/>
              </a:endParaRPr>
            </a:p>
          </p:txBody>
        </p:sp>
        <p:pic>
          <p:nvPicPr>
            <p:cNvPr id="8" name="Picture 7">
              <a:extLst>
                <a:ext uri="{FF2B5EF4-FFF2-40B4-BE49-F238E27FC236}">
                  <a16:creationId xmlns:a16="http://schemas.microsoft.com/office/drawing/2014/main" id="{B70494F4-14C4-493A-8B56-2D6819BB3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231" y="4999828"/>
              <a:ext cx="190304" cy="515934"/>
            </a:xfrm>
            <a:prstGeom prst="rect">
              <a:avLst/>
            </a:prstGeom>
          </p:spPr>
        </p:pic>
        <p:pic>
          <p:nvPicPr>
            <p:cNvPr id="9" name="Picture 8">
              <a:extLst>
                <a:ext uri="{FF2B5EF4-FFF2-40B4-BE49-F238E27FC236}">
                  <a16:creationId xmlns:a16="http://schemas.microsoft.com/office/drawing/2014/main" id="{F937E365-45FA-4C9E-A5F2-29CE22FD5D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944" y="1029039"/>
              <a:ext cx="190304" cy="515934"/>
            </a:xfrm>
            <a:prstGeom prst="rect">
              <a:avLst/>
            </a:prstGeom>
          </p:spPr>
        </p:pic>
        <p:sp>
          <p:nvSpPr>
            <p:cNvPr id="10" name="Freeform: Shape 9">
              <a:extLst>
                <a:ext uri="{FF2B5EF4-FFF2-40B4-BE49-F238E27FC236}">
                  <a16:creationId xmlns:a16="http://schemas.microsoft.com/office/drawing/2014/main" id="{846AA933-C469-42F7-A162-1025B85AD767}"/>
                </a:ext>
              </a:extLst>
            </p:cNvPr>
            <p:cNvSpPr/>
            <p:nvPr/>
          </p:nvSpPr>
          <p:spPr bwMode="auto">
            <a:xfrm>
              <a:off x="2066907" y="2517256"/>
              <a:ext cx="432503" cy="2271180"/>
            </a:xfrm>
            <a:custGeom>
              <a:avLst/>
              <a:gdLst>
                <a:gd name="connsiteX0" fmla="*/ 0 w 410530"/>
                <a:gd name="connsiteY0" fmla="*/ 3596640 h 3596640"/>
                <a:gd name="connsiteX1" fmla="*/ 228600 w 410530"/>
                <a:gd name="connsiteY1" fmla="*/ 3520440 h 3596640"/>
                <a:gd name="connsiteX2" fmla="*/ 396240 w 410530"/>
                <a:gd name="connsiteY2" fmla="*/ 3200400 h 3596640"/>
                <a:gd name="connsiteX3" fmla="*/ 396240 w 410530"/>
                <a:gd name="connsiteY3" fmla="*/ 1249680 h 3596640"/>
                <a:gd name="connsiteX4" fmla="*/ 350520 w 410530"/>
                <a:gd name="connsiteY4" fmla="*/ 0 h 3596640"/>
                <a:gd name="connsiteX0" fmla="*/ 0 w 400461"/>
                <a:gd name="connsiteY0" fmla="*/ 3596640 h 3596640"/>
                <a:gd name="connsiteX1" fmla="*/ 228600 w 400461"/>
                <a:gd name="connsiteY1" fmla="*/ 3520440 h 3596640"/>
                <a:gd name="connsiteX2" fmla="*/ 396240 w 400461"/>
                <a:gd name="connsiteY2" fmla="*/ 3200400 h 3596640"/>
                <a:gd name="connsiteX3" fmla="*/ 350101 w 400461"/>
                <a:gd name="connsiteY3" fmla="*/ 1069317 h 3596640"/>
                <a:gd name="connsiteX4" fmla="*/ 350520 w 400461"/>
                <a:gd name="connsiteY4" fmla="*/ 0 h 3596640"/>
                <a:gd name="connsiteX0" fmla="*/ 0 w 414354"/>
                <a:gd name="connsiteY0" fmla="*/ 3596640 h 3596640"/>
                <a:gd name="connsiteX1" fmla="*/ 228600 w 414354"/>
                <a:gd name="connsiteY1" fmla="*/ 3520440 h 3596640"/>
                <a:gd name="connsiteX2" fmla="*/ 396240 w 414354"/>
                <a:gd name="connsiteY2" fmla="*/ 3200400 h 3596640"/>
                <a:gd name="connsiteX3" fmla="*/ 404630 w 414354"/>
                <a:gd name="connsiteY3" fmla="*/ 1895632 h 3596640"/>
                <a:gd name="connsiteX4" fmla="*/ 350520 w 414354"/>
                <a:gd name="connsiteY4" fmla="*/ 0 h 3596640"/>
                <a:gd name="connsiteX0" fmla="*/ 0 w 414354"/>
                <a:gd name="connsiteY0" fmla="*/ 2271180 h 2271180"/>
                <a:gd name="connsiteX1" fmla="*/ 228600 w 414354"/>
                <a:gd name="connsiteY1" fmla="*/ 2194980 h 2271180"/>
                <a:gd name="connsiteX2" fmla="*/ 396240 w 414354"/>
                <a:gd name="connsiteY2" fmla="*/ 1874940 h 2271180"/>
                <a:gd name="connsiteX3" fmla="*/ 404630 w 414354"/>
                <a:gd name="connsiteY3" fmla="*/ 570172 h 2271180"/>
                <a:gd name="connsiteX4" fmla="*/ 400854 w 414354"/>
                <a:gd name="connsiteY4" fmla="*/ 0 h 2271180"/>
                <a:gd name="connsiteX0" fmla="*/ 0 w 426664"/>
                <a:gd name="connsiteY0" fmla="*/ 2271180 h 2271180"/>
                <a:gd name="connsiteX1" fmla="*/ 228600 w 426664"/>
                <a:gd name="connsiteY1" fmla="*/ 2194980 h 2271180"/>
                <a:gd name="connsiteX2" fmla="*/ 396240 w 426664"/>
                <a:gd name="connsiteY2" fmla="*/ 1874940 h 2271180"/>
                <a:gd name="connsiteX3" fmla="*/ 404630 w 426664"/>
                <a:gd name="connsiteY3" fmla="*/ 570172 h 2271180"/>
                <a:gd name="connsiteX4" fmla="*/ 421826 w 426664"/>
                <a:gd name="connsiteY4" fmla="*/ 0 h 2271180"/>
                <a:gd name="connsiteX0" fmla="*/ 0 w 432503"/>
                <a:gd name="connsiteY0" fmla="*/ 2271180 h 2271180"/>
                <a:gd name="connsiteX1" fmla="*/ 228600 w 432503"/>
                <a:gd name="connsiteY1" fmla="*/ 2194980 h 2271180"/>
                <a:gd name="connsiteX2" fmla="*/ 396240 w 432503"/>
                <a:gd name="connsiteY2" fmla="*/ 1874940 h 2271180"/>
                <a:gd name="connsiteX3" fmla="*/ 429797 w 432503"/>
                <a:gd name="connsiteY3" fmla="*/ 691813 h 2271180"/>
                <a:gd name="connsiteX4" fmla="*/ 421826 w 432503"/>
                <a:gd name="connsiteY4" fmla="*/ 0 h 227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03" h="2271180">
                  <a:moveTo>
                    <a:pt x="0" y="2271180"/>
                  </a:moveTo>
                  <a:cubicBezTo>
                    <a:pt x="81280" y="2266100"/>
                    <a:pt x="162560" y="2261020"/>
                    <a:pt x="228600" y="2194980"/>
                  </a:cubicBezTo>
                  <a:cubicBezTo>
                    <a:pt x="294640" y="2128940"/>
                    <a:pt x="362707" y="2125468"/>
                    <a:pt x="396240" y="1874940"/>
                  </a:cubicBezTo>
                  <a:cubicBezTo>
                    <a:pt x="429773" y="1624412"/>
                    <a:pt x="437417" y="1225213"/>
                    <a:pt x="429797" y="691813"/>
                  </a:cubicBezTo>
                  <a:cubicBezTo>
                    <a:pt x="422177" y="158413"/>
                    <a:pt x="440876" y="358140"/>
                    <a:pt x="421826" y="0"/>
                  </a:cubicBezTo>
                </a:path>
              </a:pathLst>
            </a:custGeom>
            <a:noFill/>
            <a:ln w="1905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pic>
          <p:nvPicPr>
            <p:cNvPr id="11" name="Picture 10">
              <a:extLst>
                <a:ext uri="{FF2B5EF4-FFF2-40B4-BE49-F238E27FC236}">
                  <a16:creationId xmlns:a16="http://schemas.microsoft.com/office/drawing/2014/main" id="{9905A9FB-B2DE-47A9-8A38-905FB9525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871" y="2506901"/>
              <a:ext cx="190304" cy="515934"/>
            </a:xfrm>
            <a:prstGeom prst="rect">
              <a:avLst/>
            </a:prstGeom>
          </p:spPr>
        </p:pic>
      </p:grpSp>
    </p:spTree>
    <p:extLst>
      <p:ext uri="{BB962C8B-B14F-4D97-AF65-F5344CB8AC3E}">
        <p14:creationId xmlns:p14="http://schemas.microsoft.com/office/powerpoint/2010/main" val="173689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B3D04F52-69AA-4DC7-A150-4D685755893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8195" name="Text Box 2">
            <a:extLst>
              <a:ext uri="{FF2B5EF4-FFF2-40B4-BE49-F238E27FC236}">
                <a16:creationId xmlns:a16="http://schemas.microsoft.com/office/drawing/2014/main" id="{5CDC8F2B-4A77-4955-9945-AC01FD910AE9}"/>
              </a:ext>
            </a:extLst>
          </p:cNvPr>
          <p:cNvSpPr txBox="1">
            <a:spLocks noChangeArrowheads="1"/>
          </p:cNvSpPr>
          <p:nvPr/>
        </p:nvSpPr>
        <p:spPr bwMode="auto">
          <a:xfrm>
            <a:off x="1828800" y="2743200"/>
            <a:ext cx="296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queue.add(25);</a:t>
            </a:r>
          </a:p>
        </p:txBody>
      </p:sp>
      <p:sp>
        <p:nvSpPr>
          <p:cNvPr id="8196" name="Text Box 6">
            <a:extLst>
              <a:ext uri="{FF2B5EF4-FFF2-40B4-BE49-F238E27FC236}">
                <a16:creationId xmlns:a16="http://schemas.microsoft.com/office/drawing/2014/main" id="{2AC659B3-7EE3-4816-951A-FA86AE7F5205}"/>
              </a:ext>
            </a:extLst>
          </p:cNvPr>
          <p:cNvSpPr txBox="1">
            <a:spLocks noChangeArrowheads="1"/>
          </p:cNvSpPr>
          <p:nvPr/>
        </p:nvSpPr>
        <p:spPr bwMode="auto">
          <a:xfrm>
            <a:off x="5334000" y="2133600"/>
            <a:ext cx="3505200" cy="284003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latin typeface="Tahoma" panose="020B0604030504040204" pitchFamily="34" charset="0"/>
              </a:rPr>
              <a:t>add adds an item</a:t>
            </a:r>
            <a:br>
              <a:rPr lang="en-US" altLang="en-US" sz="2400">
                <a:solidFill>
                  <a:schemeClr val="accent2"/>
                </a:solidFill>
                <a:latin typeface="Tahoma" panose="020B0604030504040204" pitchFamily="34" charset="0"/>
              </a:rPr>
            </a:br>
            <a:r>
              <a:rPr lang="en-US" altLang="en-US" sz="2400">
                <a:solidFill>
                  <a:schemeClr val="accent2"/>
                </a:solidFill>
                <a:latin typeface="Tahoma" panose="020B0604030504040204" pitchFamily="34" charset="0"/>
              </a:rPr>
              <a:t>to the queue.</a:t>
            </a:r>
          </a:p>
          <a:p>
            <a:pPr>
              <a:spcBef>
                <a:spcPct val="50000"/>
              </a:spcBef>
              <a:buFontTx/>
              <a:buNone/>
            </a:pPr>
            <a:r>
              <a:rPr lang="en-US" altLang="en-US" sz="2400">
                <a:solidFill>
                  <a:schemeClr val="accent2"/>
                </a:solidFill>
                <a:latin typeface="Tahoma" panose="020B0604030504040204" pitchFamily="34" charset="0"/>
              </a:rPr>
              <a:t>enqueue is a very common name given to the operation of adding items to a queue.</a:t>
            </a:r>
          </a:p>
        </p:txBody>
      </p:sp>
      <p:graphicFrame>
        <p:nvGraphicFramePr>
          <p:cNvPr id="78865" name="Group 17">
            <a:extLst>
              <a:ext uri="{FF2B5EF4-FFF2-40B4-BE49-F238E27FC236}">
                <a16:creationId xmlns:a16="http://schemas.microsoft.com/office/drawing/2014/main" id="{F787CE83-FFAB-4908-93CB-133F56815AE1}"/>
              </a:ext>
            </a:extLst>
          </p:cNvPr>
          <p:cNvGraphicFramePr>
            <a:graphicFrameLocks noGrp="1"/>
          </p:cNvGraphicFramePr>
          <p:nvPr/>
        </p:nvGraphicFramePr>
        <p:xfrm>
          <a:off x="1676400" y="4191000"/>
          <a:ext cx="1574800" cy="889000"/>
        </p:xfrm>
        <a:graphic>
          <a:graphicData uri="http://schemas.openxmlformats.org/drawingml/2006/table">
            <a:tbl>
              <a:tblPr/>
              <a:tblGrid>
                <a:gridCol w="1574800">
                  <a:extLst>
                    <a:ext uri="{9D8B030D-6E8A-4147-A177-3AD203B41FA5}">
                      <a16:colId xmlns:a16="http://schemas.microsoft.com/office/drawing/2014/main" val="20000"/>
                    </a:ext>
                  </a:extLst>
                </a:gridCol>
              </a:tblGrid>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extLst>
                  <a:ext uri="{0D108BD9-81ED-4DB2-BD59-A6C34878D82A}">
                    <a16:rowId xmlns:a16="http://schemas.microsoft.com/office/drawing/2014/main" val="10000"/>
                  </a:ext>
                </a:extLst>
              </a:tr>
            </a:tbl>
          </a:graphicData>
        </a:graphic>
      </p:graphicFrame>
      <p:sp>
        <p:nvSpPr>
          <p:cNvPr id="8203" name="WordArt 18">
            <a:extLst>
              <a:ext uri="{FF2B5EF4-FFF2-40B4-BE49-F238E27FC236}">
                <a16:creationId xmlns:a16="http://schemas.microsoft.com/office/drawing/2014/main" id="{2E93C205-FCDB-4003-9928-AAE037A72F2E}"/>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B2F38254-4948-427F-A604-4CF077E148F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pic>
        <p:nvPicPr>
          <p:cNvPr id="9219" name="Picture 6" descr="pe01538_[1]">
            <a:extLst>
              <a:ext uri="{FF2B5EF4-FFF2-40B4-BE49-F238E27FC236}">
                <a16:creationId xmlns:a16="http://schemas.microsoft.com/office/drawing/2014/main" id="{07AAFA49-3443-47D2-8548-2F6167F19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25" y="3810000"/>
            <a:ext cx="1423988"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8">
            <a:extLst>
              <a:ext uri="{FF2B5EF4-FFF2-40B4-BE49-F238E27FC236}">
                <a16:creationId xmlns:a16="http://schemas.microsoft.com/office/drawing/2014/main" id="{526FBFB6-FFA1-462A-9A05-2DCBE112CB6E}"/>
              </a:ext>
            </a:extLst>
          </p:cNvPr>
          <p:cNvSpPr txBox="1">
            <a:spLocks noChangeArrowheads="1"/>
          </p:cNvSpPr>
          <p:nvPr/>
        </p:nvSpPr>
        <p:spPr bwMode="auto">
          <a:xfrm>
            <a:off x="1828800" y="2743200"/>
            <a:ext cx="296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queue.add(14);</a:t>
            </a:r>
          </a:p>
        </p:txBody>
      </p:sp>
      <p:sp>
        <p:nvSpPr>
          <p:cNvPr id="9221" name="Text Box 9">
            <a:extLst>
              <a:ext uri="{FF2B5EF4-FFF2-40B4-BE49-F238E27FC236}">
                <a16:creationId xmlns:a16="http://schemas.microsoft.com/office/drawing/2014/main" id="{3E139021-0C99-4C8D-ADDD-79B4EFF18A6D}"/>
              </a:ext>
            </a:extLst>
          </p:cNvPr>
          <p:cNvSpPr txBox="1">
            <a:spLocks noChangeArrowheads="1"/>
          </p:cNvSpPr>
          <p:nvPr/>
        </p:nvSpPr>
        <p:spPr bwMode="auto">
          <a:xfrm>
            <a:off x="5334000" y="2133600"/>
            <a:ext cx="3505200" cy="8318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latin typeface="Tahoma" panose="020B0604030504040204" pitchFamily="34" charset="0"/>
              </a:rPr>
              <a:t>add adds an item</a:t>
            </a:r>
            <a:br>
              <a:rPr lang="en-US" altLang="en-US" sz="2400">
                <a:solidFill>
                  <a:schemeClr val="accent2"/>
                </a:solidFill>
                <a:latin typeface="Tahoma" panose="020B0604030504040204" pitchFamily="34" charset="0"/>
              </a:rPr>
            </a:br>
            <a:r>
              <a:rPr lang="en-US" altLang="en-US" sz="2400">
                <a:solidFill>
                  <a:schemeClr val="accent2"/>
                </a:solidFill>
                <a:latin typeface="Tahoma" panose="020B0604030504040204" pitchFamily="34" charset="0"/>
              </a:rPr>
              <a:t>to the queue.</a:t>
            </a:r>
          </a:p>
        </p:txBody>
      </p:sp>
      <p:graphicFrame>
        <p:nvGraphicFramePr>
          <p:cNvPr id="79892" name="Group 20">
            <a:extLst>
              <a:ext uri="{FF2B5EF4-FFF2-40B4-BE49-F238E27FC236}">
                <a16:creationId xmlns:a16="http://schemas.microsoft.com/office/drawing/2014/main" id="{CA4DD7B0-D370-48BD-822B-421A3170934E}"/>
              </a:ext>
            </a:extLst>
          </p:cNvPr>
          <p:cNvGraphicFramePr>
            <a:graphicFrameLocks noGrp="1"/>
          </p:cNvGraphicFramePr>
          <p:nvPr/>
        </p:nvGraphicFramePr>
        <p:xfrm>
          <a:off x="1676400" y="4191000"/>
          <a:ext cx="3149600" cy="8890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extLst>
                  <a:ext uri="{0D108BD9-81ED-4DB2-BD59-A6C34878D82A}">
                    <a16:rowId xmlns:a16="http://schemas.microsoft.com/office/drawing/2014/main" val="10000"/>
                  </a:ext>
                </a:extLst>
              </a:tr>
            </a:tbl>
          </a:graphicData>
        </a:graphic>
      </p:graphicFrame>
      <p:sp>
        <p:nvSpPr>
          <p:cNvPr id="9230" name="WordArt 21">
            <a:extLst>
              <a:ext uri="{FF2B5EF4-FFF2-40B4-BE49-F238E27FC236}">
                <a16:creationId xmlns:a16="http://schemas.microsoft.com/office/drawing/2014/main" id="{D0927876-317A-4F42-BFFF-75EA8A2AD826}"/>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C0460ED1-216B-45CE-9A07-01B1D305C6C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pic>
        <p:nvPicPr>
          <p:cNvPr id="10243" name="Picture 7" descr="pe01538_[1]">
            <a:extLst>
              <a:ext uri="{FF2B5EF4-FFF2-40B4-BE49-F238E27FC236}">
                <a16:creationId xmlns:a16="http://schemas.microsoft.com/office/drawing/2014/main" id="{670A8ADA-8467-4723-805C-06323F93E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25" y="3810000"/>
            <a:ext cx="1423988"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a:extLst>
              <a:ext uri="{FF2B5EF4-FFF2-40B4-BE49-F238E27FC236}">
                <a16:creationId xmlns:a16="http://schemas.microsoft.com/office/drawing/2014/main" id="{86981713-7347-4FF2-809D-E63B71E4E403}"/>
              </a:ext>
            </a:extLst>
          </p:cNvPr>
          <p:cNvSpPr txBox="1">
            <a:spLocks noChangeArrowheads="1"/>
          </p:cNvSpPr>
          <p:nvPr/>
        </p:nvSpPr>
        <p:spPr bwMode="auto">
          <a:xfrm>
            <a:off x="1828800" y="2743200"/>
            <a:ext cx="296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queue.add(67);</a:t>
            </a:r>
          </a:p>
        </p:txBody>
      </p:sp>
      <p:sp>
        <p:nvSpPr>
          <p:cNvPr id="10245" name="Text Box 10">
            <a:extLst>
              <a:ext uri="{FF2B5EF4-FFF2-40B4-BE49-F238E27FC236}">
                <a16:creationId xmlns:a16="http://schemas.microsoft.com/office/drawing/2014/main" id="{36294907-8455-43AD-84CC-719D5875528F}"/>
              </a:ext>
            </a:extLst>
          </p:cNvPr>
          <p:cNvSpPr txBox="1">
            <a:spLocks noChangeArrowheads="1"/>
          </p:cNvSpPr>
          <p:nvPr/>
        </p:nvSpPr>
        <p:spPr bwMode="auto">
          <a:xfrm>
            <a:off x="5334000" y="2133600"/>
            <a:ext cx="3505200" cy="8318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latin typeface="Tahoma" panose="020B0604030504040204" pitchFamily="34" charset="0"/>
              </a:rPr>
              <a:t>add adds an item</a:t>
            </a:r>
            <a:br>
              <a:rPr lang="en-US" altLang="en-US" sz="2400">
                <a:solidFill>
                  <a:schemeClr val="accent2"/>
                </a:solidFill>
                <a:latin typeface="Tahoma" panose="020B0604030504040204" pitchFamily="34" charset="0"/>
              </a:rPr>
            </a:br>
            <a:r>
              <a:rPr lang="en-US" altLang="en-US" sz="2400">
                <a:solidFill>
                  <a:schemeClr val="accent2"/>
                </a:solidFill>
                <a:latin typeface="Tahoma" panose="020B0604030504040204" pitchFamily="34" charset="0"/>
              </a:rPr>
              <a:t>to the queue.</a:t>
            </a:r>
          </a:p>
        </p:txBody>
      </p:sp>
      <p:graphicFrame>
        <p:nvGraphicFramePr>
          <p:cNvPr id="80918" name="Group 22">
            <a:extLst>
              <a:ext uri="{FF2B5EF4-FFF2-40B4-BE49-F238E27FC236}">
                <a16:creationId xmlns:a16="http://schemas.microsoft.com/office/drawing/2014/main" id="{A3574494-52BD-4FDA-BCEB-DEDEBA58667D}"/>
              </a:ext>
            </a:extLst>
          </p:cNvPr>
          <p:cNvGraphicFramePr>
            <a:graphicFrameLocks noGrp="1"/>
          </p:cNvGraphicFramePr>
          <p:nvPr/>
        </p:nvGraphicFramePr>
        <p:xfrm>
          <a:off x="1676400" y="4191000"/>
          <a:ext cx="4724400" cy="8890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extLst>
                  <a:ext uri="{0D108BD9-81ED-4DB2-BD59-A6C34878D82A}">
                    <a16:rowId xmlns:a16="http://schemas.microsoft.com/office/drawing/2014/main" val="10000"/>
                  </a:ext>
                </a:extLst>
              </a:tr>
            </a:tbl>
          </a:graphicData>
        </a:graphic>
      </p:graphicFrame>
      <p:sp>
        <p:nvSpPr>
          <p:cNvPr id="10256" name="WordArt 23">
            <a:extLst>
              <a:ext uri="{FF2B5EF4-FFF2-40B4-BE49-F238E27FC236}">
                <a16:creationId xmlns:a16="http://schemas.microsoft.com/office/drawing/2014/main" id="{F46B4ED7-BF46-4CF2-8080-E4235982107D}"/>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2558F183-1329-4688-AA36-C610BED8BE6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1267" name="Text Box 8">
            <a:extLst>
              <a:ext uri="{FF2B5EF4-FFF2-40B4-BE49-F238E27FC236}">
                <a16:creationId xmlns:a16="http://schemas.microsoft.com/office/drawing/2014/main" id="{987EC882-BC8D-4B6B-A987-C70632D037BC}"/>
              </a:ext>
            </a:extLst>
          </p:cNvPr>
          <p:cNvSpPr txBox="1">
            <a:spLocks noChangeArrowheads="1"/>
          </p:cNvSpPr>
          <p:nvPr/>
        </p:nvSpPr>
        <p:spPr bwMode="auto">
          <a:xfrm>
            <a:off x="1828800" y="2743200"/>
            <a:ext cx="318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queue.remove();</a:t>
            </a:r>
          </a:p>
        </p:txBody>
      </p:sp>
      <p:sp>
        <p:nvSpPr>
          <p:cNvPr id="11268" name="Text Box 9">
            <a:extLst>
              <a:ext uri="{FF2B5EF4-FFF2-40B4-BE49-F238E27FC236}">
                <a16:creationId xmlns:a16="http://schemas.microsoft.com/office/drawing/2014/main" id="{728B31A0-A192-4A68-8DFD-55B3C956FAC6}"/>
              </a:ext>
            </a:extLst>
          </p:cNvPr>
          <p:cNvSpPr txBox="1">
            <a:spLocks noChangeArrowheads="1"/>
          </p:cNvSpPr>
          <p:nvPr/>
        </p:nvSpPr>
        <p:spPr bwMode="auto">
          <a:xfrm>
            <a:off x="5334000" y="2133600"/>
            <a:ext cx="3657600" cy="284003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latin typeface="Tahoma" panose="020B0604030504040204" pitchFamily="34" charset="0"/>
              </a:rPr>
              <a:t>remove removes an item from the queue.</a:t>
            </a:r>
          </a:p>
          <a:p>
            <a:pPr>
              <a:spcBef>
                <a:spcPct val="50000"/>
              </a:spcBef>
              <a:buFontTx/>
              <a:buNone/>
            </a:pPr>
            <a:r>
              <a:rPr lang="en-US" altLang="en-US" sz="2400">
                <a:solidFill>
                  <a:schemeClr val="accent2"/>
                </a:solidFill>
                <a:latin typeface="Tahoma" panose="020B0604030504040204" pitchFamily="34" charset="0"/>
              </a:rPr>
              <a:t>dequeue is a very common name given to the operation of removing items from a queue.</a:t>
            </a:r>
          </a:p>
        </p:txBody>
      </p:sp>
      <p:graphicFrame>
        <p:nvGraphicFramePr>
          <p:cNvPr id="81940" name="Group 20">
            <a:extLst>
              <a:ext uri="{FF2B5EF4-FFF2-40B4-BE49-F238E27FC236}">
                <a16:creationId xmlns:a16="http://schemas.microsoft.com/office/drawing/2014/main" id="{FCD2D4CE-2DD0-4FF2-8A11-1B81F62BB937}"/>
              </a:ext>
            </a:extLst>
          </p:cNvPr>
          <p:cNvGraphicFramePr>
            <a:graphicFrameLocks noGrp="1"/>
          </p:cNvGraphicFramePr>
          <p:nvPr/>
        </p:nvGraphicFramePr>
        <p:xfrm>
          <a:off x="1676400" y="4191000"/>
          <a:ext cx="3149600" cy="8890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4400" b="1" i="0" u="none" strike="noStrike" cap="none" normalizeH="0" baseline="0">
                          <a:ln>
                            <a:noFill/>
                          </a:ln>
                          <a:solidFill>
                            <a:schemeClr val="tx1"/>
                          </a:solidFill>
                          <a:effectLst/>
                          <a:latin typeface="Tahoma" pitchFamily="34"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50000"/>
                      </a:srgbClr>
                    </a:solidFill>
                  </a:tcPr>
                </a:tc>
                <a:extLst>
                  <a:ext uri="{0D108BD9-81ED-4DB2-BD59-A6C34878D82A}">
                    <a16:rowId xmlns:a16="http://schemas.microsoft.com/office/drawing/2014/main" val="10000"/>
                  </a:ext>
                </a:extLst>
              </a:tr>
            </a:tbl>
          </a:graphicData>
        </a:graphic>
      </p:graphicFrame>
      <p:sp>
        <p:nvSpPr>
          <p:cNvPr id="11277" name="WordArt 21">
            <a:extLst>
              <a:ext uri="{FF2B5EF4-FFF2-40B4-BE49-F238E27FC236}">
                <a16:creationId xmlns:a16="http://schemas.microsoft.com/office/drawing/2014/main" id="{F9EE03F4-4FA6-4FB1-8DCC-413BE82DEAED}"/>
              </a:ext>
            </a:extLst>
          </p:cNvPr>
          <p:cNvSpPr>
            <a:spLocks noChangeArrowheads="1" noChangeShapeType="1" noTextEdit="1"/>
          </p:cNvSpPr>
          <p:nvPr/>
        </p:nvSpPr>
        <p:spPr bwMode="auto">
          <a:xfrm>
            <a:off x="1066800" y="381000"/>
            <a:ext cx="67056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What is a Queue?</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904</TotalTime>
  <Words>1232</Words>
  <Application>Microsoft Office PowerPoint</Application>
  <PresentationFormat>On-screen Show (4:3)</PresentationFormat>
  <Paragraphs>260</Paragraphs>
  <Slides>32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Black</vt:lpstr>
      <vt:lpstr>DejaVu Sans Mono</vt:lpstr>
      <vt:lpstr>Impact</vt:lpstr>
      <vt:lpstr>Tahoma</vt:lpstr>
      <vt:lpstr>Times New Roman</vt:lpstr>
      <vt:lpstr>Trebuchet MS</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dc:title>
  <dc:subject>Queues</dc:subject>
  <dc:creator>A+ Computer Science</dc:creator>
  <cp:keywords>www.apluscompsci.com</cp:keywords>
  <dc:description>Queues_x000d_
©A+ Computer Science_x000d_
www.apluscompsci.com</dc:description>
  <cp:lastModifiedBy>Weldon Jasik</cp:lastModifiedBy>
  <cp:revision>150</cp:revision>
  <dcterms:created xsi:type="dcterms:W3CDTF">1997-12-05T16:05:17Z</dcterms:created>
  <dcterms:modified xsi:type="dcterms:W3CDTF">2022-11-30T17:38:13Z</dcterms:modified>
  <cp:category>www.apluscompsci.com</cp:category>
</cp:coreProperties>
</file>