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7" r:id="rId2"/>
    <p:sldId id="313" r:id="rId3"/>
    <p:sldId id="335" r:id="rId4"/>
    <p:sldId id="336" r:id="rId5"/>
    <p:sldId id="333" r:id="rId6"/>
    <p:sldId id="340" r:id="rId7"/>
    <p:sldId id="334" r:id="rId8"/>
    <p:sldId id="318" r:id="rId9"/>
    <p:sldId id="256" r:id="rId10"/>
    <p:sldId id="258" r:id="rId11"/>
    <p:sldId id="284" r:id="rId12"/>
    <p:sldId id="280" r:id="rId13"/>
    <p:sldId id="285" r:id="rId14"/>
    <p:sldId id="281" r:id="rId15"/>
    <p:sldId id="292" r:id="rId16"/>
    <p:sldId id="286" r:id="rId17"/>
    <p:sldId id="259" r:id="rId18"/>
    <p:sldId id="314" r:id="rId19"/>
    <p:sldId id="315" r:id="rId20"/>
    <p:sldId id="316" r:id="rId21"/>
    <p:sldId id="317" r:id="rId22"/>
    <p:sldId id="321" r:id="rId23"/>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8000"/>
    <a:srgbClr val="66FFFF"/>
    <a:srgbClr val="FFFFCC"/>
    <a:srgbClr val="0066FF"/>
    <a:srgbClr val="3366CC"/>
    <a:srgbClr val="CC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8" autoAdjust="0"/>
    <p:restoredTop sz="90929"/>
  </p:normalViewPr>
  <p:slideViewPr>
    <p:cSldViewPr>
      <p:cViewPr varScale="1">
        <p:scale>
          <a:sx n="110" d="100"/>
          <a:sy n="110" d="100"/>
        </p:scale>
        <p:origin x="16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CCD1801F-DEAE-4FFE-A1D6-99445BF5855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2771" name="Rectangle 1027">
            <a:extLst>
              <a:ext uri="{FF2B5EF4-FFF2-40B4-BE49-F238E27FC236}">
                <a16:creationId xmlns:a16="http://schemas.microsoft.com/office/drawing/2014/main" id="{20A3624A-CF23-4A95-8479-263D28F2A353}"/>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1028">
            <a:extLst>
              <a:ext uri="{FF2B5EF4-FFF2-40B4-BE49-F238E27FC236}">
                <a16:creationId xmlns:a16="http://schemas.microsoft.com/office/drawing/2014/main" id="{2560D3C0-6677-4626-B6F0-30E2D648F37D}"/>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2773" name="Rectangle 1029">
            <a:extLst>
              <a:ext uri="{FF2B5EF4-FFF2-40B4-BE49-F238E27FC236}">
                <a16:creationId xmlns:a16="http://schemas.microsoft.com/office/drawing/2014/main" id="{6F1E3573-114E-419D-9719-73C3C575F6A1}"/>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47BDB78-A737-4A3C-B041-2FA54A71B8C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E12EAB-7917-4460-91E6-60258A5BADC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23" name="Rectangle 3">
            <a:extLst>
              <a:ext uri="{FF2B5EF4-FFF2-40B4-BE49-F238E27FC236}">
                <a16:creationId xmlns:a16="http://schemas.microsoft.com/office/drawing/2014/main" id="{9E38BFE3-CD3A-4651-B930-229E1365E947}"/>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4DF629F9-E810-4F7E-AA84-0BBABC17B21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a:extLst>
              <a:ext uri="{FF2B5EF4-FFF2-40B4-BE49-F238E27FC236}">
                <a16:creationId xmlns:a16="http://schemas.microsoft.com/office/drawing/2014/main" id="{B7629FD0-0195-446E-A6A4-B9D6D07AA28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4B70D21B-C359-4683-9592-85097B14A439}"/>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27" name="Rectangle 7">
            <a:extLst>
              <a:ext uri="{FF2B5EF4-FFF2-40B4-BE49-F238E27FC236}">
                <a16:creationId xmlns:a16="http://schemas.microsoft.com/office/drawing/2014/main" id="{B2477419-A76C-46CA-99C4-32FA314E4BB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270AEE1-45CC-4E63-B918-7CC249E080E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8BE71-C176-4517-A6ED-1CCE5899B086}" type="slidenum">
              <a:rPr lang="en-US" altLang="en-US" smtClean="0"/>
              <a:pPr/>
              <a:t>6</a:t>
            </a:fld>
            <a:endParaRPr lang="en-US" altLang="en-US"/>
          </a:p>
        </p:txBody>
      </p:sp>
    </p:spTree>
    <p:extLst>
      <p:ext uri="{BB962C8B-B14F-4D97-AF65-F5344CB8AC3E}">
        <p14:creationId xmlns:p14="http://schemas.microsoft.com/office/powerpoint/2010/main" val="183519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7CAF78F-A197-4A08-A2CF-30829353917E}"/>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7BE71AE9-7F78-4C3E-BD60-A32CF43713B3}"/>
              </a:ext>
            </a:extLst>
          </p:cNvPr>
          <p:cNvSpPr>
            <a:spLocks noGrp="1" noChangeArrowheads="1"/>
          </p:cNvSpPr>
          <p:nvPr>
            <p:ph type="body" idx="1"/>
          </p:nvPr>
        </p:nvSpPr>
        <p:spPr>
          <a:noFill/>
        </p:spPr>
        <p:txBody>
          <a:bodyPr/>
          <a:lstStyle/>
          <a:p>
            <a:r>
              <a:rPr lang="en-US" altLang="en-US"/>
              <a:t>The built-in iterator does not traverse the data structure in any particular order because the underlying data structure doesn't support it. A binary heap is only partially ordered, with the smallest element at the root. When you remove that, the heap is reordered so that the next smallest element is at the root. There is no efficient ordered traversal algorithm so none is provided in Java. </a:t>
            </a:r>
          </a:p>
          <a:p>
            <a:endParaRPr lang="en-US" altLang="en-US"/>
          </a:p>
        </p:txBody>
      </p:sp>
      <p:sp>
        <p:nvSpPr>
          <p:cNvPr id="11268" name="Slide Number Placeholder 3">
            <a:extLst>
              <a:ext uri="{FF2B5EF4-FFF2-40B4-BE49-F238E27FC236}">
                <a16:creationId xmlns:a16="http://schemas.microsoft.com/office/drawing/2014/main" id="{BCC27601-9E36-4D92-B7D2-6D0E7BF663A2}"/>
              </a:ext>
            </a:extLst>
          </p:cNvPr>
          <p:cNvSpPr>
            <a:spLocks noGrp="1"/>
          </p:cNvSpPr>
          <p:nvPr>
            <p:ph type="sldNum" sz="quarter" idx="5"/>
          </p:nvPr>
        </p:nvSpPr>
        <p:spPr>
          <a:noFill/>
        </p:spPr>
        <p:txBody>
          <a:bodyPr/>
          <a:lstStyle>
            <a:lvl1pPr algn="r">
              <a:defRPr sz="2800" b="1">
                <a:solidFill>
                  <a:schemeClr val="tx1"/>
                </a:solidFill>
                <a:latin typeface="Tahoma" panose="020B0604030504040204" pitchFamily="34" charset="0"/>
              </a:defRPr>
            </a:lvl1pPr>
            <a:lvl2pPr marL="742950" indent="-285750" algn="r">
              <a:defRPr sz="2800" b="1">
                <a:solidFill>
                  <a:schemeClr val="tx1"/>
                </a:solidFill>
                <a:latin typeface="Tahoma" panose="020B0604030504040204" pitchFamily="34" charset="0"/>
              </a:defRPr>
            </a:lvl2pPr>
            <a:lvl3pPr marL="1143000" indent="-228600" algn="r">
              <a:defRPr sz="2800" b="1">
                <a:solidFill>
                  <a:schemeClr val="tx1"/>
                </a:solidFill>
                <a:latin typeface="Tahoma" panose="020B0604030504040204" pitchFamily="34" charset="0"/>
              </a:defRPr>
            </a:lvl3pPr>
            <a:lvl4pPr marL="1600200" indent="-228600" algn="r">
              <a:defRPr sz="2800" b="1">
                <a:solidFill>
                  <a:schemeClr val="tx1"/>
                </a:solidFill>
                <a:latin typeface="Tahoma" panose="020B0604030504040204" pitchFamily="34" charset="0"/>
              </a:defRPr>
            </a:lvl4pPr>
            <a:lvl5pPr marL="2057400" indent="-228600" algn="r">
              <a:defRPr sz="2800" b="1">
                <a:solidFill>
                  <a:schemeClr val="tx1"/>
                </a:solidFill>
                <a:latin typeface="Tahoma" panose="020B0604030504040204" pitchFamily="34" charset="0"/>
              </a:defRPr>
            </a:lvl5pPr>
            <a:lvl6pPr marL="2514600" indent="-228600" algn="r" eaLnBrk="0" fontAlgn="base" hangingPunct="0">
              <a:spcBef>
                <a:spcPct val="0"/>
              </a:spcBef>
              <a:spcAft>
                <a:spcPct val="0"/>
              </a:spcAft>
              <a:defRPr sz="2800" b="1">
                <a:solidFill>
                  <a:schemeClr val="tx1"/>
                </a:solidFill>
                <a:latin typeface="Tahoma" panose="020B0604030504040204" pitchFamily="34" charset="0"/>
              </a:defRPr>
            </a:lvl6pPr>
            <a:lvl7pPr marL="2971800" indent="-228600" algn="r" eaLnBrk="0" fontAlgn="base" hangingPunct="0">
              <a:spcBef>
                <a:spcPct val="0"/>
              </a:spcBef>
              <a:spcAft>
                <a:spcPct val="0"/>
              </a:spcAft>
              <a:defRPr sz="2800" b="1">
                <a:solidFill>
                  <a:schemeClr val="tx1"/>
                </a:solidFill>
                <a:latin typeface="Tahoma" panose="020B0604030504040204" pitchFamily="34" charset="0"/>
              </a:defRPr>
            </a:lvl7pPr>
            <a:lvl8pPr marL="3429000" indent="-228600" algn="r" eaLnBrk="0" fontAlgn="base" hangingPunct="0">
              <a:spcBef>
                <a:spcPct val="0"/>
              </a:spcBef>
              <a:spcAft>
                <a:spcPct val="0"/>
              </a:spcAft>
              <a:defRPr sz="2800" b="1">
                <a:solidFill>
                  <a:schemeClr val="tx1"/>
                </a:solidFill>
                <a:latin typeface="Tahoma" panose="020B0604030504040204" pitchFamily="34" charset="0"/>
              </a:defRPr>
            </a:lvl8pPr>
            <a:lvl9pPr marL="3886200" indent="-228600" algn="r" eaLnBrk="0" fontAlgn="base" hangingPunct="0">
              <a:spcBef>
                <a:spcPct val="0"/>
              </a:spcBef>
              <a:spcAft>
                <a:spcPct val="0"/>
              </a:spcAft>
              <a:defRPr sz="2800" b="1">
                <a:solidFill>
                  <a:schemeClr val="tx1"/>
                </a:solidFill>
                <a:latin typeface="Tahoma" panose="020B0604030504040204" pitchFamily="34" charset="0"/>
              </a:defRPr>
            </a:lvl9pPr>
          </a:lstStyle>
          <a:p>
            <a:fld id="{60700D2D-1526-4527-B64E-134A55EA6A84}" type="slidenum">
              <a:rPr lang="en-US" altLang="en-US" sz="1200"/>
              <a:pPr/>
              <a:t>8</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D0B9C4E-2EFC-47B3-AE66-9369C16532E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BBCE74B-EDCE-44E3-866D-135836D79010}"/>
              </a:ext>
            </a:extLst>
          </p:cNvPr>
          <p:cNvSpPr>
            <a:spLocks noGrp="1" noChangeArrowheads="1"/>
          </p:cNvSpPr>
          <p:nvPr>
            <p:ph type="sldNum" sz="quarter" idx="11"/>
          </p:nvPr>
        </p:nvSpPr>
        <p:spPr>
          <a:ln/>
        </p:spPr>
        <p:txBody>
          <a:bodyPr/>
          <a:lstStyle>
            <a:lvl1pPr>
              <a:defRPr/>
            </a:lvl1pPr>
          </a:lstStyle>
          <a:p>
            <a:fld id="{D7F80C42-B06F-4610-85AD-3E89F96CA7A8}" type="slidenum">
              <a:rPr lang="en-US" altLang="en-US"/>
              <a:pPr/>
              <a:t>‹#›</a:t>
            </a:fld>
            <a:endParaRPr lang="en-US" altLang="en-US"/>
          </a:p>
        </p:txBody>
      </p:sp>
      <p:sp>
        <p:nvSpPr>
          <p:cNvPr id="6" name="Rectangle 7">
            <a:extLst>
              <a:ext uri="{FF2B5EF4-FFF2-40B4-BE49-F238E27FC236}">
                <a16:creationId xmlns:a16="http://schemas.microsoft.com/office/drawing/2014/main" id="{C8B468C3-C092-407F-B14D-C8578E18428C}"/>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21800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4AE7E9C-1133-4569-8AE9-2555591D04A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1C1424F-2913-47A5-A180-E8A4DC9A0744}"/>
              </a:ext>
            </a:extLst>
          </p:cNvPr>
          <p:cNvSpPr>
            <a:spLocks noGrp="1" noChangeArrowheads="1"/>
          </p:cNvSpPr>
          <p:nvPr>
            <p:ph type="sldNum" sz="quarter" idx="11"/>
          </p:nvPr>
        </p:nvSpPr>
        <p:spPr>
          <a:ln/>
        </p:spPr>
        <p:txBody>
          <a:bodyPr/>
          <a:lstStyle>
            <a:lvl1pPr>
              <a:defRPr/>
            </a:lvl1pPr>
          </a:lstStyle>
          <a:p>
            <a:fld id="{E51952F1-CA23-4D7A-9786-F95C8066FC49}" type="slidenum">
              <a:rPr lang="en-US" altLang="en-US"/>
              <a:pPr/>
              <a:t>‹#›</a:t>
            </a:fld>
            <a:endParaRPr lang="en-US" altLang="en-US"/>
          </a:p>
        </p:txBody>
      </p:sp>
      <p:sp>
        <p:nvSpPr>
          <p:cNvPr id="6" name="Rectangle 7">
            <a:extLst>
              <a:ext uri="{FF2B5EF4-FFF2-40B4-BE49-F238E27FC236}">
                <a16:creationId xmlns:a16="http://schemas.microsoft.com/office/drawing/2014/main" id="{7CC5699C-38CD-4012-89AB-7CBFC8D8C7D4}"/>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132960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1A42B3-F170-4408-9253-D50123A9A86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CEFB8E7-48F7-474E-A076-E84791CE8E22}"/>
              </a:ext>
            </a:extLst>
          </p:cNvPr>
          <p:cNvSpPr>
            <a:spLocks noGrp="1" noChangeArrowheads="1"/>
          </p:cNvSpPr>
          <p:nvPr>
            <p:ph type="sldNum" sz="quarter" idx="11"/>
          </p:nvPr>
        </p:nvSpPr>
        <p:spPr>
          <a:ln/>
        </p:spPr>
        <p:txBody>
          <a:bodyPr/>
          <a:lstStyle>
            <a:lvl1pPr>
              <a:defRPr/>
            </a:lvl1pPr>
          </a:lstStyle>
          <a:p>
            <a:fld id="{C745F6E7-9E8A-436B-AC99-2D81D476BCAF}" type="slidenum">
              <a:rPr lang="en-US" altLang="en-US"/>
              <a:pPr/>
              <a:t>‹#›</a:t>
            </a:fld>
            <a:endParaRPr lang="en-US" altLang="en-US"/>
          </a:p>
        </p:txBody>
      </p:sp>
      <p:sp>
        <p:nvSpPr>
          <p:cNvPr id="6" name="Rectangle 7">
            <a:extLst>
              <a:ext uri="{FF2B5EF4-FFF2-40B4-BE49-F238E27FC236}">
                <a16:creationId xmlns:a16="http://schemas.microsoft.com/office/drawing/2014/main" id="{25AA4097-5C1D-43E7-B5DB-80082FE9C0A7}"/>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3286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1417229-90DD-4750-8C02-6EBFBC436E6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4812AF4-AE2F-45F7-8CBC-9C28D33E356A}"/>
              </a:ext>
            </a:extLst>
          </p:cNvPr>
          <p:cNvSpPr>
            <a:spLocks noGrp="1" noChangeArrowheads="1"/>
          </p:cNvSpPr>
          <p:nvPr>
            <p:ph type="sldNum" sz="quarter" idx="11"/>
          </p:nvPr>
        </p:nvSpPr>
        <p:spPr>
          <a:ln/>
        </p:spPr>
        <p:txBody>
          <a:bodyPr/>
          <a:lstStyle>
            <a:lvl1pPr>
              <a:defRPr/>
            </a:lvl1pPr>
          </a:lstStyle>
          <a:p>
            <a:fld id="{E9AB64FB-E1C9-48D9-97FF-2125C42C0401}" type="slidenum">
              <a:rPr lang="en-US" altLang="en-US"/>
              <a:pPr/>
              <a:t>‹#›</a:t>
            </a:fld>
            <a:endParaRPr lang="en-US" altLang="en-US"/>
          </a:p>
        </p:txBody>
      </p:sp>
      <p:sp>
        <p:nvSpPr>
          <p:cNvPr id="6" name="Rectangle 7">
            <a:extLst>
              <a:ext uri="{FF2B5EF4-FFF2-40B4-BE49-F238E27FC236}">
                <a16:creationId xmlns:a16="http://schemas.microsoft.com/office/drawing/2014/main" id="{51EB0D4F-162D-48D8-96F5-3E427C0C18CE}"/>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222241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85BD2B6-30EC-4A33-AC1B-2D19A53975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E7B08A6-42E1-4C06-822B-6C966E8707A2}"/>
              </a:ext>
            </a:extLst>
          </p:cNvPr>
          <p:cNvSpPr>
            <a:spLocks noGrp="1" noChangeArrowheads="1"/>
          </p:cNvSpPr>
          <p:nvPr>
            <p:ph type="sldNum" sz="quarter" idx="11"/>
          </p:nvPr>
        </p:nvSpPr>
        <p:spPr>
          <a:ln/>
        </p:spPr>
        <p:txBody>
          <a:bodyPr/>
          <a:lstStyle>
            <a:lvl1pPr>
              <a:defRPr/>
            </a:lvl1pPr>
          </a:lstStyle>
          <a:p>
            <a:fld id="{20ACA458-DAC5-4A5D-A38A-46920D357B0C}" type="slidenum">
              <a:rPr lang="en-US" altLang="en-US"/>
              <a:pPr/>
              <a:t>‹#›</a:t>
            </a:fld>
            <a:endParaRPr lang="en-US" altLang="en-US"/>
          </a:p>
        </p:txBody>
      </p:sp>
      <p:sp>
        <p:nvSpPr>
          <p:cNvPr id="6" name="Rectangle 7">
            <a:extLst>
              <a:ext uri="{FF2B5EF4-FFF2-40B4-BE49-F238E27FC236}">
                <a16:creationId xmlns:a16="http://schemas.microsoft.com/office/drawing/2014/main" id="{50F38A38-03A2-495E-99FD-94B0989A3791}"/>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2891092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5CB60C6-780F-41C8-9BBB-B5069E8DD7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6A55A60-AFA8-44CD-9AED-805FADCA182F}"/>
              </a:ext>
            </a:extLst>
          </p:cNvPr>
          <p:cNvSpPr>
            <a:spLocks noGrp="1" noChangeArrowheads="1"/>
          </p:cNvSpPr>
          <p:nvPr>
            <p:ph type="sldNum" sz="quarter" idx="11"/>
          </p:nvPr>
        </p:nvSpPr>
        <p:spPr>
          <a:ln/>
        </p:spPr>
        <p:txBody>
          <a:bodyPr/>
          <a:lstStyle>
            <a:lvl1pPr>
              <a:defRPr/>
            </a:lvl1pPr>
          </a:lstStyle>
          <a:p>
            <a:fld id="{193E44FB-A2C1-478E-8687-C4822E94DE9F}" type="slidenum">
              <a:rPr lang="en-US" altLang="en-US"/>
              <a:pPr/>
              <a:t>‹#›</a:t>
            </a:fld>
            <a:endParaRPr lang="en-US" altLang="en-US"/>
          </a:p>
        </p:txBody>
      </p:sp>
      <p:sp>
        <p:nvSpPr>
          <p:cNvPr id="7" name="Rectangle 7">
            <a:extLst>
              <a:ext uri="{FF2B5EF4-FFF2-40B4-BE49-F238E27FC236}">
                <a16:creationId xmlns:a16="http://schemas.microsoft.com/office/drawing/2014/main" id="{14926C90-89D6-4327-9506-86204DF53863}"/>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327799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77970F9-54F5-4078-B889-0B51B6DF08A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7F0E855C-B76E-4DEE-8B96-95CA0844C629}"/>
              </a:ext>
            </a:extLst>
          </p:cNvPr>
          <p:cNvSpPr>
            <a:spLocks noGrp="1" noChangeArrowheads="1"/>
          </p:cNvSpPr>
          <p:nvPr>
            <p:ph type="sldNum" sz="quarter" idx="11"/>
          </p:nvPr>
        </p:nvSpPr>
        <p:spPr>
          <a:ln/>
        </p:spPr>
        <p:txBody>
          <a:bodyPr/>
          <a:lstStyle>
            <a:lvl1pPr>
              <a:defRPr/>
            </a:lvl1pPr>
          </a:lstStyle>
          <a:p>
            <a:fld id="{CCC4CA25-376B-4415-8578-428578C716E5}" type="slidenum">
              <a:rPr lang="en-US" altLang="en-US"/>
              <a:pPr/>
              <a:t>‹#›</a:t>
            </a:fld>
            <a:endParaRPr lang="en-US" altLang="en-US"/>
          </a:p>
        </p:txBody>
      </p:sp>
      <p:sp>
        <p:nvSpPr>
          <p:cNvPr id="9" name="Rectangle 7">
            <a:extLst>
              <a:ext uri="{FF2B5EF4-FFF2-40B4-BE49-F238E27FC236}">
                <a16:creationId xmlns:a16="http://schemas.microsoft.com/office/drawing/2014/main" id="{690D4FEE-308C-4C80-B7D0-F1622268A9AF}"/>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355675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37B41F8-91EA-4F44-9B23-A5DC8681807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DBD7C4D-7879-4FD8-89DA-5DA4EC24FA46}"/>
              </a:ext>
            </a:extLst>
          </p:cNvPr>
          <p:cNvSpPr>
            <a:spLocks noGrp="1" noChangeArrowheads="1"/>
          </p:cNvSpPr>
          <p:nvPr>
            <p:ph type="sldNum" sz="quarter" idx="11"/>
          </p:nvPr>
        </p:nvSpPr>
        <p:spPr>
          <a:ln/>
        </p:spPr>
        <p:txBody>
          <a:bodyPr/>
          <a:lstStyle>
            <a:lvl1pPr>
              <a:defRPr/>
            </a:lvl1pPr>
          </a:lstStyle>
          <a:p>
            <a:fld id="{BE7348F4-BFB9-4D6A-95FF-06BDF6AB3651}" type="slidenum">
              <a:rPr lang="en-US" altLang="en-US"/>
              <a:pPr/>
              <a:t>‹#›</a:t>
            </a:fld>
            <a:endParaRPr lang="en-US" altLang="en-US"/>
          </a:p>
        </p:txBody>
      </p:sp>
      <p:sp>
        <p:nvSpPr>
          <p:cNvPr id="5" name="Rectangle 7">
            <a:extLst>
              <a:ext uri="{FF2B5EF4-FFF2-40B4-BE49-F238E27FC236}">
                <a16:creationId xmlns:a16="http://schemas.microsoft.com/office/drawing/2014/main" id="{47E97242-F758-4FC5-AAAD-BDBD698647C2}"/>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13037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D8B08C1-DC6F-4837-AEA9-D898A9340B9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BE95C27C-6DC4-4D7C-AFE4-8F93A0272BBD}"/>
              </a:ext>
            </a:extLst>
          </p:cNvPr>
          <p:cNvSpPr>
            <a:spLocks noGrp="1" noChangeArrowheads="1"/>
          </p:cNvSpPr>
          <p:nvPr>
            <p:ph type="sldNum" sz="quarter" idx="11"/>
          </p:nvPr>
        </p:nvSpPr>
        <p:spPr>
          <a:ln/>
        </p:spPr>
        <p:txBody>
          <a:bodyPr/>
          <a:lstStyle>
            <a:lvl1pPr>
              <a:defRPr/>
            </a:lvl1pPr>
          </a:lstStyle>
          <a:p>
            <a:fld id="{2787E605-F3F9-4A8D-9AEC-6A6E0AD73ABD}" type="slidenum">
              <a:rPr lang="en-US" altLang="en-US"/>
              <a:pPr/>
              <a:t>‹#›</a:t>
            </a:fld>
            <a:endParaRPr lang="en-US" altLang="en-US"/>
          </a:p>
        </p:txBody>
      </p:sp>
      <p:sp>
        <p:nvSpPr>
          <p:cNvPr id="4" name="Rectangle 7">
            <a:extLst>
              <a:ext uri="{FF2B5EF4-FFF2-40B4-BE49-F238E27FC236}">
                <a16:creationId xmlns:a16="http://schemas.microsoft.com/office/drawing/2014/main" id="{3BFA09C1-44C3-483A-8580-0A09D6F5CB01}"/>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88501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4873C44-E5F6-47F4-8C8B-AF46CF66EF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C60DC34-BE73-48A4-B94E-7235CB503298}"/>
              </a:ext>
            </a:extLst>
          </p:cNvPr>
          <p:cNvSpPr>
            <a:spLocks noGrp="1" noChangeArrowheads="1"/>
          </p:cNvSpPr>
          <p:nvPr>
            <p:ph type="sldNum" sz="quarter" idx="11"/>
          </p:nvPr>
        </p:nvSpPr>
        <p:spPr>
          <a:ln/>
        </p:spPr>
        <p:txBody>
          <a:bodyPr/>
          <a:lstStyle>
            <a:lvl1pPr>
              <a:defRPr/>
            </a:lvl1pPr>
          </a:lstStyle>
          <a:p>
            <a:fld id="{02FC8488-9F53-4C7F-84D0-FC858F259BF2}" type="slidenum">
              <a:rPr lang="en-US" altLang="en-US"/>
              <a:pPr/>
              <a:t>‹#›</a:t>
            </a:fld>
            <a:endParaRPr lang="en-US" altLang="en-US"/>
          </a:p>
        </p:txBody>
      </p:sp>
      <p:sp>
        <p:nvSpPr>
          <p:cNvPr id="7" name="Rectangle 7">
            <a:extLst>
              <a:ext uri="{FF2B5EF4-FFF2-40B4-BE49-F238E27FC236}">
                <a16:creationId xmlns:a16="http://schemas.microsoft.com/office/drawing/2014/main" id="{E576FB58-8BF9-4460-B1DD-CA7F4E0513EA}"/>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427011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86186A3-3B0A-442D-8267-E800F25DA79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C28B45-E6C5-4B90-A529-61CA2BB5BA53}"/>
              </a:ext>
            </a:extLst>
          </p:cNvPr>
          <p:cNvSpPr>
            <a:spLocks noGrp="1" noChangeArrowheads="1"/>
          </p:cNvSpPr>
          <p:nvPr>
            <p:ph type="sldNum" sz="quarter" idx="11"/>
          </p:nvPr>
        </p:nvSpPr>
        <p:spPr>
          <a:ln/>
        </p:spPr>
        <p:txBody>
          <a:bodyPr/>
          <a:lstStyle>
            <a:lvl1pPr>
              <a:defRPr/>
            </a:lvl1pPr>
          </a:lstStyle>
          <a:p>
            <a:fld id="{807359C5-1FCE-4C4E-85AC-15C0645824A0}" type="slidenum">
              <a:rPr lang="en-US" altLang="en-US"/>
              <a:pPr/>
              <a:t>‹#›</a:t>
            </a:fld>
            <a:endParaRPr lang="en-US" altLang="en-US"/>
          </a:p>
        </p:txBody>
      </p:sp>
      <p:sp>
        <p:nvSpPr>
          <p:cNvPr id="7" name="Rectangle 7">
            <a:extLst>
              <a:ext uri="{FF2B5EF4-FFF2-40B4-BE49-F238E27FC236}">
                <a16:creationId xmlns:a16="http://schemas.microsoft.com/office/drawing/2014/main" id="{D1A8C45B-5053-48BD-914C-B02049784C71}"/>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extLst>
      <p:ext uri="{BB962C8B-B14F-4D97-AF65-F5344CB8AC3E}">
        <p14:creationId xmlns:p14="http://schemas.microsoft.com/office/powerpoint/2010/main" val="42919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A06CBF2-E9E4-40D1-B019-5171DC0B73FD}"/>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E4A1EA0-61B4-42ED-B44D-E29C03CDC22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F2AC58A-A5CD-4ED6-BE6F-306381193F7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4CC16017-18CD-4490-B90C-35448E4A4CC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FF9C88B0-69C2-4A5A-8A61-5E7C4B9CAE48}" type="slidenum">
              <a:rPr lang="en-US" altLang="en-US"/>
              <a:pPr/>
              <a:t>‹#›</a:t>
            </a:fld>
            <a:endParaRPr lang="en-US" altLang="en-US"/>
          </a:p>
        </p:txBody>
      </p:sp>
      <p:sp>
        <p:nvSpPr>
          <p:cNvPr id="1031" name="Rectangle 7">
            <a:extLst>
              <a:ext uri="{FF2B5EF4-FFF2-40B4-BE49-F238E27FC236}">
                <a16:creationId xmlns:a16="http://schemas.microsoft.com/office/drawing/2014/main" id="{E54E96FF-30E1-41C7-A694-B50B268E9B3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1" hangingPunct="1">
              <a:defRPr sz="800"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0AC3102B-9101-4577-ABED-57E9341F577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pic>
        <p:nvPicPr>
          <p:cNvPr id="4099" name="Picture 4">
            <a:extLst>
              <a:ext uri="{FF2B5EF4-FFF2-40B4-BE49-F238E27FC236}">
                <a16:creationId xmlns:a16="http://schemas.microsoft.com/office/drawing/2014/main" id="{0C266729-634C-458C-881F-9CBDFCB71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00400"/>
            <a:ext cx="2284413"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WordArt 5">
            <a:extLst>
              <a:ext uri="{FF2B5EF4-FFF2-40B4-BE49-F238E27FC236}">
                <a16:creationId xmlns:a16="http://schemas.microsoft.com/office/drawing/2014/main" id="{079CCAA3-4A80-4173-9FD7-F862CF999042}"/>
              </a:ext>
            </a:extLst>
          </p:cNvPr>
          <p:cNvSpPr>
            <a:spLocks noChangeArrowheads="1" noChangeShapeType="1" noTextEdit="1"/>
          </p:cNvSpPr>
          <p:nvPr/>
        </p:nvSpPr>
        <p:spPr bwMode="auto">
          <a:xfrm>
            <a:off x="1143000" y="609600"/>
            <a:ext cx="6705600" cy="1981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Queues and</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PQueues</a:t>
            </a:r>
          </a:p>
        </p:txBody>
      </p:sp>
      <p:sp>
        <p:nvSpPr>
          <p:cNvPr id="4101" name="WordArt 7">
            <a:extLst>
              <a:ext uri="{FF2B5EF4-FFF2-40B4-BE49-F238E27FC236}">
                <a16:creationId xmlns:a16="http://schemas.microsoft.com/office/drawing/2014/main" id="{67599187-B862-4AD5-88C6-645A6FD52054}"/>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3A8897C9-EC08-4E2C-8EA9-2FC4E84EC2F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123" name="Text Box 2">
            <a:extLst>
              <a:ext uri="{FF2B5EF4-FFF2-40B4-BE49-F238E27FC236}">
                <a16:creationId xmlns:a16="http://schemas.microsoft.com/office/drawing/2014/main" id="{E1A73F6B-5F65-4DBA-9DF5-569212227214}"/>
              </a:ext>
            </a:extLst>
          </p:cNvPr>
          <p:cNvSpPr txBox="1">
            <a:spLocks noChangeArrowheads="1"/>
          </p:cNvSpPr>
          <p:nvPr/>
        </p:nvSpPr>
        <p:spPr bwMode="auto">
          <a:xfrm>
            <a:off x="990600" y="1981200"/>
            <a:ext cx="70199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The heap is essentially an array-based</a:t>
            </a:r>
          </a:p>
          <a:p>
            <a:pPr>
              <a:spcBef>
                <a:spcPct val="0"/>
              </a:spcBef>
              <a:buFontTx/>
              <a:buNone/>
            </a:pPr>
            <a:r>
              <a:rPr lang="en-US" altLang="en-US" sz="2800">
                <a:latin typeface="Tahoma" panose="020B0604030504040204" pitchFamily="34" charset="0"/>
              </a:rPr>
              <a:t>binary tree with either the biggest </a:t>
            </a:r>
          </a:p>
          <a:p>
            <a:pPr>
              <a:spcBef>
                <a:spcPct val="0"/>
              </a:spcBef>
              <a:buFontTx/>
              <a:buNone/>
            </a:pPr>
            <a:r>
              <a:rPr lang="en-US" altLang="en-US" sz="2800">
                <a:latin typeface="Tahoma" panose="020B0604030504040204" pitchFamily="34" charset="0"/>
              </a:rPr>
              <a:t>or smallest element at the root.</a:t>
            </a:r>
          </a:p>
        </p:txBody>
      </p:sp>
      <p:sp>
        <p:nvSpPr>
          <p:cNvPr id="5124" name="WordArt 5">
            <a:extLst>
              <a:ext uri="{FF2B5EF4-FFF2-40B4-BE49-F238E27FC236}">
                <a16:creationId xmlns:a16="http://schemas.microsoft.com/office/drawing/2014/main" id="{0C19C17B-9B13-4CC4-B40D-8088211EAA08}"/>
              </a:ext>
            </a:extLst>
          </p:cNvPr>
          <p:cNvSpPr>
            <a:spLocks noChangeArrowheads="1" noChangeShapeType="1" noTextEdit="1"/>
          </p:cNvSpPr>
          <p:nvPr/>
        </p:nvSpPr>
        <p:spPr bwMode="auto">
          <a:xfrm>
            <a:off x="1371600" y="533400"/>
            <a:ext cx="62484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heap</a:t>
            </a:r>
          </a:p>
        </p:txBody>
      </p:sp>
      <p:sp>
        <p:nvSpPr>
          <p:cNvPr id="5125" name="Oval 6">
            <a:extLst>
              <a:ext uri="{FF2B5EF4-FFF2-40B4-BE49-F238E27FC236}">
                <a16:creationId xmlns:a16="http://schemas.microsoft.com/office/drawing/2014/main" id="{BA76F3C3-E853-4BB3-A8BE-3A04D0A5FAE5}"/>
              </a:ext>
            </a:extLst>
          </p:cNvPr>
          <p:cNvSpPr>
            <a:spLocks noChangeArrowheads="1"/>
          </p:cNvSpPr>
          <p:nvPr/>
        </p:nvSpPr>
        <p:spPr bwMode="auto">
          <a:xfrm>
            <a:off x="3962400" y="3733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15</a:t>
            </a:r>
          </a:p>
        </p:txBody>
      </p:sp>
      <p:sp>
        <p:nvSpPr>
          <p:cNvPr id="5126" name="Oval 7">
            <a:extLst>
              <a:ext uri="{FF2B5EF4-FFF2-40B4-BE49-F238E27FC236}">
                <a16:creationId xmlns:a16="http://schemas.microsoft.com/office/drawing/2014/main" id="{343A515C-EF76-4257-A05D-1248DE3337A6}"/>
              </a:ext>
            </a:extLst>
          </p:cNvPr>
          <p:cNvSpPr>
            <a:spLocks noChangeArrowheads="1"/>
          </p:cNvSpPr>
          <p:nvPr/>
        </p:nvSpPr>
        <p:spPr bwMode="auto">
          <a:xfrm>
            <a:off x="3200400" y="4267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11</a:t>
            </a:r>
          </a:p>
        </p:txBody>
      </p:sp>
      <p:sp>
        <p:nvSpPr>
          <p:cNvPr id="5127" name="Oval 8">
            <a:extLst>
              <a:ext uri="{FF2B5EF4-FFF2-40B4-BE49-F238E27FC236}">
                <a16:creationId xmlns:a16="http://schemas.microsoft.com/office/drawing/2014/main" id="{40888769-52A1-4A31-9501-ABA1C2A8D1D5}"/>
              </a:ext>
            </a:extLst>
          </p:cNvPr>
          <p:cNvSpPr>
            <a:spLocks noChangeArrowheads="1"/>
          </p:cNvSpPr>
          <p:nvPr/>
        </p:nvSpPr>
        <p:spPr bwMode="auto">
          <a:xfrm>
            <a:off x="2590800" y="4800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7</a:t>
            </a:r>
          </a:p>
        </p:txBody>
      </p:sp>
      <p:sp>
        <p:nvSpPr>
          <p:cNvPr id="5128" name="Oval 9">
            <a:extLst>
              <a:ext uri="{FF2B5EF4-FFF2-40B4-BE49-F238E27FC236}">
                <a16:creationId xmlns:a16="http://schemas.microsoft.com/office/drawing/2014/main" id="{A8B4D812-B84D-4370-AFE7-F3B256D17A87}"/>
              </a:ext>
            </a:extLst>
          </p:cNvPr>
          <p:cNvSpPr>
            <a:spLocks noChangeArrowheads="1"/>
          </p:cNvSpPr>
          <p:nvPr/>
        </p:nvSpPr>
        <p:spPr bwMode="auto">
          <a:xfrm>
            <a:off x="3657600" y="4800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8</a:t>
            </a:r>
          </a:p>
        </p:txBody>
      </p:sp>
      <p:sp>
        <p:nvSpPr>
          <p:cNvPr id="5129" name="Oval 10">
            <a:extLst>
              <a:ext uri="{FF2B5EF4-FFF2-40B4-BE49-F238E27FC236}">
                <a16:creationId xmlns:a16="http://schemas.microsoft.com/office/drawing/2014/main" id="{D9C6EDE2-6D11-41C3-BCFF-CB4FFB5B47EA}"/>
              </a:ext>
            </a:extLst>
          </p:cNvPr>
          <p:cNvSpPr>
            <a:spLocks noChangeArrowheads="1"/>
          </p:cNvSpPr>
          <p:nvPr/>
        </p:nvSpPr>
        <p:spPr bwMode="auto">
          <a:xfrm>
            <a:off x="4724400" y="41910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10</a:t>
            </a:r>
          </a:p>
        </p:txBody>
      </p:sp>
      <p:sp>
        <p:nvSpPr>
          <p:cNvPr id="5130" name="Oval 11">
            <a:extLst>
              <a:ext uri="{FF2B5EF4-FFF2-40B4-BE49-F238E27FC236}">
                <a16:creationId xmlns:a16="http://schemas.microsoft.com/office/drawing/2014/main" id="{B834023F-68B9-4084-8861-D64E9F493068}"/>
              </a:ext>
            </a:extLst>
          </p:cNvPr>
          <p:cNvSpPr>
            <a:spLocks noChangeArrowheads="1"/>
          </p:cNvSpPr>
          <p:nvPr/>
        </p:nvSpPr>
        <p:spPr bwMode="auto">
          <a:xfrm>
            <a:off x="4419600" y="4800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FEB2E8ED-B041-4B76-8553-E261EA2B674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147" name="Text Box 2">
            <a:extLst>
              <a:ext uri="{FF2B5EF4-FFF2-40B4-BE49-F238E27FC236}">
                <a16:creationId xmlns:a16="http://schemas.microsoft.com/office/drawing/2014/main" id="{2E0D3C14-0106-4A1C-AD54-5E83D9B22A14}"/>
              </a:ext>
            </a:extLst>
          </p:cNvPr>
          <p:cNvSpPr txBox="1">
            <a:spLocks noChangeArrowheads="1"/>
          </p:cNvSpPr>
          <p:nvPr/>
        </p:nvSpPr>
        <p:spPr bwMode="auto">
          <a:xfrm>
            <a:off x="685800" y="2286000"/>
            <a:ext cx="765492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Every parent in a Heap will always be</a:t>
            </a:r>
          </a:p>
          <a:p>
            <a:pPr>
              <a:spcBef>
                <a:spcPct val="0"/>
              </a:spcBef>
              <a:buFontTx/>
              <a:buNone/>
            </a:pPr>
            <a:r>
              <a:rPr lang="en-US" altLang="en-US" sz="2800">
                <a:latin typeface="Tahoma" panose="020B0604030504040204" pitchFamily="34" charset="0"/>
              </a:rPr>
              <a:t>smaller or larger than both of its children.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This rule will hold true for every level of</a:t>
            </a:r>
          </a:p>
          <a:p>
            <a:pPr>
              <a:spcBef>
                <a:spcPct val="0"/>
              </a:spcBef>
              <a:buFontTx/>
              <a:buNone/>
            </a:pPr>
            <a:r>
              <a:rPr lang="en-US" altLang="en-US" sz="2800">
                <a:latin typeface="Tahoma" panose="020B0604030504040204" pitchFamily="34" charset="0"/>
              </a:rPr>
              <a:t>the heap.</a:t>
            </a:r>
          </a:p>
        </p:txBody>
      </p:sp>
      <p:sp>
        <p:nvSpPr>
          <p:cNvPr id="6148" name="WordArt 5">
            <a:extLst>
              <a:ext uri="{FF2B5EF4-FFF2-40B4-BE49-F238E27FC236}">
                <a16:creationId xmlns:a16="http://schemas.microsoft.com/office/drawing/2014/main" id="{87F72949-C97B-4CC6-AE5F-FBB8DD6651CF}"/>
              </a:ext>
            </a:extLst>
          </p:cNvPr>
          <p:cNvSpPr>
            <a:spLocks noChangeArrowheads="1" noChangeShapeType="1" noTextEdit="1"/>
          </p:cNvSpPr>
          <p:nvPr/>
        </p:nvSpPr>
        <p:spPr bwMode="auto">
          <a:xfrm>
            <a:off x="1371600" y="533400"/>
            <a:ext cx="62484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heap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4A791789-5A0B-4761-A1FF-8081ED77EAF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171" name="Text Box 2">
            <a:extLst>
              <a:ext uri="{FF2B5EF4-FFF2-40B4-BE49-F238E27FC236}">
                <a16:creationId xmlns:a16="http://schemas.microsoft.com/office/drawing/2014/main" id="{B9C73E61-0A73-4BAF-A95D-F91DF2BAAACF}"/>
              </a:ext>
            </a:extLst>
          </p:cNvPr>
          <p:cNvSpPr txBox="1">
            <a:spLocks noChangeArrowheads="1"/>
          </p:cNvSpPr>
          <p:nvPr/>
        </p:nvSpPr>
        <p:spPr bwMode="auto">
          <a:xfrm>
            <a:off x="914400" y="1905000"/>
            <a:ext cx="74691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In a complete tree, every level that can </a:t>
            </a:r>
          </a:p>
          <a:p>
            <a:pPr>
              <a:spcBef>
                <a:spcPct val="0"/>
              </a:spcBef>
              <a:buFontTx/>
              <a:buNone/>
            </a:pPr>
            <a:r>
              <a:rPr lang="en-US" altLang="en-US" sz="2800">
                <a:latin typeface="Tahoma" panose="020B0604030504040204" pitchFamily="34" charset="0"/>
              </a:rPr>
              <a:t>be filled is filled.   Any levels that are not</a:t>
            </a:r>
          </a:p>
          <a:p>
            <a:pPr>
              <a:spcBef>
                <a:spcPct val="0"/>
              </a:spcBef>
              <a:buFontTx/>
              <a:buNone/>
            </a:pPr>
            <a:r>
              <a:rPr lang="en-US" altLang="en-US" sz="2800">
                <a:latin typeface="Tahoma" panose="020B0604030504040204" pitchFamily="34" charset="0"/>
              </a:rPr>
              <a:t>full have all nodes shifted as far left</a:t>
            </a:r>
          </a:p>
          <a:p>
            <a:pPr>
              <a:spcBef>
                <a:spcPct val="0"/>
              </a:spcBef>
              <a:buFontTx/>
              <a:buNone/>
            </a:pPr>
            <a:r>
              <a:rPr lang="en-US" altLang="en-US" sz="2800">
                <a:latin typeface="Tahoma" panose="020B0604030504040204" pitchFamily="34" charset="0"/>
              </a:rPr>
              <a:t>as possible.</a:t>
            </a:r>
          </a:p>
        </p:txBody>
      </p:sp>
      <p:sp>
        <p:nvSpPr>
          <p:cNvPr id="7172" name="Oval 4">
            <a:extLst>
              <a:ext uri="{FF2B5EF4-FFF2-40B4-BE49-F238E27FC236}">
                <a16:creationId xmlns:a16="http://schemas.microsoft.com/office/drawing/2014/main" id="{B06B07EB-E8AD-4D30-9B45-973D34F583EB}"/>
              </a:ext>
            </a:extLst>
          </p:cNvPr>
          <p:cNvSpPr>
            <a:spLocks noChangeArrowheads="1"/>
          </p:cNvSpPr>
          <p:nvPr/>
        </p:nvSpPr>
        <p:spPr bwMode="auto">
          <a:xfrm>
            <a:off x="3962400" y="3733800"/>
            <a:ext cx="533400" cy="457200"/>
          </a:xfrm>
          <a:prstGeom prst="ellipse">
            <a:avLst/>
          </a:prstGeom>
          <a:solidFill>
            <a:srgbClr val="99CC00">
              <a:alpha val="49019"/>
            </a:srgb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p:txBody>
      </p:sp>
      <p:sp>
        <p:nvSpPr>
          <p:cNvPr id="7173" name="Oval 5">
            <a:extLst>
              <a:ext uri="{FF2B5EF4-FFF2-40B4-BE49-F238E27FC236}">
                <a16:creationId xmlns:a16="http://schemas.microsoft.com/office/drawing/2014/main" id="{F9318233-CF98-4525-AAF8-BEC37DEB3110}"/>
              </a:ext>
            </a:extLst>
          </p:cNvPr>
          <p:cNvSpPr>
            <a:spLocks noChangeArrowheads="1"/>
          </p:cNvSpPr>
          <p:nvPr/>
        </p:nvSpPr>
        <p:spPr bwMode="auto">
          <a:xfrm>
            <a:off x="3200400" y="4267200"/>
            <a:ext cx="533400" cy="457200"/>
          </a:xfrm>
          <a:prstGeom prst="ellipse">
            <a:avLst/>
          </a:prstGeom>
          <a:solidFill>
            <a:srgbClr val="99CC00">
              <a:alpha val="49019"/>
            </a:srgb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p:txBody>
      </p:sp>
      <p:sp>
        <p:nvSpPr>
          <p:cNvPr id="7174" name="Oval 6">
            <a:extLst>
              <a:ext uri="{FF2B5EF4-FFF2-40B4-BE49-F238E27FC236}">
                <a16:creationId xmlns:a16="http://schemas.microsoft.com/office/drawing/2014/main" id="{2B0C3334-B7B8-498D-A11A-9E6CBA84AD96}"/>
              </a:ext>
            </a:extLst>
          </p:cNvPr>
          <p:cNvSpPr>
            <a:spLocks noChangeArrowheads="1"/>
          </p:cNvSpPr>
          <p:nvPr/>
        </p:nvSpPr>
        <p:spPr bwMode="auto">
          <a:xfrm>
            <a:off x="2590800" y="4800600"/>
            <a:ext cx="533400" cy="457200"/>
          </a:xfrm>
          <a:prstGeom prst="ellipse">
            <a:avLst/>
          </a:prstGeom>
          <a:solidFill>
            <a:srgbClr val="99CC00">
              <a:alpha val="49019"/>
            </a:srgb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p:txBody>
      </p:sp>
      <p:sp>
        <p:nvSpPr>
          <p:cNvPr id="7175" name="Oval 7">
            <a:extLst>
              <a:ext uri="{FF2B5EF4-FFF2-40B4-BE49-F238E27FC236}">
                <a16:creationId xmlns:a16="http://schemas.microsoft.com/office/drawing/2014/main" id="{B470711B-F845-4F46-A21D-A386B3798C0F}"/>
              </a:ext>
            </a:extLst>
          </p:cNvPr>
          <p:cNvSpPr>
            <a:spLocks noChangeArrowheads="1"/>
          </p:cNvSpPr>
          <p:nvPr/>
        </p:nvSpPr>
        <p:spPr bwMode="auto">
          <a:xfrm>
            <a:off x="3657600" y="4800600"/>
            <a:ext cx="533400" cy="457200"/>
          </a:xfrm>
          <a:prstGeom prst="ellipse">
            <a:avLst/>
          </a:prstGeom>
          <a:solidFill>
            <a:srgbClr val="99CC00">
              <a:alpha val="49019"/>
            </a:srgb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p:txBody>
      </p:sp>
      <p:sp>
        <p:nvSpPr>
          <p:cNvPr id="7176" name="Oval 8">
            <a:extLst>
              <a:ext uri="{FF2B5EF4-FFF2-40B4-BE49-F238E27FC236}">
                <a16:creationId xmlns:a16="http://schemas.microsoft.com/office/drawing/2014/main" id="{5D2D24D8-DC5D-458C-BC87-1D34B5A38224}"/>
              </a:ext>
            </a:extLst>
          </p:cNvPr>
          <p:cNvSpPr>
            <a:spLocks noChangeArrowheads="1"/>
          </p:cNvSpPr>
          <p:nvPr/>
        </p:nvSpPr>
        <p:spPr bwMode="auto">
          <a:xfrm>
            <a:off x="4724400" y="4191000"/>
            <a:ext cx="533400" cy="457200"/>
          </a:xfrm>
          <a:prstGeom prst="ellipse">
            <a:avLst/>
          </a:prstGeom>
          <a:solidFill>
            <a:srgbClr val="99CC00">
              <a:alpha val="49019"/>
            </a:srgb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p:txBody>
      </p:sp>
      <p:sp>
        <p:nvSpPr>
          <p:cNvPr id="7177" name="Oval 9">
            <a:extLst>
              <a:ext uri="{FF2B5EF4-FFF2-40B4-BE49-F238E27FC236}">
                <a16:creationId xmlns:a16="http://schemas.microsoft.com/office/drawing/2014/main" id="{ECB6DFCB-77B2-4731-A9C1-504726EDDD9D}"/>
              </a:ext>
            </a:extLst>
          </p:cNvPr>
          <p:cNvSpPr>
            <a:spLocks noChangeArrowheads="1"/>
          </p:cNvSpPr>
          <p:nvPr/>
        </p:nvSpPr>
        <p:spPr bwMode="auto">
          <a:xfrm>
            <a:off x="4419600" y="4800600"/>
            <a:ext cx="533400" cy="457200"/>
          </a:xfrm>
          <a:prstGeom prst="ellipse">
            <a:avLst/>
          </a:prstGeom>
          <a:solidFill>
            <a:srgbClr val="99CC00">
              <a:alpha val="49019"/>
            </a:srgb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p:txBody>
      </p:sp>
      <p:sp>
        <p:nvSpPr>
          <p:cNvPr id="7178" name="WordArt 11">
            <a:extLst>
              <a:ext uri="{FF2B5EF4-FFF2-40B4-BE49-F238E27FC236}">
                <a16:creationId xmlns:a16="http://schemas.microsoft.com/office/drawing/2014/main" id="{C7875041-8654-4CBB-90A3-4C9419B9EF1F}"/>
              </a:ext>
            </a:extLst>
          </p:cNvPr>
          <p:cNvSpPr>
            <a:spLocks noChangeArrowheads="1" noChangeShapeType="1" noTextEdit="1"/>
          </p:cNvSpPr>
          <p:nvPr/>
        </p:nvSpPr>
        <p:spPr bwMode="auto">
          <a:xfrm>
            <a:off x="1371600" y="533400"/>
            <a:ext cx="62484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complete 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EA273072-D245-4A32-AFCA-8817BA57D44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195" name="Text Box 2">
            <a:extLst>
              <a:ext uri="{FF2B5EF4-FFF2-40B4-BE49-F238E27FC236}">
                <a16:creationId xmlns:a16="http://schemas.microsoft.com/office/drawing/2014/main" id="{28F45B2C-2400-4BAA-B231-BDFB22A7F8A3}"/>
              </a:ext>
            </a:extLst>
          </p:cNvPr>
          <p:cNvSpPr txBox="1">
            <a:spLocks noChangeArrowheads="1"/>
          </p:cNvSpPr>
          <p:nvPr/>
        </p:nvSpPr>
        <p:spPr bwMode="auto">
          <a:xfrm>
            <a:off x="442913" y="1905000"/>
            <a:ext cx="4856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 Heap is a </a:t>
            </a:r>
            <a:r>
              <a:rPr lang="en-US" altLang="en-US" sz="2800" u="sng">
                <a:latin typeface="Tahoma" panose="020B0604030504040204" pitchFamily="34" charset="0"/>
              </a:rPr>
              <a:t>complete</a:t>
            </a:r>
            <a:r>
              <a:rPr lang="en-US" altLang="en-US" sz="2800">
                <a:latin typeface="Tahoma" panose="020B0604030504040204" pitchFamily="34" charset="0"/>
              </a:rPr>
              <a:t> tree.</a:t>
            </a:r>
          </a:p>
        </p:txBody>
      </p:sp>
      <p:grpSp>
        <p:nvGrpSpPr>
          <p:cNvPr id="8196" name="Group 1">
            <a:extLst>
              <a:ext uri="{FF2B5EF4-FFF2-40B4-BE49-F238E27FC236}">
                <a16:creationId xmlns:a16="http://schemas.microsoft.com/office/drawing/2014/main" id="{7EE11D7F-48D6-4A9F-B56E-CCFB4EE93BF6}"/>
              </a:ext>
            </a:extLst>
          </p:cNvPr>
          <p:cNvGrpSpPr>
            <a:grpSpLocks/>
          </p:cNvGrpSpPr>
          <p:nvPr/>
        </p:nvGrpSpPr>
        <p:grpSpPr bwMode="auto">
          <a:xfrm>
            <a:off x="509588" y="2884488"/>
            <a:ext cx="2667000" cy="1524000"/>
            <a:chOff x="2590800" y="3733800"/>
            <a:chExt cx="2667000" cy="1524000"/>
          </a:xfrm>
        </p:grpSpPr>
        <p:sp>
          <p:nvSpPr>
            <p:cNvPr id="8208" name="Oval 3">
              <a:extLst>
                <a:ext uri="{FF2B5EF4-FFF2-40B4-BE49-F238E27FC236}">
                  <a16:creationId xmlns:a16="http://schemas.microsoft.com/office/drawing/2014/main" id="{CD56CE58-0F88-43E7-9A68-74EC8E176E49}"/>
                </a:ext>
              </a:extLst>
            </p:cNvPr>
            <p:cNvSpPr>
              <a:spLocks noChangeArrowheads="1"/>
            </p:cNvSpPr>
            <p:nvPr/>
          </p:nvSpPr>
          <p:spPr bwMode="auto">
            <a:xfrm>
              <a:off x="3962400" y="3733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15</a:t>
              </a:r>
            </a:p>
          </p:txBody>
        </p:sp>
        <p:sp>
          <p:nvSpPr>
            <p:cNvPr id="8209" name="Oval 4">
              <a:extLst>
                <a:ext uri="{FF2B5EF4-FFF2-40B4-BE49-F238E27FC236}">
                  <a16:creationId xmlns:a16="http://schemas.microsoft.com/office/drawing/2014/main" id="{A22485CD-1FD7-41D8-9A9E-22D134B8A2FD}"/>
                </a:ext>
              </a:extLst>
            </p:cNvPr>
            <p:cNvSpPr>
              <a:spLocks noChangeArrowheads="1"/>
            </p:cNvSpPr>
            <p:nvPr/>
          </p:nvSpPr>
          <p:spPr bwMode="auto">
            <a:xfrm>
              <a:off x="3200400" y="4267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11</a:t>
              </a:r>
            </a:p>
          </p:txBody>
        </p:sp>
        <p:sp>
          <p:nvSpPr>
            <p:cNvPr id="8210" name="Oval 5">
              <a:extLst>
                <a:ext uri="{FF2B5EF4-FFF2-40B4-BE49-F238E27FC236}">
                  <a16:creationId xmlns:a16="http://schemas.microsoft.com/office/drawing/2014/main" id="{282DC1BD-A743-4A3B-88D9-35E38CAA3B48}"/>
                </a:ext>
              </a:extLst>
            </p:cNvPr>
            <p:cNvSpPr>
              <a:spLocks noChangeArrowheads="1"/>
            </p:cNvSpPr>
            <p:nvPr/>
          </p:nvSpPr>
          <p:spPr bwMode="auto">
            <a:xfrm>
              <a:off x="2590800" y="4800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7</a:t>
              </a:r>
            </a:p>
          </p:txBody>
        </p:sp>
        <p:sp>
          <p:nvSpPr>
            <p:cNvPr id="8211" name="Oval 6">
              <a:extLst>
                <a:ext uri="{FF2B5EF4-FFF2-40B4-BE49-F238E27FC236}">
                  <a16:creationId xmlns:a16="http://schemas.microsoft.com/office/drawing/2014/main" id="{97857560-E357-407C-9E9F-F20EBE864EE1}"/>
                </a:ext>
              </a:extLst>
            </p:cNvPr>
            <p:cNvSpPr>
              <a:spLocks noChangeArrowheads="1"/>
            </p:cNvSpPr>
            <p:nvPr/>
          </p:nvSpPr>
          <p:spPr bwMode="auto">
            <a:xfrm>
              <a:off x="3657600" y="4800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8</a:t>
              </a:r>
            </a:p>
          </p:txBody>
        </p:sp>
        <p:sp>
          <p:nvSpPr>
            <p:cNvPr id="8212" name="Oval 7">
              <a:extLst>
                <a:ext uri="{FF2B5EF4-FFF2-40B4-BE49-F238E27FC236}">
                  <a16:creationId xmlns:a16="http://schemas.microsoft.com/office/drawing/2014/main" id="{37E35BA3-2D1B-4017-B886-8882254B5DFD}"/>
                </a:ext>
              </a:extLst>
            </p:cNvPr>
            <p:cNvSpPr>
              <a:spLocks noChangeArrowheads="1"/>
            </p:cNvSpPr>
            <p:nvPr/>
          </p:nvSpPr>
          <p:spPr bwMode="auto">
            <a:xfrm>
              <a:off x="4724400" y="41910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10</a:t>
              </a:r>
            </a:p>
          </p:txBody>
        </p:sp>
        <p:sp>
          <p:nvSpPr>
            <p:cNvPr id="8213" name="Oval 8">
              <a:extLst>
                <a:ext uri="{FF2B5EF4-FFF2-40B4-BE49-F238E27FC236}">
                  <a16:creationId xmlns:a16="http://schemas.microsoft.com/office/drawing/2014/main" id="{05945FD9-2C4B-481E-82B1-CC2A35214CFC}"/>
                </a:ext>
              </a:extLst>
            </p:cNvPr>
            <p:cNvSpPr>
              <a:spLocks noChangeArrowheads="1"/>
            </p:cNvSpPr>
            <p:nvPr/>
          </p:nvSpPr>
          <p:spPr bwMode="auto">
            <a:xfrm>
              <a:off x="4419600" y="4800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9</a:t>
              </a:r>
            </a:p>
          </p:txBody>
        </p:sp>
      </p:grpSp>
      <p:sp>
        <p:nvSpPr>
          <p:cNvPr id="8197" name="WordArt 11">
            <a:extLst>
              <a:ext uri="{FF2B5EF4-FFF2-40B4-BE49-F238E27FC236}">
                <a16:creationId xmlns:a16="http://schemas.microsoft.com/office/drawing/2014/main" id="{350334BE-1E5D-4705-8BC6-A9364349A628}"/>
              </a:ext>
            </a:extLst>
          </p:cNvPr>
          <p:cNvSpPr>
            <a:spLocks noChangeArrowheads="1" noChangeShapeType="1" noTextEdit="1"/>
          </p:cNvSpPr>
          <p:nvPr/>
        </p:nvSpPr>
        <p:spPr bwMode="auto">
          <a:xfrm>
            <a:off x="1371600" y="533400"/>
            <a:ext cx="62484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heap</a:t>
            </a:r>
          </a:p>
        </p:txBody>
      </p:sp>
      <p:sp>
        <p:nvSpPr>
          <p:cNvPr id="8198" name="Text Box 2">
            <a:extLst>
              <a:ext uri="{FF2B5EF4-FFF2-40B4-BE49-F238E27FC236}">
                <a16:creationId xmlns:a16="http://schemas.microsoft.com/office/drawing/2014/main" id="{346D05C8-BABF-409A-9D7D-A5C33F037EF5}"/>
              </a:ext>
            </a:extLst>
          </p:cNvPr>
          <p:cNvSpPr txBox="1">
            <a:spLocks noChangeArrowheads="1"/>
          </p:cNvSpPr>
          <p:nvPr/>
        </p:nvSpPr>
        <p:spPr bwMode="auto">
          <a:xfrm>
            <a:off x="231775" y="4643438"/>
            <a:ext cx="3875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[ 15, 11, 10, 7, 8, 9 ]</a:t>
            </a:r>
          </a:p>
        </p:txBody>
      </p:sp>
      <p:grpSp>
        <p:nvGrpSpPr>
          <p:cNvPr id="8199" name="Group 2">
            <a:extLst>
              <a:ext uri="{FF2B5EF4-FFF2-40B4-BE49-F238E27FC236}">
                <a16:creationId xmlns:a16="http://schemas.microsoft.com/office/drawing/2014/main" id="{BC133F8E-3ACF-4D94-A0CB-3BD3F50912B0}"/>
              </a:ext>
            </a:extLst>
          </p:cNvPr>
          <p:cNvGrpSpPr>
            <a:grpSpLocks/>
          </p:cNvGrpSpPr>
          <p:nvPr/>
        </p:nvGrpSpPr>
        <p:grpSpPr bwMode="auto">
          <a:xfrm>
            <a:off x="4819650" y="3990975"/>
            <a:ext cx="3086100" cy="1524000"/>
            <a:chOff x="4991100" y="3429000"/>
            <a:chExt cx="3086100" cy="1524000"/>
          </a:xfrm>
        </p:grpSpPr>
        <p:sp>
          <p:nvSpPr>
            <p:cNvPr id="8202" name="Oval 3">
              <a:extLst>
                <a:ext uri="{FF2B5EF4-FFF2-40B4-BE49-F238E27FC236}">
                  <a16:creationId xmlns:a16="http://schemas.microsoft.com/office/drawing/2014/main" id="{F551CE62-77F3-440C-9D20-E845175A63AA}"/>
                </a:ext>
              </a:extLst>
            </p:cNvPr>
            <p:cNvSpPr>
              <a:spLocks noChangeArrowheads="1"/>
            </p:cNvSpPr>
            <p:nvPr/>
          </p:nvSpPr>
          <p:spPr bwMode="auto">
            <a:xfrm>
              <a:off x="6362700" y="34290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15</a:t>
              </a:r>
            </a:p>
          </p:txBody>
        </p:sp>
        <p:sp>
          <p:nvSpPr>
            <p:cNvPr id="8203" name="Oval 4">
              <a:extLst>
                <a:ext uri="{FF2B5EF4-FFF2-40B4-BE49-F238E27FC236}">
                  <a16:creationId xmlns:a16="http://schemas.microsoft.com/office/drawing/2014/main" id="{B144DAD3-73CC-43A8-B4E9-830185445200}"/>
                </a:ext>
              </a:extLst>
            </p:cNvPr>
            <p:cNvSpPr>
              <a:spLocks noChangeArrowheads="1"/>
            </p:cNvSpPr>
            <p:nvPr/>
          </p:nvSpPr>
          <p:spPr bwMode="auto">
            <a:xfrm>
              <a:off x="5600700" y="3962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11</a:t>
              </a:r>
            </a:p>
          </p:txBody>
        </p:sp>
        <p:sp>
          <p:nvSpPr>
            <p:cNvPr id="8204" name="Oval 5">
              <a:extLst>
                <a:ext uri="{FF2B5EF4-FFF2-40B4-BE49-F238E27FC236}">
                  <a16:creationId xmlns:a16="http://schemas.microsoft.com/office/drawing/2014/main" id="{2BE5EAE0-FC09-4411-A6D2-754122316860}"/>
                </a:ext>
              </a:extLst>
            </p:cNvPr>
            <p:cNvSpPr>
              <a:spLocks noChangeArrowheads="1"/>
            </p:cNvSpPr>
            <p:nvPr/>
          </p:nvSpPr>
          <p:spPr bwMode="auto">
            <a:xfrm>
              <a:off x="4991100" y="4495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7</a:t>
              </a:r>
            </a:p>
          </p:txBody>
        </p:sp>
        <p:sp>
          <p:nvSpPr>
            <p:cNvPr id="8205" name="Oval 6">
              <a:extLst>
                <a:ext uri="{FF2B5EF4-FFF2-40B4-BE49-F238E27FC236}">
                  <a16:creationId xmlns:a16="http://schemas.microsoft.com/office/drawing/2014/main" id="{7435D8B3-3CE8-4440-A9D4-B672415517E7}"/>
                </a:ext>
              </a:extLst>
            </p:cNvPr>
            <p:cNvSpPr>
              <a:spLocks noChangeArrowheads="1"/>
            </p:cNvSpPr>
            <p:nvPr/>
          </p:nvSpPr>
          <p:spPr bwMode="auto">
            <a:xfrm>
              <a:off x="6781800" y="4495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8</a:t>
              </a:r>
            </a:p>
          </p:txBody>
        </p:sp>
        <p:sp>
          <p:nvSpPr>
            <p:cNvPr id="8206" name="Oval 7">
              <a:extLst>
                <a:ext uri="{FF2B5EF4-FFF2-40B4-BE49-F238E27FC236}">
                  <a16:creationId xmlns:a16="http://schemas.microsoft.com/office/drawing/2014/main" id="{D9F2F040-A0E7-4356-8726-8249FE6FF62B}"/>
                </a:ext>
              </a:extLst>
            </p:cNvPr>
            <p:cNvSpPr>
              <a:spLocks noChangeArrowheads="1"/>
            </p:cNvSpPr>
            <p:nvPr/>
          </p:nvSpPr>
          <p:spPr bwMode="auto">
            <a:xfrm>
              <a:off x="7124700" y="3886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10</a:t>
              </a:r>
            </a:p>
          </p:txBody>
        </p:sp>
        <p:sp>
          <p:nvSpPr>
            <p:cNvPr id="8207" name="Oval 8">
              <a:extLst>
                <a:ext uri="{FF2B5EF4-FFF2-40B4-BE49-F238E27FC236}">
                  <a16:creationId xmlns:a16="http://schemas.microsoft.com/office/drawing/2014/main" id="{4414EC26-E91F-41DA-869D-9E6D896CE19C}"/>
                </a:ext>
              </a:extLst>
            </p:cNvPr>
            <p:cNvSpPr>
              <a:spLocks noChangeArrowheads="1"/>
            </p:cNvSpPr>
            <p:nvPr/>
          </p:nvSpPr>
          <p:spPr bwMode="auto">
            <a:xfrm>
              <a:off x="7543800" y="4495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9</a:t>
              </a:r>
            </a:p>
          </p:txBody>
        </p:sp>
      </p:grpSp>
      <p:sp>
        <p:nvSpPr>
          <p:cNvPr id="8200" name="Text Box 2">
            <a:extLst>
              <a:ext uri="{FF2B5EF4-FFF2-40B4-BE49-F238E27FC236}">
                <a16:creationId xmlns:a16="http://schemas.microsoft.com/office/drawing/2014/main" id="{C4F30C29-B91C-478D-99BD-03DD9FE7A03B}"/>
              </a:ext>
            </a:extLst>
          </p:cNvPr>
          <p:cNvSpPr txBox="1">
            <a:spLocks noChangeArrowheads="1"/>
          </p:cNvSpPr>
          <p:nvPr/>
        </p:nvSpPr>
        <p:spPr bwMode="auto">
          <a:xfrm>
            <a:off x="4030663" y="5711825"/>
            <a:ext cx="46640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[ 15, 11, 10, 7,</a:t>
            </a:r>
            <a:r>
              <a:rPr lang="en-US" altLang="en-US" sz="2800">
                <a:solidFill>
                  <a:srgbClr val="C00000"/>
                </a:solidFill>
                <a:latin typeface="Tahoma" panose="020B0604030504040204" pitchFamily="34" charset="0"/>
              </a:rPr>
              <a:t>null</a:t>
            </a:r>
            <a:r>
              <a:rPr lang="en-US" altLang="en-US" sz="2800">
                <a:latin typeface="Tahoma" panose="020B0604030504040204" pitchFamily="34" charset="0"/>
              </a:rPr>
              <a:t>, 8, 9 ]</a:t>
            </a:r>
          </a:p>
        </p:txBody>
      </p:sp>
      <p:sp>
        <p:nvSpPr>
          <p:cNvPr id="8201" name="Text Box 2">
            <a:extLst>
              <a:ext uri="{FF2B5EF4-FFF2-40B4-BE49-F238E27FC236}">
                <a16:creationId xmlns:a16="http://schemas.microsoft.com/office/drawing/2014/main" id="{E43C1F41-CB6D-4C29-ABD5-464611DCD1AF}"/>
              </a:ext>
            </a:extLst>
          </p:cNvPr>
          <p:cNvSpPr txBox="1">
            <a:spLocks noChangeArrowheads="1"/>
          </p:cNvSpPr>
          <p:nvPr/>
        </p:nvSpPr>
        <p:spPr bwMode="auto">
          <a:xfrm>
            <a:off x="4910138" y="3308350"/>
            <a:ext cx="27320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C00000"/>
                </a:solidFill>
                <a:latin typeface="Tahoma" panose="020B0604030504040204" pitchFamily="34" charset="0"/>
              </a:rPr>
              <a:t>Not complete: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88B70949-74B1-4008-901C-D0BC11E78B5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219" name="Text Box 2">
            <a:extLst>
              <a:ext uri="{FF2B5EF4-FFF2-40B4-BE49-F238E27FC236}">
                <a16:creationId xmlns:a16="http://schemas.microsoft.com/office/drawing/2014/main" id="{81FE6518-0EC9-4541-9157-9349A8C1FDFB}"/>
              </a:ext>
            </a:extLst>
          </p:cNvPr>
          <p:cNvSpPr txBox="1">
            <a:spLocks noChangeArrowheads="1"/>
          </p:cNvSpPr>
          <p:nvPr/>
        </p:nvSpPr>
        <p:spPr bwMode="auto">
          <a:xfrm>
            <a:off x="1812925" y="5905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9220" name="Text Box 16">
            <a:extLst>
              <a:ext uri="{FF2B5EF4-FFF2-40B4-BE49-F238E27FC236}">
                <a16:creationId xmlns:a16="http://schemas.microsoft.com/office/drawing/2014/main" id="{43C2963B-39CF-4059-AC9B-929E5588A065}"/>
              </a:ext>
            </a:extLst>
          </p:cNvPr>
          <p:cNvSpPr txBox="1">
            <a:spLocks noChangeArrowheads="1"/>
          </p:cNvSpPr>
          <p:nvPr/>
        </p:nvSpPr>
        <p:spPr bwMode="auto">
          <a:xfrm>
            <a:off x="1508125" y="47815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9221" name="Text Box 17">
            <a:extLst>
              <a:ext uri="{FF2B5EF4-FFF2-40B4-BE49-F238E27FC236}">
                <a16:creationId xmlns:a16="http://schemas.microsoft.com/office/drawing/2014/main" id="{C33BECF0-F50B-464B-9E35-0931A8D16B5A}"/>
              </a:ext>
            </a:extLst>
          </p:cNvPr>
          <p:cNvSpPr txBox="1">
            <a:spLocks noChangeArrowheads="1"/>
          </p:cNvSpPr>
          <p:nvPr/>
        </p:nvSpPr>
        <p:spPr bwMode="auto">
          <a:xfrm>
            <a:off x="1676400" y="4419600"/>
            <a:ext cx="5848350" cy="83502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latin typeface="Tahoma" panose="020B0604030504040204" pitchFamily="34" charset="0"/>
              </a:rPr>
              <a:t>A min heap is a binary tree that has</a:t>
            </a:r>
          </a:p>
          <a:p>
            <a:pPr>
              <a:spcBef>
                <a:spcPct val="0"/>
              </a:spcBef>
              <a:buFontTx/>
              <a:buNone/>
            </a:pPr>
            <a:r>
              <a:rPr lang="en-US" altLang="en-US" sz="2400">
                <a:solidFill>
                  <a:schemeClr val="accent2"/>
                </a:solidFill>
                <a:latin typeface="Tahoma" panose="020B0604030504040204" pitchFamily="34" charset="0"/>
              </a:rPr>
              <a:t>a root smaller than all of its children.</a:t>
            </a:r>
          </a:p>
        </p:txBody>
      </p:sp>
      <p:sp>
        <p:nvSpPr>
          <p:cNvPr id="9222" name="Oval 20">
            <a:extLst>
              <a:ext uri="{FF2B5EF4-FFF2-40B4-BE49-F238E27FC236}">
                <a16:creationId xmlns:a16="http://schemas.microsoft.com/office/drawing/2014/main" id="{6DEF2BE8-E9B9-45C9-BBFD-ABE5402ED4A0}"/>
              </a:ext>
            </a:extLst>
          </p:cNvPr>
          <p:cNvSpPr>
            <a:spLocks noChangeArrowheads="1"/>
          </p:cNvSpPr>
          <p:nvPr/>
        </p:nvSpPr>
        <p:spPr bwMode="auto">
          <a:xfrm>
            <a:off x="20574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18</a:t>
            </a:r>
          </a:p>
        </p:txBody>
      </p:sp>
      <p:sp>
        <p:nvSpPr>
          <p:cNvPr id="9223" name="Oval 21">
            <a:extLst>
              <a:ext uri="{FF2B5EF4-FFF2-40B4-BE49-F238E27FC236}">
                <a16:creationId xmlns:a16="http://schemas.microsoft.com/office/drawing/2014/main" id="{1A2FDAB2-9EB1-4666-A6C3-B155705C2C4B}"/>
              </a:ext>
            </a:extLst>
          </p:cNvPr>
          <p:cNvSpPr>
            <a:spLocks noChangeArrowheads="1"/>
          </p:cNvSpPr>
          <p:nvPr/>
        </p:nvSpPr>
        <p:spPr bwMode="auto">
          <a:xfrm>
            <a:off x="1219200" y="32004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20</a:t>
            </a:r>
          </a:p>
        </p:txBody>
      </p:sp>
      <p:sp>
        <p:nvSpPr>
          <p:cNvPr id="9224" name="Oval 22">
            <a:extLst>
              <a:ext uri="{FF2B5EF4-FFF2-40B4-BE49-F238E27FC236}">
                <a16:creationId xmlns:a16="http://schemas.microsoft.com/office/drawing/2014/main" id="{6924B271-5790-4519-A45E-83B152C5B809}"/>
              </a:ext>
            </a:extLst>
          </p:cNvPr>
          <p:cNvSpPr>
            <a:spLocks noChangeArrowheads="1"/>
          </p:cNvSpPr>
          <p:nvPr/>
        </p:nvSpPr>
        <p:spPr bwMode="auto">
          <a:xfrm>
            <a:off x="2895600" y="32004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21</a:t>
            </a:r>
          </a:p>
        </p:txBody>
      </p:sp>
      <p:sp>
        <p:nvSpPr>
          <p:cNvPr id="9225" name="Oval 23">
            <a:extLst>
              <a:ext uri="{FF2B5EF4-FFF2-40B4-BE49-F238E27FC236}">
                <a16:creationId xmlns:a16="http://schemas.microsoft.com/office/drawing/2014/main" id="{230A692C-1025-4260-ACA3-04BFA69AC71C}"/>
              </a:ext>
            </a:extLst>
          </p:cNvPr>
          <p:cNvSpPr>
            <a:spLocks noChangeArrowheads="1"/>
          </p:cNvSpPr>
          <p:nvPr/>
        </p:nvSpPr>
        <p:spPr bwMode="auto">
          <a:xfrm>
            <a:off x="62484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23</a:t>
            </a:r>
          </a:p>
        </p:txBody>
      </p:sp>
      <p:sp>
        <p:nvSpPr>
          <p:cNvPr id="9226" name="Oval 24">
            <a:extLst>
              <a:ext uri="{FF2B5EF4-FFF2-40B4-BE49-F238E27FC236}">
                <a16:creationId xmlns:a16="http://schemas.microsoft.com/office/drawing/2014/main" id="{165FD51E-8ECA-4B7D-8059-2A345445D8DF}"/>
              </a:ext>
            </a:extLst>
          </p:cNvPr>
          <p:cNvSpPr>
            <a:spLocks noChangeArrowheads="1"/>
          </p:cNvSpPr>
          <p:nvPr/>
        </p:nvSpPr>
        <p:spPr bwMode="auto">
          <a:xfrm>
            <a:off x="5410200" y="32004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25</a:t>
            </a:r>
          </a:p>
        </p:txBody>
      </p:sp>
      <p:sp>
        <p:nvSpPr>
          <p:cNvPr id="9227" name="Oval 28">
            <a:extLst>
              <a:ext uri="{FF2B5EF4-FFF2-40B4-BE49-F238E27FC236}">
                <a16:creationId xmlns:a16="http://schemas.microsoft.com/office/drawing/2014/main" id="{9D22314A-B560-466F-B452-DEB030A09F11}"/>
              </a:ext>
            </a:extLst>
          </p:cNvPr>
          <p:cNvSpPr>
            <a:spLocks noChangeArrowheads="1"/>
          </p:cNvSpPr>
          <p:nvPr/>
        </p:nvSpPr>
        <p:spPr bwMode="auto">
          <a:xfrm>
            <a:off x="41910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9</a:t>
            </a:r>
          </a:p>
        </p:txBody>
      </p:sp>
      <p:sp>
        <p:nvSpPr>
          <p:cNvPr id="9228" name="Line 29">
            <a:extLst>
              <a:ext uri="{FF2B5EF4-FFF2-40B4-BE49-F238E27FC236}">
                <a16:creationId xmlns:a16="http://schemas.microsoft.com/office/drawing/2014/main" id="{E16653E3-BFC8-4B50-BAA6-244ACECC843D}"/>
              </a:ext>
            </a:extLst>
          </p:cNvPr>
          <p:cNvSpPr>
            <a:spLocks noChangeShapeType="1"/>
          </p:cNvSpPr>
          <p:nvPr/>
        </p:nvSpPr>
        <p:spPr bwMode="auto">
          <a:xfrm flipH="1">
            <a:off x="2819400" y="2438400"/>
            <a:ext cx="13716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30">
            <a:extLst>
              <a:ext uri="{FF2B5EF4-FFF2-40B4-BE49-F238E27FC236}">
                <a16:creationId xmlns:a16="http://schemas.microsoft.com/office/drawing/2014/main" id="{59DF05AB-DA0C-46E5-98D4-ADFCB35F5FE7}"/>
              </a:ext>
            </a:extLst>
          </p:cNvPr>
          <p:cNvSpPr>
            <a:spLocks noChangeShapeType="1"/>
          </p:cNvSpPr>
          <p:nvPr/>
        </p:nvSpPr>
        <p:spPr bwMode="auto">
          <a:xfrm>
            <a:off x="5029200" y="2438400"/>
            <a:ext cx="12192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31">
            <a:extLst>
              <a:ext uri="{FF2B5EF4-FFF2-40B4-BE49-F238E27FC236}">
                <a16:creationId xmlns:a16="http://schemas.microsoft.com/office/drawing/2014/main" id="{CCAE417B-FB32-47AB-B831-94ACAFFACC8B}"/>
              </a:ext>
            </a:extLst>
          </p:cNvPr>
          <p:cNvSpPr>
            <a:spLocks noChangeShapeType="1"/>
          </p:cNvSpPr>
          <p:nvPr/>
        </p:nvSpPr>
        <p:spPr bwMode="auto">
          <a:xfrm flipH="1">
            <a:off x="1905000" y="30480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Line 32">
            <a:extLst>
              <a:ext uri="{FF2B5EF4-FFF2-40B4-BE49-F238E27FC236}">
                <a16:creationId xmlns:a16="http://schemas.microsoft.com/office/drawing/2014/main" id="{AB1666AD-BEA0-49EE-A175-3A287577B460}"/>
              </a:ext>
            </a:extLst>
          </p:cNvPr>
          <p:cNvSpPr>
            <a:spLocks noChangeShapeType="1"/>
          </p:cNvSpPr>
          <p:nvPr/>
        </p:nvSpPr>
        <p:spPr bwMode="auto">
          <a:xfrm flipH="1">
            <a:off x="6096000" y="30480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33">
            <a:extLst>
              <a:ext uri="{FF2B5EF4-FFF2-40B4-BE49-F238E27FC236}">
                <a16:creationId xmlns:a16="http://schemas.microsoft.com/office/drawing/2014/main" id="{10CC1D37-CAC8-49C2-8293-8D0B7F29AC0D}"/>
              </a:ext>
            </a:extLst>
          </p:cNvPr>
          <p:cNvSpPr>
            <a:spLocks noChangeShapeType="1"/>
          </p:cNvSpPr>
          <p:nvPr/>
        </p:nvSpPr>
        <p:spPr bwMode="auto">
          <a:xfrm>
            <a:off x="2743200" y="30480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WordArt 35">
            <a:extLst>
              <a:ext uri="{FF2B5EF4-FFF2-40B4-BE49-F238E27FC236}">
                <a16:creationId xmlns:a16="http://schemas.microsoft.com/office/drawing/2014/main" id="{3CA16B09-B570-4F86-844F-D4ED187C87BB}"/>
              </a:ext>
            </a:extLst>
          </p:cNvPr>
          <p:cNvSpPr>
            <a:spLocks noChangeArrowheads="1" noChangeShapeType="1" noTextEdit="1"/>
          </p:cNvSpPr>
          <p:nvPr/>
        </p:nvSpPr>
        <p:spPr bwMode="auto">
          <a:xfrm>
            <a:off x="1371600" y="533400"/>
            <a:ext cx="62484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min heap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F41CBFCC-2455-469A-9A86-A4F5A2FE584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243" name="Text Box 2">
            <a:extLst>
              <a:ext uri="{FF2B5EF4-FFF2-40B4-BE49-F238E27FC236}">
                <a16:creationId xmlns:a16="http://schemas.microsoft.com/office/drawing/2014/main" id="{E3D9E709-66C4-490C-928A-42218C1A307F}"/>
              </a:ext>
            </a:extLst>
          </p:cNvPr>
          <p:cNvSpPr txBox="1">
            <a:spLocks noChangeArrowheads="1"/>
          </p:cNvSpPr>
          <p:nvPr/>
        </p:nvSpPr>
        <p:spPr bwMode="auto">
          <a:xfrm>
            <a:off x="1812925" y="5905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10244" name="Text Box 4">
            <a:extLst>
              <a:ext uri="{FF2B5EF4-FFF2-40B4-BE49-F238E27FC236}">
                <a16:creationId xmlns:a16="http://schemas.microsoft.com/office/drawing/2014/main" id="{8B9B497E-82DA-4683-A09A-FEDEEAA998B7}"/>
              </a:ext>
            </a:extLst>
          </p:cNvPr>
          <p:cNvSpPr txBox="1">
            <a:spLocks noChangeArrowheads="1"/>
          </p:cNvSpPr>
          <p:nvPr/>
        </p:nvSpPr>
        <p:spPr bwMode="auto">
          <a:xfrm>
            <a:off x="1508125" y="47815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10245" name="WordArt 22">
            <a:extLst>
              <a:ext uri="{FF2B5EF4-FFF2-40B4-BE49-F238E27FC236}">
                <a16:creationId xmlns:a16="http://schemas.microsoft.com/office/drawing/2014/main" id="{D49C1834-3604-41FC-BC83-AF33057FD5A7}"/>
              </a:ext>
            </a:extLst>
          </p:cNvPr>
          <p:cNvSpPr>
            <a:spLocks noChangeArrowheads="1" noChangeShapeType="1" noTextEdit="1"/>
          </p:cNvSpPr>
          <p:nvPr/>
        </p:nvSpPr>
        <p:spPr bwMode="auto">
          <a:xfrm>
            <a:off x="1371600" y="533400"/>
            <a:ext cx="62484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max heap</a:t>
            </a:r>
          </a:p>
        </p:txBody>
      </p:sp>
      <p:sp>
        <p:nvSpPr>
          <p:cNvPr id="10246" name="Text Box 23">
            <a:extLst>
              <a:ext uri="{FF2B5EF4-FFF2-40B4-BE49-F238E27FC236}">
                <a16:creationId xmlns:a16="http://schemas.microsoft.com/office/drawing/2014/main" id="{155864BE-96D8-45DD-8CE6-32D3DB3B3121}"/>
              </a:ext>
            </a:extLst>
          </p:cNvPr>
          <p:cNvSpPr txBox="1">
            <a:spLocks noChangeArrowheads="1"/>
          </p:cNvSpPr>
          <p:nvPr/>
        </p:nvSpPr>
        <p:spPr bwMode="auto">
          <a:xfrm>
            <a:off x="1676400" y="4419600"/>
            <a:ext cx="5713413" cy="83502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latin typeface="Tahoma" panose="020B0604030504040204" pitchFamily="34" charset="0"/>
              </a:rPr>
              <a:t>A max heap is a binary tree that has</a:t>
            </a:r>
          </a:p>
          <a:p>
            <a:pPr>
              <a:spcBef>
                <a:spcPct val="0"/>
              </a:spcBef>
              <a:buFontTx/>
              <a:buNone/>
            </a:pPr>
            <a:r>
              <a:rPr lang="en-US" altLang="en-US" sz="2400">
                <a:solidFill>
                  <a:schemeClr val="accent2"/>
                </a:solidFill>
                <a:latin typeface="Tahoma" panose="020B0604030504040204" pitchFamily="34" charset="0"/>
              </a:rPr>
              <a:t>a root larger than all of its children.</a:t>
            </a:r>
          </a:p>
        </p:txBody>
      </p:sp>
      <p:sp>
        <p:nvSpPr>
          <p:cNvPr id="10247" name="Oval 24">
            <a:extLst>
              <a:ext uri="{FF2B5EF4-FFF2-40B4-BE49-F238E27FC236}">
                <a16:creationId xmlns:a16="http://schemas.microsoft.com/office/drawing/2014/main" id="{45EFDA91-CB09-42D1-A151-F2F5822F91A8}"/>
              </a:ext>
            </a:extLst>
          </p:cNvPr>
          <p:cNvSpPr>
            <a:spLocks noChangeArrowheads="1"/>
          </p:cNvSpPr>
          <p:nvPr/>
        </p:nvSpPr>
        <p:spPr bwMode="auto">
          <a:xfrm>
            <a:off x="20574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45</a:t>
            </a:r>
          </a:p>
        </p:txBody>
      </p:sp>
      <p:sp>
        <p:nvSpPr>
          <p:cNvPr id="10248" name="Oval 25">
            <a:extLst>
              <a:ext uri="{FF2B5EF4-FFF2-40B4-BE49-F238E27FC236}">
                <a16:creationId xmlns:a16="http://schemas.microsoft.com/office/drawing/2014/main" id="{C12C4548-4738-433B-BA53-1BB896FABA17}"/>
              </a:ext>
            </a:extLst>
          </p:cNvPr>
          <p:cNvSpPr>
            <a:spLocks noChangeArrowheads="1"/>
          </p:cNvSpPr>
          <p:nvPr/>
        </p:nvSpPr>
        <p:spPr bwMode="auto">
          <a:xfrm>
            <a:off x="1219200" y="32004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30</a:t>
            </a:r>
          </a:p>
        </p:txBody>
      </p:sp>
      <p:sp>
        <p:nvSpPr>
          <p:cNvPr id="10249" name="Oval 26">
            <a:extLst>
              <a:ext uri="{FF2B5EF4-FFF2-40B4-BE49-F238E27FC236}">
                <a16:creationId xmlns:a16="http://schemas.microsoft.com/office/drawing/2014/main" id="{A2896CD4-6A38-4F77-8D2A-4B0673198D29}"/>
              </a:ext>
            </a:extLst>
          </p:cNvPr>
          <p:cNvSpPr>
            <a:spLocks noChangeArrowheads="1"/>
          </p:cNvSpPr>
          <p:nvPr/>
        </p:nvSpPr>
        <p:spPr bwMode="auto">
          <a:xfrm>
            <a:off x="2895600" y="32004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39</a:t>
            </a:r>
          </a:p>
        </p:txBody>
      </p:sp>
      <p:sp>
        <p:nvSpPr>
          <p:cNvPr id="10250" name="Oval 27">
            <a:extLst>
              <a:ext uri="{FF2B5EF4-FFF2-40B4-BE49-F238E27FC236}">
                <a16:creationId xmlns:a16="http://schemas.microsoft.com/office/drawing/2014/main" id="{4F638107-F838-4502-9723-AF273EB52AC4}"/>
              </a:ext>
            </a:extLst>
          </p:cNvPr>
          <p:cNvSpPr>
            <a:spLocks noChangeArrowheads="1"/>
          </p:cNvSpPr>
          <p:nvPr/>
        </p:nvSpPr>
        <p:spPr bwMode="auto">
          <a:xfrm>
            <a:off x="62484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43</a:t>
            </a:r>
          </a:p>
        </p:txBody>
      </p:sp>
      <p:sp>
        <p:nvSpPr>
          <p:cNvPr id="10251" name="Oval 28">
            <a:extLst>
              <a:ext uri="{FF2B5EF4-FFF2-40B4-BE49-F238E27FC236}">
                <a16:creationId xmlns:a16="http://schemas.microsoft.com/office/drawing/2014/main" id="{C9F90B9C-90A9-457F-8ED6-98ABFE590739}"/>
              </a:ext>
            </a:extLst>
          </p:cNvPr>
          <p:cNvSpPr>
            <a:spLocks noChangeArrowheads="1"/>
          </p:cNvSpPr>
          <p:nvPr/>
        </p:nvSpPr>
        <p:spPr bwMode="auto">
          <a:xfrm>
            <a:off x="5410200" y="32004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38</a:t>
            </a:r>
          </a:p>
        </p:txBody>
      </p:sp>
      <p:sp>
        <p:nvSpPr>
          <p:cNvPr id="10252" name="Oval 29">
            <a:extLst>
              <a:ext uri="{FF2B5EF4-FFF2-40B4-BE49-F238E27FC236}">
                <a16:creationId xmlns:a16="http://schemas.microsoft.com/office/drawing/2014/main" id="{036E3018-D6EB-4D5D-800A-DF319A8E1A1C}"/>
              </a:ext>
            </a:extLst>
          </p:cNvPr>
          <p:cNvSpPr>
            <a:spLocks noChangeArrowheads="1"/>
          </p:cNvSpPr>
          <p:nvPr/>
        </p:nvSpPr>
        <p:spPr bwMode="auto">
          <a:xfrm>
            <a:off x="41910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90</a:t>
            </a:r>
          </a:p>
        </p:txBody>
      </p:sp>
      <p:sp>
        <p:nvSpPr>
          <p:cNvPr id="10253" name="Line 30">
            <a:extLst>
              <a:ext uri="{FF2B5EF4-FFF2-40B4-BE49-F238E27FC236}">
                <a16:creationId xmlns:a16="http://schemas.microsoft.com/office/drawing/2014/main" id="{81C24A32-F4BB-4518-ABDB-B12D891E34AE}"/>
              </a:ext>
            </a:extLst>
          </p:cNvPr>
          <p:cNvSpPr>
            <a:spLocks noChangeShapeType="1"/>
          </p:cNvSpPr>
          <p:nvPr/>
        </p:nvSpPr>
        <p:spPr bwMode="auto">
          <a:xfrm flipH="1">
            <a:off x="2819400" y="2438400"/>
            <a:ext cx="13716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Line 31">
            <a:extLst>
              <a:ext uri="{FF2B5EF4-FFF2-40B4-BE49-F238E27FC236}">
                <a16:creationId xmlns:a16="http://schemas.microsoft.com/office/drawing/2014/main" id="{63983A78-B2F6-4E07-89C2-DB848BC89AC1}"/>
              </a:ext>
            </a:extLst>
          </p:cNvPr>
          <p:cNvSpPr>
            <a:spLocks noChangeShapeType="1"/>
          </p:cNvSpPr>
          <p:nvPr/>
        </p:nvSpPr>
        <p:spPr bwMode="auto">
          <a:xfrm>
            <a:off x="5029200" y="2438400"/>
            <a:ext cx="12192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Line 32">
            <a:extLst>
              <a:ext uri="{FF2B5EF4-FFF2-40B4-BE49-F238E27FC236}">
                <a16:creationId xmlns:a16="http://schemas.microsoft.com/office/drawing/2014/main" id="{DF1B7CED-F550-4A2E-8ABB-1C59315A1646}"/>
              </a:ext>
            </a:extLst>
          </p:cNvPr>
          <p:cNvSpPr>
            <a:spLocks noChangeShapeType="1"/>
          </p:cNvSpPr>
          <p:nvPr/>
        </p:nvSpPr>
        <p:spPr bwMode="auto">
          <a:xfrm flipH="1">
            <a:off x="1905000" y="30480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Line 33">
            <a:extLst>
              <a:ext uri="{FF2B5EF4-FFF2-40B4-BE49-F238E27FC236}">
                <a16:creationId xmlns:a16="http://schemas.microsoft.com/office/drawing/2014/main" id="{315F1981-45FD-4CCF-95F0-EE217C97AF02}"/>
              </a:ext>
            </a:extLst>
          </p:cNvPr>
          <p:cNvSpPr>
            <a:spLocks noChangeShapeType="1"/>
          </p:cNvSpPr>
          <p:nvPr/>
        </p:nvSpPr>
        <p:spPr bwMode="auto">
          <a:xfrm flipH="1">
            <a:off x="6096000" y="30480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Line 34">
            <a:extLst>
              <a:ext uri="{FF2B5EF4-FFF2-40B4-BE49-F238E27FC236}">
                <a16:creationId xmlns:a16="http://schemas.microsoft.com/office/drawing/2014/main" id="{6DBE72F8-D9E0-4A9A-A7CA-48E79799103E}"/>
              </a:ext>
            </a:extLst>
          </p:cNvPr>
          <p:cNvSpPr>
            <a:spLocks noChangeShapeType="1"/>
          </p:cNvSpPr>
          <p:nvPr/>
        </p:nvSpPr>
        <p:spPr bwMode="auto">
          <a:xfrm>
            <a:off x="2743200" y="30480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48BC4439-46E0-4526-846E-92DD0D5A6BF3}"/>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267" name="Oval 3">
            <a:extLst>
              <a:ext uri="{FF2B5EF4-FFF2-40B4-BE49-F238E27FC236}">
                <a16:creationId xmlns:a16="http://schemas.microsoft.com/office/drawing/2014/main" id="{D5D7034F-1B65-4204-9D0D-280002BB3EC3}"/>
              </a:ext>
            </a:extLst>
          </p:cNvPr>
          <p:cNvSpPr>
            <a:spLocks noChangeArrowheads="1"/>
          </p:cNvSpPr>
          <p:nvPr/>
        </p:nvSpPr>
        <p:spPr bwMode="auto">
          <a:xfrm>
            <a:off x="4114800" y="2438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15</a:t>
            </a:r>
          </a:p>
        </p:txBody>
      </p:sp>
      <p:sp>
        <p:nvSpPr>
          <p:cNvPr id="11268" name="Oval 4">
            <a:extLst>
              <a:ext uri="{FF2B5EF4-FFF2-40B4-BE49-F238E27FC236}">
                <a16:creationId xmlns:a16="http://schemas.microsoft.com/office/drawing/2014/main" id="{87D2B4F3-2264-4F09-9D98-58BAFE4708A4}"/>
              </a:ext>
            </a:extLst>
          </p:cNvPr>
          <p:cNvSpPr>
            <a:spLocks noChangeArrowheads="1"/>
          </p:cNvSpPr>
          <p:nvPr/>
        </p:nvSpPr>
        <p:spPr bwMode="auto">
          <a:xfrm>
            <a:off x="3352800" y="2971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11</a:t>
            </a:r>
          </a:p>
        </p:txBody>
      </p:sp>
      <p:sp>
        <p:nvSpPr>
          <p:cNvPr id="11269" name="Oval 5">
            <a:extLst>
              <a:ext uri="{FF2B5EF4-FFF2-40B4-BE49-F238E27FC236}">
                <a16:creationId xmlns:a16="http://schemas.microsoft.com/office/drawing/2014/main" id="{D66976BC-2112-43D5-87C2-654793002F07}"/>
              </a:ext>
            </a:extLst>
          </p:cNvPr>
          <p:cNvSpPr>
            <a:spLocks noChangeArrowheads="1"/>
          </p:cNvSpPr>
          <p:nvPr/>
        </p:nvSpPr>
        <p:spPr bwMode="auto">
          <a:xfrm>
            <a:off x="2743200" y="3505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7</a:t>
            </a:r>
          </a:p>
        </p:txBody>
      </p:sp>
      <p:sp>
        <p:nvSpPr>
          <p:cNvPr id="11270" name="Oval 6">
            <a:extLst>
              <a:ext uri="{FF2B5EF4-FFF2-40B4-BE49-F238E27FC236}">
                <a16:creationId xmlns:a16="http://schemas.microsoft.com/office/drawing/2014/main" id="{C5211BDA-185B-42CC-859F-C5022F63BD32}"/>
              </a:ext>
            </a:extLst>
          </p:cNvPr>
          <p:cNvSpPr>
            <a:spLocks noChangeArrowheads="1"/>
          </p:cNvSpPr>
          <p:nvPr/>
        </p:nvSpPr>
        <p:spPr bwMode="auto">
          <a:xfrm>
            <a:off x="3810000" y="3505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8</a:t>
            </a:r>
          </a:p>
        </p:txBody>
      </p:sp>
      <p:sp>
        <p:nvSpPr>
          <p:cNvPr id="11271" name="Oval 7">
            <a:extLst>
              <a:ext uri="{FF2B5EF4-FFF2-40B4-BE49-F238E27FC236}">
                <a16:creationId xmlns:a16="http://schemas.microsoft.com/office/drawing/2014/main" id="{E9120756-8CE8-45CF-9076-BEEA457A7091}"/>
              </a:ext>
            </a:extLst>
          </p:cNvPr>
          <p:cNvSpPr>
            <a:spLocks noChangeArrowheads="1"/>
          </p:cNvSpPr>
          <p:nvPr/>
        </p:nvSpPr>
        <p:spPr bwMode="auto">
          <a:xfrm>
            <a:off x="4876800" y="2895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10</a:t>
            </a:r>
          </a:p>
        </p:txBody>
      </p:sp>
      <p:sp>
        <p:nvSpPr>
          <p:cNvPr id="11272" name="Oval 8">
            <a:extLst>
              <a:ext uri="{FF2B5EF4-FFF2-40B4-BE49-F238E27FC236}">
                <a16:creationId xmlns:a16="http://schemas.microsoft.com/office/drawing/2014/main" id="{8B2B2AB2-A63C-41A1-ACE5-49E64E17EEB7}"/>
              </a:ext>
            </a:extLst>
          </p:cNvPr>
          <p:cNvSpPr>
            <a:spLocks noChangeArrowheads="1"/>
          </p:cNvSpPr>
          <p:nvPr/>
        </p:nvSpPr>
        <p:spPr bwMode="auto">
          <a:xfrm>
            <a:off x="4572000" y="3505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Tahoma" panose="020B0604030504040204" pitchFamily="34" charset="0"/>
              </a:rPr>
              <a:t>9</a:t>
            </a:r>
          </a:p>
        </p:txBody>
      </p:sp>
      <p:sp>
        <p:nvSpPr>
          <p:cNvPr id="11273" name="Text Box 16">
            <a:extLst>
              <a:ext uri="{FF2B5EF4-FFF2-40B4-BE49-F238E27FC236}">
                <a16:creationId xmlns:a16="http://schemas.microsoft.com/office/drawing/2014/main" id="{2DA5CA1E-E0C4-4FFF-BFC4-1B639D2E57AA}"/>
              </a:ext>
            </a:extLst>
          </p:cNvPr>
          <p:cNvSpPr txBox="1">
            <a:spLocks noChangeArrowheads="1"/>
          </p:cNvSpPr>
          <p:nvPr/>
        </p:nvSpPr>
        <p:spPr bwMode="auto">
          <a:xfrm>
            <a:off x="1447800" y="45720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latin typeface="Tahoma" panose="020B0604030504040204" pitchFamily="34" charset="0"/>
              </a:rPr>
              <a:t>root</a:t>
            </a:r>
          </a:p>
        </p:txBody>
      </p:sp>
      <p:sp>
        <p:nvSpPr>
          <p:cNvPr id="11274" name="Text Box 17">
            <a:extLst>
              <a:ext uri="{FF2B5EF4-FFF2-40B4-BE49-F238E27FC236}">
                <a16:creationId xmlns:a16="http://schemas.microsoft.com/office/drawing/2014/main" id="{F4AFC753-6101-40B4-AE27-ABCC51AC5182}"/>
              </a:ext>
            </a:extLst>
          </p:cNvPr>
          <p:cNvSpPr txBox="1">
            <a:spLocks noChangeArrowheads="1"/>
          </p:cNvSpPr>
          <p:nvPr/>
        </p:nvSpPr>
        <p:spPr bwMode="auto">
          <a:xfrm>
            <a:off x="3886200" y="1905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latin typeface="Tahoma" panose="020B0604030504040204" pitchFamily="34" charset="0"/>
              </a:rPr>
              <a:t>root</a:t>
            </a:r>
          </a:p>
        </p:txBody>
      </p:sp>
      <p:sp>
        <p:nvSpPr>
          <p:cNvPr id="11275" name="WordArt 18">
            <a:extLst>
              <a:ext uri="{FF2B5EF4-FFF2-40B4-BE49-F238E27FC236}">
                <a16:creationId xmlns:a16="http://schemas.microsoft.com/office/drawing/2014/main" id="{0CB84B1E-BDBE-4F32-B1DE-922646A3640C}"/>
              </a:ext>
            </a:extLst>
          </p:cNvPr>
          <p:cNvSpPr>
            <a:spLocks noChangeArrowheads="1" noChangeShapeType="1" noTextEdit="1"/>
          </p:cNvSpPr>
          <p:nvPr/>
        </p:nvSpPr>
        <p:spPr bwMode="auto">
          <a:xfrm>
            <a:off x="1371600" y="533400"/>
            <a:ext cx="62484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heap</a:t>
            </a:r>
          </a:p>
        </p:txBody>
      </p:sp>
      <p:graphicFrame>
        <p:nvGraphicFramePr>
          <p:cNvPr id="61476" name="Group 36">
            <a:extLst>
              <a:ext uri="{FF2B5EF4-FFF2-40B4-BE49-F238E27FC236}">
                <a16:creationId xmlns:a16="http://schemas.microsoft.com/office/drawing/2014/main" id="{A2DD67B3-4BB5-46FD-A24C-F2BAA63497DE}"/>
              </a:ext>
            </a:extLst>
          </p:cNvPr>
          <p:cNvGraphicFramePr>
            <a:graphicFrameLocks noGrp="1"/>
          </p:cNvGraphicFramePr>
          <p:nvPr/>
        </p:nvGraphicFramePr>
        <p:xfrm>
          <a:off x="1447800" y="5029200"/>
          <a:ext cx="6019800" cy="584200"/>
        </p:xfrm>
        <a:graphic>
          <a:graphicData uri="http://schemas.openxmlformats.org/drawingml/2006/table">
            <a:tbl>
              <a:tblPr/>
              <a:tblGrid>
                <a:gridCol w="10033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639E4277-861A-4435-AD04-10F7082EA0F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291" name="Text Box 3">
            <a:extLst>
              <a:ext uri="{FF2B5EF4-FFF2-40B4-BE49-F238E27FC236}">
                <a16:creationId xmlns:a16="http://schemas.microsoft.com/office/drawing/2014/main" id="{FF0A6C0A-32E3-465F-84AF-DA81D208C001}"/>
              </a:ext>
            </a:extLst>
          </p:cNvPr>
          <p:cNvSpPr txBox="1">
            <a:spLocks noChangeArrowheads="1"/>
          </p:cNvSpPr>
          <p:nvPr/>
        </p:nvSpPr>
        <p:spPr bwMode="auto">
          <a:xfrm>
            <a:off x="517525" y="2343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12292" name="Text Box 4">
            <a:extLst>
              <a:ext uri="{FF2B5EF4-FFF2-40B4-BE49-F238E27FC236}">
                <a16:creationId xmlns:a16="http://schemas.microsoft.com/office/drawing/2014/main" id="{C4244DAA-AE4D-464A-A253-71A615ED2D43}"/>
              </a:ext>
            </a:extLst>
          </p:cNvPr>
          <p:cNvSpPr txBox="1">
            <a:spLocks noChangeArrowheads="1"/>
          </p:cNvSpPr>
          <p:nvPr/>
        </p:nvSpPr>
        <p:spPr bwMode="auto">
          <a:xfrm>
            <a:off x="1295400" y="1828800"/>
            <a:ext cx="6629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Because a heap will always be a </a:t>
            </a:r>
          </a:p>
          <a:p>
            <a:pPr>
              <a:spcBef>
                <a:spcPct val="0"/>
              </a:spcBef>
              <a:buFontTx/>
              <a:buNone/>
            </a:pPr>
            <a:r>
              <a:rPr lang="en-US" altLang="en-US" sz="2800" u="sng">
                <a:latin typeface="Tahoma" panose="020B0604030504040204" pitchFamily="34" charset="0"/>
              </a:rPr>
              <a:t>complete tree</a:t>
            </a:r>
            <a:r>
              <a:rPr lang="en-US" altLang="en-US" sz="2800">
                <a:latin typeface="Tahoma" panose="020B0604030504040204" pitchFamily="34" charset="0"/>
              </a:rPr>
              <a:t>, it makes sense to</a:t>
            </a:r>
          </a:p>
          <a:p>
            <a:pPr>
              <a:spcBef>
                <a:spcPct val="0"/>
              </a:spcBef>
              <a:buFontTx/>
              <a:buNone/>
            </a:pPr>
            <a:r>
              <a:rPr lang="en-US" altLang="en-US" sz="2800">
                <a:latin typeface="Tahoma" panose="020B0604030504040204" pitchFamily="34" charset="0"/>
              </a:rPr>
              <a:t>use an array to store the values.</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a:t>
            </a:r>
          </a:p>
        </p:txBody>
      </p:sp>
      <p:sp>
        <p:nvSpPr>
          <p:cNvPr id="12293" name="WordArt 13">
            <a:extLst>
              <a:ext uri="{FF2B5EF4-FFF2-40B4-BE49-F238E27FC236}">
                <a16:creationId xmlns:a16="http://schemas.microsoft.com/office/drawing/2014/main" id="{8FC0B0A8-334E-4C99-A5E8-6580CE580BC5}"/>
              </a:ext>
            </a:extLst>
          </p:cNvPr>
          <p:cNvSpPr>
            <a:spLocks noChangeArrowheads="1" noChangeShapeType="1" noTextEdit="1"/>
          </p:cNvSpPr>
          <p:nvPr/>
        </p:nvSpPr>
        <p:spPr bwMode="auto">
          <a:xfrm>
            <a:off x="1371600" y="533400"/>
            <a:ext cx="62484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array-based tree</a:t>
            </a:r>
          </a:p>
        </p:txBody>
      </p:sp>
      <p:sp>
        <p:nvSpPr>
          <p:cNvPr id="12294" name="Text Box 14">
            <a:extLst>
              <a:ext uri="{FF2B5EF4-FFF2-40B4-BE49-F238E27FC236}">
                <a16:creationId xmlns:a16="http://schemas.microsoft.com/office/drawing/2014/main" id="{494354C1-420C-437C-9016-9441B3AEB565}"/>
              </a:ext>
            </a:extLst>
          </p:cNvPr>
          <p:cNvSpPr txBox="1">
            <a:spLocks noChangeArrowheads="1"/>
          </p:cNvSpPr>
          <p:nvPr/>
        </p:nvSpPr>
        <p:spPr bwMode="auto">
          <a:xfrm>
            <a:off x="1447800" y="45720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latin typeface="Tahoma" panose="020B0604030504040204" pitchFamily="34" charset="0"/>
              </a:rPr>
              <a:t>root</a:t>
            </a:r>
          </a:p>
        </p:txBody>
      </p:sp>
      <p:graphicFrame>
        <p:nvGraphicFramePr>
          <p:cNvPr id="28687" name="Group 15">
            <a:extLst>
              <a:ext uri="{FF2B5EF4-FFF2-40B4-BE49-F238E27FC236}">
                <a16:creationId xmlns:a16="http://schemas.microsoft.com/office/drawing/2014/main" id="{42865627-43DC-4CCF-9750-5E367E5C79BD}"/>
              </a:ext>
            </a:extLst>
          </p:cNvPr>
          <p:cNvGraphicFramePr>
            <a:graphicFrameLocks noGrp="1"/>
          </p:cNvGraphicFramePr>
          <p:nvPr/>
        </p:nvGraphicFramePr>
        <p:xfrm>
          <a:off x="1447800" y="5029200"/>
          <a:ext cx="6019800" cy="584200"/>
        </p:xfrm>
        <a:graphic>
          <a:graphicData uri="http://schemas.openxmlformats.org/drawingml/2006/table">
            <a:tbl>
              <a:tblPr/>
              <a:tblGrid>
                <a:gridCol w="10033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A6790BE4-C6AC-4DAA-8F8D-BBB29C2A41E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2291" name="Text Box 2">
            <a:extLst>
              <a:ext uri="{FF2B5EF4-FFF2-40B4-BE49-F238E27FC236}">
                <a16:creationId xmlns:a16="http://schemas.microsoft.com/office/drawing/2014/main" id="{80BE8094-4A62-495E-8A6F-AF3FA9D87618}"/>
              </a:ext>
            </a:extLst>
          </p:cNvPr>
          <p:cNvSpPr txBox="1">
            <a:spLocks noChangeArrowheads="1"/>
          </p:cNvSpPr>
          <p:nvPr/>
        </p:nvSpPr>
        <p:spPr bwMode="auto">
          <a:xfrm>
            <a:off x="609600" y="1600200"/>
            <a:ext cx="80772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PriorityQueue</a:t>
            </a:r>
            <a:r>
              <a:rPr lang="en-US" altLang="en-US" sz="2800" dirty="0">
                <a:latin typeface="Tahoma" panose="020B0604030504040204" pitchFamily="34" charset="0"/>
              </a:rPr>
              <a:t>&lt;Integer&gt; </a:t>
            </a:r>
            <a:r>
              <a:rPr lang="en-US" altLang="en-US" sz="2800" dirty="0" err="1">
                <a:latin typeface="Tahoma" panose="020B0604030504040204" pitchFamily="34" charset="0"/>
              </a:rPr>
              <a:t>pQueue</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pQueue</a:t>
            </a:r>
            <a:r>
              <a:rPr lang="en-US" altLang="en-US" sz="2800" dirty="0">
                <a:latin typeface="Tahoma" panose="020B0604030504040204" pitchFamily="34" charset="0"/>
              </a:rPr>
              <a:t> = new </a:t>
            </a:r>
            <a:r>
              <a:rPr lang="en-US" altLang="en-US" sz="2800" dirty="0" err="1">
                <a:latin typeface="Tahoma" panose="020B0604030504040204" pitchFamily="34" charset="0"/>
              </a:rPr>
              <a:t>PriorityQueue</a:t>
            </a:r>
            <a:r>
              <a:rPr lang="en-US" altLang="en-US" sz="2800" dirty="0">
                <a:latin typeface="Tahoma" panose="020B0604030504040204" pitchFamily="34" charset="0"/>
              </a:rPr>
              <a:t>&lt;Integer&gt;();</a:t>
            </a:r>
            <a:br>
              <a:rPr lang="en-US" altLang="en-US" sz="2800" dirty="0">
                <a:latin typeface="Tahoma" panose="020B0604030504040204" pitchFamily="34" charset="0"/>
              </a:rPr>
            </a:br>
            <a:endParaRPr lang="en-US" altLang="en-US" sz="28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pQueue.add</a:t>
            </a:r>
            <a:r>
              <a:rPr lang="en-US" altLang="en-US" sz="2800" dirty="0">
                <a:latin typeface="Tahoma" panose="020B0604030504040204" pitchFamily="34" charset="0"/>
              </a:rPr>
              <a:t>(11);</a:t>
            </a:r>
          </a:p>
          <a:p>
            <a:pPr>
              <a:spcBef>
                <a:spcPct val="0"/>
              </a:spcBef>
              <a:buFontTx/>
              <a:buNone/>
            </a:pPr>
            <a:r>
              <a:rPr lang="en-US" altLang="en-US" sz="2800" dirty="0" err="1">
                <a:latin typeface="Tahoma" panose="020B0604030504040204" pitchFamily="34" charset="0"/>
              </a:rPr>
              <a:t>pQueue.add</a:t>
            </a:r>
            <a:r>
              <a:rPr lang="en-US" altLang="en-US" sz="2800" dirty="0">
                <a:latin typeface="Tahoma" panose="020B0604030504040204" pitchFamily="34" charset="0"/>
              </a:rPr>
              <a:t>(10);</a:t>
            </a:r>
          </a:p>
          <a:p>
            <a:pPr>
              <a:spcBef>
                <a:spcPct val="0"/>
              </a:spcBef>
              <a:buFontTx/>
              <a:buNone/>
            </a:pPr>
            <a:r>
              <a:rPr lang="en-US" altLang="en-US" sz="2800" dirty="0" err="1">
                <a:latin typeface="Tahoma" panose="020B0604030504040204" pitchFamily="34" charset="0"/>
              </a:rPr>
              <a:t>pQueue.add</a:t>
            </a:r>
            <a:r>
              <a:rPr lang="en-US" altLang="en-US" sz="2800" dirty="0">
                <a:latin typeface="Tahoma" panose="020B0604030504040204" pitchFamily="34" charset="0"/>
              </a:rPr>
              <a:t>(7);</a:t>
            </a:r>
          </a:p>
          <a:p>
            <a:pPr>
              <a:spcBef>
                <a:spcPct val="0"/>
              </a:spcBef>
              <a:buFontTx/>
              <a:buNone/>
            </a:pPr>
            <a:r>
              <a:rPr lang="en-US" altLang="en-US" sz="2800" dirty="0" err="1">
                <a:latin typeface="Tahoma" panose="020B0604030504040204" pitchFamily="34" charset="0"/>
              </a:rPr>
              <a:t>out.println</a:t>
            </a:r>
            <a:r>
              <a:rPr lang="en-US" altLang="en-US" sz="2800" dirty="0">
                <a:latin typeface="Tahoma" panose="020B0604030504040204" pitchFamily="34" charset="0"/>
              </a:rPr>
              <a:t>(</a:t>
            </a:r>
            <a:r>
              <a:rPr lang="en-US" altLang="en-US" sz="2800" dirty="0" err="1">
                <a:latin typeface="Tahoma" panose="020B0604030504040204" pitchFamily="34" charset="0"/>
              </a:rPr>
              <a:t>pQueue</a:t>
            </a:r>
            <a:r>
              <a:rPr lang="en-US" altLang="en-US" sz="2800" dirty="0">
                <a:latin typeface="Tahoma" panose="020B0604030504040204" pitchFamily="34" charset="0"/>
              </a:rPr>
              <a:t>); </a:t>
            </a:r>
            <a:r>
              <a:rPr lang="en-US" altLang="en-US" sz="2800" dirty="0" err="1">
                <a:latin typeface="Tahoma" panose="020B0604030504040204" pitchFamily="34" charset="0"/>
              </a:rPr>
              <a:t>out.println</a:t>
            </a:r>
            <a:r>
              <a:rPr lang="en-US" altLang="en-US" sz="2800" dirty="0">
                <a:latin typeface="Tahoma" panose="020B0604030504040204" pitchFamily="34" charset="0"/>
              </a:rPr>
              <a:t>(</a:t>
            </a:r>
            <a:r>
              <a:rPr lang="en-US" altLang="en-US" sz="2800" dirty="0" err="1">
                <a:latin typeface="Tahoma" panose="020B0604030504040204" pitchFamily="34" charset="0"/>
              </a:rPr>
              <a:t>pQueue.remove</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out.println</a:t>
            </a:r>
            <a:r>
              <a:rPr lang="en-US" altLang="en-US" sz="2800" dirty="0">
                <a:latin typeface="Tahoma" panose="020B0604030504040204" pitchFamily="34" charset="0"/>
              </a:rPr>
              <a:t>(</a:t>
            </a:r>
            <a:r>
              <a:rPr lang="en-US" altLang="en-US" sz="2800" dirty="0" err="1">
                <a:latin typeface="Tahoma" panose="020B0604030504040204" pitchFamily="34" charset="0"/>
              </a:rPr>
              <a:t>pQueue</a:t>
            </a:r>
            <a:r>
              <a:rPr lang="en-US" altLang="en-US" sz="2800" dirty="0">
                <a:latin typeface="Tahoma" panose="020B0604030504040204" pitchFamily="34" charset="0"/>
              </a:rPr>
              <a:t>);</a:t>
            </a:r>
          </a:p>
          <a:p>
            <a:pPr>
              <a:spcBef>
                <a:spcPct val="0"/>
              </a:spcBef>
              <a:buFontTx/>
              <a:buNone/>
            </a:pPr>
            <a:endParaRPr lang="en-US" altLang="en-US" sz="2800" dirty="0">
              <a:latin typeface="Tahoma" panose="020B0604030504040204" pitchFamily="34" charset="0"/>
            </a:endParaRPr>
          </a:p>
          <a:p>
            <a:pPr>
              <a:spcBef>
                <a:spcPct val="0"/>
              </a:spcBef>
              <a:buFontTx/>
              <a:buNone/>
            </a:pPr>
            <a:endParaRPr lang="en-US" altLang="en-US" sz="2800" dirty="0">
              <a:latin typeface="Tahoma" panose="020B0604030504040204" pitchFamily="34" charset="0"/>
            </a:endParaRPr>
          </a:p>
        </p:txBody>
      </p:sp>
      <p:sp>
        <p:nvSpPr>
          <p:cNvPr id="12292" name="WordArt 5">
            <a:extLst>
              <a:ext uri="{FF2B5EF4-FFF2-40B4-BE49-F238E27FC236}">
                <a16:creationId xmlns:a16="http://schemas.microsoft.com/office/drawing/2014/main" id="{99B01F2A-E0F7-4130-A5D7-671AC9701FEC}"/>
              </a:ext>
            </a:extLst>
          </p:cNvPr>
          <p:cNvSpPr>
            <a:spLocks noChangeArrowheads="1" noChangeShapeType="1" noTextEdit="1"/>
          </p:cNvSpPr>
          <p:nvPr/>
        </p:nvSpPr>
        <p:spPr bwMode="auto">
          <a:xfrm>
            <a:off x="1219200" y="381000"/>
            <a:ext cx="64770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remove</a:t>
            </a:r>
          </a:p>
        </p:txBody>
      </p:sp>
      <p:sp>
        <p:nvSpPr>
          <p:cNvPr id="12293" name="Text Box 6">
            <a:extLst>
              <a:ext uri="{FF2B5EF4-FFF2-40B4-BE49-F238E27FC236}">
                <a16:creationId xmlns:a16="http://schemas.microsoft.com/office/drawing/2014/main" id="{A6964BBE-A86A-4A45-A78A-42545B8747DE}"/>
              </a:ext>
            </a:extLst>
          </p:cNvPr>
          <p:cNvSpPr txBox="1">
            <a:spLocks noChangeArrowheads="1"/>
          </p:cNvSpPr>
          <p:nvPr/>
        </p:nvSpPr>
        <p:spPr bwMode="auto">
          <a:xfrm>
            <a:off x="6553200" y="3200400"/>
            <a:ext cx="2362200" cy="22987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[7, 11, 10]</a:t>
            </a:r>
            <a:br>
              <a:rPr lang="en-US" altLang="en-US">
                <a:latin typeface="Tahoma" panose="020B0604030504040204" pitchFamily="34" charset="0"/>
              </a:rPr>
            </a:br>
            <a:r>
              <a:rPr lang="en-US" altLang="en-US">
                <a:latin typeface="Tahoma" panose="020B0604030504040204" pitchFamily="34" charset="0"/>
              </a:rPr>
              <a:t>7</a:t>
            </a:r>
            <a:br>
              <a:rPr lang="en-US" altLang="en-US">
                <a:latin typeface="Tahoma" panose="020B0604030504040204" pitchFamily="34" charset="0"/>
              </a:rPr>
            </a:br>
            <a:r>
              <a:rPr lang="en-US" altLang="en-US">
                <a:latin typeface="Tahoma" panose="020B0604030504040204" pitchFamily="34" charset="0"/>
              </a:rPr>
              <a:t>[10, 11]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37B81F41-BE7E-476F-ADA2-ECE0B53B93B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3315" name="WordArt 2">
            <a:extLst>
              <a:ext uri="{FF2B5EF4-FFF2-40B4-BE49-F238E27FC236}">
                <a16:creationId xmlns:a16="http://schemas.microsoft.com/office/drawing/2014/main" id="{9E913D49-594C-4252-A056-A70439E10D98}"/>
              </a:ext>
            </a:extLst>
          </p:cNvPr>
          <p:cNvSpPr>
            <a:spLocks noChangeArrowheads="1" noChangeShapeType="1" noTextEdit="1"/>
          </p:cNvSpPr>
          <p:nvPr/>
        </p:nvSpPr>
        <p:spPr bwMode="auto">
          <a:xfrm>
            <a:off x="838200" y="762000"/>
            <a:ext cx="6781800" cy="49530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   pqadd.java</a:t>
            </a:r>
          </a:p>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   pqremove.java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31F52C4C-755D-4C52-8C36-CC9D200C70D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123" name="Text Box 2">
            <a:extLst>
              <a:ext uri="{FF2B5EF4-FFF2-40B4-BE49-F238E27FC236}">
                <a16:creationId xmlns:a16="http://schemas.microsoft.com/office/drawing/2014/main" id="{F11478F5-2296-47A5-9435-A18C692BE7E9}"/>
              </a:ext>
            </a:extLst>
          </p:cNvPr>
          <p:cNvSpPr txBox="1">
            <a:spLocks noChangeArrowheads="1"/>
          </p:cNvSpPr>
          <p:nvPr/>
        </p:nvSpPr>
        <p:spPr bwMode="auto">
          <a:xfrm>
            <a:off x="685800" y="1676400"/>
            <a:ext cx="8153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 PriorityQueue is a queue structure that organizes the data inside by the natural ordering or by some specified</a:t>
            </a:r>
          </a:p>
          <a:p>
            <a:pPr>
              <a:spcBef>
                <a:spcPct val="0"/>
              </a:spcBef>
              <a:buFontTx/>
              <a:buNone/>
            </a:pPr>
            <a:r>
              <a:rPr lang="en-US" altLang="en-US" sz="2800">
                <a:latin typeface="Tahoma" panose="020B0604030504040204" pitchFamily="34" charset="0"/>
              </a:rPr>
              <a:t>criteria.</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The Java PriorityQueue is a min heap</a:t>
            </a:r>
          </a:p>
          <a:p>
            <a:pPr>
              <a:spcBef>
                <a:spcPct val="0"/>
              </a:spcBef>
              <a:buFontTx/>
              <a:buNone/>
            </a:pPr>
            <a:r>
              <a:rPr lang="en-US" altLang="en-US" sz="2800">
                <a:latin typeface="Tahoma" panose="020B0604030504040204" pitchFamily="34" charset="0"/>
              </a:rPr>
              <a:t>as it removes the smallest items first.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The Java PriorityQueue stores Comparables.</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p:txBody>
      </p:sp>
      <p:sp>
        <p:nvSpPr>
          <p:cNvPr id="5124" name="WordArt 3">
            <a:extLst>
              <a:ext uri="{FF2B5EF4-FFF2-40B4-BE49-F238E27FC236}">
                <a16:creationId xmlns:a16="http://schemas.microsoft.com/office/drawing/2014/main" id="{48B4DB5A-7C4B-4BA5-BA1F-46C871B68105}"/>
              </a:ext>
            </a:extLst>
          </p:cNvPr>
          <p:cNvSpPr>
            <a:spLocks noChangeArrowheads="1" noChangeShapeType="1" noTextEdit="1"/>
          </p:cNvSpPr>
          <p:nvPr/>
        </p:nvSpPr>
        <p:spPr bwMode="auto">
          <a:xfrm>
            <a:off x="2590800" y="381000"/>
            <a:ext cx="34290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Priority Queue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C3038E39-08B3-4D18-BA94-BE7AE05021E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4339" name="Text Box 2">
            <a:extLst>
              <a:ext uri="{FF2B5EF4-FFF2-40B4-BE49-F238E27FC236}">
                <a16:creationId xmlns:a16="http://schemas.microsoft.com/office/drawing/2014/main" id="{DB3E526C-EB62-487C-A3B4-9E939478163F}"/>
              </a:ext>
            </a:extLst>
          </p:cNvPr>
          <p:cNvSpPr txBox="1">
            <a:spLocks noChangeArrowheads="1"/>
          </p:cNvSpPr>
          <p:nvPr/>
        </p:nvSpPr>
        <p:spPr bwMode="auto">
          <a:xfrm>
            <a:off x="609600" y="1600200"/>
            <a:ext cx="8077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PriorityQueue&lt;Integer&gt; pQueue;</a:t>
            </a:r>
          </a:p>
          <a:p>
            <a:pPr>
              <a:spcBef>
                <a:spcPct val="0"/>
              </a:spcBef>
              <a:buFontTx/>
              <a:buNone/>
            </a:pPr>
            <a:r>
              <a:rPr lang="en-US" altLang="en-US" sz="2800">
                <a:latin typeface="Tahoma" panose="020B0604030504040204" pitchFamily="34" charset="0"/>
              </a:rPr>
              <a:t>pQueue = new PriorityQueue&lt;Integer&gt;();</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pQueue.add(11);</a:t>
            </a:r>
          </a:p>
          <a:p>
            <a:pPr>
              <a:spcBef>
                <a:spcPct val="0"/>
              </a:spcBef>
              <a:buFontTx/>
              <a:buNone/>
            </a:pPr>
            <a:r>
              <a:rPr lang="en-US" altLang="en-US" sz="2800">
                <a:latin typeface="Tahoma" panose="020B0604030504040204" pitchFamily="34" charset="0"/>
              </a:rPr>
              <a:t>pQueue.add(10);</a:t>
            </a:r>
          </a:p>
          <a:p>
            <a:pPr>
              <a:spcBef>
                <a:spcPct val="0"/>
              </a:spcBef>
              <a:buFontTx/>
              <a:buNone/>
            </a:pPr>
            <a:r>
              <a:rPr lang="en-US" altLang="en-US" sz="2800">
                <a:latin typeface="Tahoma" panose="020B0604030504040204" pitchFamily="34" charset="0"/>
              </a:rPr>
              <a:t>pQueue.add(7);</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while(!pQueue.isEmpty())</a:t>
            </a:r>
          </a:p>
          <a:p>
            <a:pPr>
              <a:spcBef>
                <a:spcPct val="0"/>
              </a:spcBef>
              <a:buFontTx/>
              <a:buNone/>
            </a:pPr>
            <a:r>
              <a:rPr lang="en-US" altLang="en-US" sz="2800">
                <a:latin typeface="Tahoma" panose="020B0604030504040204" pitchFamily="34" charset="0"/>
              </a:rPr>
              <a:t>{</a:t>
            </a:r>
          </a:p>
          <a:p>
            <a:pPr>
              <a:spcBef>
                <a:spcPct val="0"/>
              </a:spcBef>
              <a:buFontTx/>
              <a:buNone/>
            </a:pPr>
            <a:r>
              <a:rPr lang="en-US" altLang="en-US" sz="2800">
                <a:latin typeface="Tahoma" panose="020B0604030504040204" pitchFamily="34" charset="0"/>
              </a:rPr>
              <a:t>   out.println(pQueue.remove());</a:t>
            </a:r>
          </a:p>
          <a:p>
            <a:pPr>
              <a:spcBef>
                <a:spcPct val="0"/>
              </a:spcBef>
              <a:buFontTx/>
              <a:buNone/>
            </a:pPr>
            <a:r>
              <a:rPr lang="en-US" altLang="en-US" sz="2800">
                <a:latin typeface="Tahoma" panose="020B0604030504040204" pitchFamily="34" charset="0"/>
              </a:rPr>
              <a:t>}</a:t>
            </a:r>
          </a:p>
          <a:p>
            <a:pPr>
              <a:spcBef>
                <a:spcPct val="0"/>
              </a:spcBef>
              <a:buFontTx/>
              <a:buNone/>
            </a:pPr>
            <a:endParaRPr lang="en-US" altLang="en-US" sz="2800">
              <a:latin typeface="Tahoma" panose="020B0604030504040204" pitchFamily="34" charset="0"/>
            </a:endParaRPr>
          </a:p>
        </p:txBody>
      </p:sp>
      <p:sp>
        <p:nvSpPr>
          <p:cNvPr id="14340" name="WordArt 5">
            <a:extLst>
              <a:ext uri="{FF2B5EF4-FFF2-40B4-BE49-F238E27FC236}">
                <a16:creationId xmlns:a16="http://schemas.microsoft.com/office/drawing/2014/main" id="{70732E29-29D5-4D97-ABB8-7E79DC101B28}"/>
              </a:ext>
            </a:extLst>
          </p:cNvPr>
          <p:cNvSpPr>
            <a:spLocks noChangeArrowheads="1" noChangeShapeType="1" noTextEdit="1"/>
          </p:cNvSpPr>
          <p:nvPr/>
        </p:nvSpPr>
        <p:spPr bwMode="auto">
          <a:xfrm>
            <a:off x="1219200" y="381000"/>
            <a:ext cx="64770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isEmpty</a:t>
            </a:r>
          </a:p>
        </p:txBody>
      </p:sp>
      <p:sp>
        <p:nvSpPr>
          <p:cNvPr id="14341" name="Text Box 6">
            <a:extLst>
              <a:ext uri="{FF2B5EF4-FFF2-40B4-BE49-F238E27FC236}">
                <a16:creationId xmlns:a16="http://schemas.microsoft.com/office/drawing/2014/main" id="{C95140F0-B92B-4783-AFE6-41E5338FDC3F}"/>
              </a:ext>
            </a:extLst>
          </p:cNvPr>
          <p:cNvSpPr txBox="1">
            <a:spLocks noChangeArrowheads="1"/>
          </p:cNvSpPr>
          <p:nvPr/>
        </p:nvSpPr>
        <p:spPr bwMode="auto">
          <a:xfrm>
            <a:off x="6553200" y="3200400"/>
            <a:ext cx="2362200" cy="22987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lgn="ctr">
              <a:spcBef>
                <a:spcPct val="50000"/>
              </a:spcBef>
              <a:buFontTx/>
              <a:buNone/>
            </a:pPr>
            <a:r>
              <a:rPr lang="en-US" altLang="en-US">
                <a:latin typeface="Tahoma" panose="020B0604030504040204" pitchFamily="34" charset="0"/>
              </a:rPr>
              <a:t>7</a:t>
            </a:r>
            <a:br>
              <a:rPr lang="en-US" altLang="en-US">
                <a:latin typeface="Tahoma" panose="020B0604030504040204" pitchFamily="34" charset="0"/>
              </a:rPr>
            </a:br>
            <a:r>
              <a:rPr lang="en-US" altLang="en-US">
                <a:latin typeface="Tahoma" panose="020B0604030504040204" pitchFamily="34" charset="0"/>
              </a:rPr>
              <a:t>10</a:t>
            </a:r>
            <a:br>
              <a:rPr lang="en-US" altLang="en-US">
                <a:latin typeface="Tahoma" panose="020B0604030504040204" pitchFamily="34" charset="0"/>
              </a:rPr>
            </a:br>
            <a:r>
              <a:rPr lang="en-US" altLang="en-US">
                <a:latin typeface="Tahoma" panose="020B0604030504040204" pitchFamily="34" charset="0"/>
              </a:rPr>
              <a:t>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D211E51B-040D-45B2-A83F-AF145D19B0D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5363" name="WordArt 2">
            <a:extLst>
              <a:ext uri="{FF2B5EF4-FFF2-40B4-BE49-F238E27FC236}">
                <a16:creationId xmlns:a16="http://schemas.microsoft.com/office/drawing/2014/main" id="{F818C5EE-1F01-4CBD-A860-A4EB80707189}"/>
              </a:ext>
            </a:extLst>
          </p:cNvPr>
          <p:cNvSpPr>
            <a:spLocks noChangeArrowheads="1" noChangeShapeType="1" noTextEdit="1"/>
          </p:cNvSpPr>
          <p:nvPr/>
        </p:nvSpPr>
        <p:spPr bwMode="auto">
          <a:xfrm>
            <a:off x="609600" y="1600200"/>
            <a:ext cx="7772400" cy="31242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99"/>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   pqueueisempty.java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070263EB-EF11-42AC-AA01-819C1C1EF83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6387" name="WordArt 2">
            <a:extLst>
              <a:ext uri="{FF2B5EF4-FFF2-40B4-BE49-F238E27FC236}">
                <a16:creationId xmlns:a16="http://schemas.microsoft.com/office/drawing/2014/main" id="{BB496623-B324-4AE6-9DA8-65E2FF46CADE}"/>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Continue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14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2FFF0"/>
        </a:solidFill>
        <a:effectLst/>
      </p:bgPr>
    </p:bg>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978541DF-7F59-440B-8585-F5472214551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a:spcBef>
                <a:spcPct val="0"/>
              </a:spcBef>
              <a:buFontTx/>
              <a:buNone/>
            </a:pPr>
            <a:endParaRPr lang="en-US" altLang="en-US" sz="800" b="1"/>
          </a:p>
          <a:p>
            <a:pPr algn="l">
              <a:spcBef>
                <a:spcPct val="0"/>
              </a:spcBef>
              <a:buFontTx/>
              <a:buNone/>
            </a:pPr>
            <a:endParaRPr lang="en-US" altLang="en-US" sz="800">
              <a:latin typeface="Tahoma" panose="020B0604030504040204" pitchFamily="34" charset="0"/>
            </a:endParaRPr>
          </a:p>
          <a:p>
            <a:pPr algn="l">
              <a:spcBef>
                <a:spcPct val="0"/>
              </a:spcBef>
              <a:buFontTx/>
              <a:buNone/>
            </a:pPr>
            <a:endParaRPr lang="en-US" altLang="en-US" sz="800" b="1">
              <a:latin typeface="Tahoma" panose="020B0604030504040204" pitchFamily="34" charset="0"/>
            </a:endParaRPr>
          </a:p>
          <a:p>
            <a:pPr algn="l">
              <a:spcBef>
                <a:spcPct val="0"/>
              </a:spcBef>
              <a:buFontTx/>
              <a:buNone/>
            </a:pPr>
            <a:r>
              <a:rPr lang="en-US" altLang="en-US" sz="800" b="1">
                <a:latin typeface="Tahoma" panose="020B0604030504040204" pitchFamily="34" charset="0"/>
              </a:rPr>
              <a:t>© A+ Computer Science  -  www.apluscompsci.com</a:t>
            </a:r>
          </a:p>
        </p:txBody>
      </p:sp>
      <p:sp>
        <p:nvSpPr>
          <p:cNvPr id="6147" name="Text Box 2">
            <a:extLst>
              <a:ext uri="{FF2B5EF4-FFF2-40B4-BE49-F238E27FC236}">
                <a16:creationId xmlns:a16="http://schemas.microsoft.com/office/drawing/2014/main" id="{C39AD511-8C71-430E-8287-0E60F81B44DC}"/>
              </a:ext>
            </a:extLst>
          </p:cNvPr>
          <p:cNvSpPr txBox="1">
            <a:spLocks noChangeArrowheads="1"/>
          </p:cNvSpPr>
          <p:nvPr/>
        </p:nvSpPr>
        <p:spPr bwMode="auto">
          <a:xfrm>
            <a:off x="381000" y="1295400"/>
            <a:ext cx="8534400"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spcBef>
                <a:spcPct val="0"/>
              </a:spcBef>
              <a:buFontTx/>
              <a:buNone/>
            </a:pPr>
            <a:r>
              <a:rPr lang="en-US" altLang="en-US" sz="3600" b="0">
                <a:latin typeface="Arial" panose="020B0604020202020204" pitchFamily="34" charset="0"/>
                <a:cs typeface="Arial" panose="020B0604020202020204" pitchFamily="34" charset="0"/>
              </a:rPr>
              <a:t>A priority queue is an </a:t>
            </a:r>
            <a:r>
              <a:rPr lang="en-US" altLang="en-US" sz="3600" b="0">
                <a:solidFill>
                  <a:srgbClr val="000099"/>
                </a:solidFill>
                <a:latin typeface="Arial" panose="020B0604020202020204" pitchFamily="34" charset="0"/>
                <a:cs typeface="Arial" panose="020B0604020202020204" pitchFamily="34" charset="0"/>
              </a:rPr>
              <a:t>abstract datatype</a:t>
            </a:r>
            <a:r>
              <a:rPr lang="en-US" altLang="en-US" sz="2800" b="0">
                <a:latin typeface="Arial" panose="020B0604020202020204" pitchFamily="34" charset="0"/>
                <a:cs typeface="Arial" panose="020B0604020202020204" pitchFamily="34" charset="0"/>
              </a:rPr>
              <a:t>. </a:t>
            </a:r>
          </a:p>
          <a:p>
            <a:pPr algn="ctr">
              <a:spcBef>
                <a:spcPct val="0"/>
              </a:spcBef>
              <a:buFontTx/>
              <a:buNone/>
            </a:pPr>
            <a:r>
              <a:rPr lang="en-US" altLang="en-US" sz="2800" b="0">
                <a:latin typeface="Arial" panose="020B0604020202020204" pitchFamily="34" charset="0"/>
                <a:cs typeface="Arial" panose="020B0604020202020204" pitchFamily="34" charset="0"/>
              </a:rPr>
              <a:t>It is a shorthand way of describing a particular interface and behavior, and says nothing about the underlying implementation.</a:t>
            </a:r>
          </a:p>
          <a:p>
            <a:pPr>
              <a:spcBef>
                <a:spcPct val="0"/>
              </a:spcBef>
              <a:buFontTx/>
              <a:buNone/>
            </a:pPr>
            <a:endParaRPr lang="en-US" altLang="en-US" sz="2800" b="0">
              <a:latin typeface="Arial" panose="020B0604020202020204" pitchFamily="34" charset="0"/>
              <a:cs typeface="Arial" panose="020B0604020202020204" pitchFamily="34" charset="0"/>
            </a:endParaRPr>
          </a:p>
          <a:p>
            <a:pPr algn="ctr">
              <a:lnSpc>
                <a:spcPct val="150000"/>
              </a:lnSpc>
              <a:spcBef>
                <a:spcPct val="0"/>
              </a:spcBef>
              <a:buFontTx/>
              <a:buNone/>
            </a:pPr>
            <a:r>
              <a:rPr lang="en-US" altLang="en-US" sz="3600" b="0">
                <a:latin typeface="Arial" panose="020B0604020202020204" pitchFamily="34" charset="0"/>
                <a:cs typeface="Arial" panose="020B0604020202020204" pitchFamily="34" charset="0"/>
              </a:rPr>
              <a:t>A heap is a </a:t>
            </a:r>
            <a:r>
              <a:rPr lang="en-US" altLang="en-US" sz="3600" b="0">
                <a:solidFill>
                  <a:srgbClr val="000099"/>
                </a:solidFill>
                <a:latin typeface="Arial" panose="020B0604020202020204" pitchFamily="34" charset="0"/>
                <a:cs typeface="Arial" panose="020B0604020202020204" pitchFamily="34" charset="0"/>
              </a:rPr>
              <a:t>data structure</a:t>
            </a:r>
            <a:r>
              <a:rPr lang="en-US" altLang="en-US" sz="2800" b="0">
                <a:latin typeface="Arial" panose="020B0604020202020204" pitchFamily="34" charset="0"/>
                <a:cs typeface="Arial" panose="020B0604020202020204" pitchFamily="34" charset="0"/>
              </a:rPr>
              <a:t>. </a:t>
            </a:r>
          </a:p>
          <a:p>
            <a:pPr algn="ctr">
              <a:spcBef>
                <a:spcPct val="0"/>
              </a:spcBef>
              <a:buFontTx/>
              <a:buNone/>
            </a:pPr>
            <a:r>
              <a:rPr lang="en-US" altLang="en-US" sz="2800" b="0">
                <a:latin typeface="Arial" panose="020B0604020202020204" pitchFamily="34" charset="0"/>
                <a:cs typeface="Arial" panose="020B0604020202020204" pitchFamily="34" charset="0"/>
              </a:rPr>
              <a:t>It is a name for a particular way of storing data that makes certain operations very efficient.</a:t>
            </a:r>
          </a:p>
          <a:p>
            <a:pPr>
              <a:spcBef>
                <a:spcPct val="0"/>
              </a:spcBef>
              <a:buFontTx/>
              <a:buNone/>
            </a:pPr>
            <a:endParaRPr lang="en-US" altLang="en-US" sz="2800">
              <a:latin typeface="Arial" panose="020B0604020202020204" pitchFamily="34" charset="0"/>
              <a:cs typeface="Arial" panose="020B0604020202020204" pitchFamily="34" charset="0"/>
            </a:endParaRPr>
          </a:p>
        </p:txBody>
      </p:sp>
      <p:sp>
        <p:nvSpPr>
          <p:cNvPr id="6148" name="WordArt 3">
            <a:extLst>
              <a:ext uri="{FF2B5EF4-FFF2-40B4-BE49-F238E27FC236}">
                <a16:creationId xmlns:a16="http://schemas.microsoft.com/office/drawing/2014/main" id="{E886A210-D567-403D-9083-ABF8794CCB06}"/>
              </a:ext>
            </a:extLst>
          </p:cNvPr>
          <p:cNvSpPr>
            <a:spLocks noChangeArrowheads="1" noChangeShapeType="1" noTextEdit="1"/>
          </p:cNvSpPr>
          <p:nvPr/>
        </p:nvSpPr>
        <p:spPr bwMode="auto">
          <a:xfrm>
            <a:off x="2743200" y="304800"/>
            <a:ext cx="2895600" cy="762000"/>
          </a:xfrm>
          <a:prstGeom prst="rect">
            <a:avLst/>
          </a:prstGeom>
        </p:spPr>
        <p:txBody>
          <a:bodyPr wrap="none" fromWordArt="1">
            <a:prstTxWarp prst="textPlain">
              <a:avLst>
                <a:gd name="adj" fmla="val 50000"/>
              </a:avLst>
            </a:prstTxWarp>
          </a:bodyPr>
          <a:lstStyle/>
          <a:p>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Priority Queue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2FFF0"/>
        </a:solidFill>
        <a:effectLst/>
      </p:bgPr>
    </p:bg>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997A4589-DFAD-47A9-837D-37AEDE540D0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a:spcBef>
                <a:spcPct val="0"/>
              </a:spcBef>
              <a:buFontTx/>
              <a:buNone/>
            </a:pPr>
            <a:endParaRPr lang="en-US" altLang="en-US" sz="800" b="1"/>
          </a:p>
          <a:p>
            <a:pPr algn="l">
              <a:spcBef>
                <a:spcPct val="0"/>
              </a:spcBef>
              <a:buFontTx/>
              <a:buNone/>
            </a:pPr>
            <a:endParaRPr lang="en-US" altLang="en-US" sz="800">
              <a:latin typeface="Tahoma" panose="020B0604030504040204" pitchFamily="34" charset="0"/>
            </a:endParaRPr>
          </a:p>
          <a:p>
            <a:pPr algn="l">
              <a:spcBef>
                <a:spcPct val="0"/>
              </a:spcBef>
              <a:buFontTx/>
              <a:buNone/>
            </a:pPr>
            <a:endParaRPr lang="en-US" altLang="en-US" sz="800" b="1">
              <a:latin typeface="Tahoma" panose="020B0604030504040204" pitchFamily="34" charset="0"/>
            </a:endParaRPr>
          </a:p>
          <a:p>
            <a:pPr algn="l">
              <a:spcBef>
                <a:spcPct val="0"/>
              </a:spcBef>
              <a:buFontTx/>
              <a:buNone/>
            </a:pPr>
            <a:r>
              <a:rPr lang="en-US" altLang="en-US" sz="800" b="1">
                <a:latin typeface="Tahoma" panose="020B0604030504040204" pitchFamily="34" charset="0"/>
              </a:rPr>
              <a:t>© A+ Computer Science  -  www.apluscompsci.com</a:t>
            </a:r>
          </a:p>
        </p:txBody>
      </p:sp>
      <p:sp>
        <p:nvSpPr>
          <p:cNvPr id="7171" name="Text Box 2">
            <a:extLst>
              <a:ext uri="{FF2B5EF4-FFF2-40B4-BE49-F238E27FC236}">
                <a16:creationId xmlns:a16="http://schemas.microsoft.com/office/drawing/2014/main" id="{A21B2ED0-FB3D-412B-BBC3-F9329589B457}"/>
              </a:ext>
            </a:extLst>
          </p:cNvPr>
          <p:cNvSpPr txBox="1">
            <a:spLocks noChangeArrowheads="1"/>
          </p:cNvSpPr>
          <p:nvPr/>
        </p:nvSpPr>
        <p:spPr bwMode="auto">
          <a:xfrm>
            <a:off x="228600" y="1112838"/>
            <a:ext cx="8534400"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0">
                <a:latin typeface="Arial" panose="020B0604020202020204" pitchFamily="34" charset="0"/>
                <a:cs typeface="Arial" panose="020B0604020202020204" pitchFamily="34" charset="0"/>
              </a:rPr>
              <a:t>A </a:t>
            </a:r>
            <a:r>
              <a:rPr lang="en-US" altLang="en-US" sz="3600">
                <a:latin typeface="Arial" panose="020B0604020202020204" pitchFamily="34" charset="0"/>
                <a:cs typeface="Arial" panose="020B0604020202020204" pitchFamily="34" charset="0"/>
              </a:rPr>
              <a:t>priority queue </a:t>
            </a:r>
            <a:r>
              <a:rPr lang="en-US" altLang="en-US" sz="3600" b="0">
                <a:latin typeface="Arial" panose="020B0604020202020204" pitchFamily="34" charset="0"/>
                <a:cs typeface="Arial" panose="020B0604020202020204" pitchFamily="34" charset="0"/>
              </a:rPr>
              <a:t>is an </a:t>
            </a:r>
            <a:r>
              <a:rPr lang="en-US" altLang="en-US" sz="3600" b="0">
                <a:solidFill>
                  <a:srgbClr val="000099"/>
                </a:solidFill>
                <a:latin typeface="Arial" panose="020B0604020202020204" pitchFamily="34" charset="0"/>
                <a:cs typeface="Arial" panose="020B0604020202020204" pitchFamily="34" charset="0"/>
              </a:rPr>
              <a:t>abstract datatype</a:t>
            </a:r>
            <a:r>
              <a:rPr lang="en-US" altLang="en-US" sz="2800" b="0">
                <a:latin typeface="Arial" panose="020B0604020202020204" pitchFamily="34" charset="0"/>
                <a:cs typeface="Arial" panose="020B0604020202020204" pitchFamily="34" charset="0"/>
              </a:rPr>
              <a:t>. </a:t>
            </a:r>
          </a:p>
          <a:p>
            <a:pPr algn="ctr">
              <a:spcBef>
                <a:spcPct val="0"/>
              </a:spcBef>
              <a:buFontTx/>
              <a:buNone/>
            </a:pPr>
            <a:endParaRPr lang="en-US" altLang="en-US" sz="2800" b="0">
              <a:latin typeface="Arial" panose="020B0604020202020204" pitchFamily="34" charset="0"/>
              <a:cs typeface="Arial" panose="020B0604020202020204" pitchFamily="34" charset="0"/>
            </a:endParaRPr>
          </a:p>
          <a:p>
            <a:pPr algn="ctr">
              <a:spcBef>
                <a:spcPct val="0"/>
              </a:spcBef>
              <a:buFontTx/>
              <a:buNone/>
            </a:pPr>
            <a:r>
              <a:rPr lang="en-US" altLang="en-US" sz="3600" b="0">
                <a:latin typeface="Arial" panose="020B0604020202020204" pitchFamily="34" charset="0"/>
                <a:cs typeface="Arial" panose="020B0604020202020204" pitchFamily="34" charset="0"/>
              </a:rPr>
              <a:t>A </a:t>
            </a:r>
            <a:r>
              <a:rPr lang="en-US" altLang="en-US" sz="3600">
                <a:latin typeface="Arial" panose="020B0604020202020204" pitchFamily="34" charset="0"/>
                <a:cs typeface="Arial" panose="020B0604020202020204" pitchFamily="34" charset="0"/>
              </a:rPr>
              <a:t>heap</a:t>
            </a:r>
            <a:r>
              <a:rPr lang="en-US" altLang="en-US" sz="3600" b="0">
                <a:latin typeface="Arial" panose="020B0604020202020204" pitchFamily="34" charset="0"/>
                <a:cs typeface="Arial" panose="020B0604020202020204" pitchFamily="34" charset="0"/>
              </a:rPr>
              <a:t> is a </a:t>
            </a:r>
            <a:r>
              <a:rPr lang="en-US" altLang="en-US" sz="3600" b="0">
                <a:solidFill>
                  <a:srgbClr val="000099"/>
                </a:solidFill>
                <a:latin typeface="Arial" panose="020B0604020202020204" pitchFamily="34" charset="0"/>
                <a:cs typeface="Arial" panose="020B0604020202020204" pitchFamily="34" charset="0"/>
              </a:rPr>
              <a:t>data structure</a:t>
            </a:r>
            <a:r>
              <a:rPr lang="en-US" altLang="en-US" sz="2800" b="0">
                <a:latin typeface="Arial" panose="020B0604020202020204" pitchFamily="34" charset="0"/>
                <a:cs typeface="Arial" panose="020B0604020202020204" pitchFamily="34" charset="0"/>
              </a:rPr>
              <a:t>. </a:t>
            </a:r>
          </a:p>
          <a:p>
            <a:pPr>
              <a:spcBef>
                <a:spcPct val="0"/>
              </a:spcBef>
              <a:buFontTx/>
              <a:buNone/>
            </a:pPr>
            <a:endParaRPr lang="en-US" altLang="en-US" sz="2800" b="0">
              <a:latin typeface="Arial" panose="020B0604020202020204" pitchFamily="34" charset="0"/>
              <a:cs typeface="Arial" panose="020B0604020202020204" pitchFamily="34" charset="0"/>
            </a:endParaRPr>
          </a:p>
          <a:p>
            <a:pPr algn="ctr">
              <a:spcBef>
                <a:spcPct val="0"/>
              </a:spcBef>
              <a:buFontTx/>
              <a:buNone/>
            </a:pPr>
            <a:r>
              <a:rPr lang="en-US" altLang="en-US" sz="3600" b="0">
                <a:latin typeface="Arial" panose="020B0604020202020204" pitchFamily="34" charset="0"/>
                <a:cs typeface="Arial" panose="020B0604020202020204" pitchFamily="34" charset="0"/>
              </a:rPr>
              <a:t>It just so happens that a heap is a very good data structure to implement a priority queue, because the operations which are made efficient by the heap data strucure are the operations that the priority queue interface needs.</a:t>
            </a:r>
          </a:p>
          <a:p>
            <a:pPr>
              <a:spcBef>
                <a:spcPct val="0"/>
              </a:spcBef>
              <a:buFontTx/>
              <a:buNone/>
            </a:pPr>
            <a:endParaRPr lang="en-US" altLang="en-US" sz="2800">
              <a:latin typeface="Arial" panose="020B0604020202020204" pitchFamily="34" charset="0"/>
              <a:cs typeface="Arial" panose="020B0604020202020204" pitchFamily="34" charset="0"/>
            </a:endParaRPr>
          </a:p>
        </p:txBody>
      </p:sp>
      <p:sp>
        <p:nvSpPr>
          <p:cNvPr id="7172" name="WordArt 3">
            <a:extLst>
              <a:ext uri="{FF2B5EF4-FFF2-40B4-BE49-F238E27FC236}">
                <a16:creationId xmlns:a16="http://schemas.microsoft.com/office/drawing/2014/main" id="{6F4EF0B8-73D5-42E5-B26D-B6615CF69CB0}"/>
              </a:ext>
            </a:extLst>
          </p:cNvPr>
          <p:cNvSpPr>
            <a:spLocks noChangeArrowheads="1" noChangeShapeType="1" noTextEdit="1"/>
          </p:cNvSpPr>
          <p:nvPr/>
        </p:nvSpPr>
        <p:spPr bwMode="auto">
          <a:xfrm>
            <a:off x="3200400" y="176213"/>
            <a:ext cx="2514600" cy="661987"/>
          </a:xfrm>
          <a:prstGeom prst="rect">
            <a:avLst/>
          </a:prstGeom>
        </p:spPr>
        <p:txBody>
          <a:bodyPr wrap="none" fromWordArt="1">
            <a:prstTxWarp prst="textPlain">
              <a:avLst>
                <a:gd name="adj" fmla="val 50000"/>
              </a:avLst>
            </a:prstTxWarp>
          </a:bodyPr>
          <a:lstStyle/>
          <a:p>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Priority Queue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93CEB6C0-C1B3-4CA8-AABE-0CD5BEAAA1B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8195" name="WordArt 2">
            <a:extLst>
              <a:ext uri="{FF2B5EF4-FFF2-40B4-BE49-F238E27FC236}">
                <a16:creationId xmlns:a16="http://schemas.microsoft.com/office/drawing/2014/main" id="{3C91C352-DB68-4DDD-A298-A077FAA1E083}"/>
              </a:ext>
            </a:extLst>
          </p:cNvPr>
          <p:cNvSpPr>
            <a:spLocks noChangeArrowheads="1" noChangeShapeType="1" noTextEdit="1"/>
          </p:cNvSpPr>
          <p:nvPr/>
        </p:nvSpPr>
        <p:spPr bwMode="auto">
          <a:xfrm>
            <a:off x="990600" y="1066800"/>
            <a:ext cx="6553200" cy="3733800"/>
          </a:xfrm>
          <a:prstGeom prst="rect">
            <a:avLst/>
          </a:prstGeom>
        </p:spPr>
        <p:txBody>
          <a:bodyPr wrap="none" fromWordArt="1">
            <a:prstTxWarp prst="textPlain">
              <a:avLst>
                <a:gd name="adj" fmla="val 50000"/>
              </a:avLst>
            </a:prstTxWarp>
          </a:bodyPr>
          <a:lstStyle/>
          <a:p>
            <a:pPr algn="ctr"/>
            <a:r>
              <a:rPr lang="en-US" sz="3600" kern="10">
                <a:ln w="9525">
                  <a:solidFill>
                    <a:srgbClr val="CCFFFF"/>
                  </a:solidFill>
                  <a:round/>
                  <a:headEnd/>
                  <a:tailEnd/>
                </a:ln>
                <a:solidFill>
                  <a:srgbClr val="0000FF"/>
                </a:solidFill>
                <a:effectLst>
                  <a:outerShdw dist="35921" dir="2700000" algn="ctr" rotWithShape="0">
                    <a:srgbClr val="C0C0C0"/>
                  </a:outerShdw>
                </a:effectLst>
                <a:latin typeface="Impact" panose="020B0806030902050204" pitchFamily="34" charset="0"/>
              </a:rPr>
              <a:t>PQ</a:t>
            </a:r>
          </a:p>
          <a:p>
            <a:pPr algn="ctr"/>
            <a:r>
              <a:rPr lang="en-US" sz="3600" kern="10">
                <a:ln w="9525">
                  <a:solidFill>
                    <a:srgbClr val="CCFFFF"/>
                  </a:solidFill>
                  <a:round/>
                  <a:headEnd/>
                  <a:tailEnd/>
                </a:ln>
                <a:solidFill>
                  <a:srgbClr val="0000FF"/>
                </a:solidFill>
                <a:effectLst>
                  <a:outerShdw dist="35921" dir="2700000" algn="ctr" rotWithShape="0">
                    <a:srgbClr val="C0C0C0"/>
                  </a:outerShdw>
                </a:effectLst>
                <a:latin typeface="Impact" panose="020B0806030902050204" pitchFamily="34" charset="0"/>
              </a:rPr>
              <a:t>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F8F3B1-CCA4-4E45-B97F-B151152940EB}"/>
              </a:ext>
            </a:extLst>
          </p:cNvPr>
          <p:cNvGrpSpPr/>
          <p:nvPr/>
        </p:nvGrpSpPr>
        <p:grpSpPr>
          <a:xfrm>
            <a:off x="609600" y="42205"/>
            <a:ext cx="7848600" cy="6739595"/>
            <a:chOff x="609600" y="42205"/>
            <a:chExt cx="7848600" cy="6739595"/>
          </a:xfrm>
        </p:grpSpPr>
        <p:pic>
          <p:nvPicPr>
            <p:cNvPr id="5" name="Picture 4" descr="Diagram, schematic&#10;&#10;Description automatically generated">
              <a:extLst>
                <a:ext uri="{FF2B5EF4-FFF2-40B4-BE49-F238E27FC236}">
                  <a16:creationId xmlns:a16="http://schemas.microsoft.com/office/drawing/2014/main" id="{1BA1C837-B04A-4B23-9BEE-F9F879320B54}"/>
                </a:ext>
              </a:extLst>
            </p:cNvPr>
            <p:cNvPicPr>
              <a:picLocks noChangeAspect="1"/>
            </p:cNvPicPr>
            <p:nvPr/>
          </p:nvPicPr>
          <p:blipFill rotWithShape="1">
            <a:blip r:embed="rId3">
              <a:extLst>
                <a:ext uri="{28A0092B-C50C-407E-A947-70E740481C1C}">
                  <a14:useLocalDpi xmlns:a14="http://schemas.microsoft.com/office/drawing/2010/main" val="0"/>
                </a:ext>
              </a:extLst>
            </a:blip>
            <a:srcRect b="28889"/>
            <a:stretch/>
          </p:blipFill>
          <p:spPr>
            <a:xfrm>
              <a:off x="609600" y="42205"/>
              <a:ext cx="7848600" cy="6739595"/>
            </a:xfrm>
            <a:prstGeom prst="rect">
              <a:avLst/>
            </a:prstGeom>
          </p:spPr>
        </p:pic>
        <p:sp>
          <p:nvSpPr>
            <p:cNvPr id="6" name="Freeform: Shape 5">
              <a:extLst>
                <a:ext uri="{FF2B5EF4-FFF2-40B4-BE49-F238E27FC236}">
                  <a16:creationId xmlns:a16="http://schemas.microsoft.com/office/drawing/2014/main" id="{9B2634DC-F4AA-4045-8AE1-B79B067D0FEB}"/>
                </a:ext>
              </a:extLst>
            </p:cNvPr>
            <p:cNvSpPr/>
            <p:nvPr/>
          </p:nvSpPr>
          <p:spPr bwMode="auto">
            <a:xfrm>
              <a:off x="4221479" y="1005840"/>
              <a:ext cx="400461" cy="3596640"/>
            </a:xfrm>
            <a:custGeom>
              <a:avLst/>
              <a:gdLst>
                <a:gd name="connsiteX0" fmla="*/ 0 w 410530"/>
                <a:gd name="connsiteY0" fmla="*/ 3596640 h 3596640"/>
                <a:gd name="connsiteX1" fmla="*/ 228600 w 410530"/>
                <a:gd name="connsiteY1" fmla="*/ 3520440 h 3596640"/>
                <a:gd name="connsiteX2" fmla="*/ 396240 w 410530"/>
                <a:gd name="connsiteY2" fmla="*/ 3200400 h 3596640"/>
                <a:gd name="connsiteX3" fmla="*/ 396240 w 410530"/>
                <a:gd name="connsiteY3" fmla="*/ 1249680 h 3596640"/>
                <a:gd name="connsiteX4" fmla="*/ 350520 w 410530"/>
                <a:gd name="connsiteY4" fmla="*/ 0 h 3596640"/>
                <a:gd name="connsiteX0" fmla="*/ 0 w 400461"/>
                <a:gd name="connsiteY0" fmla="*/ 3596640 h 3596640"/>
                <a:gd name="connsiteX1" fmla="*/ 228600 w 400461"/>
                <a:gd name="connsiteY1" fmla="*/ 3520440 h 3596640"/>
                <a:gd name="connsiteX2" fmla="*/ 396240 w 400461"/>
                <a:gd name="connsiteY2" fmla="*/ 3200400 h 3596640"/>
                <a:gd name="connsiteX3" fmla="*/ 350101 w 400461"/>
                <a:gd name="connsiteY3" fmla="*/ 1069317 h 3596640"/>
                <a:gd name="connsiteX4" fmla="*/ 350520 w 400461"/>
                <a:gd name="connsiteY4" fmla="*/ 0 h 3596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461" h="3596640">
                  <a:moveTo>
                    <a:pt x="0" y="3596640"/>
                  </a:moveTo>
                  <a:cubicBezTo>
                    <a:pt x="81280" y="3591560"/>
                    <a:pt x="162560" y="3586480"/>
                    <a:pt x="228600" y="3520440"/>
                  </a:cubicBezTo>
                  <a:cubicBezTo>
                    <a:pt x="294640" y="3454400"/>
                    <a:pt x="375990" y="3608920"/>
                    <a:pt x="396240" y="3200400"/>
                  </a:cubicBezTo>
                  <a:cubicBezTo>
                    <a:pt x="416490" y="2791880"/>
                    <a:pt x="357721" y="1602717"/>
                    <a:pt x="350101" y="1069317"/>
                  </a:cubicBezTo>
                  <a:cubicBezTo>
                    <a:pt x="342481" y="535917"/>
                    <a:pt x="369570" y="358140"/>
                    <a:pt x="350520" y="0"/>
                  </a:cubicBezTo>
                </a:path>
              </a:pathLst>
            </a:custGeom>
            <a:noFill/>
            <a:ln w="19050"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sp>
          <p:nvSpPr>
            <p:cNvPr id="7" name="TextBox 6">
              <a:extLst>
                <a:ext uri="{FF2B5EF4-FFF2-40B4-BE49-F238E27FC236}">
                  <a16:creationId xmlns:a16="http://schemas.microsoft.com/office/drawing/2014/main" id="{0FAFD044-0A98-466F-A699-E8B6BE32CE3A}"/>
                </a:ext>
              </a:extLst>
            </p:cNvPr>
            <p:cNvSpPr txBox="1"/>
            <p:nvPr/>
          </p:nvSpPr>
          <p:spPr>
            <a:xfrm>
              <a:off x="914400" y="4582496"/>
              <a:ext cx="1143000" cy="369332"/>
            </a:xfrm>
            <a:prstGeom prst="rect">
              <a:avLst/>
            </a:prstGeom>
            <a:noFill/>
            <a:ln w="19050">
              <a:solidFill>
                <a:schemeClr val="tx1"/>
              </a:solidFill>
            </a:ln>
          </p:spPr>
          <p:txBody>
            <a:bodyPr wrap="square" rtlCol="0">
              <a:spAutoFit/>
            </a:bodyPr>
            <a:lstStyle/>
            <a:p>
              <a:pPr algn="ctr"/>
              <a:r>
                <a:rPr lang="en-US" sz="1800" b="0" dirty="0">
                  <a:latin typeface="Trebuchet MS" panose="020B0603020202020204" pitchFamily="34" charset="0"/>
                </a:rPr>
                <a:t>Vector</a:t>
              </a:r>
              <a:endParaRPr lang="en-US" sz="3200" b="0" dirty="0">
                <a:latin typeface="Trebuchet MS" panose="020B0603020202020204" pitchFamily="34" charset="0"/>
              </a:endParaRPr>
            </a:p>
          </p:txBody>
        </p:sp>
        <p:pic>
          <p:nvPicPr>
            <p:cNvPr id="8" name="Picture 7">
              <a:extLst>
                <a:ext uri="{FF2B5EF4-FFF2-40B4-BE49-F238E27FC236}">
                  <a16:creationId xmlns:a16="http://schemas.microsoft.com/office/drawing/2014/main" id="{B70494F4-14C4-493A-8B56-2D6819BB3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231" y="4999828"/>
              <a:ext cx="190304" cy="515934"/>
            </a:xfrm>
            <a:prstGeom prst="rect">
              <a:avLst/>
            </a:prstGeom>
          </p:spPr>
        </p:pic>
        <p:pic>
          <p:nvPicPr>
            <p:cNvPr id="9" name="Picture 8">
              <a:extLst>
                <a:ext uri="{FF2B5EF4-FFF2-40B4-BE49-F238E27FC236}">
                  <a16:creationId xmlns:a16="http://schemas.microsoft.com/office/drawing/2014/main" id="{F937E365-45FA-4C9E-A5F2-29CE22FD5D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4944" y="1029039"/>
              <a:ext cx="190304" cy="515934"/>
            </a:xfrm>
            <a:prstGeom prst="rect">
              <a:avLst/>
            </a:prstGeom>
          </p:spPr>
        </p:pic>
        <p:sp>
          <p:nvSpPr>
            <p:cNvPr id="10" name="Freeform: Shape 9">
              <a:extLst>
                <a:ext uri="{FF2B5EF4-FFF2-40B4-BE49-F238E27FC236}">
                  <a16:creationId xmlns:a16="http://schemas.microsoft.com/office/drawing/2014/main" id="{846AA933-C469-42F7-A162-1025B85AD767}"/>
                </a:ext>
              </a:extLst>
            </p:cNvPr>
            <p:cNvSpPr/>
            <p:nvPr/>
          </p:nvSpPr>
          <p:spPr bwMode="auto">
            <a:xfrm>
              <a:off x="2066907" y="2517256"/>
              <a:ext cx="432503" cy="2271180"/>
            </a:xfrm>
            <a:custGeom>
              <a:avLst/>
              <a:gdLst>
                <a:gd name="connsiteX0" fmla="*/ 0 w 410530"/>
                <a:gd name="connsiteY0" fmla="*/ 3596640 h 3596640"/>
                <a:gd name="connsiteX1" fmla="*/ 228600 w 410530"/>
                <a:gd name="connsiteY1" fmla="*/ 3520440 h 3596640"/>
                <a:gd name="connsiteX2" fmla="*/ 396240 w 410530"/>
                <a:gd name="connsiteY2" fmla="*/ 3200400 h 3596640"/>
                <a:gd name="connsiteX3" fmla="*/ 396240 w 410530"/>
                <a:gd name="connsiteY3" fmla="*/ 1249680 h 3596640"/>
                <a:gd name="connsiteX4" fmla="*/ 350520 w 410530"/>
                <a:gd name="connsiteY4" fmla="*/ 0 h 3596640"/>
                <a:gd name="connsiteX0" fmla="*/ 0 w 400461"/>
                <a:gd name="connsiteY0" fmla="*/ 3596640 h 3596640"/>
                <a:gd name="connsiteX1" fmla="*/ 228600 w 400461"/>
                <a:gd name="connsiteY1" fmla="*/ 3520440 h 3596640"/>
                <a:gd name="connsiteX2" fmla="*/ 396240 w 400461"/>
                <a:gd name="connsiteY2" fmla="*/ 3200400 h 3596640"/>
                <a:gd name="connsiteX3" fmla="*/ 350101 w 400461"/>
                <a:gd name="connsiteY3" fmla="*/ 1069317 h 3596640"/>
                <a:gd name="connsiteX4" fmla="*/ 350520 w 400461"/>
                <a:gd name="connsiteY4" fmla="*/ 0 h 3596640"/>
                <a:gd name="connsiteX0" fmla="*/ 0 w 414354"/>
                <a:gd name="connsiteY0" fmla="*/ 3596640 h 3596640"/>
                <a:gd name="connsiteX1" fmla="*/ 228600 w 414354"/>
                <a:gd name="connsiteY1" fmla="*/ 3520440 h 3596640"/>
                <a:gd name="connsiteX2" fmla="*/ 396240 w 414354"/>
                <a:gd name="connsiteY2" fmla="*/ 3200400 h 3596640"/>
                <a:gd name="connsiteX3" fmla="*/ 404630 w 414354"/>
                <a:gd name="connsiteY3" fmla="*/ 1895632 h 3596640"/>
                <a:gd name="connsiteX4" fmla="*/ 350520 w 414354"/>
                <a:gd name="connsiteY4" fmla="*/ 0 h 3596640"/>
                <a:gd name="connsiteX0" fmla="*/ 0 w 414354"/>
                <a:gd name="connsiteY0" fmla="*/ 2271180 h 2271180"/>
                <a:gd name="connsiteX1" fmla="*/ 228600 w 414354"/>
                <a:gd name="connsiteY1" fmla="*/ 2194980 h 2271180"/>
                <a:gd name="connsiteX2" fmla="*/ 396240 w 414354"/>
                <a:gd name="connsiteY2" fmla="*/ 1874940 h 2271180"/>
                <a:gd name="connsiteX3" fmla="*/ 404630 w 414354"/>
                <a:gd name="connsiteY3" fmla="*/ 570172 h 2271180"/>
                <a:gd name="connsiteX4" fmla="*/ 400854 w 414354"/>
                <a:gd name="connsiteY4" fmla="*/ 0 h 2271180"/>
                <a:gd name="connsiteX0" fmla="*/ 0 w 426664"/>
                <a:gd name="connsiteY0" fmla="*/ 2271180 h 2271180"/>
                <a:gd name="connsiteX1" fmla="*/ 228600 w 426664"/>
                <a:gd name="connsiteY1" fmla="*/ 2194980 h 2271180"/>
                <a:gd name="connsiteX2" fmla="*/ 396240 w 426664"/>
                <a:gd name="connsiteY2" fmla="*/ 1874940 h 2271180"/>
                <a:gd name="connsiteX3" fmla="*/ 404630 w 426664"/>
                <a:gd name="connsiteY3" fmla="*/ 570172 h 2271180"/>
                <a:gd name="connsiteX4" fmla="*/ 421826 w 426664"/>
                <a:gd name="connsiteY4" fmla="*/ 0 h 2271180"/>
                <a:gd name="connsiteX0" fmla="*/ 0 w 432503"/>
                <a:gd name="connsiteY0" fmla="*/ 2271180 h 2271180"/>
                <a:gd name="connsiteX1" fmla="*/ 228600 w 432503"/>
                <a:gd name="connsiteY1" fmla="*/ 2194980 h 2271180"/>
                <a:gd name="connsiteX2" fmla="*/ 396240 w 432503"/>
                <a:gd name="connsiteY2" fmla="*/ 1874940 h 2271180"/>
                <a:gd name="connsiteX3" fmla="*/ 429797 w 432503"/>
                <a:gd name="connsiteY3" fmla="*/ 691813 h 2271180"/>
                <a:gd name="connsiteX4" fmla="*/ 421826 w 432503"/>
                <a:gd name="connsiteY4" fmla="*/ 0 h 227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03" h="2271180">
                  <a:moveTo>
                    <a:pt x="0" y="2271180"/>
                  </a:moveTo>
                  <a:cubicBezTo>
                    <a:pt x="81280" y="2266100"/>
                    <a:pt x="162560" y="2261020"/>
                    <a:pt x="228600" y="2194980"/>
                  </a:cubicBezTo>
                  <a:cubicBezTo>
                    <a:pt x="294640" y="2128940"/>
                    <a:pt x="362707" y="2125468"/>
                    <a:pt x="396240" y="1874940"/>
                  </a:cubicBezTo>
                  <a:cubicBezTo>
                    <a:pt x="429773" y="1624412"/>
                    <a:pt x="437417" y="1225213"/>
                    <a:pt x="429797" y="691813"/>
                  </a:cubicBezTo>
                  <a:cubicBezTo>
                    <a:pt x="422177" y="158413"/>
                    <a:pt x="440876" y="358140"/>
                    <a:pt x="421826" y="0"/>
                  </a:cubicBezTo>
                </a:path>
              </a:pathLst>
            </a:custGeom>
            <a:noFill/>
            <a:ln w="19050"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ahoma" pitchFamily="34" charset="0"/>
              </a:endParaRPr>
            </a:p>
          </p:txBody>
        </p:sp>
        <p:pic>
          <p:nvPicPr>
            <p:cNvPr id="11" name="Picture 10">
              <a:extLst>
                <a:ext uri="{FF2B5EF4-FFF2-40B4-BE49-F238E27FC236}">
                  <a16:creationId xmlns:a16="http://schemas.microsoft.com/office/drawing/2014/main" id="{9905A9FB-B2DE-47A9-8A38-905FB9525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871" y="2506901"/>
              <a:ext cx="190304" cy="515934"/>
            </a:xfrm>
            <a:prstGeom prst="rect">
              <a:avLst/>
            </a:prstGeom>
          </p:spPr>
        </p:pic>
      </p:grpSp>
    </p:spTree>
    <p:extLst>
      <p:ext uri="{BB962C8B-B14F-4D97-AF65-F5344CB8AC3E}">
        <p14:creationId xmlns:p14="http://schemas.microsoft.com/office/powerpoint/2010/main" val="173689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1739D96F-D321-4E1F-8C0C-562A6D27C1A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graphicFrame>
        <p:nvGraphicFramePr>
          <p:cNvPr id="88066" name="Group 2">
            <a:extLst>
              <a:ext uri="{FF2B5EF4-FFF2-40B4-BE49-F238E27FC236}">
                <a16:creationId xmlns:a16="http://schemas.microsoft.com/office/drawing/2014/main" id="{45042756-E9ED-4F22-B1D5-7833D6C21810}"/>
              </a:ext>
            </a:extLst>
          </p:cNvPr>
          <p:cNvGraphicFramePr>
            <a:graphicFrameLocks noGrp="1"/>
          </p:cNvGraphicFramePr>
          <p:nvPr/>
        </p:nvGraphicFramePr>
        <p:xfrm>
          <a:off x="609600" y="533400"/>
          <a:ext cx="8077200" cy="4400551"/>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PriorityQueue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add(x)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adds item x to the pQueue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and returns min priority item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peek()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the min item with no remove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the # of items in the pQueue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38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isEmpty()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to see if the pQueue is empty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B9421CB3-8338-4A79-877D-BD8F5E04D59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0243" name="Text Box 2">
            <a:extLst>
              <a:ext uri="{FF2B5EF4-FFF2-40B4-BE49-F238E27FC236}">
                <a16:creationId xmlns:a16="http://schemas.microsoft.com/office/drawing/2014/main" id="{C9C17826-74F2-4D67-BEA7-25B19B9C06C2}"/>
              </a:ext>
            </a:extLst>
          </p:cNvPr>
          <p:cNvSpPr txBox="1">
            <a:spLocks noChangeArrowheads="1"/>
          </p:cNvSpPr>
          <p:nvPr/>
        </p:nvSpPr>
        <p:spPr bwMode="auto">
          <a:xfrm>
            <a:off x="609600" y="1600200"/>
            <a:ext cx="8153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PriorityQueue&lt;Integer&gt; pQueue;</a:t>
            </a:r>
          </a:p>
          <a:p>
            <a:pPr>
              <a:spcBef>
                <a:spcPct val="0"/>
              </a:spcBef>
              <a:buFontTx/>
              <a:buNone/>
            </a:pPr>
            <a:r>
              <a:rPr lang="en-US" altLang="en-US" sz="2800">
                <a:latin typeface="Tahoma" panose="020B0604030504040204" pitchFamily="34" charset="0"/>
              </a:rPr>
              <a:t>pQueue = new PriorityQueue&lt;Integer&gt;();</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pQueue.add(11);</a:t>
            </a:r>
          </a:p>
          <a:p>
            <a:pPr>
              <a:spcBef>
                <a:spcPct val="0"/>
              </a:spcBef>
              <a:buFontTx/>
              <a:buNone/>
            </a:pPr>
            <a:r>
              <a:rPr lang="en-US" altLang="en-US" sz="2800">
                <a:latin typeface="Tahoma" panose="020B0604030504040204" pitchFamily="34" charset="0"/>
              </a:rPr>
              <a:t>pQueue.add(10);</a:t>
            </a:r>
          </a:p>
          <a:p>
            <a:pPr>
              <a:spcBef>
                <a:spcPct val="0"/>
              </a:spcBef>
              <a:buFontTx/>
              <a:buNone/>
            </a:pPr>
            <a:r>
              <a:rPr lang="en-US" altLang="en-US" sz="2800">
                <a:latin typeface="Tahoma" panose="020B0604030504040204" pitchFamily="34" charset="0"/>
              </a:rPr>
              <a:t>pQueue.add(7);</a:t>
            </a:r>
          </a:p>
          <a:p>
            <a:pPr>
              <a:spcBef>
                <a:spcPct val="0"/>
              </a:spcBef>
              <a:buFontTx/>
              <a:buNone/>
            </a:pPr>
            <a:r>
              <a:rPr lang="en-US" altLang="en-US" sz="2800">
                <a:latin typeface="Tahoma" panose="020B0604030504040204" pitchFamily="34" charset="0"/>
              </a:rPr>
              <a:t>out.println(pQueue);</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p:txBody>
      </p:sp>
      <p:sp>
        <p:nvSpPr>
          <p:cNvPr id="10244" name="WordArt 3">
            <a:extLst>
              <a:ext uri="{FF2B5EF4-FFF2-40B4-BE49-F238E27FC236}">
                <a16:creationId xmlns:a16="http://schemas.microsoft.com/office/drawing/2014/main" id="{9D340261-9455-46C9-A7D4-B217D4F13030}"/>
              </a:ext>
            </a:extLst>
          </p:cNvPr>
          <p:cNvSpPr>
            <a:spLocks noChangeArrowheads="1" noChangeShapeType="1" noTextEdit="1"/>
          </p:cNvSpPr>
          <p:nvPr/>
        </p:nvSpPr>
        <p:spPr bwMode="auto">
          <a:xfrm>
            <a:off x="1219200" y="381000"/>
            <a:ext cx="64770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add</a:t>
            </a:r>
          </a:p>
        </p:txBody>
      </p:sp>
      <p:sp>
        <p:nvSpPr>
          <p:cNvPr id="10245" name="Text Box 4">
            <a:extLst>
              <a:ext uri="{FF2B5EF4-FFF2-40B4-BE49-F238E27FC236}">
                <a16:creationId xmlns:a16="http://schemas.microsoft.com/office/drawing/2014/main" id="{2ACFB5B7-DEBF-4F6E-A71C-0344F6809D4E}"/>
              </a:ext>
            </a:extLst>
          </p:cNvPr>
          <p:cNvSpPr txBox="1">
            <a:spLocks noChangeArrowheads="1"/>
          </p:cNvSpPr>
          <p:nvPr/>
        </p:nvSpPr>
        <p:spPr bwMode="auto">
          <a:xfrm>
            <a:off x="6553200" y="3200400"/>
            <a:ext cx="2362200" cy="132397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[7, 11, 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
            <a:extLst>
              <a:ext uri="{FF2B5EF4-FFF2-40B4-BE49-F238E27FC236}">
                <a16:creationId xmlns:a16="http://schemas.microsoft.com/office/drawing/2014/main" id="{D7460115-E938-4394-9E36-6C3671FE9D37}"/>
              </a:ext>
            </a:extLst>
          </p:cNvPr>
          <p:cNvSpPr>
            <a:spLocks noChangeArrowheads="1" noChangeShapeType="1" noTextEdit="1"/>
          </p:cNvSpPr>
          <p:nvPr/>
        </p:nvSpPr>
        <p:spPr bwMode="auto">
          <a:xfrm>
            <a:off x="990600" y="1752600"/>
            <a:ext cx="7315200" cy="1981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THE HEAP</a:t>
            </a:r>
          </a:p>
        </p:txBody>
      </p:sp>
      <p:sp>
        <p:nvSpPr>
          <p:cNvPr id="4099" name="WordArt 3">
            <a:extLst>
              <a:ext uri="{FF2B5EF4-FFF2-40B4-BE49-F238E27FC236}">
                <a16:creationId xmlns:a16="http://schemas.microsoft.com/office/drawing/2014/main" id="{13D06176-775B-42E9-A38B-1E3EB6DBB3C5}"/>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18</a:t>
            </a:r>
          </a:p>
        </p:txBody>
      </p:sp>
      <p:sp>
        <p:nvSpPr>
          <p:cNvPr id="4100" name="Rectangle 4">
            <a:extLst>
              <a:ext uri="{FF2B5EF4-FFF2-40B4-BE49-F238E27FC236}">
                <a16:creationId xmlns:a16="http://schemas.microsoft.com/office/drawing/2014/main" id="{BE9FEF78-AC74-4DCB-AAC5-D997C5798DD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800"/>
          </a:p>
          <a:p>
            <a:pPr algn="ctr">
              <a:spcBef>
                <a:spcPct val="0"/>
              </a:spcBef>
              <a:buFontTx/>
              <a:buNone/>
            </a:pPr>
            <a:endParaRPr lang="en-US" altLang="en-US" sz="800" b="0">
              <a:latin typeface="Tahoma" panose="020B0604030504040204" pitchFamily="34" charset="0"/>
            </a:endParaRPr>
          </a:p>
          <a:p>
            <a:pPr algn="ctr">
              <a:spcBef>
                <a:spcPct val="0"/>
              </a:spcBef>
              <a:buFontTx/>
              <a:buNone/>
            </a:pPr>
            <a:endParaRPr lang="en-US" altLang="en-US" sz="800">
              <a:latin typeface="Tahoma" panose="020B0604030504040204" pitchFamily="34" charset="0"/>
            </a:endParaRPr>
          </a:p>
          <a:p>
            <a:pPr algn="ctr">
              <a:spcBef>
                <a:spcPct val="0"/>
              </a:spcBef>
              <a:buFontTx/>
              <a:buNone/>
            </a:pPr>
            <a:r>
              <a:rPr lang="en-US" altLang="en-US" sz="800">
                <a:latin typeface="Tahoma" panose="020B0604030504040204" pitchFamily="34" charset="0"/>
              </a:rPr>
              <a:t>© A+ Computer Science  -  www.apluscompsci.com</a:t>
            </a:r>
            <a:endParaRPr lang="en-US" altLang="en-US" sz="2400">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701</TotalTime>
  <Words>958</Words>
  <Application>Microsoft Office PowerPoint</Application>
  <PresentationFormat>On-screen Show (4:3)</PresentationFormat>
  <Paragraphs>251</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Impact</vt:lpstr>
      <vt:lpstr>Tahoma</vt:lpstr>
      <vt:lpstr>Times New Roman</vt:lpstr>
      <vt:lpstr>Trebuchet MS</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queues</dc:title>
  <dc:subject>Queues</dc:subject>
  <dc:creator>A+ Computer Science</dc:creator>
  <cp:keywords>www.apluscompsci.com</cp:keywords>
  <dc:description>Queues_x000d_
©A+ Computer Science_x000d_
www.apluscompsci.com</dc:description>
  <cp:lastModifiedBy>Weldon Jasik</cp:lastModifiedBy>
  <cp:revision>129</cp:revision>
  <dcterms:created xsi:type="dcterms:W3CDTF">1997-12-05T16:05:17Z</dcterms:created>
  <dcterms:modified xsi:type="dcterms:W3CDTF">2022-12-05T19:45:00Z</dcterms:modified>
  <cp:category>www.apluscompsci.com</cp:category>
</cp:coreProperties>
</file>