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handoutMasterIdLst>
    <p:handoutMasterId r:id="rId43"/>
  </p:handoutMasterIdLst>
  <p:sldIdLst>
    <p:sldId id="256" r:id="rId2"/>
    <p:sldId id="351" r:id="rId3"/>
    <p:sldId id="352" r:id="rId4"/>
    <p:sldId id="364" r:id="rId5"/>
    <p:sldId id="337" r:id="rId6"/>
    <p:sldId id="365" r:id="rId7"/>
    <p:sldId id="356" r:id="rId8"/>
    <p:sldId id="355" r:id="rId9"/>
    <p:sldId id="341" r:id="rId10"/>
    <p:sldId id="264" r:id="rId11"/>
    <p:sldId id="357" r:id="rId12"/>
    <p:sldId id="342" r:id="rId13"/>
    <p:sldId id="349" r:id="rId14"/>
    <p:sldId id="343" r:id="rId15"/>
    <p:sldId id="344" r:id="rId16"/>
    <p:sldId id="345" r:id="rId17"/>
    <p:sldId id="348" r:id="rId18"/>
    <p:sldId id="346" r:id="rId19"/>
    <p:sldId id="347" r:id="rId20"/>
    <p:sldId id="333" r:id="rId21"/>
    <p:sldId id="389" r:id="rId22"/>
    <p:sldId id="388" r:id="rId23"/>
    <p:sldId id="257" r:id="rId24"/>
    <p:sldId id="334" r:id="rId25"/>
    <p:sldId id="358" r:id="rId26"/>
    <p:sldId id="359" r:id="rId27"/>
    <p:sldId id="360" r:id="rId28"/>
    <p:sldId id="369" r:id="rId29"/>
    <p:sldId id="322" r:id="rId30"/>
    <p:sldId id="323" r:id="rId31"/>
    <p:sldId id="383" r:id="rId32"/>
    <p:sldId id="379" r:id="rId33"/>
    <p:sldId id="380" r:id="rId34"/>
    <p:sldId id="381" r:id="rId35"/>
    <p:sldId id="387" r:id="rId36"/>
    <p:sldId id="386" r:id="rId37"/>
    <p:sldId id="362" r:id="rId38"/>
    <p:sldId id="363" r:id="rId39"/>
    <p:sldId id="368" r:id="rId40"/>
    <p:sldId id="328" r:id="rId41"/>
  </p:sldIdLst>
  <p:sldSz cx="9144000" cy="6858000" type="screen4x3"/>
  <p:notesSz cx="6858000" cy="9144000"/>
  <p:custDataLst>
    <p:tags r:id="rId44"/>
  </p:custDataLst>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9CC"/>
    <a:srgbClr val="003366"/>
    <a:srgbClr val="660066"/>
    <a:srgbClr val="FFFF00"/>
    <a:srgbClr val="FFFFCC"/>
    <a:srgbClr val="FFCCFF"/>
    <a:srgbClr val="99FF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90" autoAdjust="0"/>
    <p:restoredTop sz="88608" autoAdjust="0"/>
  </p:normalViewPr>
  <p:slideViewPr>
    <p:cSldViewPr>
      <p:cViewPr varScale="1">
        <p:scale>
          <a:sx n="87" d="100"/>
          <a:sy n="87" d="100"/>
        </p:scale>
        <p:origin x="4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72"/>
    </p:cViewPr>
  </p:sorterViewPr>
  <p:notesViewPr>
    <p:cSldViewPr>
      <p:cViewPr varScale="1">
        <p:scale>
          <a:sx n="63" d="100"/>
          <a:sy n="63" d="100"/>
        </p:scale>
        <p:origin x="-243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lvl1pPr>
          </a:lstStyle>
          <a:p>
            <a:pPr>
              <a:defRPr/>
            </a:pPr>
            <a:endParaRPr lang="en-US"/>
          </a:p>
        </p:txBody>
      </p:sp>
      <p:sp>
        <p:nvSpPr>
          <p:cNvPr id="3993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en-US"/>
          </a:p>
        </p:txBody>
      </p:sp>
      <p:sp>
        <p:nvSpPr>
          <p:cNvPr id="3994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1"/>
            </a:lvl1pPr>
          </a:lstStyle>
          <a:p>
            <a:pPr>
              <a:defRPr/>
            </a:pPr>
            <a:endParaRPr lang="en-US"/>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a:lvl1pPr>
          </a:lstStyle>
          <a:p>
            <a:pPr>
              <a:defRPr/>
            </a:pPr>
            <a:fld id="{C008D70E-2E68-44A0-BD0F-EE16C74DF1BE}" type="slidenum">
              <a:rPr lang="en-US"/>
              <a:pPr>
                <a:defRPr/>
              </a:pPr>
              <a:t>‹#›</a:t>
            </a:fld>
            <a:endParaRPr lang="en-US"/>
          </a:p>
        </p:txBody>
      </p:sp>
    </p:spTree>
    <p:extLst>
      <p:ext uri="{BB962C8B-B14F-4D97-AF65-F5344CB8AC3E}">
        <p14:creationId xmlns:p14="http://schemas.microsoft.com/office/powerpoint/2010/main" val="516336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3105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48725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4943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40933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60680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8009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680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88013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644318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64034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4240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89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61738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39346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30979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02509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60483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84071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91136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499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03538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34526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04883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612144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32366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2895600" y="525463"/>
            <a:ext cx="3505200" cy="26289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xfrm>
            <a:off x="929640" y="3329940"/>
            <a:ext cx="7437120" cy="315468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7" tIns="46589" rIns="93177" bIns="4658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30014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2895600" y="525463"/>
            <a:ext cx="3505200" cy="26289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5" name="Rectangle 3"/>
          <p:cNvSpPr>
            <a:spLocks noGrp="1" noChangeArrowheads="1"/>
          </p:cNvSpPr>
          <p:nvPr>
            <p:ph type="body" idx="1"/>
          </p:nvPr>
        </p:nvSpPr>
        <p:spPr bwMode="auto">
          <a:xfrm>
            <a:off x="929640" y="3329940"/>
            <a:ext cx="7437120" cy="315468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2" tIns="46587" rIns="93172" bIns="46587"/>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2895600" y="525463"/>
            <a:ext cx="3505200" cy="26289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5" name="Rectangle 3"/>
          <p:cNvSpPr>
            <a:spLocks noGrp="1" noChangeArrowheads="1"/>
          </p:cNvSpPr>
          <p:nvPr>
            <p:ph type="body" idx="1"/>
          </p:nvPr>
        </p:nvSpPr>
        <p:spPr bwMode="auto">
          <a:xfrm>
            <a:off x="929640" y="3329940"/>
            <a:ext cx="7437120" cy="315468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2" tIns="46587" rIns="93172" bIns="46587"/>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2895600" y="525463"/>
            <a:ext cx="3505200" cy="26289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9" name="Rectangle 3"/>
          <p:cNvSpPr>
            <a:spLocks noGrp="1" noChangeArrowheads="1"/>
          </p:cNvSpPr>
          <p:nvPr>
            <p:ph type="body" idx="1"/>
          </p:nvPr>
        </p:nvSpPr>
        <p:spPr bwMode="auto">
          <a:xfrm>
            <a:off x="929640" y="3329940"/>
            <a:ext cx="7437120" cy="315468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2" tIns="46587" rIns="93172" bIns="46587"/>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2895600" y="525463"/>
            <a:ext cx="3505200" cy="26289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3" name="Rectangle 3"/>
          <p:cNvSpPr>
            <a:spLocks noGrp="1" noChangeArrowheads="1"/>
          </p:cNvSpPr>
          <p:nvPr>
            <p:ph type="body" idx="1"/>
          </p:nvPr>
        </p:nvSpPr>
        <p:spPr bwMode="auto">
          <a:xfrm>
            <a:off x="929640" y="3329940"/>
            <a:ext cx="7437120" cy="315468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2" tIns="46587" rIns="93172" bIns="46587"/>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2895600" y="525463"/>
            <a:ext cx="3505200" cy="26289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7" name="Rectangle 3"/>
          <p:cNvSpPr>
            <a:spLocks noGrp="1" noChangeArrowheads="1"/>
          </p:cNvSpPr>
          <p:nvPr>
            <p:ph type="body" idx="1"/>
          </p:nvPr>
        </p:nvSpPr>
        <p:spPr bwMode="auto">
          <a:xfrm>
            <a:off x="929640" y="3329940"/>
            <a:ext cx="7437120" cy="315468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2" tIns="46587" rIns="93172" bIns="46587"/>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2895600" y="525463"/>
            <a:ext cx="3505200" cy="26289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1" name="Rectangle 3"/>
          <p:cNvSpPr>
            <a:spLocks noGrp="1" noChangeArrowheads="1"/>
          </p:cNvSpPr>
          <p:nvPr>
            <p:ph type="body" idx="1"/>
          </p:nvPr>
        </p:nvSpPr>
        <p:spPr bwMode="auto">
          <a:xfrm>
            <a:off x="929640" y="3329940"/>
            <a:ext cx="7437120" cy="315468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2" tIns="46587" rIns="93172" bIns="46587"/>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2895600" y="525463"/>
            <a:ext cx="3505200" cy="26289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p:cNvSpPr>
            <a:spLocks noGrp="1" noChangeArrowheads="1"/>
          </p:cNvSpPr>
          <p:nvPr>
            <p:ph type="body" idx="1"/>
          </p:nvPr>
        </p:nvSpPr>
        <p:spPr bwMode="auto">
          <a:xfrm>
            <a:off x="929640" y="3329940"/>
            <a:ext cx="7437120" cy="315468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2" tIns="46587" rIns="93172" bIns="46587"/>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2895600" y="525463"/>
            <a:ext cx="3505200" cy="26289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9" name="Rectangle 3"/>
          <p:cNvSpPr>
            <a:spLocks noGrp="1" noChangeArrowheads="1"/>
          </p:cNvSpPr>
          <p:nvPr>
            <p:ph type="body" idx="1"/>
          </p:nvPr>
        </p:nvSpPr>
        <p:spPr bwMode="auto">
          <a:xfrm>
            <a:off x="929640" y="3329940"/>
            <a:ext cx="7437120" cy="315468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2" tIns="46587" rIns="93172" bIns="46587"/>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895600" y="525463"/>
            <a:ext cx="3505200" cy="26289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3" name="Rectangle 3"/>
          <p:cNvSpPr>
            <a:spLocks noGrp="1" noChangeArrowheads="1"/>
          </p:cNvSpPr>
          <p:nvPr>
            <p:ph type="body" idx="1"/>
          </p:nvPr>
        </p:nvSpPr>
        <p:spPr bwMode="auto">
          <a:xfrm>
            <a:off x="929640" y="3329940"/>
            <a:ext cx="7437120" cy="315468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7" tIns="46589" rIns="93177" bIns="46589"/>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8471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22334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12077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09733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55920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73321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DFF4D22-219A-41EC-AAAA-A480C6A0241D}" type="slidenum">
              <a:rPr lang="en-US"/>
              <a:pPr>
                <a:defRPr/>
              </a:pPr>
              <a:t>‹#›</a:t>
            </a:fld>
            <a:endParaRPr lang="en-US"/>
          </a:p>
        </p:txBody>
      </p:sp>
      <p:sp>
        <p:nvSpPr>
          <p:cNvPr id="6" name="Rectangle 8"/>
          <p:cNvSpPr>
            <a:spLocks noGrp="1" noChangeArrowheads="1"/>
          </p:cNvSpPr>
          <p:nvPr>
            <p:ph type="ftr" sz="quarter" idx="12"/>
          </p:nvPr>
        </p:nvSpPr>
        <p:spPr>
          <a:ln/>
        </p:spPr>
        <p:txBody>
          <a:bodyPr/>
          <a:lstStyle>
            <a:lvl1pPr>
              <a:defRPr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extLst>
      <p:ext uri="{BB962C8B-B14F-4D97-AF65-F5344CB8AC3E}">
        <p14:creationId xmlns:p14="http://schemas.microsoft.com/office/powerpoint/2010/main" val="401510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8F13E7D-FBEA-4997-A3AC-8541F5D50424}" type="slidenum">
              <a:rPr lang="en-US"/>
              <a:pPr>
                <a:defRPr/>
              </a:pPr>
              <a:t>‹#›</a:t>
            </a:fld>
            <a:endParaRPr lang="en-US"/>
          </a:p>
        </p:txBody>
      </p:sp>
      <p:sp>
        <p:nvSpPr>
          <p:cNvPr id="6" name="Rectangle 8"/>
          <p:cNvSpPr>
            <a:spLocks noGrp="1" noChangeArrowheads="1"/>
          </p:cNvSpPr>
          <p:nvPr>
            <p:ph type="ftr" sz="quarter" idx="12"/>
          </p:nvPr>
        </p:nvSpPr>
        <p:spPr>
          <a:ln/>
        </p:spPr>
        <p:txBody>
          <a:bodyPr/>
          <a:lstStyle>
            <a:lvl1pPr>
              <a:defRPr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extLst>
      <p:ext uri="{BB962C8B-B14F-4D97-AF65-F5344CB8AC3E}">
        <p14:creationId xmlns:p14="http://schemas.microsoft.com/office/powerpoint/2010/main" val="149747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9A8F924-4935-45CD-9CDC-E23DC92690DF}" type="slidenum">
              <a:rPr lang="en-US"/>
              <a:pPr>
                <a:defRPr/>
              </a:pPr>
              <a:t>‹#›</a:t>
            </a:fld>
            <a:endParaRPr lang="en-US"/>
          </a:p>
        </p:txBody>
      </p:sp>
      <p:sp>
        <p:nvSpPr>
          <p:cNvPr id="6" name="Rectangle 8"/>
          <p:cNvSpPr>
            <a:spLocks noGrp="1" noChangeArrowheads="1"/>
          </p:cNvSpPr>
          <p:nvPr>
            <p:ph type="ftr" sz="quarter" idx="12"/>
          </p:nvPr>
        </p:nvSpPr>
        <p:spPr>
          <a:ln/>
        </p:spPr>
        <p:txBody>
          <a:bodyPr/>
          <a:lstStyle>
            <a:lvl1pPr>
              <a:defRPr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extLst>
      <p:ext uri="{BB962C8B-B14F-4D97-AF65-F5344CB8AC3E}">
        <p14:creationId xmlns:p14="http://schemas.microsoft.com/office/powerpoint/2010/main" val="297004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8BAC133-8006-4042-A2C6-E2135B65489B}" type="slidenum">
              <a:rPr lang="en-US"/>
              <a:pPr>
                <a:defRPr/>
              </a:pPr>
              <a:t>‹#›</a:t>
            </a:fld>
            <a:endParaRPr lang="en-US"/>
          </a:p>
        </p:txBody>
      </p:sp>
      <p:sp>
        <p:nvSpPr>
          <p:cNvPr id="6" name="Rectangle 8"/>
          <p:cNvSpPr>
            <a:spLocks noGrp="1" noChangeArrowheads="1"/>
          </p:cNvSpPr>
          <p:nvPr>
            <p:ph type="ftr" sz="quarter" idx="12"/>
          </p:nvPr>
        </p:nvSpPr>
        <p:spPr>
          <a:ln/>
        </p:spPr>
        <p:txBody>
          <a:bodyPr/>
          <a:lstStyle>
            <a:lvl1pPr>
              <a:defRPr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extLst>
      <p:ext uri="{BB962C8B-B14F-4D97-AF65-F5344CB8AC3E}">
        <p14:creationId xmlns:p14="http://schemas.microsoft.com/office/powerpoint/2010/main" val="243840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1E6A31E-D5CB-4919-A098-37296F9BD392}" type="slidenum">
              <a:rPr lang="en-US"/>
              <a:pPr>
                <a:defRPr/>
              </a:pPr>
              <a:t>‹#›</a:t>
            </a:fld>
            <a:endParaRPr lang="en-US"/>
          </a:p>
        </p:txBody>
      </p:sp>
      <p:sp>
        <p:nvSpPr>
          <p:cNvPr id="6" name="Rectangle 8"/>
          <p:cNvSpPr>
            <a:spLocks noGrp="1" noChangeArrowheads="1"/>
          </p:cNvSpPr>
          <p:nvPr>
            <p:ph type="ftr" sz="quarter" idx="12"/>
          </p:nvPr>
        </p:nvSpPr>
        <p:spPr>
          <a:ln/>
        </p:spPr>
        <p:txBody>
          <a:bodyPr/>
          <a:lstStyle>
            <a:lvl1pPr>
              <a:defRPr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extLst>
      <p:ext uri="{BB962C8B-B14F-4D97-AF65-F5344CB8AC3E}">
        <p14:creationId xmlns:p14="http://schemas.microsoft.com/office/powerpoint/2010/main" val="331977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7471938-B544-487E-930F-272EA0E4117E}" type="slidenum">
              <a:rPr lang="en-US"/>
              <a:pPr>
                <a:defRPr/>
              </a:pPr>
              <a:t>‹#›</a:t>
            </a:fld>
            <a:endParaRPr lang="en-US"/>
          </a:p>
        </p:txBody>
      </p:sp>
      <p:sp>
        <p:nvSpPr>
          <p:cNvPr id="7" name="Rectangle 8"/>
          <p:cNvSpPr>
            <a:spLocks noGrp="1" noChangeArrowheads="1"/>
          </p:cNvSpPr>
          <p:nvPr>
            <p:ph type="ftr" sz="quarter" idx="12"/>
          </p:nvPr>
        </p:nvSpPr>
        <p:spPr>
          <a:ln/>
        </p:spPr>
        <p:txBody>
          <a:bodyPr/>
          <a:lstStyle>
            <a:lvl1pPr>
              <a:defRPr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extLst>
      <p:ext uri="{BB962C8B-B14F-4D97-AF65-F5344CB8AC3E}">
        <p14:creationId xmlns:p14="http://schemas.microsoft.com/office/powerpoint/2010/main" val="268988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96AB4639-C0DE-4FA4-91C8-CB484847FB20}" type="slidenum">
              <a:rPr lang="en-US"/>
              <a:pPr>
                <a:defRPr/>
              </a:pPr>
              <a:t>‹#›</a:t>
            </a:fld>
            <a:endParaRPr lang="en-US"/>
          </a:p>
        </p:txBody>
      </p:sp>
      <p:sp>
        <p:nvSpPr>
          <p:cNvPr id="9" name="Rectangle 8"/>
          <p:cNvSpPr>
            <a:spLocks noGrp="1" noChangeArrowheads="1"/>
          </p:cNvSpPr>
          <p:nvPr>
            <p:ph type="ftr" sz="quarter" idx="12"/>
          </p:nvPr>
        </p:nvSpPr>
        <p:spPr>
          <a:ln/>
        </p:spPr>
        <p:txBody>
          <a:bodyPr/>
          <a:lstStyle>
            <a:lvl1pPr>
              <a:defRPr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extLst>
      <p:ext uri="{BB962C8B-B14F-4D97-AF65-F5344CB8AC3E}">
        <p14:creationId xmlns:p14="http://schemas.microsoft.com/office/powerpoint/2010/main" val="359842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0D713244-FEF9-4DD2-9774-EB2ADD432F6A}" type="slidenum">
              <a:rPr lang="en-US"/>
              <a:pPr>
                <a:defRPr/>
              </a:pPr>
              <a:t>‹#›</a:t>
            </a:fld>
            <a:endParaRPr lang="en-US"/>
          </a:p>
        </p:txBody>
      </p:sp>
      <p:sp>
        <p:nvSpPr>
          <p:cNvPr id="5" name="Rectangle 8"/>
          <p:cNvSpPr>
            <a:spLocks noGrp="1" noChangeArrowheads="1"/>
          </p:cNvSpPr>
          <p:nvPr>
            <p:ph type="ftr" sz="quarter" idx="12"/>
          </p:nvPr>
        </p:nvSpPr>
        <p:spPr>
          <a:ln/>
        </p:spPr>
        <p:txBody>
          <a:bodyPr/>
          <a:lstStyle>
            <a:lvl1pPr>
              <a:defRPr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extLst>
      <p:ext uri="{BB962C8B-B14F-4D97-AF65-F5344CB8AC3E}">
        <p14:creationId xmlns:p14="http://schemas.microsoft.com/office/powerpoint/2010/main" val="277478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5820E319-8829-4CDA-B5FC-22F831E6A1AD}" type="slidenum">
              <a:rPr lang="en-US"/>
              <a:pPr>
                <a:defRPr/>
              </a:pPr>
              <a:t>‹#›</a:t>
            </a:fld>
            <a:endParaRPr lang="en-US"/>
          </a:p>
        </p:txBody>
      </p:sp>
      <p:sp>
        <p:nvSpPr>
          <p:cNvPr id="4" name="Rectangle 8"/>
          <p:cNvSpPr>
            <a:spLocks noGrp="1" noChangeArrowheads="1"/>
          </p:cNvSpPr>
          <p:nvPr>
            <p:ph type="ftr" sz="quarter" idx="12"/>
          </p:nvPr>
        </p:nvSpPr>
        <p:spPr>
          <a:ln/>
        </p:spPr>
        <p:txBody>
          <a:bodyPr/>
          <a:lstStyle>
            <a:lvl1pPr>
              <a:defRPr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extLst>
      <p:ext uri="{BB962C8B-B14F-4D97-AF65-F5344CB8AC3E}">
        <p14:creationId xmlns:p14="http://schemas.microsoft.com/office/powerpoint/2010/main" val="237439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1078AF7-FA9C-4AE9-8830-C9C18BAA92CE}" type="slidenum">
              <a:rPr lang="en-US"/>
              <a:pPr>
                <a:defRPr/>
              </a:pPr>
              <a:t>‹#›</a:t>
            </a:fld>
            <a:endParaRPr lang="en-US"/>
          </a:p>
        </p:txBody>
      </p:sp>
      <p:sp>
        <p:nvSpPr>
          <p:cNvPr id="7" name="Rectangle 8"/>
          <p:cNvSpPr>
            <a:spLocks noGrp="1" noChangeArrowheads="1"/>
          </p:cNvSpPr>
          <p:nvPr>
            <p:ph type="ftr" sz="quarter" idx="12"/>
          </p:nvPr>
        </p:nvSpPr>
        <p:spPr>
          <a:ln/>
        </p:spPr>
        <p:txBody>
          <a:bodyPr/>
          <a:lstStyle>
            <a:lvl1pPr>
              <a:defRPr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extLst>
      <p:ext uri="{BB962C8B-B14F-4D97-AF65-F5344CB8AC3E}">
        <p14:creationId xmlns:p14="http://schemas.microsoft.com/office/powerpoint/2010/main" val="220141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BD72B21-4C4C-498D-8BEA-C250BB907B4D}" type="slidenum">
              <a:rPr lang="en-US"/>
              <a:pPr>
                <a:defRPr/>
              </a:pPr>
              <a:t>‹#›</a:t>
            </a:fld>
            <a:endParaRPr lang="en-US"/>
          </a:p>
        </p:txBody>
      </p:sp>
      <p:sp>
        <p:nvSpPr>
          <p:cNvPr id="7" name="Rectangle 8"/>
          <p:cNvSpPr>
            <a:spLocks noGrp="1" noChangeArrowheads="1"/>
          </p:cNvSpPr>
          <p:nvPr>
            <p:ph type="ftr" sz="quarter" idx="12"/>
          </p:nvPr>
        </p:nvSpPr>
        <p:spPr>
          <a:ln/>
        </p:spPr>
        <p:txBody>
          <a:bodyPr/>
          <a:lstStyle>
            <a:lvl1pPr>
              <a:defRPr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extLst>
      <p:ext uri="{BB962C8B-B14F-4D97-AF65-F5344CB8AC3E}">
        <p14:creationId xmlns:p14="http://schemas.microsoft.com/office/powerpoint/2010/main" val="232142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atin typeface="+mn-lt"/>
              </a:defRPr>
            </a:lvl1pPr>
          </a:lstStyle>
          <a:p>
            <a:pPr>
              <a:defRPr/>
            </a:pPr>
            <a:fld id="{D8886AA1-88A9-4F85-B9C4-C81CC8BB0412}" type="slidenum">
              <a:rPr lang="en-US"/>
              <a:pPr>
                <a:defRPr/>
              </a:pPr>
              <a:t>‹#›</a:t>
            </a:fld>
            <a:endParaRPr lang="en-US"/>
          </a:p>
        </p:txBody>
      </p:sp>
      <p:sp>
        <p:nvSpPr>
          <p:cNvPr id="1032"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800"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b="0" i="0" u="none">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0" i="0" u="none">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btv.melezinek.cz/home.ht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2051" name="WordArt 4"/>
          <p:cNvSpPr>
            <a:spLocks noChangeArrowheads="1" noChangeShapeType="1" noTextEdit="1"/>
          </p:cNvSpPr>
          <p:nvPr/>
        </p:nvSpPr>
        <p:spPr bwMode="auto">
          <a:xfrm>
            <a:off x="685800" y="1905000"/>
            <a:ext cx="7543800" cy="2286000"/>
          </a:xfrm>
          <a:prstGeom prst="rect">
            <a:avLst/>
          </a:prstGeom>
        </p:spPr>
        <p:txBody>
          <a:bodyPr wrap="none" fromWordArt="1">
            <a:prstTxWarp prst="textPlain">
              <a:avLst>
                <a:gd name="adj" fmla="val 50000"/>
              </a:avLst>
            </a:prstTxWarp>
          </a:bodyPr>
          <a:lstStyle/>
          <a:p>
            <a:pPr algn="ctr"/>
            <a:r>
              <a:rPr lang="en-US" sz="3600" kern="10">
                <a:ln w="9525">
                  <a:solidFill>
                    <a:srgbClr val="FFCC99"/>
                  </a:solidFill>
                  <a:round/>
                  <a:headEnd type="none" w="sm" len="sm"/>
                  <a:tailEnd type="none" w="sm" len="sm"/>
                </a:ln>
                <a:solidFill>
                  <a:srgbClr val="0000FF"/>
                </a:solidFill>
                <a:effectLst>
                  <a:outerShdw dist="35921" dir="2700000" algn="ctr" rotWithShape="0">
                    <a:srgbClr val="C0C0C0"/>
                  </a:outerShdw>
                </a:effectLst>
                <a:latin typeface="Impact"/>
              </a:rPr>
              <a:t>Binary Trees</a:t>
            </a:r>
          </a:p>
        </p:txBody>
      </p:sp>
      <p:sp>
        <p:nvSpPr>
          <p:cNvPr id="2052" name="WordArt 5"/>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a:rPr>
              <a:t>Lab 17</a:t>
            </a:r>
          </a:p>
        </p:txBody>
      </p:sp>
      <p:grpSp>
        <p:nvGrpSpPr>
          <p:cNvPr id="4" name="Group 3"/>
          <p:cNvGrpSpPr/>
          <p:nvPr/>
        </p:nvGrpSpPr>
        <p:grpSpPr>
          <a:xfrm>
            <a:off x="2362200" y="5057946"/>
            <a:ext cx="3581400" cy="694455"/>
            <a:chOff x="1981200" y="4791945"/>
            <a:chExt cx="3581400" cy="694455"/>
          </a:xfrm>
        </p:grpSpPr>
        <p:pic>
          <p:nvPicPr>
            <p:cNvPr id="1027" name="Picture 3" descr="C:\Users\waj10825\AppData\Local\Microsoft\Windows\Temporary Internet Files\Content.IE5\JHXPUZDM\MC900434828[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893" t="29165" r="7046" b="16982"/>
            <a:stretch/>
          </p:blipFill>
          <p:spPr bwMode="auto">
            <a:xfrm>
              <a:off x="5019990" y="5130312"/>
              <a:ext cx="542610" cy="3560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hlinkClick r:id="rId4"/>
            </p:cNvPr>
            <p:cNvSpPr txBox="1"/>
            <p:nvPr/>
          </p:nvSpPr>
          <p:spPr>
            <a:xfrm>
              <a:off x="1981200" y="4791945"/>
              <a:ext cx="3486223" cy="461665"/>
            </a:xfrm>
            <a:prstGeom prst="rect">
              <a:avLst/>
            </a:prstGeom>
            <a:noFill/>
          </p:spPr>
          <p:txBody>
            <a:bodyPr wrap="square" rtlCol="0">
              <a:spAutoFit/>
            </a:bodyPr>
            <a:lstStyle/>
            <a:p>
              <a:r>
                <a:rPr lang="en-US" b="1" dirty="0">
                  <a:latin typeface="Comic Sans MS" pitchFamily="66" charset="0"/>
                </a:rPr>
                <a:t>Binary tree visualizer</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11267" name="Rectangle 1026"/>
          <p:cNvSpPr>
            <a:spLocks noChangeArrowheads="1"/>
          </p:cNvSpPr>
          <p:nvPr/>
        </p:nvSpPr>
        <p:spPr bwMode="auto">
          <a:xfrm>
            <a:off x="914400" y="2133600"/>
            <a:ext cx="6781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public interface Treeable</a:t>
            </a:r>
          </a:p>
          <a:p>
            <a:r>
              <a:rPr lang="en-US" b="1"/>
              <a:t>{</a:t>
            </a:r>
          </a:p>
          <a:p>
            <a:r>
              <a:rPr lang="en-US" b="1"/>
              <a:t>   public Object getValue();</a:t>
            </a:r>
          </a:p>
          <a:p>
            <a:r>
              <a:rPr lang="en-US" b="1"/>
              <a:t>   public Treeable getLeft();</a:t>
            </a:r>
          </a:p>
          <a:p>
            <a:r>
              <a:rPr lang="en-US" b="1"/>
              <a:t>   public Treeable getRight();</a:t>
            </a:r>
          </a:p>
          <a:p>
            <a:r>
              <a:rPr lang="en-US" b="1"/>
              <a:t>   public void setValue(Comparable value);</a:t>
            </a:r>
          </a:p>
          <a:p>
            <a:r>
              <a:rPr lang="en-US" b="1"/>
              <a:t>   public void setLeft(Treeable left);</a:t>
            </a:r>
          </a:p>
          <a:p>
            <a:r>
              <a:rPr lang="en-US" b="1"/>
              <a:t>   public void setRight(Treeable right);</a:t>
            </a:r>
          </a:p>
          <a:p>
            <a:r>
              <a:rPr lang="en-US" b="1"/>
              <a:t>}</a:t>
            </a:r>
          </a:p>
        </p:txBody>
      </p:sp>
      <p:sp>
        <p:nvSpPr>
          <p:cNvPr id="11268" name="WordArt 1031"/>
          <p:cNvSpPr>
            <a:spLocks noChangeArrowheads="1" noChangeShapeType="1" noTextEdit="1"/>
          </p:cNvSpPr>
          <p:nvPr/>
        </p:nvSpPr>
        <p:spPr bwMode="auto">
          <a:xfrm>
            <a:off x="838200" y="457200"/>
            <a:ext cx="75438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a:rPr>
              <a:t>Treeable Interface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12291" name="Rectangle 2"/>
          <p:cNvSpPr>
            <a:spLocks noChangeArrowheads="1"/>
          </p:cNvSpPr>
          <p:nvPr/>
        </p:nvSpPr>
        <p:spPr bwMode="auto">
          <a:xfrm>
            <a:off x="457200" y="457200"/>
            <a:ext cx="8458200" cy="585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t>public class TreeNode implements Treeable</a:t>
            </a:r>
          </a:p>
          <a:p>
            <a:r>
              <a:rPr lang="en-US" sz="1800" b="1"/>
              <a:t>{</a:t>
            </a:r>
          </a:p>
          <a:p>
            <a:r>
              <a:rPr lang="en-US" sz="1800" b="1"/>
              <a:t>   private Comparable treeNodeValue;</a:t>
            </a:r>
          </a:p>
          <a:p>
            <a:r>
              <a:rPr lang="en-US" sz="1800" b="1"/>
              <a:t>   private TreeNode leftTreeNode;</a:t>
            </a:r>
          </a:p>
          <a:p>
            <a:r>
              <a:rPr lang="en-US" sz="1800" b="1"/>
              <a:t>   private TreeNode rightTreeNode;</a:t>
            </a:r>
          </a:p>
          <a:p>
            <a:endParaRPr lang="en-US" sz="1800" b="1"/>
          </a:p>
          <a:p>
            <a:r>
              <a:rPr lang="en-US" sz="1800" b="1"/>
              <a:t>   public TreeNode( ){</a:t>
            </a:r>
          </a:p>
          <a:p>
            <a:r>
              <a:rPr lang="en-US" sz="1800" b="1"/>
              <a:t>      treeNodeValue = null;</a:t>
            </a:r>
          </a:p>
          <a:p>
            <a:r>
              <a:rPr lang="en-US" sz="1800" b="1"/>
              <a:t>      leftTreeNode = null;</a:t>
            </a:r>
          </a:p>
          <a:p>
            <a:r>
              <a:rPr lang="en-US" sz="1800" b="1"/>
              <a:t>      rightTreeNode = null;</a:t>
            </a:r>
          </a:p>
          <a:p>
            <a:r>
              <a:rPr lang="en-US" sz="1800" b="1"/>
              <a:t>   }</a:t>
            </a:r>
          </a:p>
          <a:p>
            <a:endParaRPr lang="en-US" sz="1800" b="1"/>
          </a:p>
          <a:p>
            <a:r>
              <a:rPr lang="en-US" sz="1800" b="1"/>
              <a:t>   public TreeNode(Comparable value, TreeNode left, TreeNode right){</a:t>
            </a:r>
          </a:p>
          <a:p>
            <a:r>
              <a:rPr lang="en-US" sz="1800" b="1"/>
              <a:t>      treeNodeValue = value;</a:t>
            </a:r>
          </a:p>
          <a:p>
            <a:r>
              <a:rPr lang="en-US" sz="1800" b="1"/>
              <a:t>      leftTreeNode = left;</a:t>
            </a:r>
          </a:p>
          <a:p>
            <a:r>
              <a:rPr lang="en-US" sz="1800" b="1"/>
              <a:t>      rightTreeNode = right;</a:t>
            </a:r>
          </a:p>
          <a:p>
            <a:r>
              <a:rPr lang="en-US" sz="1800" b="1"/>
              <a:t>   }</a:t>
            </a:r>
          </a:p>
          <a:p>
            <a:r>
              <a:rPr lang="en-US" sz="1800" b="1"/>
              <a:t>   </a:t>
            </a:r>
          </a:p>
          <a:p>
            <a:r>
              <a:rPr lang="en-US" sz="1800" b="1"/>
              <a:t>   //other methods not shown  </a:t>
            </a:r>
          </a:p>
          <a:p>
            <a:r>
              <a:rPr lang="en-US" sz="1800" b="1"/>
              <a:t>  //refer to the Treeable interface</a:t>
            </a:r>
          </a:p>
          <a:p>
            <a:r>
              <a:rPr lang="en-US" sz="1800" b="1"/>
              <a:t>} </a:t>
            </a:r>
          </a:p>
        </p:txBody>
      </p:sp>
      <p:sp>
        <p:nvSpPr>
          <p:cNvPr id="12292" name="WordArt 5"/>
          <p:cNvSpPr>
            <a:spLocks noChangeArrowheads="1" noChangeShapeType="1" noTextEdit="1"/>
          </p:cNvSpPr>
          <p:nvPr/>
        </p:nvSpPr>
        <p:spPr bwMode="auto">
          <a:xfrm>
            <a:off x="5334000" y="1295400"/>
            <a:ext cx="3505200" cy="1905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The </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TreeNode </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Class</a:t>
            </a:r>
          </a:p>
        </p:txBody>
      </p:sp>
      <p:sp>
        <p:nvSpPr>
          <p:cNvPr id="12293" name="Text Box 8"/>
          <p:cNvSpPr txBox="1">
            <a:spLocks noChangeArrowheads="1"/>
          </p:cNvSpPr>
          <p:nvPr/>
        </p:nvSpPr>
        <p:spPr bwMode="auto">
          <a:xfrm>
            <a:off x="4876800" y="4343400"/>
            <a:ext cx="4038600" cy="1806575"/>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sz="1400" b="1" i="1">
                <a:solidFill>
                  <a:srgbClr val="CC3300"/>
                </a:solidFill>
              </a:rPr>
              <a:t>This TreeNode class is similar to the AP TreeNode.</a:t>
            </a:r>
          </a:p>
          <a:p>
            <a:endParaRPr lang="en-US" sz="1400" b="1" i="1">
              <a:solidFill>
                <a:srgbClr val="CC3300"/>
              </a:solidFill>
            </a:endParaRPr>
          </a:p>
          <a:p>
            <a:r>
              <a:rPr lang="en-US" sz="1400" b="1" i="1">
                <a:solidFill>
                  <a:srgbClr val="CC3300"/>
                </a:solidFill>
              </a:rPr>
              <a:t>You can obtain the official AP TreeNode class from the college board website.  You will be provided with a copy of the AP TreeNode class when you take the AP Computer Science AB exam.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13315" name="Text Box 2"/>
          <p:cNvSpPr txBox="1">
            <a:spLocks noChangeArrowheads="1"/>
          </p:cNvSpPr>
          <p:nvPr/>
        </p:nvSpPr>
        <p:spPr bwMode="auto">
          <a:xfrm>
            <a:off x="228600" y="2286000"/>
            <a:ext cx="891540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800" b="1"/>
              <a:t>Treeable node = new TreeNode("10", null,null);</a:t>
            </a:r>
          </a:p>
          <a:p>
            <a:r>
              <a:rPr lang="en-US" sz="2800" b="1"/>
              <a:t>out.println(node.getValue());</a:t>
            </a:r>
          </a:p>
          <a:p>
            <a:r>
              <a:rPr lang="en-US" sz="2800" b="1"/>
              <a:t>out.println(node.getLeft());</a:t>
            </a:r>
          </a:p>
          <a:p>
            <a:r>
              <a:rPr lang="en-US" sz="2800" b="1"/>
              <a:t>out.println(node.getRight());</a:t>
            </a:r>
          </a:p>
          <a:p>
            <a:endParaRPr lang="en-US" sz="2800" b="1"/>
          </a:p>
          <a:p>
            <a:endParaRPr lang="en-US"/>
          </a:p>
        </p:txBody>
      </p:sp>
      <p:sp>
        <p:nvSpPr>
          <p:cNvPr id="13316" name="WordArt 3"/>
          <p:cNvSpPr>
            <a:spLocks noChangeArrowheads="1" noChangeShapeType="1" noTextEdit="1"/>
          </p:cNvSpPr>
          <p:nvPr/>
        </p:nvSpPr>
        <p:spPr bwMode="auto">
          <a:xfrm>
            <a:off x="1371600" y="304800"/>
            <a:ext cx="6477000" cy="1447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Creating A </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Single Tree Node</a:t>
            </a:r>
          </a:p>
        </p:txBody>
      </p:sp>
      <p:sp>
        <p:nvSpPr>
          <p:cNvPr id="13317" name="Text Box 13"/>
          <p:cNvSpPr txBox="1">
            <a:spLocks noChangeArrowheads="1"/>
          </p:cNvSpPr>
          <p:nvPr/>
        </p:nvSpPr>
        <p:spPr bwMode="auto">
          <a:xfrm>
            <a:off x="6934200" y="3276600"/>
            <a:ext cx="1981200" cy="205422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sz="3200" b="1" u="sng">
                <a:solidFill>
                  <a:srgbClr val="FF0000"/>
                </a:solidFill>
              </a:rPr>
              <a:t>OUTPUT</a:t>
            </a:r>
            <a:r>
              <a:rPr lang="en-US" sz="3200" b="1"/>
              <a:t>10</a:t>
            </a:r>
            <a:br>
              <a:rPr lang="en-US" sz="3200" b="1"/>
            </a:br>
            <a:r>
              <a:rPr lang="en-US" sz="3200" b="1"/>
              <a:t>null</a:t>
            </a:r>
            <a:br>
              <a:rPr lang="en-US" sz="3200" b="1"/>
            </a:br>
            <a:r>
              <a:rPr lang="en-US" sz="3200" b="1"/>
              <a:t>null</a:t>
            </a:r>
          </a:p>
        </p:txBody>
      </p:sp>
      <p:sp>
        <p:nvSpPr>
          <p:cNvPr id="13318" name="Rectangle 14"/>
          <p:cNvSpPr>
            <a:spLocks noChangeArrowheads="1"/>
          </p:cNvSpPr>
          <p:nvPr/>
        </p:nvSpPr>
        <p:spPr bwMode="auto">
          <a:xfrm>
            <a:off x="3505200" y="4343400"/>
            <a:ext cx="2057400" cy="7588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Rectangle 19"/>
          <p:cNvSpPr>
            <a:spLocks noChangeArrowheads="1"/>
          </p:cNvSpPr>
          <p:nvPr/>
        </p:nvSpPr>
        <p:spPr bwMode="auto">
          <a:xfrm>
            <a:off x="4244975" y="447357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10</a:t>
            </a:r>
          </a:p>
        </p:txBody>
      </p:sp>
      <p:sp>
        <p:nvSpPr>
          <p:cNvPr id="13320" name="Text Box 20"/>
          <p:cNvSpPr txBox="1">
            <a:spLocks noChangeArrowheads="1"/>
          </p:cNvSpPr>
          <p:nvPr/>
        </p:nvSpPr>
        <p:spPr bwMode="auto">
          <a:xfrm>
            <a:off x="2743200" y="6019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b="1">
                <a:solidFill>
                  <a:schemeClr val="accent2"/>
                </a:solidFill>
              </a:rPr>
              <a:t>null</a:t>
            </a:r>
          </a:p>
        </p:txBody>
      </p:sp>
      <p:sp>
        <p:nvSpPr>
          <p:cNvPr id="13321" name="Text Box 21"/>
          <p:cNvSpPr txBox="1">
            <a:spLocks noChangeArrowheads="1"/>
          </p:cNvSpPr>
          <p:nvPr/>
        </p:nvSpPr>
        <p:spPr bwMode="auto">
          <a:xfrm>
            <a:off x="5486400" y="6019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b="1">
                <a:solidFill>
                  <a:schemeClr val="accent2"/>
                </a:solidFill>
              </a:rPr>
              <a:t>null</a:t>
            </a:r>
          </a:p>
        </p:txBody>
      </p:sp>
      <p:sp>
        <p:nvSpPr>
          <p:cNvPr id="13322" name="Rectangle 22"/>
          <p:cNvSpPr>
            <a:spLocks noChangeArrowheads="1"/>
          </p:cNvSpPr>
          <p:nvPr/>
        </p:nvSpPr>
        <p:spPr bwMode="auto">
          <a:xfrm>
            <a:off x="3505200" y="51054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Rectangle 23"/>
          <p:cNvSpPr>
            <a:spLocks noChangeArrowheads="1"/>
          </p:cNvSpPr>
          <p:nvPr/>
        </p:nvSpPr>
        <p:spPr bwMode="auto">
          <a:xfrm>
            <a:off x="4572000" y="51054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Line 24"/>
          <p:cNvSpPr>
            <a:spLocks noChangeShapeType="1"/>
          </p:cNvSpPr>
          <p:nvPr/>
        </p:nvSpPr>
        <p:spPr bwMode="auto">
          <a:xfrm flipH="1">
            <a:off x="3276600" y="5486400"/>
            <a:ext cx="533400" cy="6096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5" name="Line 25"/>
          <p:cNvSpPr>
            <a:spLocks noChangeShapeType="1"/>
          </p:cNvSpPr>
          <p:nvPr/>
        </p:nvSpPr>
        <p:spPr bwMode="auto">
          <a:xfrm>
            <a:off x="5257800" y="5486400"/>
            <a:ext cx="609600" cy="6096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14339" name="WordArt 2"/>
          <p:cNvSpPr>
            <a:spLocks noChangeArrowheads="1" noChangeShapeType="1" noTextEdit="1"/>
          </p:cNvSpPr>
          <p:nvPr/>
        </p:nvSpPr>
        <p:spPr bwMode="auto">
          <a:xfrm>
            <a:off x="685800" y="2438400"/>
            <a:ext cx="7620000" cy="1905000"/>
          </a:xfrm>
          <a:prstGeom prst="rect">
            <a:avLst/>
          </a:prstGeom>
        </p:spPr>
        <p:txBody>
          <a:bodyPr wrap="none" fromWordArt="1">
            <a:prstTxWarp prst="textPlain">
              <a:avLst>
                <a:gd name="adj" fmla="val 50000"/>
              </a:avLst>
            </a:prstTxWarp>
          </a:bodyPr>
          <a:lstStyle/>
          <a:p>
            <a:pPr algn="ctr"/>
            <a:r>
              <a:rPr lang="en-US" sz="3600" kern="10">
                <a:ln w="38100">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Open   </a:t>
            </a:r>
          </a:p>
          <a:p>
            <a:pPr algn="ctr"/>
            <a:r>
              <a:rPr lang="en-US" sz="3600" kern="10">
                <a:ln w="38100">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  onetreenode.java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15363" name="WordArt 2"/>
          <p:cNvSpPr>
            <a:spLocks noChangeArrowheads="1" noChangeShapeType="1" noTextEdit="1"/>
          </p:cNvSpPr>
          <p:nvPr/>
        </p:nvSpPr>
        <p:spPr bwMode="auto">
          <a:xfrm>
            <a:off x="762000" y="2362200"/>
            <a:ext cx="7391400" cy="1905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a:rPr>
              <a:t>Linking Tree Nodes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16387" name="WordArt 2"/>
          <p:cNvSpPr>
            <a:spLocks noChangeArrowheads="1" noChangeShapeType="1" noTextEdit="1"/>
          </p:cNvSpPr>
          <p:nvPr/>
        </p:nvSpPr>
        <p:spPr bwMode="auto">
          <a:xfrm>
            <a:off x="838200" y="533400"/>
            <a:ext cx="71628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alpha val="72940"/>
                  </a:srgbClr>
                </a:solidFill>
                <a:effectLst>
                  <a:outerShdw dist="35921" dir="2700000" algn="ctr" rotWithShape="0">
                    <a:srgbClr val="C0C0C0"/>
                  </a:outerShdw>
                </a:effectLst>
                <a:latin typeface="Impact"/>
              </a:rPr>
              <a:t>Linking Tree Nodes</a:t>
            </a:r>
          </a:p>
        </p:txBody>
      </p:sp>
      <p:sp>
        <p:nvSpPr>
          <p:cNvPr id="16388" name="Rectangle 3"/>
          <p:cNvSpPr>
            <a:spLocks noChangeArrowheads="1"/>
          </p:cNvSpPr>
          <p:nvPr/>
        </p:nvSpPr>
        <p:spPr bwMode="auto">
          <a:xfrm>
            <a:off x="381000" y="1828800"/>
            <a:ext cx="778192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TreeNode node = new TreeNode("10",</a:t>
            </a:r>
          </a:p>
          <a:p>
            <a:r>
              <a:rPr lang="en-US" b="1"/>
              <a:t>			new TreeNode("5", null,null),</a:t>
            </a:r>
          </a:p>
          <a:p>
            <a:r>
              <a:rPr lang="en-US" b="1"/>
              <a:t>			new TreeNode("20", null,null));</a:t>
            </a:r>
          </a:p>
          <a:p>
            <a:endParaRPr lang="en-US" b="1"/>
          </a:p>
          <a:p>
            <a:endParaRPr lang="en-US" b="1"/>
          </a:p>
          <a:p>
            <a:r>
              <a:rPr lang="en-US" b="1"/>
              <a:t>out.println(node.getValue());</a:t>
            </a:r>
          </a:p>
          <a:p>
            <a:r>
              <a:rPr lang="en-US" b="1"/>
              <a:t>out.println(node.getLeft().getValue());</a:t>
            </a:r>
          </a:p>
          <a:p>
            <a:r>
              <a:rPr lang="en-US" b="1"/>
              <a:t>out.println(node.getRight().getValue());</a:t>
            </a:r>
          </a:p>
        </p:txBody>
      </p:sp>
      <p:sp>
        <p:nvSpPr>
          <p:cNvPr id="16389" name="Text Box 4"/>
          <p:cNvSpPr txBox="1">
            <a:spLocks noChangeArrowheads="1"/>
          </p:cNvSpPr>
          <p:nvPr/>
        </p:nvSpPr>
        <p:spPr bwMode="auto">
          <a:xfrm>
            <a:off x="7010400" y="3657600"/>
            <a:ext cx="1981200" cy="205422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sz="3200" b="1" u="sng">
                <a:solidFill>
                  <a:srgbClr val="FF0000"/>
                </a:solidFill>
              </a:rPr>
              <a:t>OUTPUT</a:t>
            </a:r>
            <a:r>
              <a:rPr lang="en-US" sz="3200" b="1"/>
              <a:t>10</a:t>
            </a:r>
            <a:br>
              <a:rPr lang="en-US" sz="3200" b="1"/>
            </a:br>
            <a:r>
              <a:rPr lang="en-US" sz="3200" b="1"/>
              <a:t>5</a:t>
            </a:r>
            <a:br>
              <a:rPr lang="en-US" sz="3200" b="1"/>
            </a:br>
            <a:r>
              <a:rPr lang="en-US" sz="3200" b="1"/>
              <a:t>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17411" name="WordArt 2"/>
          <p:cNvSpPr>
            <a:spLocks noChangeArrowheads="1" noChangeShapeType="1" noTextEdit="1"/>
          </p:cNvSpPr>
          <p:nvPr/>
        </p:nvSpPr>
        <p:spPr bwMode="auto">
          <a:xfrm>
            <a:off x="685800" y="2438400"/>
            <a:ext cx="7620000" cy="1905000"/>
          </a:xfrm>
          <a:prstGeom prst="rect">
            <a:avLst/>
          </a:prstGeom>
        </p:spPr>
        <p:txBody>
          <a:bodyPr wrap="none" fromWordArt="1">
            <a:prstTxWarp prst="textPlain">
              <a:avLst>
                <a:gd name="adj" fmla="val 50000"/>
              </a:avLst>
            </a:prstTxWarp>
          </a:bodyPr>
          <a:lstStyle/>
          <a:p>
            <a:pPr algn="ctr"/>
            <a:r>
              <a:rPr lang="en-US" sz="3600" kern="10">
                <a:ln w="38100">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Open   </a:t>
            </a:r>
          </a:p>
          <a:p>
            <a:pPr algn="ctr"/>
            <a:r>
              <a:rPr lang="en-US" sz="3600" kern="10">
                <a:ln w="38100">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  treeone.java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18435" name="Rectangle 2"/>
          <p:cNvSpPr>
            <a:spLocks noChangeArrowheads="1"/>
          </p:cNvSpPr>
          <p:nvPr/>
        </p:nvSpPr>
        <p:spPr bwMode="auto">
          <a:xfrm>
            <a:off x="366713" y="1508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atin typeface="MS LineDraw" charset="2"/>
            </a:endParaRPr>
          </a:p>
        </p:txBody>
      </p:sp>
      <p:sp>
        <p:nvSpPr>
          <p:cNvPr id="18436" name="Rectangle 5"/>
          <p:cNvSpPr>
            <a:spLocks noChangeArrowheads="1"/>
          </p:cNvSpPr>
          <p:nvPr/>
        </p:nvSpPr>
        <p:spPr bwMode="auto">
          <a:xfrm>
            <a:off x="3352800" y="1981200"/>
            <a:ext cx="2057400" cy="7588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Rectangle 6"/>
          <p:cNvSpPr>
            <a:spLocks noChangeArrowheads="1"/>
          </p:cNvSpPr>
          <p:nvPr/>
        </p:nvSpPr>
        <p:spPr bwMode="auto">
          <a:xfrm>
            <a:off x="3352800" y="2743200"/>
            <a:ext cx="984250" cy="681038"/>
          </a:xfrm>
          <a:prstGeom prst="rect">
            <a:avLst/>
          </a:prstGeom>
          <a:solidFill>
            <a:srgbClr val="3366FF">
              <a:alpha val="2509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Rectangle 7"/>
          <p:cNvSpPr>
            <a:spLocks noChangeArrowheads="1"/>
          </p:cNvSpPr>
          <p:nvPr/>
        </p:nvSpPr>
        <p:spPr bwMode="auto">
          <a:xfrm>
            <a:off x="4419600" y="2743200"/>
            <a:ext cx="984250" cy="681038"/>
          </a:xfrm>
          <a:prstGeom prst="rect">
            <a:avLst/>
          </a:prstGeom>
          <a:solidFill>
            <a:srgbClr val="339966">
              <a:alpha val="2509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Line 8"/>
          <p:cNvSpPr>
            <a:spLocks noChangeShapeType="1"/>
          </p:cNvSpPr>
          <p:nvPr/>
        </p:nvSpPr>
        <p:spPr bwMode="auto">
          <a:xfrm>
            <a:off x="5257800" y="3276600"/>
            <a:ext cx="457200" cy="4572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0" name="Line 9"/>
          <p:cNvSpPr>
            <a:spLocks noChangeShapeType="1"/>
          </p:cNvSpPr>
          <p:nvPr/>
        </p:nvSpPr>
        <p:spPr bwMode="auto">
          <a:xfrm flipH="1">
            <a:off x="3124200" y="3276600"/>
            <a:ext cx="381000" cy="4572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1" name="Rectangle 10"/>
          <p:cNvSpPr>
            <a:spLocks noChangeArrowheads="1"/>
          </p:cNvSpPr>
          <p:nvPr/>
        </p:nvSpPr>
        <p:spPr bwMode="auto">
          <a:xfrm>
            <a:off x="4092575" y="211137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20</a:t>
            </a:r>
          </a:p>
        </p:txBody>
      </p:sp>
      <p:sp>
        <p:nvSpPr>
          <p:cNvPr id="18442" name="Rectangle 13"/>
          <p:cNvSpPr>
            <a:spLocks noChangeArrowheads="1"/>
          </p:cNvSpPr>
          <p:nvPr/>
        </p:nvSpPr>
        <p:spPr bwMode="auto">
          <a:xfrm>
            <a:off x="1143000" y="3810000"/>
            <a:ext cx="2057400" cy="7588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3" name="Rectangle 14"/>
          <p:cNvSpPr>
            <a:spLocks noChangeArrowheads="1"/>
          </p:cNvSpPr>
          <p:nvPr/>
        </p:nvSpPr>
        <p:spPr bwMode="auto">
          <a:xfrm>
            <a:off x="1143000" y="4572000"/>
            <a:ext cx="984250" cy="681038"/>
          </a:xfrm>
          <a:prstGeom prst="rect">
            <a:avLst/>
          </a:prstGeom>
          <a:solidFill>
            <a:srgbClr val="3366FF">
              <a:alpha val="23921"/>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4" name="Rectangle 15"/>
          <p:cNvSpPr>
            <a:spLocks noChangeArrowheads="1"/>
          </p:cNvSpPr>
          <p:nvPr/>
        </p:nvSpPr>
        <p:spPr bwMode="auto">
          <a:xfrm>
            <a:off x="2209800" y="4572000"/>
            <a:ext cx="984250" cy="681038"/>
          </a:xfrm>
          <a:prstGeom prst="rect">
            <a:avLst/>
          </a:prstGeom>
          <a:solidFill>
            <a:srgbClr val="339966">
              <a:alpha val="2509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5" name="Line 16"/>
          <p:cNvSpPr>
            <a:spLocks noChangeShapeType="1"/>
          </p:cNvSpPr>
          <p:nvPr/>
        </p:nvSpPr>
        <p:spPr bwMode="auto">
          <a:xfrm>
            <a:off x="3048000" y="5105400"/>
            <a:ext cx="457200" cy="4572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6" name="Line 17"/>
          <p:cNvSpPr>
            <a:spLocks noChangeShapeType="1"/>
          </p:cNvSpPr>
          <p:nvPr/>
        </p:nvSpPr>
        <p:spPr bwMode="auto">
          <a:xfrm flipH="1">
            <a:off x="914400" y="5181600"/>
            <a:ext cx="381000" cy="3810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7" name="Rectangle 18"/>
          <p:cNvSpPr>
            <a:spLocks noChangeArrowheads="1"/>
          </p:cNvSpPr>
          <p:nvPr/>
        </p:nvSpPr>
        <p:spPr bwMode="auto">
          <a:xfrm>
            <a:off x="1882775" y="394017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10</a:t>
            </a:r>
          </a:p>
        </p:txBody>
      </p:sp>
      <p:sp>
        <p:nvSpPr>
          <p:cNvPr id="18448" name="Text Box 19"/>
          <p:cNvSpPr txBox="1">
            <a:spLocks noChangeArrowheads="1"/>
          </p:cNvSpPr>
          <p:nvPr/>
        </p:nvSpPr>
        <p:spPr bwMode="auto">
          <a:xfrm>
            <a:off x="381000" y="5486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b="1">
                <a:solidFill>
                  <a:schemeClr val="accent2"/>
                </a:solidFill>
              </a:rPr>
              <a:t>null</a:t>
            </a:r>
          </a:p>
        </p:txBody>
      </p:sp>
      <p:sp>
        <p:nvSpPr>
          <p:cNvPr id="18449" name="Text Box 20"/>
          <p:cNvSpPr txBox="1">
            <a:spLocks noChangeArrowheads="1"/>
          </p:cNvSpPr>
          <p:nvPr/>
        </p:nvSpPr>
        <p:spPr bwMode="auto">
          <a:xfrm>
            <a:off x="3124200" y="5486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b="1">
                <a:solidFill>
                  <a:schemeClr val="accent2"/>
                </a:solidFill>
              </a:rPr>
              <a:t>null</a:t>
            </a:r>
          </a:p>
        </p:txBody>
      </p:sp>
      <p:sp>
        <p:nvSpPr>
          <p:cNvPr id="18450" name="Rectangle 21"/>
          <p:cNvSpPr>
            <a:spLocks noChangeArrowheads="1"/>
          </p:cNvSpPr>
          <p:nvPr/>
        </p:nvSpPr>
        <p:spPr bwMode="auto">
          <a:xfrm>
            <a:off x="5638800" y="3810000"/>
            <a:ext cx="2057400" cy="7588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1" name="Rectangle 22"/>
          <p:cNvSpPr>
            <a:spLocks noChangeArrowheads="1"/>
          </p:cNvSpPr>
          <p:nvPr/>
        </p:nvSpPr>
        <p:spPr bwMode="auto">
          <a:xfrm>
            <a:off x="5638800" y="4572000"/>
            <a:ext cx="984250" cy="681038"/>
          </a:xfrm>
          <a:prstGeom prst="rect">
            <a:avLst/>
          </a:prstGeom>
          <a:solidFill>
            <a:srgbClr val="3366FF">
              <a:alpha val="2509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2" name="Rectangle 23"/>
          <p:cNvSpPr>
            <a:spLocks noChangeArrowheads="1"/>
          </p:cNvSpPr>
          <p:nvPr/>
        </p:nvSpPr>
        <p:spPr bwMode="auto">
          <a:xfrm>
            <a:off x="6705600" y="4572000"/>
            <a:ext cx="984250" cy="681038"/>
          </a:xfrm>
          <a:prstGeom prst="rect">
            <a:avLst/>
          </a:prstGeom>
          <a:solidFill>
            <a:srgbClr val="339966">
              <a:alpha val="2509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3" name="Line 24"/>
          <p:cNvSpPr>
            <a:spLocks noChangeShapeType="1"/>
          </p:cNvSpPr>
          <p:nvPr/>
        </p:nvSpPr>
        <p:spPr bwMode="auto">
          <a:xfrm>
            <a:off x="7543800" y="5181600"/>
            <a:ext cx="457200" cy="3810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4" name="Line 25"/>
          <p:cNvSpPr>
            <a:spLocks noChangeShapeType="1"/>
          </p:cNvSpPr>
          <p:nvPr/>
        </p:nvSpPr>
        <p:spPr bwMode="auto">
          <a:xfrm flipH="1">
            <a:off x="5410200" y="5181600"/>
            <a:ext cx="381000" cy="3810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5" name="Rectangle 26"/>
          <p:cNvSpPr>
            <a:spLocks noChangeArrowheads="1"/>
          </p:cNvSpPr>
          <p:nvPr/>
        </p:nvSpPr>
        <p:spPr bwMode="auto">
          <a:xfrm>
            <a:off x="6378575" y="394017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25</a:t>
            </a:r>
          </a:p>
        </p:txBody>
      </p:sp>
      <p:sp>
        <p:nvSpPr>
          <p:cNvPr id="18456" name="Text Box 27"/>
          <p:cNvSpPr txBox="1">
            <a:spLocks noChangeArrowheads="1"/>
          </p:cNvSpPr>
          <p:nvPr/>
        </p:nvSpPr>
        <p:spPr bwMode="auto">
          <a:xfrm>
            <a:off x="4876800" y="5486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b="1">
                <a:solidFill>
                  <a:schemeClr val="accent2"/>
                </a:solidFill>
              </a:rPr>
              <a:t>null</a:t>
            </a:r>
          </a:p>
        </p:txBody>
      </p:sp>
      <p:sp>
        <p:nvSpPr>
          <p:cNvPr id="18457" name="Text Box 28"/>
          <p:cNvSpPr txBox="1">
            <a:spLocks noChangeArrowheads="1"/>
          </p:cNvSpPr>
          <p:nvPr/>
        </p:nvSpPr>
        <p:spPr bwMode="auto">
          <a:xfrm>
            <a:off x="7620000" y="5486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b="1">
                <a:solidFill>
                  <a:schemeClr val="accent2"/>
                </a:solidFill>
              </a:rPr>
              <a:t>null</a:t>
            </a:r>
          </a:p>
        </p:txBody>
      </p:sp>
      <p:sp>
        <p:nvSpPr>
          <p:cNvPr id="18458" name="WordArt 29"/>
          <p:cNvSpPr>
            <a:spLocks noChangeArrowheads="1" noChangeShapeType="1" noTextEdit="1"/>
          </p:cNvSpPr>
          <p:nvPr/>
        </p:nvSpPr>
        <p:spPr bwMode="auto">
          <a:xfrm>
            <a:off x="838200" y="533400"/>
            <a:ext cx="71628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alpha val="72940"/>
                  </a:srgbClr>
                </a:solidFill>
                <a:effectLst>
                  <a:outerShdw dist="35921" dir="2700000" algn="ctr" rotWithShape="0">
                    <a:srgbClr val="C0C0C0"/>
                  </a:outerShdw>
                </a:effectLst>
                <a:latin typeface="Impact"/>
              </a:rPr>
              <a:t>Linking Tree Nodes</a:t>
            </a:r>
          </a:p>
        </p:txBody>
      </p:sp>
      <p:sp>
        <p:nvSpPr>
          <p:cNvPr id="18459" name="Text Box 30"/>
          <p:cNvSpPr txBox="1">
            <a:spLocks noChangeArrowheads="1"/>
          </p:cNvSpPr>
          <p:nvPr/>
        </p:nvSpPr>
        <p:spPr bwMode="auto">
          <a:xfrm>
            <a:off x="3886200" y="16764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b="1">
                <a:solidFill>
                  <a:srgbClr val="0000CC"/>
                </a:solidFill>
              </a:rPr>
              <a:t>0xAB</a:t>
            </a:r>
          </a:p>
        </p:txBody>
      </p:sp>
      <p:sp>
        <p:nvSpPr>
          <p:cNvPr id="18460" name="Text Box 31"/>
          <p:cNvSpPr txBox="1">
            <a:spLocks noChangeArrowheads="1"/>
          </p:cNvSpPr>
          <p:nvPr/>
        </p:nvSpPr>
        <p:spPr bwMode="auto">
          <a:xfrm>
            <a:off x="1676400" y="35052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b="1">
                <a:solidFill>
                  <a:srgbClr val="0000CC"/>
                </a:solidFill>
              </a:rPr>
              <a:t>0xCD</a:t>
            </a:r>
          </a:p>
        </p:txBody>
      </p:sp>
      <p:sp>
        <p:nvSpPr>
          <p:cNvPr id="18461" name="Text Box 32"/>
          <p:cNvSpPr txBox="1">
            <a:spLocks noChangeArrowheads="1"/>
          </p:cNvSpPr>
          <p:nvPr/>
        </p:nvSpPr>
        <p:spPr bwMode="auto">
          <a:xfrm>
            <a:off x="6172200" y="35052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b="1">
                <a:solidFill>
                  <a:srgbClr val="0000CC"/>
                </a:solidFill>
              </a:rPr>
              <a:t>0x57</a:t>
            </a:r>
          </a:p>
        </p:txBody>
      </p:sp>
      <p:sp>
        <p:nvSpPr>
          <p:cNvPr id="18462" name="Text Box 33"/>
          <p:cNvSpPr txBox="1">
            <a:spLocks noChangeArrowheads="1"/>
          </p:cNvSpPr>
          <p:nvPr/>
        </p:nvSpPr>
        <p:spPr bwMode="auto">
          <a:xfrm>
            <a:off x="3505200" y="28956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b="1">
                <a:solidFill>
                  <a:srgbClr val="0000CC"/>
                </a:solidFill>
              </a:rPr>
              <a:t>0xCD</a:t>
            </a:r>
          </a:p>
        </p:txBody>
      </p:sp>
      <p:sp>
        <p:nvSpPr>
          <p:cNvPr id="18463" name="Text Box 34"/>
          <p:cNvSpPr txBox="1">
            <a:spLocks noChangeArrowheads="1"/>
          </p:cNvSpPr>
          <p:nvPr/>
        </p:nvSpPr>
        <p:spPr bwMode="auto">
          <a:xfrm>
            <a:off x="4572000" y="28956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b="1">
                <a:solidFill>
                  <a:srgbClr val="0000CC"/>
                </a:solidFill>
              </a:rPr>
              <a:t>0x57</a:t>
            </a:r>
          </a:p>
        </p:txBody>
      </p:sp>
      <p:sp>
        <p:nvSpPr>
          <p:cNvPr id="18464" name="Text Box 36"/>
          <p:cNvSpPr txBox="1">
            <a:spLocks noChangeArrowheads="1"/>
          </p:cNvSpPr>
          <p:nvPr/>
        </p:nvSpPr>
        <p:spPr bwMode="auto">
          <a:xfrm>
            <a:off x="1295400" y="47244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b="1">
                <a:solidFill>
                  <a:srgbClr val="0000CC"/>
                </a:solidFill>
              </a:rPr>
              <a:t>null</a:t>
            </a:r>
          </a:p>
        </p:txBody>
      </p:sp>
      <p:sp>
        <p:nvSpPr>
          <p:cNvPr id="18465" name="Text Box 37"/>
          <p:cNvSpPr txBox="1">
            <a:spLocks noChangeArrowheads="1"/>
          </p:cNvSpPr>
          <p:nvPr/>
        </p:nvSpPr>
        <p:spPr bwMode="auto">
          <a:xfrm>
            <a:off x="2362200" y="47244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b="1">
                <a:solidFill>
                  <a:srgbClr val="0000CC"/>
                </a:solidFill>
              </a:rPr>
              <a:t>null</a:t>
            </a:r>
          </a:p>
        </p:txBody>
      </p:sp>
      <p:sp>
        <p:nvSpPr>
          <p:cNvPr id="18466" name="Text Box 38"/>
          <p:cNvSpPr txBox="1">
            <a:spLocks noChangeArrowheads="1"/>
          </p:cNvSpPr>
          <p:nvPr/>
        </p:nvSpPr>
        <p:spPr bwMode="auto">
          <a:xfrm>
            <a:off x="5791200" y="47244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b="1">
                <a:solidFill>
                  <a:srgbClr val="0000CC"/>
                </a:solidFill>
              </a:rPr>
              <a:t>null</a:t>
            </a:r>
          </a:p>
        </p:txBody>
      </p:sp>
      <p:sp>
        <p:nvSpPr>
          <p:cNvPr id="18467" name="Text Box 39"/>
          <p:cNvSpPr txBox="1">
            <a:spLocks noChangeArrowheads="1"/>
          </p:cNvSpPr>
          <p:nvPr/>
        </p:nvSpPr>
        <p:spPr bwMode="auto">
          <a:xfrm>
            <a:off x="6934200" y="47244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600" b="1">
                <a:solidFill>
                  <a:srgbClr val="0000CC"/>
                </a:solidFill>
              </a:rPr>
              <a:t>null</a:t>
            </a:r>
          </a:p>
        </p:txBody>
      </p:sp>
      <p:sp>
        <p:nvSpPr>
          <p:cNvPr id="18468" name="Rectangle 40"/>
          <p:cNvSpPr>
            <a:spLocks noChangeArrowheads="1"/>
          </p:cNvSpPr>
          <p:nvPr/>
        </p:nvSpPr>
        <p:spPr bwMode="auto">
          <a:xfrm>
            <a:off x="3962400" y="1447800"/>
            <a:ext cx="600075" cy="28416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a:solidFill>
                  <a:schemeClr val="accent2"/>
                </a:solidFill>
              </a:rPr>
              <a:t>Root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19459" name="WordArt 2"/>
          <p:cNvSpPr>
            <a:spLocks noChangeArrowheads="1" noChangeShapeType="1" noTextEdit="1"/>
          </p:cNvSpPr>
          <p:nvPr/>
        </p:nvSpPr>
        <p:spPr bwMode="auto">
          <a:xfrm>
            <a:off x="838200" y="533400"/>
            <a:ext cx="71628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alpha val="72940"/>
                  </a:srgbClr>
                </a:solidFill>
                <a:effectLst>
                  <a:outerShdw dist="35921" dir="2700000" algn="ctr" rotWithShape="0">
                    <a:srgbClr val="C0C0C0"/>
                  </a:outerShdw>
                </a:effectLst>
                <a:latin typeface="Impact"/>
              </a:rPr>
              <a:t>Linking Tree Nodes</a:t>
            </a:r>
          </a:p>
        </p:txBody>
      </p:sp>
      <p:sp>
        <p:nvSpPr>
          <p:cNvPr id="19460" name="Rectangle 3"/>
          <p:cNvSpPr>
            <a:spLocks noChangeArrowheads="1"/>
          </p:cNvSpPr>
          <p:nvPr/>
        </p:nvSpPr>
        <p:spPr bwMode="auto">
          <a:xfrm>
            <a:off x="381000" y="1828800"/>
            <a:ext cx="707072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TreeNode x = new TreeNode("10",null,null);</a:t>
            </a:r>
          </a:p>
          <a:p>
            <a:r>
              <a:rPr lang="en-US" b="1"/>
              <a:t>TreeNode y = new TreeNode("25", null,null);</a:t>
            </a:r>
          </a:p>
          <a:p>
            <a:r>
              <a:rPr lang="en-US" b="1"/>
              <a:t>TreeNode z =</a:t>
            </a:r>
            <a:r>
              <a:rPr lang="en-US"/>
              <a:t> </a:t>
            </a:r>
            <a:r>
              <a:rPr lang="en-US" b="1"/>
              <a:t>new TreeNode("20", x, y);</a:t>
            </a:r>
          </a:p>
          <a:p>
            <a:endParaRPr lang="en-US" b="1"/>
          </a:p>
          <a:p>
            <a:endParaRPr lang="en-US" b="1"/>
          </a:p>
          <a:p>
            <a:r>
              <a:rPr lang="en-US" b="1"/>
              <a:t>out.println(z.getValue());</a:t>
            </a:r>
          </a:p>
          <a:p>
            <a:r>
              <a:rPr lang="en-US" b="1"/>
              <a:t>out.println(z.getLeft().getValue());</a:t>
            </a:r>
          </a:p>
          <a:p>
            <a:r>
              <a:rPr lang="en-US" b="1"/>
              <a:t>out.println(z.getRight().getValue());</a:t>
            </a:r>
          </a:p>
        </p:txBody>
      </p:sp>
      <p:sp>
        <p:nvSpPr>
          <p:cNvPr id="19461" name="Text Box 4"/>
          <p:cNvSpPr txBox="1">
            <a:spLocks noChangeArrowheads="1"/>
          </p:cNvSpPr>
          <p:nvPr/>
        </p:nvSpPr>
        <p:spPr bwMode="auto">
          <a:xfrm>
            <a:off x="7010400" y="3657600"/>
            <a:ext cx="1981200" cy="205422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sz="3200" b="1" u="sng">
                <a:solidFill>
                  <a:srgbClr val="FF0000"/>
                </a:solidFill>
              </a:rPr>
              <a:t>OUTPUT</a:t>
            </a:r>
            <a:r>
              <a:rPr lang="en-US" sz="3200" b="1"/>
              <a:t>20</a:t>
            </a:r>
            <a:br>
              <a:rPr lang="en-US" sz="3200" b="1"/>
            </a:br>
            <a:r>
              <a:rPr lang="en-US" sz="3200" b="1"/>
              <a:t>10</a:t>
            </a:r>
            <a:br>
              <a:rPr lang="en-US" sz="3200" b="1"/>
            </a:br>
            <a:r>
              <a:rPr lang="en-US" sz="3200" b="1"/>
              <a:t>25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20483" name="WordArt 2"/>
          <p:cNvSpPr>
            <a:spLocks noChangeArrowheads="1" noChangeShapeType="1" noTextEdit="1"/>
          </p:cNvSpPr>
          <p:nvPr/>
        </p:nvSpPr>
        <p:spPr bwMode="auto">
          <a:xfrm>
            <a:off x="685800" y="2438400"/>
            <a:ext cx="7620000" cy="1905000"/>
          </a:xfrm>
          <a:prstGeom prst="rect">
            <a:avLst/>
          </a:prstGeom>
        </p:spPr>
        <p:txBody>
          <a:bodyPr wrap="none" fromWordArt="1">
            <a:prstTxWarp prst="textPlain">
              <a:avLst>
                <a:gd name="adj" fmla="val 50000"/>
              </a:avLst>
            </a:prstTxWarp>
          </a:bodyPr>
          <a:lstStyle/>
          <a:p>
            <a:pPr algn="ctr"/>
            <a:r>
              <a:rPr lang="en-US" sz="3600" kern="10">
                <a:ln w="38100">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Open   </a:t>
            </a:r>
          </a:p>
          <a:p>
            <a:pPr algn="ctr"/>
            <a:r>
              <a:rPr lang="en-US" sz="3600" kern="10">
                <a:ln w="38100">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  treetwo.java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3075" name="Text Box 3"/>
          <p:cNvSpPr txBox="1">
            <a:spLocks noChangeArrowheads="1"/>
          </p:cNvSpPr>
          <p:nvPr/>
        </p:nvSpPr>
        <p:spPr bwMode="auto">
          <a:xfrm>
            <a:off x="1447800" y="1905000"/>
            <a:ext cx="59007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800" b="1"/>
              <a:t>TreeSet and TreeMap were built</a:t>
            </a:r>
          </a:p>
          <a:p>
            <a:pPr eaLnBrk="1" hangingPunct="1"/>
            <a:r>
              <a:rPr lang="en-US" sz="2800" b="1"/>
              <a:t>using binary trees.</a:t>
            </a:r>
          </a:p>
          <a:p>
            <a:pPr eaLnBrk="1" hangingPunct="1"/>
            <a:endParaRPr lang="en-US" sz="2800" b="1"/>
          </a:p>
        </p:txBody>
      </p:sp>
      <p:sp>
        <p:nvSpPr>
          <p:cNvPr id="3076" name="WordArt 9"/>
          <p:cNvSpPr>
            <a:spLocks noChangeArrowheads="1" noChangeShapeType="1" noTextEdit="1"/>
          </p:cNvSpPr>
          <p:nvPr/>
        </p:nvSpPr>
        <p:spPr bwMode="auto">
          <a:xfrm>
            <a:off x="1676400" y="609600"/>
            <a:ext cx="4953000" cy="685800"/>
          </a:xfrm>
          <a:prstGeom prst="rect">
            <a:avLst/>
          </a:prstGeom>
        </p:spPr>
        <p:txBody>
          <a:bodyPr wrap="none" fromWordArt="1">
            <a:prstTxWarp prst="textPlain">
              <a:avLst>
                <a:gd name="adj" fmla="val 50000"/>
              </a:avLst>
            </a:prstTxWarp>
          </a:bodyPr>
          <a:lstStyle/>
          <a:p>
            <a:pPr algn="ctr"/>
            <a:r>
              <a:rPr lang="en-US" sz="3600" kern="10">
                <a:ln w="9525">
                  <a:solidFill>
                    <a:srgbClr val="FFCC99"/>
                  </a:solidFill>
                  <a:round/>
                  <a:headEnd type="none" w="sm" len="sm"/>
                  <a:tailEnd type="none" w="sm" len="sm"/>
                </a:ln>
                <a:solidFill>
                  <a:srgbClr val="0000FF"/>
                </a:solidFill>
                <a:effectLst>
                  <a:outerShdw dist="35921" dir="2700000" algn="ctr" rotWithShape="0">
                    <a:srgbClr val="C0C0C0"/>
                  </a:outerShdw>
                </a:effectLst>
                <a:latin typeface="Impact"/>
              </a:rPr>
              <a:t>TreeMap and HashMap</a:t>
            </a:r>
          </a:p>
        </p:txBody>
      </p:sp>
      <p:sp>
        <p:nvSpPr>
          <p:cNvPr id="3077" name="Oval 15"/>
          <p:cNvSpPr>
            <a:spLocks noChangeArrowheads="1"/>
          </p:cNvSpPr>
          <p:nvPr/>
        </p:nvSpPr>
        <p:spPr bwMode="auto">
          <a:xfrm>
            <a:off x="4114800" y="38100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3078" name="Oval 16"/>
          <p:cNvSpPr>
            <a:spLocks noChangeArrowheads="1"/>
          </p:cNvSpPr>
          <p:nvPr/>
        </p:nvSpPr>
        <p:spPr bwMode="auto">
          <a:xfrm>
            <a:off x="3352800" y="43434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3079" name="Oval 17"/>
          <p:cNvSpPr>
            <a:spLocks noChangeArrowheads="1"/>
          </p:cNvSpPr>
          <p:nvPr/>
        </p:nvSpPr>
        <p:spPr bwMode="auto">
          <a:xfrm>
            <a:off x="2743200" y="4876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3080" name="Oval 18"/>
          <p:cNvSpPr>
            <a:spLocks noChangeArrowheads="1"/>
          </p:cNvSpPr>
          <p:nvPr/>
        </p:nvSpPr>
        <p:spPr bwMode="auto">
          <a:xfrm>
            <a:off x="3810000" y="4876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3081" name="Oval 19"/>
          <p:cNvSpPr>
            <a:spLocks noChangeArrowheads="1"/>
          </p:cNvSpPr>
          <p:nvPr/>
        </p:nvSpPr>
        <p:spPr bwMode="auto">
          <a:xfrm>
            <a:off x="4876800" y="42672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3082" name="Oval 20"/>
          <p:cNvSpPr>
            <a:spLocks noChangeArrowheads="1"/>
          </p:cNvSpPr>
          <p:nvPr/>
        </p:nvSpPr>
        <p:spPr bwMode="auto">
          <a:xfrm>
            <a:off x="4572000" y="4876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3083" name="Oval 21"/>
          <p:cNvSpPr>
            <a:spLocks noChangeArrowheads="1"/>
          </p:cNvSpPr>
          <p:nvPr/>
        </p:nvSpPr>
        <p:spPr bwMode="auto">
          <a:xfrm>
            <a:off x="5410200" y="4876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21507" name="WordArt 2"/>
          <p:cNvSpPr>
            <a:spLocks noChangeArrowheads="1" noChangeShapeType="1" noTextEdit="1"/>
          </p:cNvSpPr>
          <p:nvPr/>
        </p:nvSpPr>
        <p:spPr bwMode="auto">
          <a:xfrm>
            <a:off x="1371600" y="1066800"/>
            <a:ext cx="6324600" cy="4114800"/>
          </a:xfrm>
          <a:prstGeom prst="rect">
            <a:avLst/>
          </a:prstGeom>
        </p:spPr>
        <p:txBody>
          <a:bodyPr wrap="none" fromWordArt="1">
            <a:prstTxWarp prst="textPlain">
              <a:avLst>
                <a:gd name="adj" fmla="val 50000"/>
              </a:avLst>
            </a:prstTxWarp>
          </a:bodyPr>
          <a:lstStyle/>
          <a:p>
            <a:pPr algn="ctr"/>
            <a:r>
              <a:rPr lang="en-US" sz="3600" kern="10" dirty="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Binary</a:t>
            </a:r>
          </a:p>
          <a:p>
            <a:pPr algn="ctr"/>
            <a:r>
              <a:rPr lang="en-US" sz="3600" kern="10" dirty="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Search</a:t>
            </a:r>
          </a:p>
          <a:p>
            <a:pPr algn="ctr"/>
            <a:r>
              <a:rPr lang="en-US" sz="3600" kern="10" dirty="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Trees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21507" name="WordArt 2"/>
          <p:cNvSpPr>
            <a:spLocks noChangeArrowheads="1" noChangeShapeType="1" noTextEdit="1"/>
          </p:cNvSpPr>
          <p:nvPr/>
        </p:nvSpPr>
        <p:spPr bwMode="auto">
          <a:xfrm>
            <a:off x="762000" y="609600"/>
            <a:ext cx="7467600" cy="762000"/>
          </a:xfrm>
          <a:prstGeom prst="rect">
            <a:avLst/>
          </a:prstGeom>
        </p:spPr>
        <p:txBody>
          <a:bodyPr wrap="none" fromWordArt="1">
            <a:prstTxWarp prst="textPlain">
              <a:avLst>
                <a:gd name="adj" fmla="val 50000"/>
              </a:avLst>
            </a:prstTxWarp>
          </a:bodyPr>
          <a:lstStyle/>
          <a:p>
            <a:pPr algn="ctr"/>
            <a:r>
              <a:rPr lang="en-US" sz="1400" kern="10" dirty="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Binary Search Tree</a:t>
            </a:r>
          </a:p>
        </p:txBody>
      </p:sp>
      <p:sp>
        <p:nvSpPr>
          <p:cNvPr id="2" name="Rectangle 1">
            <a:extLst>
              <a:ext uri="{FF2B5EF4-FFF2-40B4-BE49-F238E27FC236}">
                <a16:creationId xmlns:a16="http://schemas.microsoft.com/office/drawing/2014/main" id="{47A81B6B-8ADF-4D60-881D-2F17C8C3CC13}"/>
              </a:ext>
            </a:extLst>
          </p:cNvPr>
          <p:cNvSpPr/>
          <p:nvPr/>
        </p:nvSpPr>
        <p:spPr>
          <a:xfrm>
            <a:off x="533400" y="2362200"/>
            <a:ext cx="8382000" cy="2893100"/>
          </a:xfrm>
          <a:prstGeom prst="rect">
            <a:avLst/>
          </a:prstGeom>
        </p:spPr>
        <p:txBody>
          <a:bodyPr wrap="square">
            <a:spAutoFit/>
          </a:bodyPr>
          <a:lstStyle/>
          <a:p>
            <a:pPr>
              <a:lnSpc>
                <a:spcPct val="90000"/>
              </a:lnSpc>
              <a:spcAft>
                <a:spcPts val="1200"/>
              </a:spcAft>
            </a:pPr>
            <a:r>
              <a:rPr lang="en-US" sz="3600" dirty="0">
                <a:solidFill>
                  <a:srgbClr val="C00000"/>
                </a:solidFill>
              </a:rPr>
              <a:t>A tree </a:t>
            </a:r>
            <a:r>
              <a:rPr lang="en-US" sz="3600" dirty="0"/>
              <a:t>in which:</a:t>
            </a:r>
          </a:p>
          <a:p>
            <a:pPr marL="457200" indent="-457200">
              <a:lnSpc>
                <a:spcPct val="90000"/>
              </a:lnSpc>
              <a:spcAft>
                <a:spcPts val="1200"/>
              </a:spcAft>
              <a:buFont typeface="Arial" panose="020B0604020202020204" pitchFamily="34" charset="0"/>
              <a:buChar char="•"/>
            </a:pPr>
            <a:r>
              <a:rPr lang="en-US" sz="3600" dirty="0"/>
              <a:t>the data in every</a:t>
            </a:r>
            <a:r>
              <a:rPr lang="en-US" sz="3600" dirty="0">
                <a:solidFill>
                  <a:srgbClr val="C00000"/>
                </a:solidFill>
              </a:rPr>
              <a:t> left </a:t>
            </a:r>
            <a:r>
              <a:rPr lang="en-US" sz="3600" dirty="0"/>
              <a:t>node is </a:t>
            </a:r>
            <a:r>
              <a:rPr lang="en-US" sz="3600" dirty="0">
                <a:solidFill>
                  <a:srgbClr val="C00000"/>
                </a:solidFill>
              </a:rPr>
              <a:t>less</a:t>
            </a:r>
            <a:r>
              <a:rPr lang="en-US" sz="3600" dirty="0"/>
              <a:t> than the data in its parent</a:t>
            </a:r>
          </a:p>
          <a:p>
            <a:pPr marL="457200" indent="-457200">
              <a:lnSpc>
                <a:spcPct val="90000"/>
              </a:lnSpc>
              <a:spcAft>
                <a:spcPts val="1200"/>
              </a:spcAft>
              <a:buFont typeface="Arial" panose="020B0604020202020204" pitchFamily="34" charset="0"/>
              <a:buChar char="•"/>
            </a:pPr>
            <a:r>
              <a:rPr lang="en-US" sz="3600" dirty="0"/>
              <a:t>the data in the</a:t>
            </a:r>
            <a:r>
              <a:rPr lang="en-US" sz="3600" dirty="0">
                <a:solidFill>
                  <a:srgbClr val="C00000"/>
                </a:solidFill>
              </a:rPr>
              <a:t> right </a:t>
            </a:r>
            <a:r>
              <a:rPr lang="en-US" sz="3600" dirty="0"/>
              <a:t>node is </a:t>
            </a:r>
            <a:r>
              <a:rPr lang="en-US" sz="3600" dirty="0">
                <a:solidFill>
                  <a:srgbClr val="C00000"/>
                </a:solidFill>
              </a:rPr>
              <a:t>greater</a:t>
            </a:r>
            <a:r>
              <a:rPr lang="en-US" sz="3600" dirty="0"/>
              <a:t> than the data in its parent.  </a:t>
            </a:r>
          </a:p>
        </p:txBody>
      </p:sp>
    </p:spTree>
    <p:extLst>
      <p:ext uri="{BB962C8B-B14F-4D97-AF65-F5344CB8AC3E}">
        <p14:creationId xmlns:p14="http://schemas.microsoft.com/office/powerpoint/2010/main" val="154105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21507" name="WordArt 2"/>
          <p:cNvSpPr>
            <a:spLocks noChangeArrowheads="1" noChangeShapeType="1" noTextEdit="1"/>
          </p:cNvSpPr>
          <p:nvPr/>
        </p:nvSpPr>
        <p:spPr bwMode="auto">
          <a:xfrm>
            <a:off x="1524000" y="1447800"/>
            <a:ext cx="6248400" cy="3124200"/>
          </a:xfrm>
          <a:prstGeom prst="rect">
            <a:avLst/>
          </a:prstGeom>
        </p:spPr>
        <p:txBody>
          <a:bodyPr wrap="none" fromWordArt="1">
            <a:prstTxWarp prst="textPlain">
              <a:avLst>
                <a:gd name="adj" fmla="val 50000"/>
              </a:avLst>
            </a:prstTxWarp>
          </a:bodyPr>
          <a:lstStyle/>
          <a:p>
            <a:pPr algn="ctr"/>
            <a:r>
              <a:rPr lang="en-US" sz="3600" kern="10" dirty="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Building a</a:t>
            </a:r>
          </a:p>
          <a:p>
            <a:pPr algn="ctr"/>
            <a:r>
              <a:rPr lang="en-US" sz="3600" kern="10" dirty="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BST</a:t>
            </a:r>
          </a:p>
        </p:txBody>
      </p:sp>
    </p:spTree>
    <p:extLst>
      <p:ext uri="{BB962C8B-B14F-4D97-AF65-F5344CB8AC3E}">
        <p14:creationId xmlns:p14="http://schemas.microsoft.com/office/powerpoint/2010/main" val="2244535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22531" name="Rectangle 2"/>
          <p:cNvSpPr>
            <a:spLocks noChangeArrowheads="1"/>
          </p:cNvSpPr>
          <p:nvPr/>
        </p:nvSpPr>
        <p:spPr bwMode="auto">
          <a:xfrm>
            <a:off x="3511550" y="768350"/>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2" name="Rectangle 7"/>
          <p:cNvSpPr>
            <a:spLocks noChangeArrowheads="1"/>
          </p:cNvSpPr>
          <p:nvPr/>
        </p:nvSpPr>
        <p:spPr bwMode="auto">
          <a:xfrm>
            <a:off x="1911350" y="2825750"/>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Rectangle 12"/>
          <p:cNvSpPr>
            <a:spLocks noChangeArrowheads="1"/>
          </p:cNvSpPr>
          <p:nvPr/>
        </p:nvSpPr>
        <p:spPr bwMode="auto">
          <a:xfrm>
            <a:off x="5340350" y="2901950"/>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16"/>
          <p:cNvSpPr>
            <a:spLocks noChangeArrowheads="1"/>
          </p:cNvSpPr>
          <p:nvPr/>
        </p:nvSpPr>
        <p:spPr bwMode="auto">
          <a:xfrm>
            <a:off x="4251325" y="89852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50</a:t>
            </a:r>
          </a:p>
        </p:txBody>
      </p:sp>
      <p:sp>
        <p:nvSpPr>
          <p:cNvPr id="22535" name="Rectangle 17"/>
          <p:cNvSpPr>
            <a:spLocks noChangeArrowheads="1"/>
          </p:cNvSpPr>
          <p:nvPr/>
        </p:nvSpPr>
        <p:spPr bwMode="auto">
          <a:xfrm>
            <a:off x="2498725" y="295592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35</a:t>
            </a:r>
          </a:p>
        </p:txBody>
      </p:sp>
      <p:sp>
        <p:nvSpPr>
          <p:cNvPr id="22536" name="Rectangle 18"/>
          <p:cNvSpPr>
            <a:spLocks noChangeArrowheads="1"/>
          </p:cNvSpPr>
          <p:nvPr/>
        </p:nvSpPr>
        <p:spPr bwMode="auto">
          <a:xfrm>
            <a:off x="6080125" y="303212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70</a:t>
            </a:r>
          </a:p>
        </p:txBody>
      </p:sp>
      <p:sp>
        <p:nvSpPr>
          <p:cNvPr id="22537" name="Rectangle 19"/>
          <p:cNvSpPr>
            <a:spLocks noChangeArrowheads="1"/>
          </p:cNvSpPr>
          <p:nvPr/>
        </p:nvSpPr>
        <p:spPr bwMode="auto">
          <a:xfrm>
            <a:off x="615950" y="4805363"/>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Rectangle 22"/>
          <p:cNvSpPr>
            <a:spLocks noChangeArrowheads="1"/>
          </p:cNvSpPr>
          <p:nvPr/>
        </p:nvSpPr>
        <p:spPr bwMode="auto">
          <a:xfrm>
            <a:off x="1203325" y="486092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22</a:t>
            </a:r>
          </a:p>
        </p:txBody>
      </p:sp>
      <p:sp>
        <p:nvSpPr>
          <p:cNvPr id="22539" name="Rectangle 23"/>
          <p:cNvSpPr>
            <a:spLocks noChangeArrowheads="1"/>
          </p:cNvSpPr>
          <p:nvPr/>
        </p:nvSpPr>
        <p:spPr bwMode="auto">
          <a:xfrm>
            <a:off x="6705600" y="4800600"/>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Rectangle 26"/>
          <p:cNvSpPr>
            <a:spLocks noChangeArrowheads="1"/>
          </p:cNvSpPr>
          <p:nvPr/>
        </p:nvSpPr>
        <p:spPr bwMode="auto">
          <a:xfrm>
            <a:off x="7543800" y="49530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81</a:t>
            </a:r>
          </a:p>
        </p:txBody>
      </p:sp>
      <p:sp>
        <p:nvSpPr>
          <p:cNvPr id="22541" name="Rectangle 27"/>
          <p:cNvSpPr>
            <a:spLocks noChangeArrowheads="1"/>
          </p:cNvSpPr>
          <p:nvPr/>
        </p:nvSpPr>
        <p:spPr bwMode="auto">
          <a:xfrm>
            <a:off x="3206750" y="4805363"/>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Rectangle 30"/>
          <p:cNvSpPr>
            <a:spLocks noChangeArrowheads="1"/>
          </p:cNvSpPr>
          <p:nvPr/>
        </p:nvSpPr>
        <p:spPr bwMode="auto">
          <a:xfrm>
            <a:off x="3870325" y="493712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41</a:t>
            </a:r>
          </a:p>
        </p:txBody>
      </p:sp>
      <p:sp>
        <p:nvSpPr>
          <p:cNvPr id="22543" name="Text Box 32"/>
          <p:cNvSpPr txBox="1">
            <a:spLocks noChangeArrowheads="1"/>
          </p:cNvSpPr>
          <p:nvPr/>
        </p:nvSpPr>
        <p:spPr bwMode="auto">
          <a:xfrm>
            <a:off x="6248400" y="381000"/>
            <a:ext cx="2478088"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sz="2800" b="1"/>
              <a:t>left child is </a:t>
            </a:r>
          </a:p>
          <a:p>
            <a:r>
              <a:rPr lang="en-US" sz="2800" b="1"/>
              <a:t>less than the</a:t>
            </a:r>
          </a:p>
          <a:p>
            <a:r>
              <a:rPr lang="en-US" sz="2800" b="1"/>
              <a:t>parent and</a:t>
            </a:r>
          </a:p>
          <a:p>
            <a:r>
              <a:rPr lang="en-US" sz="2800" b="1"/>
              <a:t>right child</a:t>
            </a:r>
          </a:p>
          <a:p>
            <a:r>
              <a:rPr lang="en-US" sz="2800" b="1"/>
              <a:t>is greater</a:t>
            </a:r>
          </a:p>
        </p:txBody>
      </p:sp>
      <p:sp>
        <p:nvSpPr>
          <p:cNvPr id="22544" name="WordArt 33"/>
          <p:cNvSpPr>
            <a:spLocks noChangeArrowheads="1" noChangeShapeType="1" noTextEdit="1"/>
          </p:cNvSpPr>
          <p:nvPr/>
        </p:nvSpPr>
        <p:spPr bwMode="auto">
          <a:xfrm>
            <a:off x="381000" y="304800"/>
            <a:ext cx="2514600" cy="18288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Binary</a:t>
            </a:r>
          </a:p>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Search</a:t>
            </a:r>
          </a:p>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Tree</a:t>
            </a:r>
          </a:p>
        </p:txBody>
      </p:sp>
      <p:sp>
        <p:nvSpPr>
          <p:cNvPr id="22545" name="Rectangle 39"/>
          <p:cNvSpPr>
            <a:spLocks noChangeArrowheads="1"/>
          </p:cNvSpPr>
          <p:nvPr/>
        </p:nvSpPr>
        <p:spPr bwMode="auto">
          <a:xfrm>
            <a:off x="3505200" y="15240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6" name="Rectangle 40"/>
          <p:cNvSpPr>
            <a:spLocks noChangeArrowheads="1"/>
          </p:cNvSpPr>
          <p:nvPr/>
        </p:nvSpPr>
        <p:spPr bwMode="auto">
          <a:xfrm>
            <a:off x="4572000" y="15240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7" name="Rectangle 41"/>
          <p:cNvSpPr>
            <a:spLocks noChangeArrowheads="1"/>
          </p:cNvSpPr>
          <p:nvPr/>
        </p:nvSpPr>
        <p:spPr bwMode="auto">
          <a:xfrm>
            <a:off x="1905000" y="35814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Rectangle 42"/>
          <p:cNvSpPr>
            <a:spLocks noChangeArrowheads="1"/>
          </p:cNvSpPr>
          <p:nvPr/>
        </p:nvSpPr>
        <p:spPr bwMode="auto">
          <a:xfrm>
            <a:off x="2971800" y="35814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Rectangle 43"/>
          <p:cNvSpPr>
            <a:spLocks noChangeArrowheads="1"/>
          </p:cNvSpPr>
          <p:nvPr/>
        </p:nvSpPr>
        <p:spPr bwMode="auto">
          <a:xfrm>
            <a:off x="5334000" y="36576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Rectangle 44"/>
          <p:cNvSpPr>
            <a:spLocks noChangeArrowheads="1"/>
          </p:cNvSpPr>
          <p:nvPr/>
        </p:nvSpPr>
        <p:spPr bwMode="auto">
          <a:xfrm>
            <a:off x="6400800" y="36576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Rectangle 45"/>
          <p:cNvSpPr>
            <a:spLocks noChangeArrowheads="1"/>
          </p:cNvSpPr>
          <p:nvPr/>
        </p:nvSpPr>
        <p:spPr bwMode="auto">
          <a:xfrm>
            <a:off x="3200400" y="55626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Rectangle 46"/>
          <p:cNvSpPr>
            <a:spLocks noChangeArrowheads="1"/>
          </p:cNvSpPr>
          <p:nvPr/>
        </p:nvSpPr>
        <p:spPr bwMode="auto">
          <a:xfrm>
            <a:off x="4267200" y="55626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3" name="Rectangle 47"/>
          <p:cNvSpPr>
            <a:spLocks noChangeArrowheads="1"/>
          </p:cNvSpPr>
          <p:nvPr/>
        </p:nvSpPr>
        <p:spPr bwMode="auto">
          <a:xfrm>
            <a:off x="609600" y="55626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4" name="Rectangle 48"/>
          <p:cNvSpPr>
            <a:spLocks noChangeArrowheads="1"/>
          </p:cNvSpPr>
          <p:nvPr/>
        </p:nvSpPr>
        <p:spPr bwMode="auto">
          <a:xfrm>
            <a:off x="1676400" y="55626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Rectangle 49"/>
          <p:cNvSpPr>
            <a:spLocks noChangeArrowheads="1"/>
          </p:cNvSpPr>
          <p:nvPr/>
        </p:nvSpPr>
        <p:spPr bwMode="auto">
          <a:xfrm>
            <a:off x="6705600" y="55626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Rectangle 50"/>
          <p:cNvSpPr>
            <a:spLocks noChangeArrowheads="1"/>
          </p:cNvSpPr>
          <p:nvPr/>
        </p:nvSpPr>
        <p:spPr bwMode="auto">
          <a:xfrm>
            <a:off x="7772400" y="55626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Line 51"/>
          <p:cNvSpPr>
            <a:spLocks noChangeShapeType="1"/>
          </p:cNvSpPr>
          <p:nvPr/>
        </p:nvSpPr>
        <p:spPr bwMode="auto">
          <a:xfrm flipH="1">
            <a:off x="1600200" y="3962400"/>
            <a:ext cx="762000" cy="6858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8" name="Line 52"/>
          <p:cNvSpPr>
            <a:spLocks noChangeShapeType="1"/>
          </p:cNvSpPr>
          <p:nvPr/>
        </p:nvSpPr>
        <p:spPr bwMode="auto">
          <a:xfrm>
            <a:off x="3352800" y="3962400"/>
            <a:ext cx="762000" cy="6858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9" name="Line 53"/>
          <p:cNvSpPr>
            <a:spLocks noChangeShapeType="1"/>
          </p:cNvSpPr>
          <p:nvPr/>
        </p:nvSpPr>
        <p:spPr bwMode="auto">
          <a:xfrm>
            <a:off x="6781800" y="4038600"/>
            <a:ext cx="762000" cy="6858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0" name="Line 54"/>
          <p:cNvSpPr>
            <a:spLocks noChangeShapeType="1"/>
          </p:cNvSpPr>
          <p:nvPr/>
        </p:nvSpPr>
        <p:spPr bwMode="auto">
          <a:xfrm>
            <a:off x="4953000" y="1905000"/>
            <a:ext cx="914400" cy="8382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1" name="Line 55"/>
          <p:cNvSpPr>
            <a:spLocks noChangeShapeType="1"/>
          </p:cNvSpPr>
          <p:nvPr/>
        </p:nvSpPr>
        <p:spPr bwMode="auto">
          <a:xfrm flipH="1">
            <a:off x="3124200" y="1905000"/>
            <a:ext cx="838200" cy="8382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2" name="Rectangle 56"/>
          <p:cNvSpPr>
            <a:spLocks noChangeArrowheads="1"/>
          </p:cNvSpPr>
          <p:nvPr/>
        </p:nvSpPr>
        <p:spPr bwMode="auto">
          <a:xfrm>
            <a:off x="4038600" y="228600"/>
            <a:ext cx="919163"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Root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23555" name="Rectangle 2"/>
          <p:cNvSpPr>
            <a:spLocks noChangeArrowheads="1"/>
          </p:cNvSpPr>
          <p:nvPr/>
        </p:nvSpPr>
        <p:spPr bwMode="auto">
          <a:xfrm>
            <a:off x="838200" y="2438400"/>
            <a:ext cx="77819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800" b="1"/>
              <a:t>Every item that is added to a search tree</a:t>
            </a:r>
          </a:p>
          <a:p>
            <a:r>
              <a:rPr lang="en-US" sz="2800" b="1"/>
              <a:t>is first compared to the root.  If the item</a:t>
            </a:r>
          </a:p>
          <a:p>
            <a:r>
              <a:rPr lang="en-US" sz="2800" b="1"/>
              <a:t>is larger than the root, a recursive call is</a:t>
            </a:r>
          </a:p>
          <a:p>
            <a:r>
              <a:rPr lang="en-US" sz="2800" b="1"/>
              <a:t>made on the right sub tree.   If the item is </a:t>
            </a:r>
          </a:p>
          <a:p>
            <a:r>
              <a:rPr lang="en-US" sz="2800" b="1"/>
              <a:t>smaller than the root, a recursive call is</a:t>
            </a:r>
          </a:p>
          <a:p>
            <a:r>
              <a:rPr lang="en-US" sz="2800" b="1"/>
              <a:t>made on the left sub tree.  This process</a:t>
            </a:r>
          </a:p>
          <a:p>
            <a:r>
              <a:rPr lang="en-US" sz="2800" b="1"/>
              <a:t>continues until a null reference is found.</a:t>
            </a:r>
          </a:p>
        </p:txBody>
      </p:sp>
      <p:sp>
        <p:nvSpPr>
          <p:cNvPr id="23556" name="WordArt 3"/>
          <p:cNvSpPr>
            <a:spLocks noChangeArrowheads="1" noChangeShapeType="1" noTextEdit="1"/>
          </p:cNvSpPr>
          <p:nvPr/>
        </p:nvSpPr>
        <p:spPr bwMode="auto">
          <a:xfrm>
            <a:off x="1752600" y="304800"/>
            <a:ext cx="5334000" cy="1828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outerShdw>
                </a:effectLst>
                <a:latin typeface="Impact"/>
              </a:rPr>
              <a:t>adding nodes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24579" name="Rectangle 2"/>
          <p:cNvSpPr>
            <a:spLocks noChangeArrowheads="1"/>
          </p:cNvSpPr>
          <p:nvPr/>
        </p:nvSpPr>
        <p:spPr bwMode="auto">
          <a:xfrm>
            <a:off x="517525" y="5937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0" name="Rectangle 3"/>
          <p:cNvSpPr>
            <a:spLocks noChangeArrowheads="1"/>
          </p:cNvSpPr>
          <p:nvPr/>
        </p:nvSpPr>
        <p:spPr bwMode="auto">
          <a:xfrm>
            <a:off x="1433513" y="4413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atin typeface="Times New Roman" pitchFamily="18" charset="0"/>
            </a:endParaRPr>
          </a:p>
        </p:txBody>
      </p:sp>
      <p:sp>
        <p:nvSpPr>
          <p:cNvPr id="24581" name="Text Box 4"/>
          <p:cNvSpPr txBox="1">
            <a:spLocks noChangeArrowheads="1"/>
          </p:cNvSpPr>
          <p:nvPr/>
        </p:nvSpPr>
        <p:spPr bwMode="auto">
          <a:xfrm>
            <a:off x="517525" y="2022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a:latin typeface="Times New Roman" pitchFamily="18" charset="0"/>
            </a:endParaRPr>
          </a:p>
        </p:txBody>
      </p:sp>
      <p:sp>
        <p:nvSpPr>
          <p:cNvPr id="24582" name="Rectangle 5"/>
          <p:cNvSpPr>
            <a:spLocks noChangeArrowheads="1"/>
          </p:cNvSpPr>
          <p:nvPr/>
        </p:nvSpPr>
        <p:spPr bwMode="auto">
          <a:xfrm>
            <a:off x="609600" y="914400"/>
            <a:ext cx="7691438"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private</a:t>
            </a:r>
            <a:r>
              <a:rPr lang="en-US"/>
              <a:t> TreeNode add(Comparable val, TreeNode tree)</a:t>
            </a:r>
          </a:p>
          <a:p>
            <a:r>
              <a:rPr lang="en-US"/>
              <a:t>{</a:t>
            </a:r>
          </a:p>
          <a:p>
            <a:r>
              <a:rPr lang="en-US" b="1"/>
              <a:t>   if</a:t>
            </a:r>
            <a:r>
              <a:rPr lang="en-US"/>
              <a:t> (tree == null)</a:t>
            </a:r>
          </a:p>
          <a:p>
            <a:r>
              <a:rPr lang="en-US"/>
              <a:t>      </a:t>
            </a:r>
            <a:r>
              <a:rPr lang="en-US" b="1"/>
              <a:t>return</a:t>
            </a:r>
            <a:r>
              <a:rPr lang="en-US"/>
              <a:t> </a:t>
            </a:r>
            <a:r>
              <a:rPr lang="en-US" b="1"/>
              <a:t>new</a:t>
            </a:r>
            <a:r>
              <a:rPr lang="en-US"/>
              <a:t> TreeNode(val, null, null);</a:t>
            </a:r>
          </a:p>
          <a:p>
            <a:endParaRPr lang="en-US"/>
          </a:p>
          <a:p>
            <a:r>
              <a:rPr lang="en-US"/>
              <a:t>   </a:t>
            </a:r>
            <a:r>
              <a:rPr lang="en-US" b="1"/>
              <a:t>int </a:t>
            </a:r>
            <a:r>
              <a:rPr lang="en-US"/>
              <a:t>dirTest = </a:t>
            </a:r>
            <a:r>
              <a:rPr lang="en-US">
                <a:solidFill>
                  <a:schemeClr val="accent2"/>
                </a:solidFill>
              </a:rPr>
              <a:t>val.compareTo(tree.getValue())</a:t>
            </a:r>
            <a:r>
              <a:rPr lang="en-US"/>
              <a:t>;</a:t>
            </a:r>
          </a:p>
          <a:p>
            <a:r>
              <a:rPr lang="en-US"/>
              <a:t>   </a:t>
            </a:r>
            <a:r>
              <a:rPr lang="en-US" b="1"/>
              <a:t>if</a:t>
            </a:r>
            <a:r>
              <a:rPr lang="en-US"/>
              <a:t>(</a:t>
            </a:r>
            <a:r>
              <a:rPr lang="en-US">
                <a:solidFill>
                  <a:srgbClr val="336600"/>
                </a:solidFill>
              </a:rPr>
              <a:t>dirTest&lt;0</a:t>
            </a:r>
            <a:r>
              <a:rPr lang="en-US"/>
              <a:t>)</a:t>
            </a:r>
          </a:p>
          <a:p>
            <a:r>
              <a:rPr lang="en-US"/>
              <a:t>      tree.setLeft(add(val, tree.getLeft()));</a:t>
            </a:r>
          </a:p>
          <a:p>
            <a:r>
              <a:rPr lang="en-US"/>
              <a:t>   </a:t>
            </a:r>
            <a:r>
              <a:rPr lang="en-US" b="1"/>
              <a:t>else if</a:t>
            </a:r>
            <a:r>
              <a:rPr lang="en-US"/>
              <a:t>(</a:t>
            </a:r>
            <a:r>
              <a:rPr lang="en-US">
                <a:solidFill>
                  <a:srgbClr val="336600"/>
                </a:solidFill>
              </a:rPr>
              <a:t>dirTest&gt;0</a:t>
            </a:r>
            <a:r>
              <a:rPr lang="en-US"/>
              <a:t>)</a:t>
            </a:r>
          </a:p>
          <a:p>
            <a:r>
              <a:rPr lang="en-US"/>
              <a:t>      tree.setRight(add(val, tree.getRight()));</a:t>
            </a:r>
          </a:p>
          <a:p>
            <a:r>
              <a:rPr lang="en-US"/>
              <a:t>   </a:t>
            </a:r>
            <a:r>
              <a:rPr lang="en-US" b="1"/>
              <a:t>return</a:t>
            </a:r>
            <a:r>
              <a:rPr lang="en-US"/>
              <a:t> tree;</a:t>
            </a:r>
          </a:p>
          <a:p>
            <a:r>
              <a:rPr lang="en-US"/>
              <a:t>}</a:t>
            </a:r>
          </a:p>
        </p:txBody>
      </p:sp>
      <p:sp>
        <p:nvSpPr>
          <p:cNvPr id="24583" name="WordArt 6"/>
          <p:cNvSpPr>
            <a:spLocks noChangeArrowheads="1" noChangeShapeType="1" noTextEdit="1"/>
          </p:cNvSpPr>
          <p:nvPr/>
        </p:nvSpPr>
        <p:spPr bwMode="auto">
          <a:xfrm>
            <a:off x="685800" y="304800"/>
            <a:ext cx="7543800" cy="533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add - recursive 1</a:t>
            </a:r>
          </a:p>
        </p:txBody>
      </p:sp>
      <p:sp>
        <p:nvSpPr>
          <p:cNvPr id="24584" name="WordArt 7"/>
          <p:cNvSpPr>
            <a:spLocks noChangeArrowheads="1" noChangeShapeType="1" noTextEdit="1"/>
          </p:cNvSpPr>
          <p:nvPr/>
        </p:nvSpPr>
        <p:spPr bwMode="auto">
          <a:xfrm>
            <a:off x="304800" y="5410200"/>
            <a:ext cx="3429000" cy="990600"/>
          </a:xfrm>
          <a:prstGeom prst="rect">
            <a:avLst/>
          </a:prstGeom>
        </p:spPr>
        <p:txBody>
          <a:bodyPr wrap="none" fromWordArt="1">
            <a:prstTxWarp prst="textPlain">
              <a:avLst>
                <a:gd name="adj" fmla="val 50000"/>
              </a:avLst>
            </a:prstTxWarp>
          </a:bodyPr>
          <a:lstStyle/>
          <a:p>
            <a:pPr algn="ctr"/>
            <a:r>
              <a:rPr lang="en-US" sz="3600" kern="10">
                <a:ln w="9525">
                  <a:solidFill>
                    <a:srgbClr val="FF0000"/>
                  </a:solidFill>
                  <a:round/>
                  <a:headEnd type="none" w="sm" len="sm"/>
                  <a:tailEnd type="none" w="sm" len="sm"/>
                </a:ln>
                <a:solidFill>
                  <a:srgbClr val="FFFF99"/>
                </a:solidFill>
                <a:effectLst>
                  <a:outerShdw dist="35921" dir="2700000" algn="ctr" rotWithShape="0">
                    <a:srgbClr val="C0C0C0"/>
                  </a:outerShdw>
                </a:effectLst>
                <a:latin typeface="Impact"/>
              </a:rPr>
              <a:t>How does </a:t>
            </a:r>
          </a:p>
          <a:p>
            <a:pPr algn="ctr"/>
            <a:r>
              <a:rPr lang="en-US" sz="3600" kern="10">
                <a:ln w="9525">
                  <a:solidFill>
                    <a:srgbClr val="FF0000"/>
                  </a:solidFill>
                  <a:round/>
                  <a:headEnd type="none" w="sm" len="sm"/>
                  <a:tailEnd type="none" w="sm" len="sm"/>
                </a:ln>
                <a:solidFill>
                  <a:srgbClr val="FFFF99"/>
                </a:solidFill>
                <a:effectLst>
                  <a:outerShdw dist="35921" dir="2700000" algn="ctr" rotWithShape="0">
                    <a:srgbClr val="C0C0C0"/>
                  </a:outerShdw>
                </a:effectLst>
                <a:latin typeface="Impact"/>
              </a:rPr>
              <a:t>this work?</a:t>
            </a:r>
          </a:p>
        </p:txBody>
      </p:sp>
      <p:sp>
        <p:nvSpPr>
          <p:cNvPr id="24585" name="Text Box 8"/>
          <p:cNvSpPr txBox="1">
            <a:spLocks noChangeArrowheads="1"/>
          </p:cNvSpPr>
          <p:nvPr/>
        </p:nvSpPr>
        <p:spPr bwMode="auto">
          <a:xfrm>
            <a:off x="5486400" y="44958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endParaRPr lang="en-US"/>
          </a:p>
        </p:txBody>
      </p:sp>
      <p:sp>
        <p:nvSpPr>
          <p:cNvPr id="24586" name="Text Box 10"/>
          <p:cNvSpPr txBox="1">
            <a:spLocks noChangeArrowheads="1"/>
          </p:cNvSpPr>
          <p:nvPr/>
        </p:nvSpPr>
        <p:spPr bwMode="auto">
          <a:xfrm>
            <a:off x="7239000" y="1981200"/>
            <a:ext cx="1676400" cy="1628775"/>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sz="2000" b="1">
                <a:solidFill>
                  <a:schemeClr val="accent2"/>
                </a:solidFill>
              </a:rPr>
              <a:t>Check to see which direction to go.   Go left or right?</a:t>
            </a:r>
          </a:p>
        </p:txBody>
      </p:sp>
      <p:sp>
        <p:nvSpPr>
          <p:cNvPr id="24587" name="Line 11"/>
          <p:cNvSpPr>
            <a:spLocks noChangeShapeType="1"/>
          </p:cNvSpPr>
          <p:nvPr/>
        </p:nvSpPr>
        <p:spPr bwMode="auto">
          <a:xfrm flipH="1">
            <a:off x="5867400" y="2209800"/>
            <a:ext cx="1371600" cy="6096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8" name="Text Box 12"/>
          <p:cNvSpPr txBox="1">
            <a:spLocks noChangeArrowheads="1"/>
          </p:cNvSpPr>
          <p:nvPr/>
        </p:nvSpPr>
        <p:spPr bwMode="auto">
          <a:xfrm>
            <a:off x="2971800" y="3200400"/>
            <a:ext cx="1371600" cy="317500"/>
          </a:xfrm>
          <a:prstGeom prst="rect">
            <a:avLst/>
          </a:prstGeom>
          <a:noFill/>
          <a:ln w="12700">
            <a:solidFill>
              <a:srgbClr val="3399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sz="1400" b="1">
                <a:solidFill>
                  <a:srgbClr val="009900"/>
                </a:solidFill>
              </a:rPr>
              <a:t>do I go left?</a:t>
            </a:r>
          </a:p>
        </p:txBody>
      </p:sp>
      <p:sp>
        <p:nvSpPr>
          <p:cNvPr id="24589" name="Text Box 13"/>
          <p:cNvSpPr txBox="1">
            <a:spLocks noChangeArrowheads="1"/>
          </p:cNvSpPr>
          <p:nvPr/>
        </p:nvSpPr>
        <p:spPr bwMode="auto">
          <a:xfrm>
            <a:off x="3505200" y="3962400"/>
            <a:ext cx="1524000" cy="317500"/>
          </a:xfrm>
          <a:prstGeom prst="rect">
            <a:avLst/>
          </a:prstGeom>
          <a:noFill/>
          <a:ln w="12700">
            <a:solidFill>
              <a:srgbClr val="3399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sz="1400" b="1">
                <a:solidFill>
                  <a:srgbClr val="009900"/>
                </a:solidFill>
              </a:rPr>
              <a:t>do I go right?</a:t>
            </a:r>
          </a:p>
        </p:txBody>
      </p:sp>
      <p:sp>
        <p:nvSpPr>
          <p:cNvPr id="24590" name="Text Box 14"/>
          <p:cNvSpPr txBox="1">
            <a:spLocks noChangeArrowheads="1"/>
          </p:cNvSpPr>
          <p:nvPr/>
        </p:nvSpPr>
        <p:spPr bwMode="auto">
          <a:xfrm>
            <a:off x="4267200" y="4876800"/>
            <a:ext cx="4724400" cy="132556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b="1" u="sng">
                <a:solidFill>
                  <a:srgbClr val="FF3300"/>
                </a:solidFill>
              </a:rPr>
              <a:t>AP NOTE</a:t>
            </a:r>
          </a:p>
          <a:p>
            <a:pPr>
              <a:spcBef>
                <a:spcPct val="50000"/>
              </a:spcBef>
            </a:pPr>
            <a:r>
              <a:rPr lang="en-US" sz="1600" b="1">
                <a:solidFill>
                  <a:srgbClr val="FF3300"/>
                </a:solidFill>
              </a:rPr>
              <a:t>After grading the tree question at the AP reading for several years, I can tell you that you absolutely must know this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25603" name="Rectangle 2"/>
          <p:cNvSpPr>
            <a:spLocks noChangeArrowheads="1"/>
          </p:cNvSpPr>
          <p:nvPr/>
        </p:nvSpPr>
        <p:spPr bwMode="auto">
          <a:xfrm>
            <a:off x="517525" y="5937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4" name="Rectangle 3"/>
          <p:cNvSpPr>
            <a:spLocks noChangeArrowheads="1"/>
          </p:cNvSpPr>
          <p:nvPr/>
        </p:nvSpPr>
        <p:spPr bwMode="auto">
          <a:xfrm>
            <a:off x="1433513" y="4413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atin typeface="Times New Roman" pitchFamily="18" charset="0"/>
            </a:endParaRPr>
          </a:p>
        </p:txBody>
      </p:sp>
      <p:sp>
        <p:nvSpPr>
          <p:cNvPr id="25605" name="Text Box 4"/>
          <p:cNvSpPr txBox="1">
            <a:spLocks noChangeArrowheads="1"/>
          </p:cNvSpPr>
          <p:nvPr/>
        </p:nvSpPr>
        <p:spPr bwMode="auto">
          <a:xfrm>
            <a:off x="517525" y="2022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a:latin typeface="Times New Roman" pitchFamily="18" charset="0"/>
            </a:endParaRPr>
          </a:p>
        </p:txBody>
      </p:sp>
      <p:sp>
        <p:nvSpPr>
          <p:cNvPr id="25606" name="Rectangle 5"/>
          <p:cNvSpPr>
            <a:spLocks noChangeArrowheads="1"/>
          </p:cNvSpPr>
          <p:nvPr/>
        </p:nvSpPr>
        <p:spPr bwMode="auto">
          <a:xfrm>
            <a:off x="457200" y="1295400"/>
            <a:ext cx="769143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private</a:t>
            </a:r>
            <a:r>
              <a:rPr lang="en-US"/>
              <a:t> TreeNode add(Comparable val, TreeNode tree)</a:t>
            </a:r>
          </a:p>
          <a:p>
            <a:r>
              <a:rPr lang="en-US"/>
              <a:t>{</a:t>
            </a:r>
          </a:p>
          <a:p>
            <a:r>
              <a:rPr lang="en-US" b="1"/>
              <a:t>   if</a:t>
            </a:r>
            <a:r>
              <a:rPr lang="en-US"/>
              <a:t> (tree == null)</a:t>
            </a:r>
          </a:p>
          <a:p>
            <a:r>
              <a:rPr lang="en-US"/>
              <a:t>     tree = </a:t>
            </a:r>
            <a:r>
              <a:rPr lang="en-US" b="1"/>
              <a:t>new</a:t>
            </a:r>
            <a:r>
              <a:rPr lang="en-US"/>
              <a:t> TreeNode(val, null, null);</a:t>
            </a:r>
          </a:p>
          <a:p>
            <a:r>
              <a:rPr lang="en-US" b="1"/>
              <a:t>   else if</a:t>
            </a:r>
            <a:r>
              <a:rPr lang="en-US"/>
              <a:t> (val.compareTo(tree.getValue()) &lt; 0 )</a:t>
            </a:r>
          </a:p>
          <a:p>
            <a:r>
              <a:rPr lang="en-US"/>
              <a:t>     tree.setLeft(add(val, tree.getLeft()));</a:t>
            </a:r>
          </a:p>
          <a:p>
            <a:r>
              <a:rPr lang="en-US" b="1"/>
              <a:t>   else if</a:t>
            </a:r>
            <a:r>
              <a:rPr lang="en-US"/>
              <a:t> (val.compareTo(tree.getValue()) &gt; 0 )</a:t>
            </a:r>
          </a:p>
          <a:p>
            <a:r>
              <a:rPr lang="en-US"/>
              <a:t>     tree.setRight(add(val, tree.getRight()));</a:t>
            </a:r>
          </a:p>
          <a:p>
            <a:r>
              <a:rPr lang="en-US" b="1"/>
              <a:t>   return</a:t>
            </a:r>
            <a:r>
              <a:rPr lang="en-US"/>
              <a:t> tree;</a:t>
            </a:r>
          </a:p>
          <a:p>
            <a:r>
              <a:rPr lang="en-US"/>
              <a:t>}</a:t>
            </a:r>
          </a:p>
        </p:txBody>
      </p:sp>
      <p:sp>
        <p:nvSpPr>
          <p:cNvPr id="25607" name="WordArt 6"/>
          <p:cNvSpPr>
            <a:spLocks noChangeArrowheads="1" noChangeShapeType="1" noTextEdit="1"/>
          </p:cNvSpPr>
          <p:nvPr/>
        </p:nvSpPr>
        <p:spPr bwMode="auto">
          <a:xfrm>
            <a:off x="685800" y="304800"/>
            <a:ext cx="7543800" cy="533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add - recursive 2</a:t>
            </a:r>
          </a:p>
        </p:txBody>
      </p:sp>
      <p:sp>
        <p:nvSpPr>
          <p:cNvPr id="25608" name="Text Box 7"/>
          <p:cNvSpPr txBox="1">
            <a:spLocks noChangeArrowheads="1"/>
          </p:cNvSpPr>
          <p:nvPr/>
        </p:nvSpPr>
        <p:spPr bwMode="auto">
          <a:xfrm>
            <a:off x="5486400" y="44958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endParaRPr lang="en-US"/>
          </a:p>
        </p:txBody>
      </p:sp>
      <p:sp>
        <p:nvSpPr>
          <p:cNvPr id="25609" name="Text Box 8"/>
          <p:cNvSpPr txBox="1">
            <a:spLocks noChangeArrowheads="1"/>
          </p:cNvSpPr>
          <p:nvPr/>
        </p:nvSpPr>
        <p:spPr bwMode="auto">
          <a:xfrm>
            <a:off x="7162800" y="2133600"/>
            <a:ext cx="1981200" cy="1323975"/>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sz="2000" b="1">
                <a:solidFill>
                  <a:schemeClr val="accent2"/>
                </a:solidFill>
              </a:rPr>
              <a:t>Code works the same as 1, but is more compressed.</a:t>
            </a:r>
          </a:p>
        </p:txBody>
      </p:sp>
      <p:sp>
        <p:nvSpPr>
          <p:cNvPr id="25610" name="WordArt 9"/>
          <p:cNvSpPr>
            <a:spLocks noChangeArrowheads="1" noChangeShapeType="1" noTextEdit="1"/>
          </p:cNvSpPr>
          <p:nvPr/>
        </p:nvSpPr>
        <p:spPr bwMode="auto">
          <a:xfrm>
            <a:off x="304800" y="5410200"/>
            <a:ext cx="3429000" cy="990600"/>
          </a:xfrm>
          <a:prstGeom prst="rect">
            <a:avLst/>
          </a:prstGeom>
        </p:spPr>
        <p:txBody>
          <a:bodyPr wrap="none" fromWordArt="1">
            <a:prstTxWarp prst="textPlain">
              <a:avLst>
                <a:gd name="adj" fmla="val 50000"/>
              </a:avLst>
            </a:prstTxWarp>
          </a:bodyPr>
          <a:lstStyle/>
          <a:p>
            <a:pPr algn="ctr"/>
            <a:r>
              <a:rPr lang="en-US" sz="3600" kern="10">
                <a:ln w="9525">
                  <a:solidFill>
                    <a:srgbClr val="FF0000"/>
                  </a:solidFill>
                  <a:round/>
                  <a:headEnd type="none" w="sm" len="sm"/>
                  <a:tailEnd type="none" w="sm" len="sm"/>
                </a:ln>
                <a:solidFill>
                  <a:srgbClr val="FFFF99"/>
                </a:solidFill>
                <a:effectLst>
                  <a:outerShdw dist="35921" dir="2700000" algn="ctr" rotWithShape="0">
                    <a:srgbClr val="C0C0C0"/>
                  </a:outerShdw>
                </a:effectLst>
                <a:latin typeface="Impact"/>
              </a:rPr>
              <a:t>How does </a:t>
            </a:r>
          </a:p>
          <a:p>
            <a:pPr algn="ctr"/>
            <a:r>
              <a:rPr lang="en-US" sz="3600" kern="10">
                <a:ln w="9525">
                  <a:solidFill>
                    <a:srgbClr val="FF0000"/>
                  </a:solidFill>
                  <a:round/>
                  <a:headEnd type="none" w="sm" len="sm"/>
                  <a:tailEnd type="none" w="sm" len="sm"/>
                </a:ln>
                <a:solidFill>
                  <a:srgbClr val="FFFF99"/>
                </a:solidFill>
                <a:effectLst>
                  <a:outerShdw dist="35921" dir="2700000" algn="ctr" rotWithShape="0">
                    <a:srgbClr val="C0C0C0"/>
                  </a:outerShdw>
                </a:effectLst>
                <a:latin typeface="Impact"/>
              </a:rPr>
              <a:t>this work?</a:t>
            </a:r>
          </a:p>
        </p:txBody>
      </p:sp>
      <p:sp>
        <p:nvSpPr>
          <p:cNvPr id="25611" name="Text Box 10"/>
          <p:cNvSpPr txBox="1">
            <a:spLocks noChangeArrowheads="1"/>
          </p:cNvSpPr>
          <p:nvPr/>
        </p:nvSpPr>
        <p:spPr bwMode="auto">
          <a:xfrm>
            <a:off x="4267200" y="4876800"/>
            <a:ext cx="4724400" cy="132556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b="1" u="sng">
                <a:solidFill>
                  <a:srgbClr val="FF3300"/>
                </a:solidFill>
              </a:rPr>
              <a:t>AP NOTE</a:t>
            </a:r>
          </a:p>
          <a:p>
            <a:pPr>
              <a:spcBef>
                <a:spcPct val="50000"/>
              </a:spcBef>
            </a:pPr>
            <a:r>
              <a:rPr lang="en-US" sz="1600" b="1">
                <a:solidFill>
                  <a:srgbClr val="FF3300"/>
                </a:solidFill>
              </a:rPr>
              <a:t>After grading the tree question at the AP reading for several years, I can tell you that you absolutely must know this code!!!!!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26627" name="WordArt 2"/>
          <p:cNvSpPr>
            <a:spLocks noChangeArrowheads="1" noChangeShapeType="1" noTextEdit="1"/>
          </p:cNvSpPr>
          <p:nvPr/>
        </p:nvSpPr>
        <p:spPr bwMode="auto">
          <a:xfrm>
            <a:off x="685800" y="2438400"/>
            <a:ext cx="7620000" cy="1905000"/>
          </a:xfrm>
          <a:prstGeom prst="rect">
            <a:avLst/>
          </a:prstGeom>
        </p:spPr>
        <p:txBody>
          <a:bodyPr wrap="none" fromWordArt="1">
            <a:prstTxWarp prst="textPlain">
              <a:avLst>
                <a:gd name="adj" fmla="val 50000"/>
              </a:avLst>
            </a:prstTxWarp>
          </a:bodyPr>
          <a:lstStyle/>
          <a:p>
            <a:pPr algn="ctr"/>
            <a:r>
              <a:rPr lang="en-US" sz="3600" kern="10">
                <a:ln w="38100">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Open   </a:t>
            </a:r>
          </a:p>
          <a:p>
            <a:pPr algn="ctr"/>
            <a:r>
              <a:rPr lang="en-US" sz="3600" kern="10">
                <a:ln w="38100">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  addprintone.java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36867" name="WordArt 2"/>
          <p:cNvSpPr>
            <a:spLocks noChangeArrowheads="1" noChangeShapeType="1" noTextEdit="1"/>
          </p:cNvSpPr>
          <p:nvPr/>
        </p:nvSpPr>
        <p:spPr bwMode="auto">
          <a:xfrm>
            <a:off x="685800" y="2438400"/>
            <a:ext cx="7620000" cy="1905000"/>
          </a:xfrm>
          <a:prstGeom prst="rect">
            <a:avLst/>
          </a:prstGeom>
        </p:spPr>
        <p:txBody>
          <a:bodyPr wrap="none" fromWordArt="1">
            <a:prstTxWarp prst="textPlain">
              <a:avLst>
                <a:gd name="adj" fmla="val 50000"/>
              </a:avLst>
            </a:prstTxWarp>
          </a:bodyPr>
          <a:lstStyle/>
          <a:p>
            <a:pPr algn="ctr"/>
            <a:r>
              <a:rPr lang="en-US" sz="3600" kern="10">
                <a:ln w="38100">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Open   </a:t>
            </a:r>
          </a:p>
          <a:p>
            <a:pPr algn="ctr"/>
            <a:r>
              <a:rPr lang="en-US" sz="3600" kern="10">
                <a:ln w="38100">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  addprinttwo.java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WordArt 2"/>
          <p:cNvSpPr>
            <a:spLocks noChangeArrowheads="1" noChangeShapeType="1" noTextEdit="1"/>
          </p:cNvSpPr>
          <p:nvPr/>
        </p:nvSpPr>
        <p:spPr bwMode="auto">
          <a:xfrm>
            <a:off x="1524000" y="1447800"/>
            <a:ext cx="6248400" cy="31242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Printing a</a:t>
            </a:r>
          </a:p>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Search Tree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4099" name="Text Box 2"/>
          <p:cNvSpPr txBox="1">
            <a:spLocks noChangeArrowheads="1"/>
          </p:cNvSpPr>
          <p:nvPr/>
        </p:nvSpPr>
        <p:spPr bwMode="auto">
          <a:xfrm>
            <a:off x="457200" y="1143000"/>
            <a:ext cx="810101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b="1"/>
              <a:t>Map&lt;Integer,String&gt; map;</a:t>
            </a:r>
          </a:p>
          <a:p>
            <a:pPr eaLnBrk="1" hangingPunct="1"/>
            <a:r>
              <a:rPr lang="en-US" b="1"/>
              <a:t>map = new TreeMap&lt;Integer,String&gt;();</a:t>
            </a:r>
          </a:p>
          <a:p>
            <a:pPr eaLnBrk="1" hangingPunct="1"/>
            <a:r>
              <a:rPr lang="en-US" b="1"/>
              <a:t>map.put(1,"one");</a:t>
            </a:r>
          </a:p>
          <a:p>
            <a:pPr eaLnBrk="1" hangingPunct="1"/>
            <a:r>
              <a:rPr lang="en-US" b="1"/>
              <a:t>map.put(2,"two");</a:t>
            </a:r>
          </a:p>
          <a:p>
            <a:pPr eaLnBrk="1" hangingPunct="1"/>
            <a:r>
              <a:rPr lang="en-US" b="1"/>
              <a:t>map.put(3,"three");</a:t>
            </a:r>
          </a:p>
          <a:p>
            <a:pPr eaLnBrk="1" hangingPunct="1"/>
            <a:r>
              <a:rPr lang="en-US" b="1"/>
              <a:t>map.put(4,"four");</a:t>
            </a:r>
          </a:p>
          <a:p>
            <a:pPr eaLnBrk="1" hangingPunct="1"/>
            <a:r>
              <a:rPr lang="en-US" b="1"/>
              <a:t>map.put(5,"five");</a:t>
            </a:r>
          </a:p>
          <a:p>
            <a:pPr eaLnBrk="1" hangingPunct="1"/>
            <a:r>
              <a:rPr lang="en-US" b="1"/>
              <a:t>map.put(6,"six");</a:t>
            </a:r>
          </a:p>
          <a:p>
            <a:pPr eaLnBrk="1" hangingPunct="1"/>
            <a:r>
              <a:rPr lang="en-US" b="1"/>
              <a:t>map.put(7,"seven");</a:t>
            </a:r>
          </a:p>
          <a:p>
            <a:pPr eaLnBrk="1" hangingPunct="1"/>
            <a:endParaRPr lang="en-US" b="1"/>
          </a:p>
          <a:p>
            <a:pPr eaLnBrk="1" hangingPunct="1"/>
            <a:r>
              <a:rPr lang="en-US" b="1"/>
              <a:t>System.out.println(map.get(1));</a:t>
            </a:r>
          </a:p>
          <a:p>
            <a:pPr eaLnBrk="1" hangingPunct="1"/>
            <a:r>
              <a:rPr lang="en-US" b="1"/>
              <a:t>System.out.println(map.get(13));</a:t>
            </a:r>
          </a:p>
          <a:p>
            <a:pPr eaLnBrk="1" hangingPunct="1"/>
            <a:r>
              <a:rPr lang="en-US" b="1"/>
              <a:t>System.out.println(map.get(7));	</a:t>
            </a:r>
          </a:p>
        </p:txBody>
      </p:sp>
      <p:sp>
        <p:nvSpPr>
          <p:cNvPr id="4100" name="WordArt 3"/>
          <p:cNvSpPr>
            <a:spLocks noChangeArrowheads="1" noChangeShapeType="1" noTextEdit="1"/>
          </p:cNvSpPr>
          <p:nvPr/>
        </p:nvSpPr>
        <p:spPr bwMode="auto">
          <a:xfrm>
            <a:off x="1981200" y="304800"/>
            <a:ext cx="51054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TreeMap</a:t>
            </a:r>
          </a:p>
        </p:txBody>
      </p:sp>
      <p:sp>
        <p:nvSpPr>
          <p:cNvPr id="4101" name="Text Box 4"/>
          <p:cNvSpPr txBox="1">
            <a:spLocks noChangeArrowheads="1"/>
          </p:cNvSpPr>
          <p:nvPr/>
        </p:nvSpPr>
        <p:spPr bwMode="auto">
          <a:xfrm>
            <a:off x="7086600" y="2819400"/>
            <a:ext cx="1905000" cy="187325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sz="3200" b="1" u="sng">
                <a:solidFill>
                  <a:srgbClr val="FF0000"/>
                </a:solidFill>
              </a:rPr>
              <a:t>OUTPUT</a:t>
            </a:r>
            <a:br>
              <a:rPr lang="en-US" sz="3200" b="1" u="sng">
                <a:solidFill>
                  <a:srgbClr val="FF0000"/>
                </a:solidFill>
              </a:rPr>
            </a:br>
            <a:r>
              <a:rPr lang="en-US" sz="2800" b="1"/>
              <a:t>one</a:t>
            </a:r>
            <a:br>
              <a:rPr lang="en-US" sz="2800" b="1"/>
            </a:br>
            <a:r>
              <a:rPr lang="en-US" sz="2800" b="1"/>
              <a:t>null</a:t>
            </a:r>
            <a:br>
              <a:rPr lang="en-US" sz="2800" b="1"/>
            </a:br>
            <a:r>
              <a:rPr lang="en-US" sz="2800" b="1"/>
              <a:t>seven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1219200" y="3733800"/>
            <a:ext cx="7162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sz="2000" b="1" dirty="0"/>
              <a:t>Level order (i.e. one level at a time):  </a:t>
            </a:r>
          </a:p>
          <a:p>
            <a:endParaRPr lang="en-US" sz="2000" b="1" dirty="0"/>
          </a:p>
          <a:p>
            <a:pPr algn="ctr"/>
            <a:r>
              <a:rPr lang="en-US" sz="2000" b="1" dirty="0"/>
              <a:t>90 50 120 40 65 100 150 30 45 70</a:t>
            </a:r>
            <a:br>
              <a:rPr lang="en-US" sz="2000" b="1" dirty="0"/>
            </a:br>
            <a:endParaRPr lang="en-US" sz="2000" b="1" dirty="0"/>
          </a:p>
        </p:txBody>
      </p:sp>
      <p:sp>
        <p:nvSpPr>
          <p:cNvPr id="28676" name="Oval 3"/>
          <p:cNvSpPr>
            <a:spLocks noChangeArrowheads="1"/>
          </p:cNvSpPr>
          <p:nvPr/>
        </p:nvSpPr>
        <p:spPr bwMode="auto">
          <a:xfrm>
            <a:off x="35052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70</a:t>
            </a:r>
          </a:p>
        </p:txBody>
      </p:sp>
      <p:sp>
        <p:nvSpPr>
          <p:cNvPr id="28677" name="Oval 4"/>
          <p:cNvSpPr>
            <a:spLocks noChangeArrowheads="1"/>
          </p:cNvSpPr>
          <p:nvPr/>
        </p:nvSpPr>
        <p:spPr bwMode="auto">
          <a:xfrm>
            <a:off x="2133600" y="16002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28678" name="Oval 5"/>
          <p:cNvSpPr>
            <a:spLocks noChangeArrowheads="1"/>
          </p:cNvSpPr>
          <p:nvPr/>
        </p:nvSpPr>
        <p:spPr bwMode="auto">
          <a:xfrm>
            <a:off x="12954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28679" name="Oval 6"/>
          <p:cNvSpPr>
            <a:spLocks noChangeArrowheads="1"/>
          </p:cNvSpPr>
          <p:nvPr/>
        </p:nvSpPr>
        <p:spPr bwMode="auto">
          <a:xfrm>
            <a:off x="29718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65</a:t>
            </a:r>
          </a:p>
        </p:txBody>
      </p:sp>
      <p:sp>
        <p:nvSpPr>
          <p:cNvPr id="28680" name="Oval 7"/>
          <p:cNvSpPr>
            <a:spLocks noChangeArrowheads="1"/>
          </p:cNvSpPr>
          <p:nvPr/>
        </p:nvSpPr>
        <p:spPr bwMode="auto">
          <a:xfrm>
            <a:off x="6324600" y="16002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120</a:t>
            </a:r>
          </a:p>
        </p:txBody>
      </p:sp>
      <p:sp>
        <p:nvSpPr>
          <p:cNvPr id="28681" name="Oval 8"/>
          <p:cNvSpPr>
            <a:spLocks noChangeArrowheads="1"/>
          </p:cNvSpPr>
          <p:nvPr/>
        </p:nvSpPr>
        <p:spPr bwMode="auto">
          <a:xfrm>
            <a:off x="54864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100</a:t>
            </a:r>
          </a:p>
        </p:txBody>
      </p:sp>
      <p:sp>
        <p:nvSpPr>
          <p:cNvPr id="28682" name="Oval 9"/>
          <p:cNvSpPr>
            <a:spLocks noChangeArrowheads="1"/>
          </p:cNvSpPr>
          <p:nvPr/>
        </p:nvSpPr>
        <p:spPr bwMode="auto">
          <a:xfrm>
            <a:off x="71628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150</a:t>
            </a:r>
          </a:p>
        </p:txBody>
      </p:sp>
      <p:sp>
        <p:nvSpPr>
          <p:cNvPr id="28683" name="Oval 10"/>
          <p:cNvSpPr>
            <a:spLocks noChangeArrowheads="1"/>
          </p:cNvSpPr>
          <p:nvPr/>
        </p:nvSpPr>
        <p:spPr bwMode="auto">
          <a:xfrm>
            <a:off x="8382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30</a:t>
            </a:r>
          </a:p>
        </p:txBody>
      </p:sp>
      <p:sp>
        <p:nvSpPr>
          <p:cNvPr id="28684" name="Oval 11"/>
          <p:cNvSpPr>
            <a:spLocks noChangeArrowheads="1"/>
          </p:cNvSpPr>
          <p:nvPr/>
        </p:nvSpPr>
        <p:spPr bwMode="auto">
          <a:xfrm>
            <a:off x="18288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45</a:t>
            </a:r>
          </a:p>
        </p:txBody>
      </p:sp>
      <p:sp>
        <p:nvSpPr>
          <p:cNvPr id="28685" name="Oval 12"/>
          <p:cNvSpPr>
            <a:spLocks noChangeArrowheads="1"/>
          </p:cNvSpPr>
          <p:nvPr/>
        </p:nvSpPr>
        <p:spPr bwMode="auto">
          <a:xfrm>
            <a:off x="4267200" y="10668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90</a:t>
            </a:r>
          </a:p>
        </p:txBody>
      </p:sp>
      <p:sp>
        <p:nvSpPr>
          <p:cNvPr id="28686" name="Line 13"/>
          <p:cNvSpPr>
            <a:spLocks noChangeShapeType="1"/>
          </p:cNvSpPr>
          <p:nvPr/>
        </p:nvSpPr>
        <p:spPr bwMode="auto">
          <a:xfrm flipH="1">
            <a:off x="2895600" y="1371600"/>
            <a:ext cx="13716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Line 14"/>
          <p:cNvSpPr>
            <a:spLocks noChangeShapeType="1"/>
          </p:cNvSpPr>
          <p:nvPr/>
        </p:nvSpPr>
        <p:spPr bwMode="auto">
          <a:xfrm>
            <a:off x="5105400" y="1371600"/>
            <a:ext cx="12192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Line 15"/>
          <p:cNvSpPr>
            <a:spLocks noChangeShapeType="1"/>
          </p:cNvSpPr>
          <p:nvPr/>
        </p:nvSpPr>
        <p:spPr bwMode="auto">
          <a:xfrm flipH="1">
            <a:off x="1981200" y="19812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9" name="Line 16"/>
          <p:cNvSpPr>
            <a:spLocks noChangeShapeType="1"/>
          </p:cNvSpPr>
          <p:nvPr/>
        </p:nvSpPr>
        <p:spPr bwMode="auto">
          <a:xfrm flipH="1">
            <a:off x="6172200" y="19812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0" name="Line 17"/>
          <p:cNvSpPr>
            <a:spLocks noChangeShapeType="1"/>
          </p:cNvSpPr>
          <p:nvPr/>
        </p:nvSpPr>
        <p:spPr bwMode="auto">
          <a:xfrm>
            <a:off x="2819400" y="19812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1" name="Line 18"/>
          <p:cNvSpPr>
            <a:spLocks noChangeShapeType="1"/>
          </p:cNvSpPr>
          <p:nvPr/>
        </p:nvSpPr>
        <p:spPr bwMode="auto">
          <a:xfrm>
            <a:off x="7086600" y="19812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2" name="WordArt 19"/>
          <p:cNvSpPr>
            <a:spLocks noChangeArrowheads="1" noChangeShapeType="1" noTextEdit="1"/>
          </p:cNvSpPr>
          <p:nvPr/>
        </p:nvSpPr>
        <p:spPr bwMode="auto">
          <a:xfrm>
            <a:off x="1828800" y="228600"/>
            <a:ext cx="4953000" cy="457200"/>
          </a:xfrm>
          <a:prstGeom prst="rect">
            <a:avLst/>
          </a:prstGeom>
        </p:spPr>
        <p:txBody>
          <a:bodyPr wrap="none" fromWordArt="1">
            <a:prstTxWarp prst="textPlain">
              <a:avLst>
                <a:gd name="adj" fmla="val 50000"/>
              </a:avLst>
            </a:prstTxWarp>
          </a:bodyPr>
          <a:lstStyle/>
          <a:p>
            <a:pPr algn="ctr"/>
            <a:r>
              <a:rPr lang="en-US" sz="3600" kern="10" dirty="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Level Order</a:t>
            </a:r>
          </a:p>
        </p:txBody>
      </p:sp>
      <p:sp>
        <p:nvSpPr>
          <p:cNvPr id="2" name="Rectangle 1"/>
          <p:cNvSpPr/>
          <p:nvPr/>
        </p:nvSpPr>
        <p:spPr>
          <a:xfrm>
            <a:off x="1229046" y="5410200"/>
            <a:ext cx="3541932" cy="461665"/>
          </a:xfrm>
          <a:prstGeom prst="rect">
            <a:avLst/>
          </a:prstGeom>
        </p:spPr>
        <p:txBody>
          <a:bodyPr wrap="none">
            <a:spAutoFit/>
          </a:bodyPr>
          <a:lstStyle/>
          <a:p>
            <a:r>
              <a:rPr lang="en-US" dirty="0" err="1"/>
              <a:t>System.out.println</a:t>
            </a:r>
            <a:r>
              <a:rPr lang="en-US" dirty="0"/>
              <a:t>(tree);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1219200" y="3733800"/>
            <a:ext cx="7162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sz="2000" b="1"/>
              <a:t>IN-ORDER  Traversal:  </a:t>
            </a:r>
          </a:p>
          <a:p>
            <a:endParaRPr lang="en-US" sz="2000" b="1"/>
          </a:p>
          <a:p>
            <a:pPr algn="ctr"/>
            <a:r>
              <a:rPr lang="en-US" sz="2000" b="1"/>
              <a:t>Left branch, Node, Right branch</a:t>
            </a:r>
          </a:p>
          <a:p>
            <a:endParaRPr lang="en-US" sz="2000" b="1"/>
          </a:p>
          <a:p>
            <a:pPr algn="ctr"/>
            <a:r>
              <a:rPr lang="en-US" sz="2000" b="1"/>
              <a:t>30 40 45 50 65 70 </a:t>
            </a:r>
            <a:r>
              <a:rPr lang="en-US" sz="2000" b="1">
                <a:solidFill>
                  <a:srgbClr val="FF0000"/>
                </a:solidFill>
              </a:rPr>
              <a:t>90</a:t>
            </a:r>
            <a:r>
              <a:rPr lang="en-US" sz="2000" b="1"/>
              <a:t> 100 120 150</a:t>
            </a:r>
            <a:br>
              <a:rPr lang="en-US" sz="2000" b="1"/>
            </a:br>
            <a:endParaRPr lang="en-US" sz="2000" b="1"/>
          </a:p>
        </p:txBody>
      </p:sp>
      <p:sp>
        <p:nvSpPr>
          <p:cNvPr id="28676" name="Oval 3"/>
          <p:cNvSpPr>
            <a:spLocks noChangeArrowheads="1"/>
          </p:cNvSpPr>
          <p:nvPr/>
        </p:nvSpPr>
        <p:spPr bwMode="auto">
          <a:xfrm>
            <a:off x="35052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70</a:t>
            </a:r>
          </a:p>
        </p:txBody>
      </p:sp>
      <p:sp>
        <p:nvSpPr>
          <p:cNvPr id="28677" name="Oval 4"/>
          <p:cNvSpPr>
            <a:spLocks noChangeArrowheads="1"/>
          </p:cNvSpPr>
          <p:nvPr/>
        </p:nvSpPr>
        <p:spPr bwMode="auto">
          <a:xfrm>
            <a:off x="2133600" y="16002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28678" name="Oval 5"/>
          <p:cNvSpPr>
            <a:spLocks noChangeArrowheads="1"/>
          </p:cNvSpPr>
          <p:nvPr/>
        </p:nvSpPr>
        <p:spPr bwMode="auto">
          <a:xfrm>
            <a:off x="12954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28679" name="Oval 6"/>
          <p:cNvSpPr>
            <a:spLocks noChangeArrowheads="1"/>
          </p:cNvSpPr>
          <p:nvPr/>
        </p:nvSpPr>
        <p:spPr bwMode="auto">
          <a:xfrm>
            <a:off x="29718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65</a:t>
            </a:r>
          </a:p>
        </p:txBody>
      </p:sp>
      <p:sp>
        <p:nvSpPr>
          <p:cNvPr id="28680" name="Oval 7"/>
          <p:cNvSpPr>
            <a:spLocks noChangeArrowheads="1"/>
          </p:cNvSpPr>
          <p:nvPr/>
        </p:nvSpPr>
        <p:spPr bwMode="auto">
          <a:xfrm>
            <a:off x="6324600" y="16002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120</a:t>
            </a:r>
          </a:p>
        </p:txBody>
      </p:sp>
      <p:sp>
        <p:nvSpPr>
          <p:cNvPr id="28681" name="Oval 8"/>
          <p:cNvSpPr>
            <a:spLocks noChangeArrowheads="1"/>
          </p:cNvSpPr>
          <p:nvPr/>
        </p:nvSpPr>
        <p:spPr bwMode="auto">
          <a:xfrm>
            <a:off x="54864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100</a:t>
            </a:r>
          </a:p>
        </p:txBody>
      </p:sp>
      <p:sp>
        <p:nvSpPr>
          <p:cNvPr id="28682" name="Oval 9"/>
          <p:cNvSpPr>
            <a:spLocks noChangeArrowheads="1"/>
          </p:cNvSpPr>
          <p:nvPr/>
        </p:nvSpPr>
        <p:spPr bwMode="auto">
          <a:xfrm>
            <a:off x="71628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150</a:t>
            </a:r>
          </a:p>
        </p:txBody>
      </p:sp>
      <p:sp>
        <p:nvSpPr>
          <p:cNvPr id="28683" name="Oval 10"/>
          <p:cNvSpPr>
            <a:spLocks noChangeArrowheads="1"/>
          </p:cNvSpPr>
          <p:nvPr/>
        </p:nvSpPr>
        <p:spPr bwMode="auto">
          <a:xfrm>
            <a:off x="8382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30</a:t>
            </a:r>
          </a:p>
        </p:txBody>
      </p:sp>
      <p:sp>
        <p:nvSpPr>
          <p:cNvPr id="28684" name="Oval 11"/>
          <p:cNvSpPr>
            <a:spLocks noChangeArrowheads="1"/>
          </p:cNvSpPr>
          <p:nvPr/>
        </p:nvSpPr>
        <p:spPr bwMode="auto">
          <a:xfrm>
            <a:off x="18288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45</a:t>
            </a:r>
          </a:p>
        </p:txBody>
      </p:sp>
      <p:sp>
        <p:nvSpPr>
          <p:cNvPr id="28685" name="Oval 12"/>
          <p:cNvSpPr>
            <a:spLocks noChangeArrowheads="1"/>
          </p:cNvSpPr>
          <p:nvPr/>
        </p:nvSpPr>
        <p:spPr bwMode="auto">
          <a:xfrm>
            <a:off x="4267200" y="10668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90</a:t>
            </a:r>
          </a:p>
        </p:txBody>
      </p:sp>
      <p:sp>
        <p:nvSpPr>
          <p:cNvPr id="28686" name="Line 13"/>
          <p:cNvSpPr>
            <a:spLocks noChangeShapeType="1"/>
          </p:cNvSpPr>
          <p:nvPr/>
        </p:nvSpPr>
        <p:spPr bwMode="auto">
          <a:xfrm flipH="1">
            <a:off x="2895600" y="1371600"/>
            <a:ext cx="13716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Line 14"/>
          <p:cNvSpPr>
            <a:spLocks noChangeShapeType="1"/>
          </p:cNvSpPr>
          <p:nvPr/>
        </p:nvSpPr>
        <p:spPr bwMode="auto">
          <a:xfrm>
            <a:off x="5105400" y="1371600"/>
            <a:ext cx="12192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Line 15"/>
          <p:cNvSpPr>
            <a:spLocks noChangeShapeType="1"/>
          </p:cNvSpPr>
          <p:nvPr/>
        </p:nvSpPr>
        <p:spPr bwMode="auto">
          <a:xfrm flipH="1">
            <a:off x="1981200" y="19812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9" name="Line 16"/>
          <p:cNvSpPr>
            <a:spLocks noChangeShapeType="1"/>
          </p:cNvSpPr>
          <p:nvPr/>
        </p:nvSpPr>
        <p:spPr bwMode="auto">
          <a:xfrm flipH="1">
            <a:off x="6172200" y="19812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0" name="Line 17"/>
          <p:cNvSpPr>
            <a:spLocks noChangeShapeType="1"/>
          </p:cNvSpPr>
          <p:nvPr/>
        </p:nvSpPr>
        <p:spPr bwMode="auto">
          <a:xfrm>
            <a:off x="2819400" y="19812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1" name="Line 18"/>
          <p:cNvSpPr>
            <a:spLocks noChangeShapeType="1"/>
          </p:cNvSpPr>
          <p:nvPr/>
        </p:nvSpPr>
        <p:spPr bwMode="auto">
          <a:xfrm>
            <a:off x="7086600" y="19812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2" name="WordArt 19"/>
          <p:cNvSpPr>
            <a:spLocks noChangeArrowheads="1" noChangeShapeType="1" noTextEdit="1"/>
          </p:cNvSpPr>
          <p:nvPr/>
        </p:nvSpPr>
        <p:spPr bwMode="auto">
          <a:xfrm>
            <a:off x="1828800" y="228600"/>
            <a:ext cx="4953000" cy="4572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Tree Traversals</a:t>
            </a:r>
          </a:p>
        </p:txBody>
      </p:sp>
    </p:spTree>
    <p:extLst>
      <p:ext uri="{BB962C8B-B14F-4D97-AF65-F5344CB8AC3E}">
        <p14:creationId xmlns:p14="http://schemas.microsoft.com/office/powerpoint/2010/main" val="3664306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Oval 3"/>
          <p:cNvSpPr>
            <a:spLocks noChangeArrowheads="1"/>
          </p:cNvSpPr>
          <p:nvPr/>
        </p:nvSpPr>
        <p:spPr bwMode="auto">
          <a:xfrm>
            <a:off x="35052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70</a:t>
            </a:r>
          </a:p>
        </p:txBody>
      </p:sp>
      <p:sp>
        <p:nvSpPr>
          <p:cNvPr id="29700" name="Oval 4"/>
          <p:cNvSpPr>
            <a:spLocks noChangeArrowheads="1"/>
          </p:cNvSpPr>
          <p:nvPr/>
        </p:nvSpPr>
        <p:spPr bwMode="auto">
          <a:xfrm>
            <a:off x="2133600" y="16002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29701" name="Oval 5"/>
          <p:cNvSpPr>
            <a:spLocks noChangeArrowheads="1"/>
          </p:cNvSpPr>
          <p:nvPr/>
        </p:nvSpPr>
        <p:spPr bwMode="auto">
          <a:xfrm>
            <a:off x="12954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29702" name="Oval 6"/>
          <p:cNvSpPr>
            <a:spLocks noChangeArrowheads="1"/>
          </p:cNvSpPr>
          <p:nvPr/>
        </p:nvSpPr>
        <p:spPr bwMode="auto">
          <a:xfrm>
            <a:off x="29718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65</a:t>
            </a:r>
          </a:p>
        </p:txBody>
      </p:sp>
      <p:sp>
        <p:nvSpPr>
          <p:cNvPr id="29703" name="Oval 7"/>
          <p:cNvSpPr>
            <a:spLocks noChangeArrowheads="1"/>
          </p:cNvSpPr>
          <p:nvPr/>
        </p:nvSpPr>
        <p:spPr bwMode="auto">
          <a:xfrm>
            <a:off x="6324600" y="16002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120</a:t>
            </a:r>
          </a:p>
        </p:txBody>
      </p:sp>
      <p:sp>
        <p:nvSpPr>
          <p:cNvPr id="29704" name="Oval 8"/>
          <p:cNvSpPr>
            <a:spLocks noChangeArrowheads="1"/>
          </p:cNvSpPr>
          <p:nvPr/>
        </p:nvSpPr>
        <p:spPr bwMode="auto">
          <a:xfrm>
            <a:off x="54864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100</a:t>
            </a:r>
          </a:p>
        </p:txBody>
      </p:sp>
      <p:sp>
        <p:nvSpPr>
          <p:cNvPr id="29705" name="Oval 9"/>
          <p:cNvSpPr>
            <a:spLocks noChangeArrowheads="1"/>
          </p:cNvSpPr>
          <p:nvPr/>
        </p:nvSpPr>
        <p:spPr bwMode="auto">
          <a:xfrm>
            <a:off x="71628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150</a:t>
            </a:r>
          </a:p>
        </p:txBody>
      </p:sp>
      <p:sp>
        <p:nvSpPr>
          <p:cNvPr id="29706" name="Oval 10"/>
          <p:cNvSpPr>
            <a:spLocks noChangeArrowheads="1"/>
          </p:cNvSpPr>
          <p:nvPr/>
        </p:nvSpPr>
        <p:spPr bwMode="auto">
          <a:xfrm>
            <a:off x="8382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30</a:t>
            </a:r>
          </a:p>
        </p:txBody>
      </p:sp>
      <p:sp>
        <p:nvSpPr>
          <p:cNvPr id="29707" name="Oval 11"/>
          <p:cNvSpPr>
            <a:spLocks noChangeArrowheads="1"/>
          </p:cNvSpPr>
          <p:nvPr/>
        </p:nvSpPr>
        <p:spPr bwMode="auto">
          <a:xfrm>
            <a:off x="18288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45</a:t>
            </a:r>
          </a:p>
        </p:txBody>
      </p:sp>
      <p:sp>
        <p:nvSpPr>
          <p:cNvPr id="29708" name="Oval 12"/>
          <p:cNvSpPr>
            <a:spLocks noChangeArrowheads="1"/>
          </p:cNvSpPr>
          <p:nvPr/>
        </p:nvSpPr>
        <p:spPr bwMode="auto">
          <a:xfrm>
            <a:off x="4267200" y="10668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90</a:t>
            </a:r>
          </a:p>
        </p:txBody>
      </p:sp>
      <p:sp>
        <p:nvSpPr>
          <p:cNvPr id="29709" name="Line 13"/>
          <p:cNvSpPr>
            <a:spLocks noChangeShapeType="1"/>
          </p:cNvSpPr>
          <p:nvPr/>
        </p:nvSpPr>
        <p:spPr bwMode="auto">
          <a:xfrm flipH="1">
            <a:off x="2895600" y="1371600"/>
            <a:ext cx="13716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14"/>
          <p:cNvSpPr>
            <a:spLocks noChangeShapeType="1"/>
          </p:cNvSpPr>
          <p:nvPr/>
        </p:nvSpPr>
        <p:spPr bwMode="auto">
          <a:xfrm>
            <a:off x="5105400" y="1371600"/>
            <a:ext cx="12192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15"/>
          <p:cNvSpPr>
            <a:spLocks noChangeShapeType="1"/>
          </p:cNvSpPr>
          <p:nvPr/>
        </p:nvSpPr>
        <p:spPr bwMode="auto">
          <a:xfrm flipH="1">
            <a:off x="1981200" y="19812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Line 16"/>
          <p:cNvSpPr>
            <a:spLocks noChangeShapeType="1"/>
          </p:cNvSpPr>
          <p:nvPr/>
        </p:nvSpPr>
        <p:spPr bwMode="auto">
          <a:xfrm flipH="1">
            <a:off x="6172200" y="19812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7"/>
          <p:cNvSpPr>
            <a:spLocks noChangeShapeType="1"/>
          </p:cNvSpPr>
          <p:nvPr/>
        </p:nvSpPr>
        <p:spPr bwMode="auto">
          <a:xfrm>
            <a:off x="2819400" y="19812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Line 18"/>
          <p:cNvSpPr>
            <a:spLocks noChangeShapeType="1"/>
          </p:cNvSpPr>
          <p:nvPr/>
        </p:nvSpPr>
        <p:spPr bwMode="auto">
          <a:xfrm>
            <a:off x="7086600" y="19812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WordArt 19"/>
          <p:cNvSpPr>
            <a:spLocks noChangeArrowheads="1" noChangeShapeType="1" noTextEdit="1"/>
          </p:cNvSpPr>
          <p:nvPr/>
        </p:nvSpPr>
        <p:spPr bwMode="auto">
          <a:xfrm>
            <a:off x="1828800" y="228600"/>
            <a:ext cx="4953000" cy="4572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Tree Traversals</a:t>
            </a:r>
          </a:p>
        </p:txBody>
      </p:sp>
      <p:sp>
        <p:nvSpPr>
          <p:cNvPr id="29716" name="Text Box 2"/>
          <p:cNvSpPr txBox="1">
            <a:spLocks noChangeArrowheads="1"/>
          </p:cNvSpPr>
          <p:nvPr/>
        </p:nvSpPr>
        <p:spPr bwMode="auto">
          <a:xfrm>
            <a:off x="1219200" y="3886200"/>
            <a:ext cx="7162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sz="2000" b="1">
                <a:solidFill>
                  <a:srgbClr val="660066"/>
                </a:solidFill>
              </a:rPr>
              <a:t>PRE-ORDER  Traversal:  </a:t>
            </a:r>
          </a:p>
          <a:p>
            <a:endParaRPr lang="en-US" sz="2000" b="1">
              <a:solidFill>
                <a:srgbClr val="660066"/>
              </a:solidFill>
            </a:endParaRPr>
          </a:p>
          <a:p>
            <a:pPr algn="ctr"/>
            <a:r>
              <a:rPr lang="en-US" sz="2000" b="1">
                <a:solidFill>
                  <a:srgbClr val="660066"/>
                </a:solidFill>
              </a:rPr>
              <a:t>Node, Left branch, Right branch</a:t>
            </a:r>
          </a:p>
          <a:p>
            <a:endParaRPr lang="en-US" sz="2000" b="1">
              <a:solidFill>
                <a:srgbClr val="660066"/>
              </a:solidFill>
            </a:endParaRPr>
          </a:p>
          <a:p>
            <a:pPr algn="ctr"/>
            <a:r>
              <a:rPr lang="en-US" sz="2000" b="1">
                <a:solidFill>
                  <a:srgbClr val="660066"/>
                </a:solidFill>
              </a:rPr>
              <a:t>90 50 40 30 45 65 70 120 100 150</a:t>
            </a:r>
            <a:br>
              <a:rPr lang="en-US" sz="2000" b="1"/>
            </a:br>
            <a:endParaRPr lang="en-US" sz="20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Oval 3"/>
          <p:cNvSpPr>
            <a:spLocks noChangeArrowheads="1"/>
          </p:cNvSpPr>
          <p:nvPr/>
        </p:nvSpPr>
        <p:spPr bwMode="auto">
          <a:xfrm>
            <a:off x="35052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70</a:t>
            </a:r>
          </a:p>
        </p:txBody>
      </p:sp>
      <p:sp>
        <p:nvSpPr>
          <p:cNvPr id="30724" name="Oval 4"/>
          <p:cNvSpPr>
            <a:spLocks noChangeArrowheads="1"/>
          </p:cNvSpPr>
          <p:nvPr/>
        </p:nvSpPr>
        <p:spPr bwMode="auto">
          <a:xfrm>
            <a:off x="2133600" y="16002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30725" name="Oval 5"/>
          <p:cNvSpPr>
            <a:spLocks noChangeArrowheads="1"/>
          </p:cNvSpPr>
          <p:nvPr/>
        </p:nvSpPr>
        <p:spPr bwMode="auto">
          <a:xfrm>
            <a:off x="12954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30726" name="Oval 6"/>
          <p:cNvSpPr>
            <a:spLocks noChangeArrowheads="1"/>
          </p:cNvSpPr>
          <p:nvPr/>
        </p:nvSpPr>
        <p:spPr bwMode="auto">
          <a:xfrm>
            <a:off x="29718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65</a:t>
            </a:r>
          </a:p>
        </p:txBody>
      </p:sp>
      <p:sp>
        <p:nvSpPr>
          <p:cNvPr id="30727" name="Oval 7"/>
          <p:cNvSpPr>
            <a:spLocks noChangeArrowheads="1"/>
          </p:cNvSpPr>
          <p:nvPr/>
        </p:nvSpPr>
        <p:spPr bwMode="auto">
          <a:xfrm>
            <a:off x="6324600" y="16002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120</a:t>
            </a:r>
          </a:p>
        </p:txBody>
      </p:sp>
      <p:sp>
        <p:nvSpPr>
          <p:cNvPr id="30728" name="Oval 8"/>
          <p:cNvSpPr>
            <a:spLocks noChangeArrowheads="1"/>
          </p:cNvSpPr>
          <p:nvPr/>
        </p:nvSpPr>
        <p:spPr bwMode="auto">
          <a:xfrm>
            <a:off x="54864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100</a:t>
            </a:r>
          </a:p>
        </p:txBody>
      </p:sp>
      <p:sp>
        <p:nvSpPr>
          <p:cNvPr id="30729" name="Oval 9"/>
          <p:cNvSpPr>
            <a:spLocks noChangeArrowheads="1"/>
          </p:cNvSpPr>
          <p:nvPr/>
        </p:nvSpPr>
        <p:spPr bwMode="auto">
          <a:xfrm>
            <a:off x="71628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150</a:t>
            </a:r>
          </a:p>
        </p:txBody>
      </p:sp>
      <p:sp>
        <p:nvSpPr>
          <p:cNvPr id="30730" name="Oval 10"/>
          <p:cNvSpPr>
            <a:spLocks noChangeArrowheads="1"/>
          </p:cNvSpPr>
          <p:nvPr/>
        </p:nvSpPr>
        <p:spPr bwMode="auto">
          <a:xfrm>
            <a:off x="8382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30</a:t>
            </a:r>
          </a:p>
        </p:txBody>
      </p:sp>
      <p:sp>
        <p:nvSpPr>
          <p:cNvPr id="30731" name="Oval 11"/>
          <p:cNvSpPr>
            <a:spLocks noChangeArrowheads="1"/>
          </p:cNvSpPr>
          <p:nvPr/>
        </p:nvSpPr>
        <p:spPr bwMode="auto">
          <a:xfrm>
            <a:off x="18288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45</a:t>
            </a:r>
          </a:p>
        </p:txBody>
      </p:sp>
      <p:sp>
        <p:nvSpPr>
          <p:cNvPr id="30732" name="Oval 12"/>
          <p:cNvSpPr>
            <a:spLocks noChangeArrowheads="1"/>
          </p:cNvSpPr>
          <p:nvPr/>
        </p:nvSpPr>
        <p:spPr bwMode="auto">
          <a:xfrm>
            <a:off x="4267200" y="10668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90</a:t>
            </a:r>
          </a:p>
        </p:txBody>
      </p:sp>
      <p:sp>
        <p:nvSpPr>
          <p:cNvPr id="30733" name="Line 13"/>
          <p:cNvSpPr>
            <a:spLocks noChangeShapeType="1"/>
          </p:cNvSpPr>
          <p:nvPr/>
        </p:nvSpPr>
        <p:spPr bwMode="auto">
          <a:xfrm flipH="1">
            <a:off x="2895600" y="1371600"/>
            <a:ext cx="13716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4" name="Line 14"/>
          <p:cNvSpPr>
            <a:spLocks noChangeShapeType="1"/>
          </p:cNvSpPr>
          <p:nvPr/>
        </p:nvSpPr>
        <p:spPr bwMode="auto">
          <a:xfrm>
            <a:off x="5105400" y="1371600"/>
            <a:ext cx="12192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 name="Line 15"/>
          <p:cNvSpPr>
            <a:spLocks noChangeShapeType="1"/>
          </p:cNvSpPr>
          <p:nvPr/>
        </p:nvSpPr>
        <p:spPr bwMode="auto">
          <a:xfrm flipH="1">
            <a:off x="1981200" y="19812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Line 16"/>
          <p:cNvSpPr>
            <a:spLocks noChangeShapeType="1"/>
          </p:cNvSpPr>
          <p:nvPr/>
        </p:nvSpPr>
        <p:spPr bwMode="auto">
          <a:xfrm flipH="1">
            <a:off x="6172200" y="19812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7" name="Line 17"/>
          <p:cNvSpPr>
            <a:spLocks noChangeShapeType="1"/>
          </p:cNvSpPr>
          <p:nvPr/>
        </p:nvSpPr>
        <p:spPr bwMode="auto">
          <a:xfrm>
            <a:off x="2819400" y="19812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8" name="Line 18"/>
          <p:cNvSpPr>
            <a:spLocks noChangeShapeType="1"/>
          </p:cNvSpPr>
          <p:nvPr/>
        </p:nvSpPr>
        <p:spPr bwMode="auto">
          <a:xfrm>
            <a:off x="7086600" y="19812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9" name="WordArt 19"/>
          <p:cNvSpPr>
            <a:spLocks noChangeArrowheads="1" noChangeShapeType="1" noTextEdit="1"/>
          </p:cNvSpPr>
          <p:nvPr/>
        </p:nvSpPr>
        <p:spPr bwMode="auto">
          <a:xfrm>
            <a:off x="1828800" y="228600"/>
            <a:ext cx="4953000" cy="4572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Tree Traversals</a:t>
            </a:r>
          </a:p>
        </p:txBody>
      </p:sp>
      <p:sp>
        <p:nvSpPr>
          <p:cNvPr id="30740" name="Text Box 2"/>
          <p:cNvSpPr txBox="1">
            <a:spLocks noChangeArrowheads="1"/>
          </p:cNvSpPr>
          <p:nvPr/>
        </p:nvSpPr>
        <p:spPr bwMode="auto">
          <a:xfrm>
            <a:off x="1219200" y="4006850"/>
            <a:ext cx="71628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sz="2000" b="1"/>
              <a:t>POST-ORDER Traversal:  </a:t>
            </a:r>
          </a:p>
          <a:p>
            <a:endParaRPr lang="en-US" sz="2000" b="1"/>
          </a:p>
          <a:p>
            <a:pPr algn="ctr"/>
            <a:r>
              <a:rPr lang="en-US" sz="2000" b="1"/>
              <a:t>Left branch, Right branch, Node</a:t>
            </a:r>
          </a:p>
          <a:p>
            <a:endParaRPr lang="en-US" sz="2000" b="1"/>
          </a:p>
          <a:p>
            <a:pPr algn="ctr"/>
            <a:r>
              <a:rPr lang="en-US" sz="2000" b="1"/>
              <a:t>30 45 40 70 65 50 100 150 120 90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Oval 3"/>
          <p:cNvSpPr>
            <a:spLocks noChangeArrowheads="1"/>
          </p:cNvSpPr>
          <p:nvPr/>
        </p:nvSpPr>
        <p:spPr bwMode="auto">
          <a:xfrm>
            <a:off x="35052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70</a:t>
            </a:r>
          </a:p>
        </p:txBody>
      </p:sp>
      <p:sp>
        <p:nvSpPr>
          <p:cNvPr id="31748" name="Oval 4"/>
          <p:cNvSpPr>
            <a:spLocks noChangeArrowheads="1"/>
          </p:cNvSpPr>
          <p:nvPr/>
        </p:nvSpPr>
        <p:spPr bwMode="auto">
          <a:xfrm>
            <a:off x="2133600" y="16002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31749" name="Oval 5"/>
          <p:cNvSpPr>
            <a:spLocks noChangeArrowheads="1"/>
          </p:cNvSpPr>
          <p:nvPr/>
        </p:nvSpPr>
        <p:spPr bwMode="auto">
          <a:xfrm>
            <a:off x="12954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31750" name="Oval 6"/>
          <p:cNvSpPr>
            <a:spLocks noChangeArrowheads="1"/>
          </p:cNvSpPr>
          <p:nvPr/>
        </p:nvSpPr>
        <p:spPr bwMode="auto">
          <a:xfrm>
            <a:off x="29718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65</a:t>
            </a:r>
          </a:p>
        </p:txBody>
      </p:sp>
      <p:sp>
        <p:nvSpPr>
          <p:cNvPr id="31751" name="Oval 7"/>
          <p:cNvSpPr>
            <a:spLocks noChangeArrowheads="1"/>
          </p:cNvSpPr>
          <p:nvPr/>
        </p:nvSpPr>
        <p:spPr bwMode="auto">
          <a:xfrm>
            <a:off x="6324600" y="16002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120</a:t>
            </a:r>
          </a:p>
        </p:txBody>
      </p:sp>
      <p:sp>
        <p:nvSpPr>
          <p:cNvPr id="31752" name="Oval 8"/>
          <p:cNvSpPr>
            <a:spLocks noChangeArrowheads="1"/>
          </p:cNvSpPr>
          <p:nvPr/>
        </p:nvSpPr>
        <p:spPr bwMode="auto">
          <a:xfrm>
            <a:off x="54864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100</a:t>
            </a:r>
          </a:p>
        </p:txBody>
      </p:sp>
      <p:sp>
        <p:nvSpPr>
          <p:cNvPr id="31753" name="Oval 9"/>
          <p:cNvSpPr>
            <a:spLocks noChangeArrowheads="1"/>
          </p:cNvSpPr>
          <p:nvPr/>
        </p:nvSpPr>
        <p:spPr bwMode="auto">
          <a:xfrm>
            <a:off x="7162800" y="21336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150</a:t>
            </a:r>
          </a:p>
        </p:txBody>
      </p:sp>
      <p:sp>
        <p:nvSpPr>
          <p:cNvPr id="31754" name="Oval 10"/>
          <p:cNvSpPr>
            <a:spLocks noChangeArrowheads="1"/>
          </p:cNvSpPr>
          <p:nvPr/>
        </p:nvSpPr>
        <p:spPr bwMode="auto">
          <a:xfrm>
            <a:off x="8382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30</a:t>
            </a:r>
          </a:p>
        </p:txBody>
      </p:sp>
      <p:sp>
        <p:nvSpPr>
          <p:cNvPr id="31755" name="Oval 11"/>
          <p:cNvSpPr>
            <a:spLocks noChangeArrowheads="1"/>
          </p:cNvSpPr>
          <p:nvPr/>
        </p:nvSpPr>
        <p:spPr bwMode="auto">
          <a:xfrm>
            <a:off x="1828800" y="26670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45</a:t>
            </a:r>
          </a:p>
        </p:txBody>
      </p:sp>
      <p:sp>
        <p:nvSpPr>
          <p:cNvPr id="31756" name="Oval 12"/>
          <p:cNvSpPr>
            <a:spLocks noChangeArrowheads="1"/>
          </p:cNvSpPr>
          <p:nvPr/>
        </p:nvSpPr>
        <p:spPr bwMode="auto">
          <a:xfrm>
            <a:off x="4267200" y="1066800"/>
            <a:ext cx="804863"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90</a:t>
            </a:r>
          </a:p>
        </p:txBody>
      </p:sp>
      <p:sp>
        <p:nvSpPr>
          <p:cNvPr id="31757" name="Line 13"/>
          <p:cNvSpPr>
            <a:spLocks noChangeShapeType="1"/>
          </p:cNvSpPr>
          <p:nvPr/>
        </p:nvSpPr>
        <p:spPr bwMode="auto">
          <a:xfrm flipH="1">
            <a:off x="2895600" y="1371600"/>
            <a:ext cx="13716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Line 14"/>
          <p:cNvSpPr>
            <a:spLocks noChangeShapeType="1"/>
          </p:cNvSpPr>
          <p:nvPr/>
        </p:nvSpPr>
        <p:spPr bwMode="auto">
          <a:xfrm>
            <a:off x="5105400" y="1371600"/>
            <a:ext cx="1219200" cy="3048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9" name="Line 15"/>
          <p:cNvSpPr>
            <a:spLocks noChangeShapeType="1"/>
          </p:cNvSpPr>
          <p:nvPr/>
        </p:nvSpPr>
        <p:spPr bwMode="auto">
          <a:xfrm flipH="1">
            <a:off x="1981200" y="19812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0" name="Line 16"/>
          <p:cNvSpPr>
            <a:spLocks noChangeShapeType="1"/>
          </p:cNvSpPr>
          <p:nvPr/>
        </p:nvSpPr>
        <p:spPr bwMode="auto">
          <a:xfrm flipH="1">
            <a:off x="6172200" y="1981200"/>
            <a:ext cx="2286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1" name="Line 17"/>
          <p:cNvSpPr>
            <a:spLocks noChangeShapeType="1"/>
          </p:cNvSpPr>
          <p:nvPr/>
        </p:nvSpPr>
        <p:spPr bwMode="auto">
          <a:xfrm>
            <a:off x="2819400" y="19812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2" name="Line 18"/>
          <p:cNvSpPr>
            <a:spLocks noChangeShapeType="1"/>
          </p:cNvSpPr>
          <p:nvPr/>
        </p:nvSpPr>
        <p:spPr bwMode="auto">
          <a:xfrm>
            <a:off x="7086600" y="1981200"/>
            <a:ext cx="304800" cy="1524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3" name="WordArt 19"/>
          <p:cNvSpPr>
            <a:spLocks noChangeArrowheads="1" noChangeShapeType="1" noTextEdit="1"/>
          </p:cNvSpPr>
          <p:nvPr/>
        </p:nvSpPr>
        <p:spPr bwMode="auto">
          <a:xfrm>
            <a:off x="1828800" y="228600"/>
            <a:ext cx="4953000" cy="4572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outerShdw>
                </a:effectLst>
                <a:latin typeface="Impact"/>
              </a:rPr>
              <a:t>Tree Traversals</a:t>
            </a:r>
          </a:p>
        </p:txBody>
      </p:sp>
      <p:sp>
        <p:nvSpPr>
          <p:cNvPr id="31764" name="Text Box 2"/>
          <p:cNvSpPr txBox="1">
            <a:spLocks noChangeArrowheads="1"/>
          </p:cNvSpPr>
          <p:nvPr/>
        </p:nvSpPr>
        <p:spPr bwMode="auto">
          <a:xfrm>
            <a:off x="1239838" y="4114800"/>
            <a:ext cx="71628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sz="2000" b="1">
                <a:solidFill>
                  <a:srgbClr val="003366"/>
                </a:solidFill>
              </a:rPr>
              <a:t>REV-ORDER Traversal:  </a:t>
            </a:r>
          </a:p>
          <a:p>
            <a:endParaRPr lang="en-US" sz="2000" b="1">
              <a:solidFill>
                <a:srgbClr val="003366"/>
              </a:solidFill>
            </a:endParaRPr>
          </a:p>
          <a:p>
            <a:pPr algn="ctr"/>
            <a:r>
              <a:rPr lang="en-US" sz="2000" b="1">
                <a:solidFill>
                  <a:srgbClr val="003366"/>
                </a:solidFill>
              </a:rPr>
              <a:t>Left branch, Right branch, Node</a:t>
            </a:r>
          </a:p>
          <a:p>
            <a:endParaRPr lang="en-US" sz="2000" b="1">
              <a:solidFill>
                <a:srgbClr val="003366"/>
              </a:solidFill>
            </a:endParaRPr>
          </a:p>
          <a:p>
            <a:pPr algn="ctr"/>
            <a:r>
              <a:rPr lang="en-US" sz="2000" b="1">
                <a:solidFill>
                  <a:srgbClr val="003366"/>
                </a:solidFill>
              </a:rPr>
              <a:t>150 120 100 90 70 65 50 45 40 30</a:t>
            </a:r>
            <a:endParaRPr lang="en-US" sz="20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2F94FB-425B-4C2E-9DDE-C3B69F659996}"/>
              </a:ext>
            </a:extLst>
          </p:cNvPr>
          <p:cNvSpPr>
            <a:spLocks noChangeArrowheads="1"/>
          </p:cNvSpPr>
          <p:nvPr/>
        </p:nvSpPr>
        <p:spPr bwMode="auto">
          <a:xfrm>
            <a:off x="266700" y="1135028"/>
            <a:ext cx="8610600" cy="5478423"/>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spcAft>
                <a:spcPts val="1200"/>
              </a:spcAft>
              <a:buFont typeface="Arial" panose="020B0604020202020204" pitchFamily="34" charset="0"/>
              <a:buChar char="•"/>
            </a:pPr>
            <a:r>
              <a:rPr lang="en-US" sz="2800" dirty="0"/>
              <a:t>Pre-order traversal while duplicating nodes and values can make a complete duplicate of a binary tree. </a:t>
            </a:r>
          </a:p>
          <a:p>
            <a:pPr marL="342900" indent="-342900">
              <a:spcAft>
                <a:spcPts val="1200"/>
              </a:spcAft>
              <a:buFont typeface="Arial" panose="020B0604020202020204" pitchFamily="34" charset="0"/>
              <a:buChar char="•"/>
            </a:pPr>
            <a:r>
              <a:rPr lang="en-US" sz="2800" dirty="0"/>
              <a:t>In-order traversal is very commonly used on binary search trees because it returns values from the underlying set in order, according to the comparator that set up the binary search tree (hence the name).</a:t>
            </a:r>
          </a:p>
          <a:p>
            <a:pPr marL="342900" indent="-342900">
              <a:spcAft>
                <a:spcPts val="1200"/>
              </a:spcAft>
              <a:buFont typeface="Arial" panose="020B0604020202020204" pitchFamily="34" charset="0"/>
              <a:buChar char="•"/>
            </a:pPr>
            <a:r>
              <a:rPr lang="en-US" sz="2800" dirty="0"/>
              <a:t>Post-order traversal while deleting or freeing nodes and values can delete or free an entire binary tree</a:t>
            </a:r>
            <a:r>
              <a:rPr lang="en-US" sz="2800"/>
              <a:t>. </a:t>
            </a:r>
            <a:br>
              <a:rPr lang="en-US" sz="2800"/>
            </a:br>
            <a:r>
              <a:rPr lang="en-US" sz="2800"/>
              <a:t>If </a:t>
            </a:r>
            <a:r>
              <a:rPr lang="en-US" sz="2800" dirty="0"/>
              <a:t>you don't use post-order traversal during deletion, then you lose the references you need for deleting the child trees</a:t>
            </a:r>
          </a:p>
        </p:txBody>
      </p:sp>
      <p:sp>
        <p:nvSpPr>
          <p:cNvPr id="3" name="Rectangle 2">
            <a:extLst>
              <a:ext uri="{FF2B5EF4-FFF2-40B4-BE49-F238E27FC236}">
                <a16:creationId xmlns:a16="http://schemas.microsoft.com/office/drawing/2014/main" id="{023628EB-C53A-4D73-83D1-F7BF5A4226A8}"/>
              </a:ext>
            </a:extLst>
          </p:cNvPr>
          <p:cNvSpPr>
            <a:spLocks noChangeArrowheads="1"/>
          </p:cNvSpPr>
          <p:nvPr/>
        </p:nvSpPr>
        <p:spPr bwMode="auto">
          <a:xfrm>
            <a:off x="381000" y="228600"/>
            <a:ext cx="8610600" cy="83099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Why?</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3442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2F94FB-425B-4C2E-9DDE-C3B69F659996}"/>
              </a:ext>
            </a:extLst>
          </p:cNvPr>
          <p:cNvSpPr>
            <a:spLocks noChangeArrowheads="1"/>
          </p:cNvSpPr>
          <p:nvPr/>
        </p:nvSpPr>
        <p:spPr bwMode="auto">
          <a:xfrm>
            <a:off x="266700" y="1321137"/>
            <a:ext cx="8610600" cy="510620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To translate between the tree and some serial representation.  Suppose you have this parse tree:</a:t>
            </a:r>
            <a:endParaRPr kumimoji="0" lang="en-US" altLang="en-US" sz="1800" b="0" i="0" u="none" strike="noStrike" cap="none" normalizeH="0" baseline="0" dirty="0">
              <a:ln>
                <a:noFill/>
              </a:ln>
              <a:solidFill>
                <a:srgbClr val="242729"/>
              </a:solidFill>
              <a:effectLst/>
              <a:latin typeface="Consolas" panose="020B0609020204030204" pitchFamily="49" charset="0"/>
            </a:endParaRPr>
          </a:p>
          <a:p>
            <a:pPr marL="3200400" marR="0" lvl="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Consolas" panose="020B0609020204030204" pitchFamily="49" charset="0"/>
              </a:rPr>
              <a:t>    *</a:t>
            </a:r>
          </a:p>
          <a:p>
            <a:pPr marL="3200400" marR="0" lvl="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 / \ </a:t>
            </a:r>
          </a:p>
          <a:p>
            <a:pPr marL="3200400" marR="0" lvl="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lang="en-US" altLang="en-US" sz="1100" dirty="0">
                <a:solidFill>
                  <a:srgbClr val="242729"/>
                </a:solidFill>
                <a:latin typeface="Consolas" panose="020B0609020204030204" pitchFamily="49" charset="0"/>
              </a:rPr>
              <a:t> </a:t>
            </a: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 </a:t>
            </a:r>
            <a:r>
              <a:rPr kumimoji="0" lang="en-US" altLang="en-US" sz="700" b="0" i="0" u="none" strike="noStrike" cap="none" normalizeH="0" baseline="0" dirty="0">
                <a:ln>
                  <a:noFill/>
                </a:ln>
                <a:solidFill>
                  <a:srgbClr val="242729"/>
                </a:solidFill>
                <a:effectLst/>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 \ </a:t>
            </a:r>
          </a:p>
          <a:p>
            <a:pPr marL="3200400" marR="0" lvl="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Consolas" panose="020B0609020204030204" pitchFamily="49" charset="0"/>
              </a:rPr>
              <a:t> </a:t>
            </a:r>
            <a:r>
              <a:rPr kumimoji="0" lang="en-US" altLang="en-US" sz="1100" b="0" i="0" u="none" strike="noStrike" cap="none" normalizeH="0" baseline="0" dirty="0">
                <a:ln>
                  <a:noFill/>
                </a:ln>
                <a:solidFill>
                  <a:srgbClr val="242729"/>
                </a:solidFill>
                <a:effectLst/>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 \ </a:t>
            </a:r>
            <a:r>
              <a:rPr kumimoji="0" lang="en-US" altLang="en-US" sz="600" b="0" i="0" u="none" strike="noStrike" cap="none" normalizeH="0" baseline="0" dirty="0">
                <a:ln>
                  <a:noFill/>
                </a:ln>
                <a:solidFill>
                  <a:srgbClr val="242729"/>
                </a:solidFill>
                <a:effectLst/>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 \ </a:t>
            </a:r>
          </a:p>
          <a:p>
            <a:pPr marL="3200400" marR="0" lvl="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A </a:t>
            </a:r>
            <a:r>
              <a:rPr kumimoji="0" lang="en-US" altLang="en-US" sz="1400" b="0" i="0" u="none" strike="noStrike" cap="none" normalizeH="0" baseline="0" dirty="0">
                <a:ln>
                  <a:noFill/>
                </a:ln>
                <a:solidFill>
                  <a:srgbClr val="242729"/>
                </a:solidFill>
                <a:effectLst/>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 B  C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lvl="0">
              <a:lnSpc>
                <a:spcPct val="150000"/>
              </a:lnSpc>
            </a:pPr>
            <a:r>
              <a:rPr kumimoji="0" lang="en-US" altLang="en-US" sz="28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You could serialize it as</a:t>
            </a:r>
            <a:r>
              <a:rPr lang="en-US" altLang="en-US" sz="2800" dirty="0">
                <a:solidFill>
                  <a:srgbClr val="242729"/>
                </a:solidFill>
                <a:cs typeface="Arial" panose="020B0604020202020204" pitchFamily="34" charset="0"/>
              </a:rPr>
              <a:t>:</a:t>
            </a:r>
            <a:endParaRPr kumimoji="0" lang="en-US" altLang="en-US" sz="2800" b="0" i="0" u="none" strike="noStrike" cap="none" normalizeH="0" baseline="0" dirty="0">
              <a:ln>
                <a:noFill/>
              </a:ln>
              <a:solidFill>
                <a:srgbClr val="242729"/>
              </a:solidFill>
              <a:effectLst/>
              <a:latin typeface="Arial" panose="020B0604020202020204" pitchFamily="34" charset="0"/>
              <a:cs typeface="Arial" panose="020B0604020202020204" pitchFamily="34" charset="0"/>
            </a:endParaRPr>
          </a:p>
          <a:p>
            <a:pPr marL="914400" lvl="0">
              <a:lnSpc>
                <a:spcPct val="150000"/>
              </a:lnSpc>
            </a:pPr>
            <a:r>
              <a:rPr kumimoji="0" lang="en-US" altLang="en-US" sz="200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 + A B C</a:t>
            </a:r>
            <a:r>
              <a:rPr kumimoji="0" lang="en-US" altLang="en-US" sz="28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by walking it in prefix order, or as</a:t>
            </a:r>
          </a:p>
          <a:p>
            <a:pPr marL="914400" lvl="0">
              <a:lnSpc>
                <a:spcPct val="150000"/>
              </a:lnSpc>
            </a:pPr>
            <a:r>
              <a:rPr kumimoji="0" lang="en-US" altLang="en-US" sz="200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A B + C *</a:t>
            </a:r>
            <a:r>
              <a:rPr kumimoji="0" lang="en-US" altLang="en-US" sz="28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by walking it in postfix order or as </a:t>
            </a:r>
          </a:p>
          <a:p>
            <a:pPr marL="914400" lvl="0">
              <a:lnSpc>
                <a:spcPct val="150000"/>
              </a:lnSpc>
            </a:pPr>
            <a:r>
              <a:rPr lang="en-US" altLang="en-US" sz="2000" dirty="0">
                <a:solidFill>
                  <a:srgbClr val="242729"/>
                </a:solidFill>
                <a:latin typeface="Consolas" panose="020B0609020204030204" pitchFamily="49" charset="0"/>
                <a:cs typeface="Arial" panose="020B0604020202020204" pitchFamily="34" charset="0"/>
              </a:rPr>
              <a:t>(A + B) * C </a:t>
            </a:r>
            <a:r>
              <a:rPr kumimoji="0" lang="en-US" altLang="en-US" sz="28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by walking </a:t>
            </a:r>
            <a:r>
              <a:rPr lang="en-US" altLang="en-US" sz="2800" dirty="0">
                <a:solidFill>
                  <a:srgbClr val="242729"/>
                </a:solidFill>
                <a:cs typeface="Arial" panose="020B0604020202020204" pitchFamily="34" charset="0"/>
              </a:rPr>
              <a:t>in order. </a:t>
            </a:r>
            <a:r>
              <a:rPr kumimoji="0" lang="en-US" altLang="en-US" sz="28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023628EB-C53A-4D73-83D1-F7BF5A4226A8}"/>
              </a:ext>
            </a:extLst>
          </p:cNvPr>
          <p:cNvSpPr>
            <a:spLocks noChangeArrowheads="1"/>
          </p:cNvSpPr>
          <p:nvPr/>
        </p:nvSpPr>
        <p:spPr bwMode="auto">
          <a:xfrm>
            <a:off x="2209800" y="228600"/>
            <a:ext cx="4495800" cy="83099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Why?</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2018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1066800" y="2057400"/>
            <a:ext cx="537368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private void</a:t>
            </a:r>
            <a:r>
              <a:rPr lang="en-US"/>
              <a:t> inOrder(TreeNode tree)</a:t>
            </a:r>
          </a:p>
          <a:p>
            <a:r>
              <a:rPr lang="en-US"/>
              <a:t>{</a:t>
            </a:r>
          </a:p>
          <a:p>
            <a:r>
              <a:rPr lang="en-US" b="1"/>
              <a:t>   if</a:t>
            </a:r>
            <a:r>
              <a:rPr lang="en-US"/>
              <a:t> (tree != null){</a:t>
            </a:r>
          </a:p>
          <a:p>
            <a:r>
              <a:rPr lang="en-US"/>
              <a:t>	inOrder(tree.getLeft());</a:t>
            </a:r>
          </a:p>
          <a:p>
            <a:r>
              <a:rPr lang="en-US"/>
              <a:t>	out.print(tree.getValue() + " ");</a:t>
            </a:r>
          </a:p>
          <a:p>
            <a:r>
              <a:rPr lang="en-US"/>
              <a:t>	inOrder(tree.getRight());</a:t>
            </a:r>
          </a:p>
          <a:p>
            <a:r>
              <a:rPr lang="en-US"/>
              <a:t>   }</a:t>
            </a:r>
          </a:p>
          <a:p>
            <a:r>
              <a:rPr lang="en-US"/>
              <a:t>}</a:t>
            </a:r>
          </a:p>
        </p:txBody>
      </p:sp>
      <p:sp>
        <p:nvSpPr>
          <p:cNvPr id="32772" name="WordArt 3"/>
          <p:cNvSpPr>
            <a:spLocks noChangeArrowheads="1" noChangeShapeType="1" noTextEdit="1"/>
          </p:cNvSpPr>
          <p:nvPr/>
        </p:nvSpPr>
        <p:spPr bwMode="auto">
          <a:xfrm>
            <a:off x="838200" y="228600"/>
            <a:ext cx="7162800" cy="990600"/>
          </a:xfrm>
          <a:prstGeom prst="rect">
            <a:avLst/>
          </a:prstGeom>
        </p:spPr>
        <p:txBody>
          <a:bodyPr wrap="none" fromWordArt="1">
            <a:prstTxWarp prst="textPlain">
              <a:avLst>
                <a:gd name="adj" fmla="val 50000"/>
              </a:avLst>
            </a:prstTxWarp>
          </a:bodyPr>
          <a:lstStyle/>
          <a:p>
            <a:pPr algn="ctr"/>
            <a:r>
              <a:rPr lang="en-US" sz="3600" kern="10">
                <a:ln w="9525">
                  <a:solidFill>
                    <a:srgbClr val="FFCC99"/>
                  </a:solidFill>
                  <a:round/>
                  <a:headEnd type="none" w="sm" len="sm"/>
                  <a:tailEnd type="none" w="sm" len="sm"/>
                </a:ln>
                <a:solidFill>
                  <a:srgbClr val="0000FF"/>
                </a:solidFill>
                <a:effectLst>
                  <a:outerShdw dist="35921" dir="2700000" algn="ctr" rotWithShape="0">
                    <a:srgbClr val="C0C0C0"/>
                  </a:outerShdw>
                </a:effectLst>
                <a:latin typeface="Impact"/>
              </a:rPr>
              <a:t>In Order 1</a:t>
            </a:r>
          </a:p>
        </p:txBody>
      </p:sp>
      <p:sp>
        <p:nvSpPr>
          <p:cNvPr id="32773" name="WordArt 4"/>
          <p:cNvSpPr>
            <a:spLocks noChangeArrowheads="1" noChangeShapeType="1" noTextEdit="1"/>
          </p:cNvSpPr>
          <p:nvPr/>
        </p:nvSpPr>
        <p:spPr bwMode="auto">
          <a:xfrm>
            <a:off x="914400" y="5410200"/>
            <a:ext cx="7010400" cy="6000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outerShdw>
                </a:effectLst>
                <a:latin typeface="Impact"/>
              </a:rPr>
              <a:t>Data is in the MIDDLE!!!</a:t>
            </a:r>
          </a:p>
        </p:txBody>
      </p:sp>
      <p:sp>
        <p:nvSpPr>
          <p:cNvPr id="32774" name="WordArt 5"/>
          <p:cNvSpPr>
            <a:spLocks noChangeArrowheads="1" noChangeShapeType="1" noTextEdit="1"/>
          </p:cNvSpPr>
          <p:nvPr/>
        </p:nvSpPr>
        <p:spPr bwMode="auto">
          <a:xfrm>
            <a:off x="6629400" y="2438400"/>
            <a:ext cx="1828800" cy="16002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LEFT </a:t>
            </a:r>
          </a:p>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DATA</a:t>
            </a:r>
          </a:p>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RIGHT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ChangeArrowheads="1"/>
          </p:cNvSpPr>
          <p:nvPr/>
        </p:nvSpPr>
        <p:spPr bwMode="auto">
          <a:xfrm>
            <a:off x="1066800" y="2057400"/>
            <a:ext cx="52705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private void</a:t>
            </a:r>
            <a:r>
              <a:rPr lang="en-US" dirty="0"/>
              <a:t> </a:t>
            </a:r>
            <a:r>
              <a:rPr lang="en-US" dirty="0" err="1"/>
              <a:t>inOrder</a:t>
            </a:r>
            <a:r>
              <a:rPr lang="en-US" dirty="0"/>
              <a:t>(</a:t>
            </a:r>
            <a:r>
              <a:rPr lang="en-US" dirty="0" err="1"/>
              <a:t>TreeNode</a:t>
            </a:r>
            <a:r>
              <a:rPr lang="en-US" dirty="0"/>
              <a:t> tree)</a:t>
            </a:r>
          </a:p>
          <a:p>
            <a:r>
              <a:rPr lang="en-US" dirty="0"/>
              <a:t>{</a:t>
            </a:r>
          </a:p>
          <a:p>
            <a:r>
              <a:rPr lang="en-US" dirty="0"/>
              <a:t>   </a:t>
            </a:r>
            <a:r>
              <a:rPr lang="en-US" b="1" dirty="0"/>
              <a:t>if</a:t>
            </a:r>
            <a:r>
              <a:rPr lang="en-US" dirty="0"/>
              <a:t> (tree == null)</a:t>
            </a:r>
          </a:p>
          <a:p>
            <a:r>
              <a:rPr lang="en-US" dirty="0"/>
              <a:t>      </a:t>
            </a:r>
            <a:r>
              <a:rPr lang="en-US" b="1" dirty="0"/>
              <a:t>return</a:t>
            </a:r>
            <a:r>
              <a:rPr lang="en-US" dirty="0"/>
              <a:t>;</a:t>
            </a:r>
          </a:p>
          <a:p>
            <a:r>
              <a:rPr lang="en-US" dirty="0"/>
              <a:t>   </a:t>
            </a:r>
            <a:r>
              <a:rPr lang="en-US" dirty="0" err="1"/>
              <a:t>inOrder</a:t>
            </a:r>
            <a:r>
              <a:rPr lang="en-US" dirty="0"/>
              <a:t>(</a:t>
            </a:r>
            <a:r>
              <a:rPr lang="en-US" dirty="0" err="1"/>
              <a:t>tree.getLeft</a:t>
            </a:r>
            <a:r>
              <a:rPr lang="en-US" dirty="0"/>
              <a:t>());</a:t>
            </a:r>
          </a:p>
          <a:p>
            <a:r>
              <a:rPr lang="en-US" dirty="0"/>
              <a:t>   </a:t>
            </a:r>
            <a:r>
              <a:rPr lang="en-US" dirty="0" err="1"/>
              <a:t>out.print</a:t>
            </a:r>
            <a:r>
              <a:rPr lang="en-US" dirty="0"/>
              <a:t>(</a:t>
            </a:r>
            <a:r>
              <a:rPr lang="en-US" dirty="0" err="1"/>
              <a:t>tree.getValue</a:t>
            </a:r>
            <a:r>
              <a:rPr lang="en-US" dirty="0"/>
              <a:t>() + " ");</a:t>
            </a:r>
          </a:p>
          <a:p>
            <a:r>
              <a:rPr lang="en-US" dirty="0"/>
              <a:t>   </a:t>
            </a:r>
            <a:r>
              <a:rPr lang="en-US" dirty="0" err="1"/>
              <a:t>inOrder</a:t>
            </a:r>
            <a:r>
              <a:rPr lang="en-US" dirty="0"/>
              <a:t>(</a:t>
            </a:r>
            <a:r>
              <a:rPr lang="en-US" dirty="0" err="1"/>
              <a:t>tree.getRight</a:t>
            </a:r>
            <a:r>
              <a:rPr lang="en-US" dirty="0"/>
              <a:t>());</a:t>
            </a:r>
          </a:p>
          <a:p>
            <a:r>
              <a:rPr lang="en-US" dirty="0"/>
              <a:t>}</a:t>
            </a:r>
          </a:p>
        </p:txBody>
      </p:sp>
      <p:sp>
        <p:nvSpPr>
          <p:cNvPr id="33796" name="WordArt 3"/>
          <p:cNvSpPr>
            <a:spLocks noChangeArrowheads="1" noChangeShapeType="1" noTextEdit="1"/>
          </p:cNvSpPr>
          <p:nvPr/>
        </p:nvSpPr>
        <p:spPr bwMode="auto">
          <a:xfrm>
            <a:off x="838200" y="228600"/>
            <a:ext cx="7162800" cy="990600"/>
          </a:xfrm>
          <a:prstGeom prst="rect">
            <a:avLst/>
          </a:prstGeom>
        </p:spPr>
        <p:txBody>
          <a:bodyPr wrap="none" fromWordArt="1">
            <a:prstTxWarp prst="textPlain">
              <a:avLst>
                <a:gd name="adj" fmla="val 50000"/>
              </a:avLst>
            </a:prstTxWarp>
          </a:bodyPr>
          <a:lstStyle/>
          <a:p>
            <a:pPr algn="ctr"/>
            <a:r>
              <a:rPr lang="en-US" sz="3600" kern="10">
                <a:ln w="9525">
                  <a:solidFill>
                    <a:srgbClr val="FFCC99"/>
                  </a:solidFill>
                  <a:round/>
                  <a:headEnd type="none" w="sm" len="sm"/>
                  <a:tailEnd type="none" w="sm" len="sm"/>
                </a:ln>
                <a:solidFill>
                  <a:srgbClr val="0000FF"/>
                </a:solidFill>
                <a:effectLst>
                  <a:outerShdw dist="35921" dir="2700000" algn="ctr" rotWithShape="0">
                    <a:srgbClr val="C0C0C0"/>
                  </a:outerShdw>
                </a:effectLst>
                <a:latin typeface="Impact"/>
              </a:rPr>
              <a:t>In Order 2</a:t>
            </a:r>
          </a:p>
        </p:txBody>
      </p:sp>
      <p:sp>
        <p:nvSpPr>
          <p:cNvPr id="33797" name="WordArt 4"/>
          <p:cNvSpPr>
            <a:spLocks noChangeArrowheads="1" noChangeShapeType="1" noTextEdit="1"/>
          </p:cNvSpPr>
          <p:nvPr/>
        </p:nvSpPr>
        <p:spPr bwMode="auto">
          <a:xfrm>
            <a:off x="914400" y="5410200"/>
            <a:ext cx="7010400" cy="6000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outerShdw>
                </a:effectLst>
                <a:latin typeface="Impact"/>
              </a:rPr>
              <a:t>Data is in the MIDDLE!!!</a:t>
            </a:r>
          </a:p>
        </p:txBody>
      </p:sp>
      <p:sp>
        <p:nvSpPr>
          <p:cNvPr id="33798" name="Text Box 5"/>
          <p:cNvSpPr txBox="1">
            <a:spLocks noChangeArrowheads="1"/>
          </p:cNvSpPr>
          <p:nvPr/>
        </p:nvSpPr>
        <p:spPr bwMode="auto">
          <a:xfrm>
            <a:off x="6553200" y="2971800"/>
            <a:ext cx="1981200" cy="1323975"/>
          </a:xfrm>
          <a:prstGeom prst="rect">
            <a:avLst/>
          </a:prstGeom>
          <a:noFill/>
          <a:ln w="12700">
            <a:solidFill>
              <a:srgbClr val="3399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sz="2000" b="1">
                <a:solidFill>
                  <a:srgbClr val="009900"/>
                </a:solidFill>
              </a:rPr>
              <a:t>This is an alternative to </a:t>
            </a:r>
            <a:br>
              <a:rPr lang="en-US" sz="2000" b="1">
                <a:solidFill>
                  <a:srgbClr val="009900"/>
                </a:solidFill>
              </a:rPr>
            </a:br>
            <a:r>
              <a:rPr lang="en-US" sz="2000" b="1">
                <a:solidFill>
                  <a:srgbClr val="009900"/>
                </a:solidFill>
              </a:rPr>
              <a:t>the previous example.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1066800" y="2057400"/>
            <a:ext cx="6858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private String</a:t>
            </a:r>
            <a:r>
              <a:rPr lang="en-US"/>
              <a:t> inOrder(TreeNode tree)</a:t>
            </a:r>
          </a:p>
          <a:p>
            <a:r>
              <a:rPr lang="en-US"/>
              <a:t>{</a:t>
            </a:r>
          </a:p>
          <a:p>
            <a:r>
              <a:rPr lang="en-US"/>
              <a:t>   </a:t>
            </a:r>
            <a:r>
              <a:rPr lang="en-US" b="1"/>
              <a:t>if</a:t>
            </a:r>
            <a:r>
              <a:rPr lang="en-US"/>
              <a:t> (tree != null)</a:t>
            </a:r>
          </a:p>
          <a:p>
            <a:r>
              <a:rPr lang="en-US" b="1"/>
              <a:t>      return</a:t>
            </a:r>
            <a:r>
              <a:rPr lang="en-US"/>
              <a:t> inOrder(tree.getLeft()) </a:t>
            </a:r>
          </a:p>
          <a:p>
            <a:r>
              <a:rPr lang="en-US"/>
              <a:t>	+ tree.getValue() + " " +</a:t>
            </a:r>
          </a:p>
          <a:p>
            <a:r>
              <a:rPr lang="en-US"/>
              <a:t>   	inOrder(tree.getRight());</a:t>
            </a:r>
          </a:p>
          <a:p>
            <a:r>
              <a:rPr lang="en-US"/>
              <a:t>   </a:t>
            </a:r>
            <a:r>
              <a:rPr lang="en-US" b="1"/>
              <a:t>return</a:t>
            </a:r>
            <a:r>
              <a:rPr lang="en-US"/>
              <a:t> "";</a:t>
            </a:r>
          </a:p>
          <a:p>
            <a:r>
              <a:rPr lang="en-US"/>
              <a:t>}</a:t>
            </a:r>
          </a:p>
        </p:txBody>
      </p:sp>
      <p:sp>
        <p:nvSpPr>
          <p:cNvPr id="34820" name="WordArt 3"/>
          <p:cNvSpPr>
            <a:spLocks noChangeArrowheads="1" noChangeShapeType="1" noTextEdit="1"/>
          </p:cNvSpPr>
          <p:nvPr/>
        </p:nvSpPr>
        <p:spPr bwMode="auto">
          <a:xfrm>
            <a:off x="838200" y="228600"/>
            <a:ext cx="7162800" cy="990600"/>
          </a:xfrm>
          <a:prstGeom prst="rect">
            <a:avLst/>
          </a:prstGeom>
        </p:spPr>
        <p:txBody>
          <a:bodyPr wrap="none" fromWordArt="1">
            <a:prstTxWarp prst="textPlain">
              <a:avLst>
                <a:gd name="adj" fmla="val 50000"/>
              </a:avLst>
            </a:prstTxWarp>
          </a:bodyPr>
          <a:lstStyle/>
          <a:p>
            <a:pPr algn="ctr"/>
            <a:r>
              <a:rPr lang="en-US" sz="3600" kern="10">
                <a:ln w="9525">
                  <a:solidFill>
                    <a:srgbClr val="FFCC99"/>
                  </a:solidFill>
                  <a:round/>
                  <a:headEnd type="none" w="sm" len="sm"/>
                  <a:tailEnd type="none" w="sm" len="sm"/>
                </a:ln>
                <a:solidFill>
                  <a:srgbClr val="0000FF"/>
                </a:solidFill>
                <a:effectLst>
                  <a:outerShdw dist="35921" dir="2700000" algn="ctr" rotWithShape="0">
                    <a:srgbClr val="C0C0C0"/>
                  </a:outerShdw>
                </a:effectLst>
                <a:latin typeface="Impact"/>
              </a:rPr>
              <a:t>In Order 3</a:t>
            </a:r>
          </a:p>
        </p:txBody>
      </p:sp>
      <p:sp>
        <p:nvSpPr>
          <p:cNvPr id="34821" name="WordArt 4"/>
          <p:cNvSpPr>
            <a:spLocks noChangeArrowheads="1" noChangeShapeType="1" noTextEdit="1"/>
          </p:cNvSpPr>
          <p:nvPr/>
        </p:nvSpPr>
        <p:spPr bwMode="auto">
          <a:xfrm>
            <a:off x="914400" y="5410200"/>
            <a:ext cx="7010400" cy="6000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outerShdw>
                </a:effectLst>
                <a:latin typeface="Impact"/>
              </a:rPr>
              <a:t>Data is in the MIDDLE!!!</a:t>
            </a:r>
          </a:p>
        </p:txBody>
      </p:sp>
      <p:sp>
        <p:nvSpPr>
          <p:cNvPr id="34822" name="Text Box 5"/>
          <p:cNvSpPr txBox="1">
            <a:spLocks noChangeArrowheads="1"/>
          </p:cNvSpPr>
          <p:nvPr/>
        </p:nvSpPr>
        <p:spPr bwMode="auto">
          <a:xfrm>
            <a:off x="6858000" y="2971800"/>
            <a:ext cx="1676400" cy="1323975"/>
          </a:xfrm>
          <a:prstGeom prst="rect">
            <a:avLst/>
          </a:prstGeom>
          <a:noFill/>
          <a:ln w="12700">
            <a:solidFill>
              <a:srgbClr val="3399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sz="2000" b="1">
                <a:solidFill>
                  <a:srgbClr val="009900"/>
                </a:solidFill>
              </a:rPr>
              <a:t>This is another alternative approach.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5123" name="WordArt 2"/>
          <p:cNvSpPr>
            <a:spLocks noChangeArrowheads="1" noChangeShapeType="1" noTextEdit="1"/>
          </p:cNvSpPr>
          <p:nvPr/>
        </p:nvSpPr>
        <p:spPr bwMode="auto">
          <a:xfrm>
            <a:off x="609600" y="609600"/>
            <a:ext cx="7848600" cy="2209800"/>
          </a:xfrm>
          <a:prstGeom prst="rect">
            <a:avLst/>
          </a:prstGeom>
        </p:spPr>
        <p:txBody>
          <a:bodyPr wrap="none" fromWordArt="1">
            <a:prstTxWarp prst="textPlain">
              <a:avLst>
                <a:gd name="adj" fmla="val 50000"/>
              </a:avLst>
            </a:prstTxWarp>
          </a:bodyPr>
          <a:lstStyle/>
          <a:p>
            <a:pPr algn="ctr"/>
            <a:r>
              <a:rPr lang="en-US" sz="3600" kern="10">
                <a:ln w="9525">
                  <a:solidFill>
                    <a:srgbClr val="FFCC99"/>
                  </a:solidFill>
                  <a:round/>
                  <a:headEnd type="none" w="sm" len="sm"/>
                  <a:tailEnd type="none" w="sm" len="sm"/>
                </a:ln>
                <a:solidFill>
                  <a:srgbClr val="0000FF"/>
                </a:solidFill>
                <a:effectLst>
                  <a:outerShdw dist="35921" dir="2700000" algn="ctr" rotWithShape="0">
                    <a:srgbClr val="C0C0C0"/>
                  </a:outerShdw>
                </a:effectLst>
                <a:latin typeface="Impact"/>
              </a:rPr>
              <a:t>What is a tree?</a:t>
            </a:r>
          </a:p>
        </p:txBody>
      </p:sp>
      <p:pic>
        <p:nvPicPr>
          <p:cNvPr id="5124" name="Picture 4" descr="j033182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3276600"/>
            <a:ext cx="275431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WordArt 2"/>
          <p:cNvSpPr>
            <a:spLocks noChangeArrowheads="1" noChangeShapeType="1" noTextEdit="1"/>
          </p:cNvSpPr>
          <p:nvPr/>
        </p:nvSpPr>
        <p:spPr bwMode="auto">
          <a:xfrm>
            <a:off x="3581400" y="1066800"/>
            <a:ext cx="26670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outerShdw>
                </a:effectLst>
                <a:latin typeface="Impact"/>
              </a:rPr>
              <a:t>In-Order</a:t>
            </a:r>
          </a:p>
        </p:txBody>
      </p:sp>
      <p:sp>
        <p:nvSpPr>
          <p:cNvPr id="35844" name="WordArt 3"/>
          <p:cNvSpPr>
            <a:spLocks noChangeArrowheads="1" noChangeShapeType="1" noTextEdit="1"/>
          </p:cNvSpPr>
          <p:nvPr/>
        </p:nvSpPr>
        <p:spPr bwMode="auto">
          <a:xfrm>
            <a:off x="6477000" y="990600"/>
            <a:ext cx="1828800" cy="9906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LEFT </a:t>
            </a:r>
          </a:p>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DATA</a:t>
            </a:r>
          </a:p>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RIGHT</a:t>
            </a:r>
          </a:p>
        </p:txBody>
      </p:sp>
      <p:sp>
        <p:nvSpPr>
          <p:cNvPr id="35845" name="WordArt 4"/>
          <p:cNvSpPr>
            <a:spLocks noChangeArrowheads="1" noChangeShapeType="1" noTextEdit="1"/>
          </p:cNvSpPr>
          <p:nvPr/>
        </p:nvSpPr>
        <p:spPr bwMode="auto">
          <a:xfrm>
            <a:off x="457200" y="2286000"/>
            <a:ext cx="25908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outerShdw>
                </a:effectLst>
                <a:latin typeface="Impact"/>
              </a:rPr>
              <a:t>Pre-Order</a:t>
            </a:r>
          </a:p>
        </p:txBody>
      </p:sp>
      <p:sp>
        <p:nvSpPr>
          <p:cNvPr id="35846" name="WordArt 5"/>
          <p:cNvSpPr>
            <a:spLocks noChangeArrowheads="1" noChangeShapeType="1" noTextEdit="1"/>
          </p:cNvSpPr>
          <p:nvPr/>
        </p:nvSpPr>
        <p:spPr bwMode="auto">
          <a:xfrm>
            <a:off x="3352800" y="2133600"/>
            <a:ext cx="1676400" cy="10668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DATA</a:t>
            </a:r>
          </a:p>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LEFT </a:t>
            </a:r>
          </a:p>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RIGHT</a:t>
            </a:r>
          </a:p>
        </p:txBody>
      </p:sp>
      <p:sp>
        <p:nvSpPr>
          <p:cNvPr id="35847" name="WordArt 6"/>
          <p:cNvSpPr>
            <a:spLocks noChangeArrowheads="1" noChangeShapeType="1" noTextEdit="1"/>
          </p:cNvSpPr>
          <p:nvPr/>
        </p:nvSpPr>
        <p:spPr bwMode="auto">
          <a:xfrm>
            <a:off x="3733800" y="3733800"/>
            <a:ext cx="25908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outerShdw>
                </a:effectLst>
                <a:latin typeface="Impact"/>
              </a:rPr>
              <a:t>Post-Order</a:t>
            </a:r>
          </a:p>
        </p:txBody>
      </p:sp>
      <p:sp>
        <p:nvSpPr>
          <p:cNvPr id="35848" name="WordArt 7"/>
          <p:cNvSpPr>
            <a:spLocks noChangeArrowheads="1" noChangeShapeType="1" noTextEdit="1"/>
          </p:cNvSpPr>
          <p:nvPr/>
        </p:nvSpPr>
        <p:spPr bwMode="auto">
          <a:xfrm>
            <a:off x="6553200" y="3429000"/>
            <a:ext cx="1905000" cy="11430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LEFT </a:t>
            </a:r>
          </a:p>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RIGHT</a:t>
            </a:r>
          </a:p>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DATA</a:t>
            </a:r>
          </a:p>
        </p:txBody>
      </p:sp>
      <p:sp>
        <p:nvSpPr>
          <p:cNvPr id="35849" name="WordArt 8"/>
          <p:cNvSpPr>
            <a:spLocks noChangeArrowheads="1" noChangeShapeType="1" noTextEdit="1"/>
          </p:cNvSpPr>
          <p:nvPr/>
        </p:nvSpPr>
        <p:spPr bwMode="auto">
          <a:xfrm>
            <a:off x="1828800" y="5410200"/>
            <a:ext cx="34290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outerShdw>
                </a:effectLst>
                <a:latin typeface="Impact"/>
              </a:rPr>
              <a:t>Reverse-Order</a:t>
            </a:r>
          </a:p>
        </p:txBody>
      </p:sp>
      <p:sp>
        <p:nvSpPr>
          <p:cNvPr id="35850" name="WordArt 9"/>
          <p:cNvSpPr>
            <a:spLocks noChangeArrowheads="1" noChangeShapeType="1" noTextEdit="1"/>
          </p:cNvSpPr>
          <p:nvPr/>
        </p:nvSpPr>
        <p:spPr bwMode="auto">
          <a:xfrm>
            <a:off x="5486400" y="5105400"/>
            <a:ext cx="1981200" cy="10668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RIGHT </a:t>
            </a:r>
          </a:p>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DATA</a:t>
            </a:r>
          </a:p>
          <a:p>
            <a:pPr algn="ctr"/>
            <a:r>
              <a:rPr lang="en-US" sz="36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LEFT</a:t>
            </a:r>
          </a:p>
        </p:txBody>
      </p:sp>
      <p:sp>
        <p:nvSpPr>
          <p:cNvPr id="35851" name="WordArt 10"/>
          <p:cNvSpPr>
            <a:spLocks noChangeArrowheads="1" noChangeShapeType="1" noTextEdit="1"/>
          </p:cNvSpPr>
          <p:nvPr/>
        </p:nvSpPr>
        <p:spPr bwMode="auto">
          <a:xfrm>
            <a:off x="1066800" y="152400"/>
            <a:ext cx="6858000" cy="6096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Binary Tree Traversals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6147" name="Rectangle 2"/>
          <p:cNvSpPr>
            <a:spLocks noChangeArrowheads="1"/>
          </p:cNvSpPr>
          <p:nvPr/>
        </p:nvSpPr>
        <p:spPr bwMode="auto">
          <a:xfrm>
            <a:off x="3581400" y="228600"/>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 name="Rectangle 3"/>
          <p:cNvSpPr>
            <a:spLocks noChangeArrowheads="1"/>
          </p:cNvSpPr>
          <p:nvPr/>
        </p:nvSpPr>
        <p:spPr bwMode="auto">
          <a:xfrm>
            <a:off x="3581400" y="9906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4"/>
          <p:cNvSpPr>
            <a:spLocks noChangeArrowheads="1"/>
          </p:cNvSpPr>
          <p:nvPr/>
        </p:nvSpPr>
        <p:spPr bwMode="auto">
          <a:xfrm>
            <a:off x="4648200" y="9906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7"/>
          <p:cNvSpPr>
            <a:spLocks noChangeArrowheads="1"/>
          </p:cNvSpPr>
          <p:nvPr/>
        </p:nvSpPr>
        <p:spPr bwMode="auto">
          <a:xfrm>
            <a:off x="1981200" y="2286000"/>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Rectangle 12"/>
          <p:cNvSpPr>
            <a:spLocks noChangeArrowheads="1"/>
          </p:cNvSpPr>
          <p:nvPr/>
        </p:nvSpPr>
        <p:spPr bwMode="auto">
          <a:xfrm>
            <a:off x="5410200" y="2286000"/>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Rectangle 16"/>
          <p:cNvSpPr>
            <a:spLocks noChangeArrowheads="1"/>
          </p:cNvSpPr>
          <p:nvPr/>
        </p:nvSpPr>
        <p:spPr bwMode="auto">
          <a:xfrm>
            <a:off x="4343400" y="3048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rgbClr val="0000CC"/>
                </a:solidFill>
              </a:rPr>
              <a:t>50</a:t>
            </a:r>
          </a:p>
        </p:txBody>
      </p:sp>
      <p:sp>
        <p:nvSpPr>
          <p:cNvPr id="6153" name="Rectangle 19"/>
          <p:cNvSpPr>
            <a:spLocks noChangeArrowheads="1"/>
          </p:cNvSpPr>
          <p:nvPr/>
        </p:nvSpPr>
        <p:spPr bwMode="auto">
          <a:xfrm>
            <a:off x="685800" y="4265613"/>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 name="Rectangle 23"/>
          <p:cNvSpPr>
            <a:spLocks noChangeArrowheads="1"/>
          </p:cNvSpPr>
          <p:nvPr/>
        </p:nvSpPr>
        <p:spPr bwMode="auto">
          <a:xfrm>
            <a:off x="6781800" y="4267200"/>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Rectangle 27"/>
          <p:cNvSpPr>
            <a:spLocks noChangeArrowheads="1"/>
          </p:cNvSpPr>
          <p:nvPr/>
        </p:nvSpPr>
        <p:spPr bwMode="auto">
          <a:xfrm>
            <a:off x="3276600" y="4265613"/>
            <a:ext cx="2044700" cy="74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Rectangle 31"/>
          <p:cNvSpPr>
            <a:spLocks noChangeArrowheads="1"/>
          </p:cNvSpPr>
          <p:nvPr/>
        </p:nvSpPr>
        <p:spPr bwMode="auto">
          <a:xfrm>
            <a:off x="2133600" y="381000"/>
            <a:ext cx="1306513"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Root </a:t>
            </a:r>
            <a:r>
              <a:rPr lang="en-US" b="1">
                <a:solidFill>
                  <a:schemeClr val="accent2"/>
                </a:solidFill>
                <a:sym typeface="Wingdings" pitchFamily="2" charset="2"/>
              </a:rPr>
              <a:t></a:t>
            </a:r>
            <a:endParaRPr lang="en-US" b="1">
              <a:solidFill>
                <a:schemeClr val="accent2"/>
              </a:solidFill>
            </a:endParaRPr>
          </a:p>
        </p:txBody>
      </p:sp>
      <p:sp>
        <p:nvSpPr>
          <p:cNvPr id="6157" name="Rectangle 37"/>
          <p:cNvSpPr>
            <a:spLocks noChangeArrowheads="1"/>
          </p:cNvSpPr>
          <p:nvPr/>
        </p:nvSpPr>
        <p:spPr bwMode="auto">
          <a:xfrm>
            <a:off x="1981200" y="30480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 name="Rectangle 38"/>
          <p:cNvSpPr>
            <a:spLocks noChangeArrowheads="1"/>
          </p:cNvSpPr>
          <p:nvPr/>
        </p:nvSpPr>
        <p:spPr bwMode="auto">
          <a:xfrm>
            <a:off x="3048000" y="30480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Rectangle 39"/>
          <p:cNvSpPr>
            <a:spLocks noChangeArrowheads="1"/>
          </p:cNvSpPr>
          <p:nvPr/>
        </p:nvSpPr>
        <p:spPr bwMode="auto">
          <a:xfrm>
            <a:off x="5410200" y="30480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Rectangle 40"/>
          <p:cNvSpPr>
            <a:spLocks noChangeArrowheads="1"/>
          </p:cNvSpPr>
          <p:nvPr/>
        </p:nvSpPr>
        <p:spPr bwMode="auto">
          <a:xfrm>
            <a:off x="6477000" y="30480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 name="Rectangle 41"/>
          <p:cNvSpPr>
            <a:spLocks noChangeArrowheads="1"/>
          </p:cNvSpPr>
          <p:nvPr/>
        </p:nvSpPr>
        <p:spPr bwMode="auto">
          <a:xfrm>
            <a:off x="685800" y="50292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Rectangle 42"/>
          <p:cNvSpPr>
            <a:spLocks noChangeArrowheads="1"/>
          </p:cNvSpPr>
          <p:nvPr/>
        </p:nvSpPr>
        <p:spPr bwMode="auto">
          <a:xfrm>
            <a:off x="1752600" y="50292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3" name="Rectangle 43"/>
          <p:cNvSpPr>
            <a:spLocks noChangeArrowheads="1"/>
          </p:cNvSpPr>
          <p:nvPr/>
        </p:nvSpPr>
        <p:spPr bwMode="auto">
          <a:xfrm>
            <a:off x="3276600" y="50292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 name="Rectangle 44"/>
          <p:cNvSpPr>
            <a:spLocks noChangeArrowheads="1"/>
          </p:cNvSpPr>
          <p:nvPr/>
        </p:nvSpPr>
        <p:spPr bwMode="auto">
          <a:xfrm>
            <a:off x="4343400" y="50292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 name="Rectangle 45"/>
          <p:cNvSpPr>
            <a:spLocks noChangeArrowheads="1"/>
          </p:cNvSpPr>
          <p:nvPr/>
        </p:nvSpPr>
        <p:spPr bwMode="auto">
          <a:xfrm>
            <a:off x="6781800" y="5030788"/>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 name="Rectangle 46"/>
          <p:cNvSpPr>
            <a:spLocks noChangeArrowheads="1"/>
          </p:cNvSpPr>
          <p:nvPr/>
        </p:nvSpPr>
        <p:spPr bwMode="auto">
          <a:xfrm>
            <a:off x="7848600" y="5030788"/>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7" name="Rectangle 47"/>
          <p:cNvSpPr>
            <a:spLocks noChangeArrowheads="1"/>
          </p:cNvSpPr>
          <p:nvPr/>
        </p:nvSpPr>
        <p:spPr bwMode="auto">
          <a:xfrm>
            <a:off x="2667000" y="24384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rgbClr val="0000CC"/>
                </a:solidFill>
              </a:rPr>
              <a:t>35</a:t>
            </a:r>
          </a:p>
        </p:txBody>
      </p:sp>
      <p:sp>
        <p:nvSpPr>
          <p:cNvPr id="6168" name="Rectangle 48"/>
          <p:cNvSpPr>
            <a:spLocks noChangeArrowheads="1"/>
          </p:cNvSpPr>
          <p:nvPr/>
        </p:nvSpPr>
        <p:spPr bwMode="auto">
          <a:xfrm>
            <a:off x="6096000" y="24384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rgbClr val="0000CC"/>
                </a:solidFill>
              </a:rPr>
              <a:t>70</a:t>
            </a:r>
          </a:p>
        </p:txBody>
      </p:sp>
      <p:sp>
        <p:nvSpPr>
          <p:cNvPr id="6169" name="Rectangle 49"/>
          <p:cNvSpPr>
            <a:spLocks noChangeArrowheads="1"/>
          </p:cNvSpPr>
          <p:nvPr/>
        </p:nvSpPr>
        <p:spPr bwMode="auto">
          <a:xfrm>
            <a:off x="1371600" y="43434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rgbClr val="0000CC"/>
                </a:solidFill>
              </a:rPr>
              <a:t>22</a:t>
            </a:r>
          </a:p>
        </p:txBody>
      </p:sp>
      <p:sp>
        <p:nvSpPr>
          <p:cNvPr id="6170" name="Rectangle 50"/>
          <p:cNvSpPr>
            <a:spLocks noChangeArrowheads="1"/>
          </p:cNvSpPr>
          <p:nvPr/>
        </p:nvSpPr>
        <p:spPr bwMode="auto">
          <a:xfrm>
            <a:off x="4038600" y="43434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rgbClr val="0000CC"/>
                </a:solidFill>
              </a:rPr>
              <a:t>41</a:t>
            </a:r>
          </a:p>
        </p:txBody>
      </p:sp>
      <p:sp>
        <p:nvSpPr>
          <p:cNvPr id="6171" name="Rectangle 51"/>
          <p:cNvSpPr>
            <a:spLocks noChangeArrowheads="1"/>
          </p:cNvSpPr>
          <p:nvPr/>
        </p:nvSpPr>
        <p:spPr bwMode="auto">
          <a:xfrm>
            <a:off x="7543800" y="43434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rgbClr val="0000CC"/>
                </a:solidFill>
              </a:rPr>
              <a:t>81</a:t>
            </a:r>
          </a:p>
        </p:txBody>
      </p:sp>
      <p:sp>
        <p:nvSpPr>
          <p:cNvPr id="6172" name="Line 52"/>
          <p:cNvSpPr>
            <a:spLocks noChangeShapeType="1"/>
          </p:cNvSpPr>
          <p:nvPr/>
        </p:nvSpPr>
        <p:spPr bwMode="auto">
          <a:xfrm>
            <a:off x="3505200" y="3352800"/>
            <a:ext cx="844550" cy="76835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3" name="Line 53"/>
          <p:cNvSpPr>
            <a:spLocks noChangeShapeType="1"/>
          </p:cNvSpPr>
          <p:nvPr/>
        </p:nvSpPr>
        <p:spPr bwMode="auto">
          <a:xfrm flipH="1">
            <a:off x="1828800" y="3352800"/>
            <a:ext cx="603250" cy="76835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 name="Line 54"/>
          <p:cNvSpPr>
            <a:spLocks noChangeShapeType="1"/>
          </p:cNvSpPr>
          <p:nvPr/>
        </p:nvSpPr>
        <p:spPr bwMode="auto">
          <a:xfrm flipH="1">
            <a:off x="3429000" y="1219200"/>
            <a:ext cx="685800" cy="9144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5" name="Line 55"/>
          <p:cNvSpPr>
            <a:spLocks noChangeShapeType="1"/>
          </p:cNvSpPr>
          <p:nvPr/>
        </p:nvSpPr>
        <p:spPr bwMode="auto">
          <a:xfrm>
            <a:off x="5105400" y="1219200"/>
            <a:ext cx="914400" cy="8382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 name="Line 56"/>
          <p:cNvSpPr>
            <a:spLocks noChangeShapeType="1"/>
          </p:cNvSpPr>
          <p:nvPr/>
        </p:nvSpPr>
        <p:spPr bwMode="auto">
          <a:xfrm>
            <a:off x="7010400" y="3429000"/>
            <a:ext cx="768350" cy="69215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 name="Rectangle 57"/>
          <p:cNvSpPr>
            <a:spLocks noChangeArrowheads="1"/>
          </p:cNvSpPr>
          <p:nvPr/>
        </p:nvSpPr>
        <p:spPr bwMode="auto">
          <a:xfrm>
            <a:off x="304800" y="2362200"/>
            <a:ext cx="1598613"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Parent </a:t>
            </a:r>
            <a:r>
              <a:rPr lang="en-US" b="1">
                <a:solidFill>
                  <a:schemeClr val="accent2"/>
                </a:solidFill>
                <a:sym typeface="Wingdings" pitchFamily="2" charset="2"/>
              </a:rPr>
              <a:t></a:t>
            </a:r>
            <a:endParaRPr lang="en-US" b="1">
              <a:solidFill>
                <a:schemeClr val="accent2"/>
              </a:solidFill>
            </a:endParaRPr>
          </a:p>
        </p:txBody>
      </p:sp>
      <p:sp>
        <p:nvSpPr>
          <p:cNvPr id="6178" name="Rectangle 58"/>
          <p:cNvSpPr>
            <a:spLocks noChangeArrowheads="1"/>
          </p:cNvSpPr>
          <p:nvPr/>
        </p:nvSpPr>
        <p:spPr bwMode="auto">
          <a:xfrm>
            <a:off x="762000" y="5791200"/>
            <a:ext cx="1798638"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Child/Leaf</a:t>
            </a:r>
            <a:endParaRPr lang="ar-SA" b="1">
              <a:solidFill>
                <a:schemeClr val="accent2"/>
              </a:solidFill>
              <a:cs typeface="Tahoma" pitchFamily="34" charset="0"/>
            </a:endParaRPr>
          </a:p>
        </p:txBody>
      </p:sp>
      <p:sp>
        <p:nvSpPr>
          <p:cNvPr id="6179" name="Rectangle 60"/>
          <p:cNvSpPr>
            <a:spLocks noChangeArrowheads="1"/>
          </p:cNvSpPr>
          <p:nvPr/>
        </p:nvSpPr>
        <p:spPr bwMode="auto">
          <a:xfrm>
            <a:off x="3505200" y="5791200"/>
            <a:ext cx="1798638"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Child/Leaf</a:t>
            </a:r>
            <a:endParaRPr lang="ar-SA" b="1">
              <a:solidFill>
                <a:schemeClr val="accent2"/>
              </a:solidFill>
              <a:cs typeface="Tahoma" pitchFamily="34" charset="0"/>
            </a:endParaRPr>
          </a:p>
        </p:txBody>
      </p:sp>
      <p:sp>
        <p:nvSpPr>
          <p:cNvPr id="6180" name="Rectangle 61"/>
          <p:cNvSpPr>
            <a:spLocks noChangeArrowheads="1"/>
          </p:cNvSpPr>
          <p:nvPr/>
        </p:nvSpPr>
        <p:spPr bwMode="auto">
          <a:xfrm>
            <a:off x="6858000" y="5791200"/>
            <a:ext cx="1798638"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Child/Leaf</a:t>
            </a:r>
            <a:endParaRPr lang="ar-SA" b="1">
              <a:solidFill>
                <a:schemeClr val="accent2"/>
              </a:solidFill>
              <a:cs typeface="Tahoma" pitchFamily="34" charset="0"/>
            </a:endParaRPr>
          </a:p>
        </p:txBody>
      </p:sp>
      <p:sp>
        <p:nvSpPr>
          <p:cNvPr id="6181" name="Rectangle 62"/>
          <p:cNvSpPr>
            <a:spLocks noChangeArrowheads="1"/>
          </p:cNvSpPr>
          <p:nvPr/>
        </p:nvSpPr>
        <p:spPr bwMode="auto">
          <a:xfrm>
            <a:off x="5562600" y="3810000"/>
            <a:ext cx="968375"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Child</a:t>
            </a:r>
            <a:endParaRPr lang="ar-SA" b="1">
              <a:solidFill>
                <a:schemeClr val="accent2"/>
              </a:solidFill>
              <a:cs typeface="Tahoma" pitchFamily="34" charset="0"/>
            </a:endParaRPr>
          </a:p>
        </p:txBody>
      </p:sp>
      <p:sp>
        <p:nvSpPr>
          <p:cNvPr id="6182" name="Rectangle 63"/>
          <p:cNvSpPr>
            <a:spLocks noChangeArrowheads="1"/>
          </p:cNvSpPr>
          <p:nvPr/>
        </p:nvSpPr>
        <p:spPr bwMode="auto">
          <a:xfrm>
            <a:off x="5791200" y="304800"/>
            <a:ext cx="2667000" cy="406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rgbClr val="FF3300"/>
                </a:solidFill>
              </a:rPr>
              <a:t>Root is not a child.</a:t>
            </a:r>
            <a:endParaRPr lang="ar-SA" sz="2000">
              <a:solidFill>
                <a:srgbClr val="FF3300"/>
              </a:solidFill>
              <a:cs typeface="Tahoma" pitchFamily="34" charset="0"/>
            </a:endParaRPr>
          </a:p>
        </p:txBody>
      </p:sp>
      <p:sp>
        <p:nvSpPr>
          <p:cNvPr id="6183" name="Rectangle 64"/>
          <p:cNvSpPr>
            <a:spLocks noChangeArrowheads="1"/>
          </p:cNvSpPr>
          <p:nvPr/>
        </p:nvSpPr>
        <p:spPr bwMode="auto">
          <a:xfrm>
            <a:off x="7543800" y="2286000"/>
            <a:ext cx="1600200" cy="1016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rgbClr val="FF3300"/>
                </a:solidFill>
              </a:rPr>
              <a:t>All non-root nodes are children.</a:t>
            </a:r>
            <a:endParaRPr lang="ar-SA" sz="2000">
              <a:solidFill>
                <a:srgbClr val="FF3300"/>
              </a:solidFill>
              <a:cs typeface="Tahoma" pitchFamily="34" charset="0"/>
            </a:endParaRPr>
          </a:p>
        </p:txBody>
      </p:sp>
      <p:sp>
        <p:nvSpPr>
          <p:cNvPr id="6184" name="Rectangle 65"/>
          <p:cNvSpPr>
            <a:spLocks noChangeArrowheads="1"/>
          </p:cNvSpPr>
          <p:nvPr/>
        </p:nvSpPr>
        <p:spPr bwMode="auto">
          <a:xfrm>
            <a:off x="228600" y="1219200"/>
            <a:ext cx="1600200" cy="1016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rgbClr val="FF3300"/>
                </a:solidFill>
              </a:rPr>
              <a:t>Every non-leaf node is a parent.</a:t>
            </a:r>
            <a:endParaRPr lang="ar-SA" sz="2000">
              <a:solidFill>
                <a:srgbClr val="FF3300"/>
              </a:solidFill>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pic>
        <p:nvPicPr>
          <p:cNvPr id="7171" name="Picture 40" descr="j033182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1828800" y="381000"/>
            <a:ext cx="5580063"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41"/>
          <p:cNvSpPr>
            <a:spLocks noChangeArrowheads="1"/>
          </p:cNvSpPr>
          <p:nvPr/>
        </p:nvSpPr>
        <p:spPr bwMode="auto">
          <a:xfrm>
            <a:off x="2133600" y="381000"/>
            <a:ext cx="1306513"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Root </a:t>
            </a:r>
            <a:r>
              <a:rPr lang="en-US" b="1">
                <a:solidFill>
                  <a:schemeClr val="accent2"/>
                </a:solidFill>
                <a:sym typeface="Wingdings" pitchFamily="2" charset="2"/>
              </a:rPr>
              <a:t></a:t>
            </a:r>
            <a:endParaRPr lang="en-US" b="1">
              <a:solidFill>
                <a:schemeClr val="accent2"/>
              </a:solidFill>
            </a:endParaRPr>
          </a:p>
        </p:txBody>
      </p:sp>
      <p:sp>
        <p:nvSpPr>
          <p:cNvPr id="7173" name="Rectangle 42"/>
          <p:cNvSpPr>
            <a:spLocks noChangeArrowheads="1"/>
          </p:cNvSpPr>
          <p:nvPr/>
        </p:nvSpPr>
        <p:spPr bwMode="auto">
          <a:xfrm>
            <a:off x="685800" y="2971800"/>
            <a:ext cx="1598613"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Parent </a:t>
            </a:r>
            <a:r>
              <a:rPr lang="en-US" b="1">
                <a:solidFill>
                  <a:schemeClr val="accent2"/>
                </a:solidFill>
                <a:sym typeface="Wingdings" pitchFamily="2" charset="2"/>
              </a:rPr>
              <a:t></a:t>
            </a:r>
            <a:endParaRPr lang="en-US" b="1">
              <a:solidFill>
                <a:schemeClr val="accent2"/>
              </a:solidFill>
            </a:endParaRPr>
          </a:p>
        </p:txBody>
      </p:sp>
      <p:sp>
        <p:nvSpPr>
          <p:cNvPr id="7174" name="Rectangle 43"/>
          <p:cNvSpPr>
            <a:spLocks noChangeArrowheads="1"/>
          </p:cNvSpPr>
          <p:nvPr/>
        </p:nvSpPr>
        <p:spPr bwMode="auto">
          <a:xfrm>
            <a:off x="6400800" y="4419600"/>
            <a:ext cx="968375"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Child</a:t>
            </a:r>
            <a:endParaRPr lang="ar-SA" b="1">
              <a:solidFill>
                <a:schemeClr val="accent2"/>
              </a:solidFill>
              <a:cs typeface="Tahoma" pitchFamily="34" charset="0"/>
            </a:endParaRPr>
          </a:p>
        </p:txBody>
      </p:sp>
      <p:sp>
        <p:nvSpPr>
          <p:cNvPr id="7175" name="Rectangle 44"/>
          <p:cNvSpPr>
            <a:spLocks noChangeArrowheads="1"/>
          </p:cNvSpPr>
          <p:nvPr/>
        </p:nvSpPr>
        <p:spPr bwMode="auto">
          <a:xfrm>
            <a:off x="1981200" y="5943600"/>
            <a:ext cx="1798638"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Child/Leaf</a:t>
            </a:r>
            <a:endParaRPr lang="ar-SA" b="1">
              <a:solidFill>
                <a:schemeClr val="accent2"/>
              </a:solidFill>
              <a:cs typeface="Tahoma" pitchFamily="34" charset="0"/>
            </a:endParaRPr>
          </a:p>
        </p:txBody>
      </p:sp>
      <p:sp>
        <p:nvSpPr>
          <p:cNvPr id="7176" name="Rectangle 45"/>
          <p:cNvSpPr>
            <a:spLocks noChangeArrowheads="1"/>
          </p:cNvSpPr>
          <p:nvPr/>
        </p:nvSpPr>
        <p:spPr bwMode="auto">
          <a:xfrm>
            <a:off x="5334000" y="5867400"/>
            <a:ext cx="1798638"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chemeClr val="accent2"/>
                </a:solidFill>
              </a:rPr>
              <a:t>Child/Leaf</a:t>
            </a:r>
            <a:endParaRPr lang="ar-SA" b="1">
              <a:solidFill>
                <a:schemeClr val="accent2"/>
              </a:solidFill>
              <a:cs typeface="Tahom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8195" name="WordArt 2"/>
          <p:cNvSpPr>
            <a:spLocks noChangeArrowheads="1" noChangeShapeType="1" noTextEdit="1"/>
          </p:cNvSpPr>
          <p:nvPr/>
        </p:nvSpPr>
        <p:spPr bwMode="auto">
          <a:xfrm>
            <a:off x="1676400" y="609600"/>
            <a:ext cx="4953000" cy="685800"/>
          </a:xfrm>
          <a:prstGeom prst="rect">
            <a:avLst/>
          </a:prstGeom>
        </p:spPr>
        <p:txBody>
          <a:bodyPr wrap="none" fromWordArt="1">
            <a:prstTxWarp prst="textPlain">
              <a:avLst>
                <a:gd name="adj" fmla="val 50000"/>
              </a:avLst>
            </a:prstTxWarp>
          </a:bodyPr>
          <a:lstStyle/>
          <a:p>
            <a:pPr algn="ctr"/>
            <a:r>
              <a:rPr lang="en-US" sz="3600" kern="10">
                <a:ln w="9525">
                  <a:solidFill>
                    <a:srgbClr val="FFCC99"/>
                  </a:solidFill>
                  <a:round/>
                  <a:headEnd type="none" w="sm" len="sm"/>
                  <a:tailEnd type="none" w="sm" len="sm"/>
                </a:ln>
                <a:solidFill>
                  <a:srgbClr val="0000FF"/>
                </a:solidFill>
                <a:effectLst>
                  <a:outerShdw dist="35921" dir="2700000" algn="ctr" rotWithShape="0">
                    <a:srgbClr val="C0C0C0"/>
                  </a:outerShdw>
                </a:effectLst>
                <a:latin typeface="Impact"/>
              </a:rPr>
              <a:t>Binary Tree</a:t>
            </a:r>
          </a:p>
        </p:txBody>
      </p:sp>
      <p:sp>
        <p:nvSpPr>
          <p:cNvPr id="8196" name="Text Box 3"/>
          <p:cNvSpPr txBox="1">
            <a:spLocks noChangeArrowheads="1"/>
          </p:cNvSpPr>
          <p:nvPr/>
        </p:nvSpPr>
        <p:spPr bwMode="auto">
          <a:xfrm>
            <a:off x="990600" y="1752600"/>
            <a:ext cx="677227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sz="2800" b="1"/>
              <a:t>A binary tree is a collection of nodes.</a:t>
            </a:r>
          </a:p>
          <a:p>
            <a:r>
              <a:rPr lang="en-US" sz="2800" b="1"/>
              <a:t>Each node has a data value and </a:t>
            </a:r>
          </a:p>
          <a:p>
            <a:r>
              <a:rPr lang="en-US" sz="2800" b="1"/>
              <a:t>references to two other nodes.</a:t>
            </a:r>
          </a:p>
          <a:p>
            <a:r>
              <a:rPr lang="en-US" sz="2800" b="1"/>
              <a:t>Each node could have a left child </a:t>
            </a:r>
          </a:p>
          <a:p>
            <a:r>
              <a:rPr lang="en-US" sz="2800" b="1"/>
              <a:t>and/or a right child.</a:t>
            </a:r>
          </a:p>
          <a:p>
            <a:endParaRPr lang="en-US" sz="2800" b="1"/>
          </a:p>
          <a:p>
            <a:r>
              <a:rPr lang="en-US" sz="2800" b="1"/>
              <a:t>			</a:t>
            </a:r>
          </a:p>
        </p:txBody>
      </p:sp>
      <p:sp>
        <p:nvSpPr>
          <p:cNvPr id="8197" name="Oval 4"/>
          <p:cNvSpPr>
            <a:spLocks noChangeArrowheads="1"/>
          </p:cNvSpPr>
          <p:nvPr/>
        </p:nvSpPr>
        <p:spPr bwMode="auto">
          <a:xfrm>
            <a:off x="5562600" y="4038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8198" name="Oval 5"/>
          <p:cNvSpPr>
            <a:spLocks noChangeArrowheads="1"/>
          </p:cNvSpPr>
          <p:nvPr/>
        </p:nvSpPr>
        <p:spPr bwMode="auto">
          <a:xfrm>
            <a:off x="4800600" y="45720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199" name="Oval 6"/>
          <p:cNvSpPr>
            <a:spLocks noChangeArrowheads="1"/>
          </p:cNvSpPr>
          <p:nvPr/>
        </p:nvSpPr>
        <p:spPr bwMode="auto">
          <a:xfrm>
            <a:off x="4191000" y="51054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200" name="Oval 7"/>
          <p:cNvSpPr>
            <a:spLocks noChangeArrowheads="1"/>
          </p:cNvSpPr>
          <p:nvPr/>
        </p:nvSpPr>
        <p:spPr bwMode="auto">
          <a:xfrm>
            <a:off x="5257800" y="51054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8201" name="Oval 8"/>
          <p:cNvSpPr>
            <a:spLocks noChangeArrowheads="1"/>
          </p:cNvSpPr>
          <p:nvPr/>
        </p:nvSpPr>
        <p:spPr bwMode="auto">
          <a:xfrm>
            <a:off x="6324600" y="4495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8202" name="Oval 9"/>
          <p:cNvSpPr>
            <a:spLocks noChangeArrowheads="1"/>
          </p:cNvSpPr>
          <p:nvPr/>
        </p:nvSpPr>
        <p:spPr bwMode="auto">
          <a:xfrm>
            <a:off x="6019800" y="51054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8203" name="Oval 10"/>
          <p:cNvSpPr>
            <a:spLocks noChangeArrowheads="1"/>
          </p:cNvSpPr>
          <p:nvPr/>
        </p:nvSpPr>
        <p:spPr bwMode="auto">
          <a:xfrm>
            <a:off x="6858000" y="51054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9219" name="Rectangle 2"/>
          <p:cNvSpPr>
            <a:spLocks noChangeArrowheads="1"/>
          </p:cNvSpPr>
          <p:nvPr/>
        </p:nvSpPr>
        <p:spPr bwMode="auto">
          <a:xfrm>
            <a:off x="533400" y="1524000"/>
            <a:ext cx="8153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1" hangingPunct="1"/>
            <a:r>
              <a:rPr lang="en-US" b="1"/>
              <a:t>public class Node</a:t>
            </a:r>
          </a:p>
          <a:p>
            <a:pPr eaLnBrk="1" hangingPunct="1"/>
            <a:r>
              <a:rPr lang="en-US" b="1"/>
              <a:t>{</a:t>
            </a:r>
          </a:p>
          <a:p>
            <a:pPr eaLnBrk="1" hangingPunct="1"/>
            <a:r>
              <a:rPr lang="en-US" b="1"/>
              <a:t>   private Comparable data;</a:t>
            </a:r>
          </a:p>
          <a:p>
            <a:pPr eaLnBrk="1" hangingPunct="1"/>
            <a:r>
              <a:rPr lang="en-US" b="1"/>
              <a:t>   private Node left;</a:t>
            </a:r>
          </a:p>
          <a:p>
            <a:pPr eaLnBrk="1" hangingPunct="1"/>
            <a:r>
              <a:rPr lang="en-US" b="1"/>
              <a:t>   private Node right;</a:t>
            </a:r>
          </a:p>
          <a:p>
            <a:pPr eaLnBrk="1" hangingPunct="1"/>
            <a:endParaRPr lang="en-US" b="1"/>
          </a:p>
          <a:p>
            <a:pPr eaLnBrk="1" hangingPunct="1"/>
            <a:r>
              <a:rPr lang="en-US" b="1"/>
              <a:t>   public Node(Comparable dat, Node lft, Node rt)</a:t>
            </a:r>
          </a:p>
          <a:p>
            <a:pPr eaLnBrk="1" hangingPunct="1"/>
            <a:r>
              <a:rPr lang="en-US" b="1"/>
              <a:t>   {</a:t>
            </a:r>
          </a:p>
          <a:p>
            <a:pPr eaLnBrk="1" hangingPunct="1"/>
            <a:r>
              <a:rPr lang="en-US" b="1"/>
              <a:t>      data=dat;</a:t>
            </a:r>
          </a:p>
          <a:p>
            <a:pPr eaLnBrk="1" hangingPunct="1"/>
            <a:r>
              <a:rPr lang="en-US" b="1"/>
              <a:t>      left=lft;</a:t>
            </a:r>
          </a:p>
          <a:p>
            <a:pPr eaLnBrk="1" hangingPunct="1"/>
            <a:r>
              <a:rPr lang="en-US" b="1"/>
              <a:t>      right=rt;</a:t>
            </a:r>
          </a:p>
          <a:p>
            <a:pPr eaLnBrk="1" hangingPunct="1"/>
            <a:r>
              <a:rPr lang="en-US" b="1"/>
              <a:t>   }</a:t>
            </a:r>
          </a:p>
          <a:p>
            <a:pPr eaLnBrk="1" hangingPunct="1"/>
            <a:r>
              <a:rPr lang="en-US" b="1"/>
              <a:t>}</a:t>
            </a:r>
          </a:p>
        </p:txBody>
      </p:sp>
      <p:sp>
        <p:nvSpPr>
          <p:cNvPr id="9220" name="WordArt 3"/>
          <p:cNvSpPr>
            <a:spLocks noChangeArrowheads="1" noChangeShapeType="1" noTextEdit="1"/>
          </p:cNvSpPr>
          <p:nvPr/>
        </p:nvSpPr>
        <p:spPr bwMode="auto">
          <a:xfrm>
            <a:off x="990600" y="381000"/>
            <a:ext cx="65532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Simple Node Class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2"/>
          </p:nvPr>
        </p:nvSpPr>
        <p:spPr>
          <a:noFill/>
        </p:spPr>
        <p:txBody>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endParaRPr lang="en-US" sz="800" b="1">
              <a:latin typeface="Times New Roman" pitchFamily="18" charset="0"/>
            </a:endParaRPr>
          </a:p>
          <a:p>
            <a:endParaRPr lang="en-US" sz="800"/>
          </a:p>
          <a:p>
            <a:endParaRPr lang="en-US" sz="800" b="1"/>
          </a:p>
          <a:p>
            <a:r>
              <a:rPr lang="en-US" sz="800" b="1"/>
              <a:t>© A+ Computer Science  -  www.apluscompsci.com</a:t>
            </a:r>
          </a:p>
        </p:txBody>
      </p:sp>
      <p:sp>
        <p:nvSpPr>
          <p:cNvPr id="10243" name="Rectangle 2"/>
          <p:cNvSpPr>
            <a:spLocks noChangeArrowheads="1"/>
          </p:cNvSpPr>
          <p:nvPr/>
        </p:nvSpPr>
        <p:spPr bwMode="auto">
          <a:xfrm>
            <a:off x="366713" y="1508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atin typeface="MS LineDraw" charset="2"/>
            </a:endParaRPr>
          </a:p>
        </p:txBody>
      </p:sp>
      <p:sp>
        <p:nvSpPr>
          <p:cNvPr id="10244" name="WordArt 13"/>
          <p:cNvSpPr>
            <a:spLocks noChangeArrowheads="1" noChangeShapeType="1" noTextEdit="1"/>
          </p:cNvSpPr>
          <p:nvPr/>
        </p:nvSpPr>
        <p:spPr bwMode="auto">
          <a:xfrm>
            <a:off x="838200" y="457200"/>
            <a:ext cx="75438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a:rPr>
              <a:t>A Single Node</a:t>
            </a:r>
          </a:p>
        </p:txBody>
      </p:sp>
      <p:sp>
        <p:nvSpPr>
          <p:cNvPr id="10245" name="Text Box 14"/>
          <p:cNvSpPr txBox="1">
            <a:spLocks noChangeArrowheads="1"/>
          </p:cNvSpPr>
          <p:nvPr/>
        </p:nvSpPr>
        <p:spPr bwMode="auto">
          <a:xfrm>
            <a:off x="1143000" y="4572000"/>
            <a:ext cx="6934200" cy="1385888"/>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800" b="1">
                <a:solidFill>
                  <a:schemeClr val="accent2"/>
                </a:solidFill>
              </a:rPr>
              <a:t>A tree node typically has a data</a:t>
            </a:r>
          </a:p>
          <a:p>
            <a:pPr eaLnBrk="1" hangingPunct="1"/>
            <a:r>
              <a:rPr lang="en-US" sz="2800" b="1">
                <a:solidFill>
                  <a:schemeClr val="accent2"/>
                </a:solidFill>
              </a:rPr>
              <a:t>component and a reference to a left child and a reference to a right child.</a:t>
            </a:r>
          </a:p>
        </p:txBody>
      </p:sp>
      <p:sp>
        <p:nvSpPr>
          <p:cNvPr id="10246" name="Rectangle 15"/>
          <p:cNvSpPr>
            <a:spLocks noChangeArrowheads="1"/>
          </p:cNvSpPr>
          <p:nvPr/>
        </p:nvSpPr>
        <p:spPr bwMode="auto">
          <a:xfrm>
            <a:off x="3352800" y="1981200"/>
            <a:ext cx="2057400" cy="7588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7" name="Rectangle 20"/>
          <p:cNvSpPr>
            <a:spLocks noChangeArrowheads="1"/>
          </p:cNvSpPr>
          <p:nvPr/>
        </p:nvSpPr>
        <p:spPr bwMode="auto">
          <a:xfrm>
            <a:off x="4092575" y="211137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rgbClr val="0000CC"/>
                </a:solidFill>
              </a:rPr>
              <a:t>50</a:t>
            </a:r>
          </a:p>
        </p:txBody>
      </p:sp>
      <p:sp>
        <p:nvSpPr>
          <p:cNvPr id="10248" name="Text Box 21"/>
          <p:cNvSpPr txBox="1">
            <a:spLocks noChangeArrowheads="1"/>
          </p:cNvSpPr>
          <p:nvPr/>
        </p:nvSpPr>
        <p:spPr bwMode="auto">
          <a:xfrm>
            <a:off x="2590800" y="3657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b="1">
                <a:solidFill>
                  <a:schemeClr val="accent2"/>
                </a:solidFill>
              </a:rPr>
              <a:t>null</a:t>
            </a:r>
          </a:p>
        </p:txBody>
      </p:sp>
      <p:sp>
        <p:nvSpPr>
          <p:cNvPr id="10249" name="Text Box 22"/>
          <p:cNvSpPr txBox="1">
            <a:spLocks noChangeArrowheads="1"/>
          </p:cNvSpPr>
          <p:nvPr/>
        </p:nvSpPr>
        <p:spPr bwMode="auto">
          <a:xfrm>
            <a:off x="5334000" y="3657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400">
                <a:solidFill>
                  <a:schemeClr val="tx1"/>
                </a:solidFill>
                <a:latin typeface="Tahoma" pitchFamily="34" charset="0"/>
              </a:defRPr>
            </a:lvl3pPr>
            <a:lvl4pPr marL="1600200" indent="-228600">
              <a:defRPr sz="2400">
                <a:solidFill>
                  <a:schemeClr val="tx1"/>
                </a:solidFill>
                <a:latin typeface="Tahoma" pitchFamily="34" charset="0"/>
              </a:defRPr>
            </a:lvl4pPr>
            <a:lvl5pPr marL="2057400" indent="-22860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b="1">
                <a:solidFill>
                  <a:schemeClr val="accent2"/>
                </a:solidFill>
              </a:rPr>
              <a:t>null</a:t>
            </a:r>
          </a:p>
        </p:txBody>
      </p:sp>
      <p:sp>
        <p:nvSpPr>
          <p:cNvPr id="10250" name="Rectangle 23"/>
          <p:cNvSpPr>
            <a:spLocks noChangeArrowheads="1"/>
          </p:cNvSpPr>
          <p:nvPr/>
        </p:nvSpPr>
        <p:spPr bwMode="auto">
          <a:xfrm>
            <a:off x="3352800" y="2743200"/>
            <a:ext cx="977900" cy="673100"/>
          </a:xfrm>
          <a:prstGeom prst="rect">
            <a:avLst/>
          </a:prstGeom>
          <a:solidFill>
            <a:srgbClr val="339966">
              <a:alpha val="47058"/>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1" name="Rectangle 24"/>
          <p:cNvSpPr>
            <a:spLocks noChangeArrowheads="1"/>
          </p:cNvSpPr>
          <p:nvPr/>
        </p:nvSpPr>
        <p:spPr bwMode="auto">
          <a:xfrm>
            <a:off x="4419600" y="2743200"/>
            <a:ext cx="977900" cy="673100"/>
          </a:xfrm>
          <a:prstGeom prst="rect">
            <a:avLst/>
          </a:prstGeom>
          <a:solidFill>
            <a:srgbClr val="3366FF">
              <a:alpha val="50195"/>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2" name="Line 25"/>
          <p:cNvSpPr>
            <a:spLocks noChangeShapeType="1"/>
          </p:cNvSpPr>
          <p:nvPr/>
        </p:nvSpPr>
        <p:spPr bwMode="auto">
          <a:xfrm flipH="1">
            <a:off x="3276600" y="2971800"/>
            <a:ext cx="609600" cy="7620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3" name="Line 26"/>
          <p:cNvSpPr>
            <a:spLocks noChangeShapeType="1"/>
          </p:cNvSpPr>
          <p:nvPr/>
        </p:nvSpPr>
        <p:spPr bwMode="auto">
          <a:xfrm>
            <a:off x="4800600" y="2971800"/>
            <a:ext cx="762000" cy="76200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 type=&quot;3&quot; unique_id=&quot;10004&quot;&gt;&lt;property id=&quot;20148&quot; value=&quot;5&quot;/&gt;&lt;property id=&quot;20300&quot; value=&quot;Slide 2&quot;/&gt;&lt;property id=&quot;20307&quot; value=&quot;351&quot;/&gt;&lt;/object&gt;&lt;object type=&quot;3&quot; unique_id=&quot;10005&quot;&gt;&lt;property id=&quot;20148&quot; value=&quot;5&quot;/&gt;&lt;property id=&quot;20300&quot; value=&quot;Slide 3&quot;/&gt;&lt;property id=&quot;20307&quot; value=&quot;352&quot;/&gt;&lt;/object&gt;&lt;object type=&quot;3&quot; unique_id=&quot;10006&quot;&gt;&lt;property id=&quot;20148&quot; value=&quot;5&quot;/&gt;&lt;property id=&quot;20300&quot; value=&quot;Slide 4&quot;/&gt;&lt;property id=&quot;20307&quot; value=&quot;364&quot;/&gt;&lt;/object&gt;&lt;object type=&quot;3&quot; unique_id=&quot;10007&quot;&gt;&lt;property id=&quot;20148&quot; value=&quot;5&quot;/&gt;&lt;property id=&quot;20300&quot; value=&quot;Slide 5&quot;/&gt;&lt;property id=&quot;20307&quot; value=&quot;337&quot;/&gt;&lt;/object&gt;&lt;object type=&quot;3&quot; unique_id=&quot;10008&quot;&gt;&lt;property id=&quot;20148&quot; value=&quot;5&quot;/&gt;&lt;property id=&quot;20300&quot; value=&quot;Slide 6&quot;/&gt;&lt;property id=&quot;20307&quot; value=&quot;365&quot;/&gt;&lt;/object&gt;&lt;object type=&quot;3&quot; unique_id=&quot;10009&quot;&gt;&lt;property id=&quot;20148&quot; value=&quot;5&quot;/&gt;&lt;property id=&quot;20300&quot; value=&quot;Slide 7&quot;/&gt;&lt;property id=&quot;20307&quot; value=&quot;356&quot;/&gt;&lt;/object&gt;&lt;object type=&quot;3&quot; unique_id=&quot;10010&quot;&gt;&lt;property id=&quot;20148&quot; value=&quot;5&quot;/&gt;&lt;property id=&quot;20300&quot; value=&quot;Slide 8&quot;/&gt;&lt;property id=&quot;20307&quot; value=&quot;355&quot;/&gt;&lt;/object&gt;&lt;object type=&quot;3&quot; unique_id=&quot;10011&quot;&gt;&lt;property id=&quot;20148&quot; value=&quot;5&quot;/&gt;&lt;property id=&quot;20300&quot; value=&quot;Slide 9&quot;/&gt;&lt;property id=&quot;20307&quot; value=&quot;341&quot;/&gt;&lt;/object&gt;&lt;object type=&quot;3&quot; unique_id=&quot;10012&quot;&gt;&lt;property id=&quot;20148&quot; value=&quot;5&quot;/&gt;&lt;property id=&quot;20300&quot; value=&quot;Slide 10&quot;/&gt;&lt;property id=&quot;20307&quot; value=&quot;264&quot;/&gt;&lt;/object&gt;&lt;object type=&quot;3&quot; unique_id=&quot;10013&quot;&gt;&lt;property id=&quot;20148&quot; value=&quot;5&quot;/&gt;&lt;property id=&quot;20300&quot; value=&quot;Slide 11&quot;/&gt;&lt;property id=&quot;20307&quot; value=&quot;357&quot;/&gt;&lt;/object&gt;&lt;object type=&quot;3&quot; unique_id=&quot;10014&quot;&gt;&lt;property id=&quot;20148&quot; value=&quot;5&quot;/&gt;&lt;property id=&quot;20300&quot; value=&quot;Slide 12&quot;/&gt;&lt;property id=&quot;20307&quot; value=&quot;342&quot;/&gt;&lt;/object&gt;&lt;object type=&quot;3&quot; unique_id=&quot;10015&quot;&gt;&lt;property id=&quot;20148&quot; value=&quot;5&quot;/&gt;&lt;property id=&quot;20300&quot; value=&quot;Slide 13&quot;/&gt;&lt;property id=&quot;20307&quot; value=&quot;349&quot;/&gt;&lt;/object&gt;&lt;object type=&quot;3&quot; unique_id=&quot;10016&quot;&gt;&lt;property id=&quot;20148&quot; value=&quot;5&quot;/&gt;&lt;property id=&quot;20300&quot; value=&quot;Slide 14&quot;/&gt;&lt;property id=&quot;20307&quot; value=&quot;343&quot;/&gt;&lt;/object&gt;&lt;object type=&quot;3&quot; unique_id=&quot;10017&quot;&gt;&lt;property id=&quot;20148&quot; value=&quot;5&quot;/&gt;&lt;property id=&quot;20300&quot; value=&quot;Slide 15&quot;/&gt;&lt;property id=&quot;20307&quot; value=&quot;344&quot;/&gt;&lt;/object&gt;&lt;object type=&quot;3&quot; unique_id=&quot;10018&quot;&gt;&lt;property id=&quot;20148&quot; value=&quot;5&quot;/&gt;&lt;property id=&quot;20300&quot; value=&quot;Slide 16&quot;/&gt;&lt;property id=&quot;20307&quot; value=&quot;345&quot;/&gt;&lt;/object&gt;&lt;object type=&quot;3&quot; unique_id=&quot;10019&quot;&gt;&lt;property id=&quot;20148&quot; value=&quot;5&quot;/&gt;&lt;property id=&quot;20300&quot; value=&quot;Slide 17&quot;/&gt;&lt;property id=&quot;20307&quot; value=&quot;348&quot;/&gt;&lt;/object&gt;&lt;object type=&quot;3&quot; unique_id=&quot;10020&quot;&gt;&lt;property id=&quot;20148&quot; value=&quot;5&quot;/&gt;&lt;property id=&quot;20300&quot; value=&quot;Slide 18&quot;/&gt;&lt;property id=&quot;20307&quot; value=&quot;346&quot;/&gt;&lt;/object&gt;&lt;object type=&quot;3&quot; unique_id=&quot;10021&quot;&gt;&lt;property id=&quot;20148&quot; value=&quot;5&quot;/&gt;&lt;property id=&quot;20300&quot; value=&quot;Slide 19&quot;/&gt;&lt;property id=&quot;20307&quot; value=&quot;347&quot;/&gt;&lt;/object&gt;&lt;object type=&quot;3&quot; unique_id=&quot;10022&quot;&gt;&lt;property id=&quot;20148&quot; value=&quot;5&quot;/&gt;&lt;property id=&quot;20300&quot; value=&quot;Slide 20&quot;/&gt;&lt;property id=&quot;20307&quot; value=&quot;333&quot;/&gt;&lt;/object&gt;&lt;object type=&quot;3&quot; unique_id=&quot;10023&quot;&gt;&lt;property id=&quot;20148&quot; value=&quot;5&quot;/&gt;&lt;property id=&quot;20300&quot; value=&quot;Slide 21&quot;/&gt;&lt;property id=&quot;20307&quot; value=&quot;257&quot;/&gt;&lt;/object&gt;&lt;object type=&quot;3&quot; unique_id=&quot;10024&quot;&gt;&lt;property id=&quot;20148&quot; value=&quot;5&quot;/&gt;&lt;property id=&quot;20300&quot; value=&quot;Slide 22&quot;/&gt;&lt;property id=&quot;20307&quot; value=&quot;334&quot;/&gt;&lt;/object&gt;&lt;object type=&quot;3&quot; unique_id=&quot;10025&quot;&gt;&lt;property id=&quot;20148&quot; value=&quot;5&quot;/&gt;&lt;property id=&quot;20300&quot; value=&quot;Slide 23&quot;/&gt;&lt;property id=&quot;20307&quot; value=&quot;358&quot;/&gt;&lt;/object&gt;&lt;object type=&quot;3&quot; unique_id=&quot;10026&quot;&gt;&lt;property id=&quot;20148&quot; value=&quot;5&quot;/&gt;&lt;property id=&quot;20300&quot; value=&quot;Slide 24&quot;/&gt;&lt;property id=&quot;20307&quot; value=&quot;359&quot;/&gt;&lt;/object&gt;&lt;object type=&quot;3&quot; unique_id=&quot;10027&quot;&gt;&lt;property id=&quot;20148&quot; value=&quot;5&quot;/&gt;&lt;property id=&quot;20300&quot; value=&quot;Slide 25&quot;/&gt;&lt;property id=&quot;20307&quot; value=&quot;360&quot;/&gt;&lt;/object&gt;&lt;object type=&quot;3&quot; unique_id=&quot;10028&quot;&gt;&lt;property id=&quot;20148&quot; value=&quot;5&quot;/&gt;&lt;property id=&quot;20300&quot; value=&quot;Slide 26&quot;/&gt;&lt;property id=&quot;20307&quot; value=&quot;322&quot;/&gt;&lt;/object&gt;&lt;object type=&quot;3&quot; unique_id=&quot;10029&quot;&gt;&lt;property id=&quot;20148&quot; value=&quot;5&quot;/&gt;&lt;property id=&quot;20300&quot; value=&quot;Slide 27&quot;/&gt;&lt;property id=&quot;20307&quot; value=&quot;323&quot;/&gt;&lt;/object&gt;&lt;object type=&quot;3&quot; unique_id=&quot;10030&quot;&gt;&lt;property id=&quot;20148&quot; value=&quot;5&quot;/&gt;&lt;property id=&quot;20300&quot; value=&quot;Slide 28&quot;/&gt;&lt;property id=&quot;20307&quot; value=&quot;379&quot;/&gt;&lt;/object&gt;&lt;object type=&quot;3&quot; unique_id=&quot;10031&quot;&gt;&lt;property id=&quot;20148&quot; value=&quot;5&quot;/&gt;&lt;property id=&quot;20300&quot; value=&quot;Slide 29&quot;/&gt;&lt;property id=&quot;20307&quot; value=&quot;380&quot;/&gt;&lt;/object&gt;&lt;object type=&quot;3&quot; unique_id=&quot;10032&quot;&gt;&lt;property id=&quot;20148&quot; value=&quot;5&quot;/&gt;&lt;property id=&quot;20300&quot; value=&quot;Slide 30&quot;/&gt;&lt;property id=&quot;20307&quot; value=&quot;381&quot;/&gt;&lt;/object&gt;&lt;object type=&quot;3&quot; unique_id=&quot;10033&quot;&gt;&lt;property id=&quot;20148&quot; value=&quot;5&quot;/&gt;&lt;property id=&quot;20300&quot; value=&quot;Slide 31&quot;/&gt;&lt;property id=&quot;20307&quot; value=&quot;362&quot;/&gt;&lt;/object&gt;&lt;object type=&quot;3&quot; unique_id=&quot;10034&quot;&gt;&lt;property id=&quot;20148&quot; value=&quot;5&quot;/&gt;&lt;property id=&quot;20300&quot; value=&quot;Slide 32&quot;/&gt;&lt;property id=&quot;20307&quot; value=&quot;363&quot;/&gt;&lt;/object&gt;&lt;object type=&quot;3&quot; unique_id=&quot;10035&quot;&gt;&lt;property id=&quot;20148&quot; value=&quot;5&quot;/&gt;&lt;property id=&quot;20300&quot; value=&quot;Slide 33&quot;/&gt;&lt;property id=&quot;20307&quot; value=&quot;368&quot;/&gt;&lt;/object&gt;&lt;object type=&quot;3&quot; unique_id=&quot;10036&quot;&gt;&lt;property id=&quot;20148&quot; value=&quot;5&quot;/&gt;&lt;property id=&quot;20300&quot; value=&quot;Slide 34&quot;/&gt;&lt;property id=&quot;20307&quot; value=&quot;328&quot;/&gt;&lt;/object&gt;&lt;object type=&quot;3&quot; unique_id=&quot;10037&quot;&gt;&lt;property id=&quot;20148&quot; value=&quot;5&quot;/&gt;&lt;property id=&quot;20300&quot; value=&quot;Slide 35&quot;/&gt;&lt;property id=&quot;20307&quot; value=&quot;369&quot;/&gt;&lt;/object&gt;&lt;object type=&quot;3&quot; unique_id=&quot;10038&quot;&gt;&lt;property id=&quot;20148&quot; value=&quot;5&quot;/&gt;&lt;property id=&quot;20300&quot; value=&quot;Slide 36&quot;/&gt;&lt;property id=&quot;20307&quot; value=&quot;373&quot;/&gt;&lt;/object&gt;&lt;object type=&quot;3&quot; unique_id=&quot;10039&quot;&gt;&lt;property id=&quot;20148&quot; value=&quot;5&quot;/&gt;&lt;property id=&quot;20300&quot; value=&quot;Slide 37&quot;/&gt;&lt;property id=&quot;20307&quot; value=&quot;374&quot;/&gt;&lt;/object&gt;&lt;object type=&quot;3&quot; unique_id=&quot;10040&quot;&gt;&lt;property id=&quot;20148&quot; value=&quot;5&quot;/&gt;&lt;property id=&quot;20300&quot; value=&quot;Slide 38&quot;/&gt;&lt;property id=&quot;20307&quot; value=&quot;375&quot;/&gt;&lt;/object&gt;&lt;object type=&quot;3&quot; unique_id=&quot;10041&quot;&gt;&lt;property id=&quot;20148&quot; value=&quot;5&quot;/&gt;&lt;property id=&quot;20300&quot; value=&quot;Slide 39&quot;/&gt;&lt;property id=&quot;20307&quot; value=&quot;376&quot;/&gt;&lt;/object&gt;&lt;object type=&quot;3&quot; unique_id=&quot;10042&quot;&gt;&lt;property id=&quot;20148&quot; value=&quot;5&quot;/&gt;&lt;property id=&quot;20300&quot; value=&quot;Slide 40&quot;/&gt;&lt;property id=&quot;20307&quot; value=&quot;329&quot;/&gt;&lt;/object&gt;&lt;object type=&quot;3&quot; unique_id=&quot;10043&quot;&gt;&lt;property id=&quot;20148&quot; value=&quot;5&quot;/&gt;&lt;property id=&quot;20300&quot; value=&quot;Slide 41&quot;/&gt;&lt;property id=&quot;20307&quot; value=&quot;366&quot;/&gt;&lt;/object&gt;&lt;object type=&quot;3&quot; unique_id=&quot;10044&quot;&gt;&lt;property id=&quot;20148&quot; value=&quot;5&quot;/&gt;&lt;property id=&quot;20300&quot; value=&quot;Slide 42&quot;/&gt;&lt;property id=&quot;20307&quot; value=&quot;336&quot;/&gt;&lt;/object&gt;&lt;object type=&quot;3&quot; unique_id=&quot;10045&quot;&gt;&lt;property id=&quot;20148&quot; value=&quot;5&quot;/&gt;&lt;property id=&quot;20300&quot; value=&quot;Slide 43&quot;/&gt;&lt;property id=&quot;20307&quot; value=&quot;330&quot;/&gt;&lt;/object&gt;&lt;object type=&quot;3&quot; unique_id=&quot;10046&quot;&gt;&lt;property id=&quot;20148&quot; value=&quot;5&quot;/&gt;&lt;property id=&quot;20300&quot; value=&quot;Slide 44&quot;/&gt;&lt;property id=&quot;20307&quot; value=&quot;367&quot;/&gt;&lt;/object&gt;&lt;object type=&quot;3&quot; unique_id=&quot;10047&quot;&gt;&lt;property id=&quot;20148&quot; value=&quot;5&quot;/&gt;&lt;property id=&quot;20300&quot; value=&quot;Slide 45&quot;/&gt;&lt;property id=&quot;20307&quot; value=&quot;316&quot;/&gt;&lt;/object&gt;&lt;object type=&quot;3&quot; unique_id=&quot;10048&quot;&gt;&lt;property id=&quot;20148&quot; value=&quot;5&quot;/&gt;&lt;property id=&quot;20300&quot; value=&quot;Slide 46&quot;/&gt;&lt;property id=&quot;20307&quot; value=&quot;279&quot;/&gt;&lt;/object&gt;&lt;object type=&quot;3&quot; unique_id=&quot;10049&quot;&gt;&lt;property id=&quot;20148&quot; value=&quot;5&quot;/&gt;&lt;property id=&quot;20300&quot; value=&quot;Slide 47&quot;/&gt;&lt;property id=&quot;20307&quot; value=&quot;378&quot;/&gt;&lt;/object&gt;&lt;object type=&quot;3&quot; unique_id=&quot;10050&quot;&gt;&lt;property id=&quot;20148&quot; value=&quot;5&quot;/&gt;&lt;property id=&quot;20300&quot; value=&quot;Slide 48&quot;/&gt;&lt;property id=&quot;20307&quot; value=&quot;382&quot;/&gt;&lt;/object&gt;&lt;object type=&quot;3&quot; unique_id=&quot;10051&quot;&gt;&lt;property id=&quot;20148&quot; value=&quot;5&quot;/&gt;&lt;property id=&quot;20300&quot; value=&quot;Slide 49&quot;/&gt;&lt;property id=&quot;20307&quot; value=&quot;307&quot;/&gt;&lt;/object&gt;&lt;object type=&quot;3&quot; unique_id=&quot;10052&quot;&gt;&lt;property id=&quot;20148&quot; value=&quot;5&quot;/&gt;&lt;property id=&quot;20300&quot; value=&quot;Slide 50&quot;/&gt;&lt;property id=&quot;20307&quot; value=&quot;377&quot;/&gt;&lt;/object&gt;&lt;object type=&quot;3&quot; unique_id=&quot;10053&quot;&gt;&lt;property id=&quot;20148&quot; value=&quot;5&quot;/&gt;&lt;property id=&quot;20300&quot; value=&quot;Slide 51&quot;/&gt;&lt;property id=&quot;20307&quot; value=&quot;312&quot;/&gt;&lt;/object&gt;&lt;object type=&quot;3&quot; unique_id=&quot;10054&quot;&gt;&lt;property id=&quot;20148&quot; value=&quot;5&quot;/&gt;&lt;property id=&quot;20300&quot; value=&quot;Slide 52&quot;/&gt;&lt;property id=&quot;20307&quot; value=&quot;372&quot;/&gt;&lt;/object&gt;&lt;object type=&quot;3&quot; unique_id=&quot;10055&quot;&gt;&lt;property id=&quot;20148&quot; value=&quot;5&quot;/&gt;&lt;property id=&quot;20300&quot; value=&quot;Slide 53&quot;/&gt;&lt;property id=&quot;20307&quot; value=&quot;332&quot;/&gt;&lt;/object&gt;&lt;object type=&quot;3&quot; unique_id=&quot;10056&quot;&gt;&lt;property id=&quot;20148&quot; value=&quot;5&quot;/&gt;&lt;property id=&quot;20300&quot; value=&quot;Slide 54&quot;/&gt;&lt;property id=&quot;20307&quot; value=&quot;272&quot;/&gt;&lt;/object&gt;&lt;object type=&quot;3&quot; unique_id=&quot;10057&quot;&gt;&lt;property id=&quot;20148&quot; value=&quot;5&quot;/&gt;&lt;property id=&quot;20300&quot; value=&quot;Slide 55&quot;/&gt;&lt;property id=&quot;20307&quot; value=&quot;280&quot;/&gt;&lt;/object&gt;&lt;object type=&quot;3&quot; unique_id=&quot;10058&quot;&gt;&lt;property id=&quot;20148&quot; value=&quot;5&quot;/&gt;&lt;property id=&quot;20300&quot; value=&quot;Slide 56&quot;/&gt;&lt;property id=&quot;20307&quot; value=&quot;384&quot;/&gt;&lt;/object&gt;&lt;object type=&quot;3&quot; unique_id=&quot;10059&quot;&gt;&lt;property id=&quot;20148&quot; value=&quot;5&quot;/&gt;&lt;property id=&quot;20300&quot; value=&quot;Slide 57&quot;/&gt;&lt;property id=&quot;20307&quot; value=&quot;315&quot;/&gt;&lt;/object&gt;&lt;object type=&quot;3&quot; unique_id=&quot;10060&quot;&gt;&lt;property id=&quot;20148&quot; value=&quot;5&quot;/&gt;&lt;property id=&quot;20300&quot; value=&quot;Slide 58&quot;/&gt;&lt;property id=&quot;20307&quot; value=&quot;314&quot;/&gt;&lt;/object&gt;&lt;object type=&quot;3&quot; unique_id=&quot;10061&quot;&gt;&lt;property id=&quot;20148&quot; value=&quot;5&quot;/&gt;&lt;property id=&quot;20300&quot; value=&quot;Slide 59&quot;/&gt;&lt;property id=&quot;20307&quot; value=&quot;339&quot;/&gt;&lt;/object&gt;&lt;object type=&quot;3&quot; unique_id=&quot;10062&quot;&gt;&lt;property id=&quot;20148&quot; value=&quot;5&quot;/&gt;&lt;property id=&quot;20300&quot; value=&quot;Slide 60&quot;/&gt;&lt;property id=&quot;20307&quot; value=&quot;353&quot;/&gt;&lt;/object&gt;&lt;object type=&quot;3&quot; unique_id=&quot;10063&quot;&gt;&lt;property id=&quot;20148&quot; value=&quot;5&quot;/&gt;&lt;property id=&quot;20300&quot; value=&quot;Slide 61&quot;/&gt;&lt;property id=&quot;20307&quot; value=&quot;338&quot;/&gt;&lt;/object&gt;&lt;object type=&quot;3&quot; unique_id=&quot;10064&quot;&gt;&lt;property id=&quot;20148&quot; value=&quot;5&quot;/&gt;&lt;property id=&quot;20300&quot; value=&quot;Slide 62&quot;/&gt;&lt;property id=&quot;20307&quot; value=&quot;383&quot;/&gt;&lt;/object&gt;&lt;object type=&quot;3&quot; unique_id=&quot;10065&quot;&gt;&lt;property id=&quot;20148&quot; value=&quot;5&quot;/&gt;&lt;property id=&quot;20300&quot; value=&quot;Slide 63&quot;/&gt;&lt;property id=&quot;20307&quot; value=&quot;318&quot;/&gt;&lt;/object&gt;&lt;/object&gt;&lt;object type=&quot;8&quot; unique_id=&quot;10130&quot;&gt;&lt;/object&gt;&lt;/object&gt;&lt;/database&gt;"/>
  <p:tag name="MMPROD_NEXTUNIQUEID" val="10009"/>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2001</TotalTime>
  <Words>2030</Words>
  <Application>Microsoft Office PowerPoint</Application>
  <PresentationFormat>On-screen Show (4:3)</PresentationFormat>
  <Paragraphs>509</Paragraphs>
  <Slides>40</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 Black</vt:lpstr>
      <vt:lpstr>Comic Sans MS</vt:lpstr>
      <vt:lpstr>Consolas</vt:lpstr>
      <vt:lpstr>Impact</vt:lpstr>
      <vt:lpstr>MS LineDraw</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Trees</dc:title>
  <dc:subject>Binary Trees</dc:subject>
  <dc:creator>A+ Computer Science</dc:creator>
  <cp:keywords>www.apluscompsci.com</cp:keywords>
  <dc:description>Binary Trees_x000d_
©A+ Computer Science_x000d_
www.apluscompsci.com</dc:description>
  <cp:lastModifiedBy>WELDON JASIK</cp:lastModifiedBy>
  <cp:revision>438</cp:revision>
  <cp:lastPrinted>2000-11-07T14:58:20Z</cp:lastPrinted>
  <dcterms:created xsi:type="dcterms:W3CDTF">2000-01-19T01:43:11Z</dcterms:created>
  <dcterms:modified xsi:type="dcterms:W3CDTF">2021-02-24T17:40:32Z</dcterms:modified>
  <cp:category>www.apluscompsci.com</cp:category>
</cp:coreProperties>
</file>