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3" r:id="rId2"/>
    <p:sldId id="374" r:id="rId3"/>
    <p:sldId id="375" r:id="rId4"/>
    <p:sldId id="376" r:id="rId5"/>
    <p:sldId id="329" r:id="rId6"/>
    <p:sldId id="366" r:id="rId7"/>
    <p:sldId id="336" r:id="rId8"/>
    <p:sldId id="330" r:id="rId9"/>
    <p:sldId id="367" r:id="rId10"/>
    <p:sldId id="316" r:id="rId11"/>
    <p:sldId id="279" r:id="rId12"/>
    <p:sldId id="378" r:id="rId13"/>
    <p:sldId id="382" r:id="rId14"/>
    <p:sldId id="385" r:id="rId15"/>
    <p:sldId id="307" r:id="rId16"/>
    <p:sldId id="377" r:id="rId17"/>
    <p:sldId id="312" r:id="rId18"/>
    <p:sldId id="372" r:id="rId19"/>
    <p:sldId id="339" r:id="rId20"/>
    <p:sldId id="353" r:id="rId21"/>
    <p:sldId id="338" r:id="rId22"/>
    <p:sldId id="386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CC"/>
    <a:srgbClr val="003366"/>
    <a:srgbClr val="660066"/>
    <a:srgbClr val="FFFF00"/>
    <a:srgbClr val="FFFFCC"/>
    <a:srgbClr val="FFCCFF"/>
    <a:srgbClr val="99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608" autoAdjust="0"/>
  </p:normalViewPr>
  <p:slideViewPr>
    <p:cSldViewPr>
      <p:cViewPr varScale="1">
        <p:scale>
          <a:sx n="82" d="100"/>
          <a:sy n="82" d="100"/>
        </p:scale>
        <p:origin x="11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72"/>
    </p:cViewPr>
  </p:sorterViewPr>
  <p:notesViewPr>
    <p:cSldViewPr>
      <p:cViewPr varScale="1">
        <p:scale>
          <a:sx n="63" d="100"/>
          <a:sy n="63" d="100"/>
        </p:scale>
        <p:origin x="-243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C008D70E-2E68-44A0-BD0F-EE16C74DF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6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310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5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balanced binary tree</a:t>
            </a:r>
            <a:r>
              <a:rPr lang="en-US"/>
              <a:t> is commonly defined as a binary tree in which the depth of the two subtrees of every node never differ by more than 1,</a:t>
            </a:r>
            <a:r>
              <a:rPr lang="en-US" baseline="30000">
                <a:hlinkClick r:id="" action="ppaction://hlinkfile"/>
              </a:rPr>
              <a:t>[3]</a:t>
            </a:r>
            <a:r>
              <a:rPr lang="en-US"/>
              <a:t> although in general it is a binary tree where no leaf is much farther away from the root than any other leaf.  (Different balancing schemes allow different definitions of "much farther"</a:t>
            </a:r>
            <a:r>
              <a:rPr lang="en-US" baseline="30000">
                <a:hlinkClick r:id="" action="ppaction://hlinkfile"/>
              </a:rPr>
              <a:t>[4]</a:t>
            </a:r>
            <a:r>
              <a:rPr lang="en-US"/>
              <a:t>). Binary trees that are balanced according to this definition have a predictable depth (how many nodes are traversed from the root to a leaf, root counting as node 0 and subsequent as 1, 2, ..., depth). This depth is equal to the integer part of where is the number of nodes on the balanced tree. Example 1: balanced tree with 1 node, (depth = 0). Example 2: balanced tree with 3 nodes, (depth=1). Example 3: balanced tree with 5 nodes, (depth of tree is 2 nodes).</a:t>
            </a:r>
          </a:p>
        </p:txBody>
      </p:sp>
    </p:spTree>
    <p:extLst>
      <p:ext uri="{BB962C8B-B14F-4D97-AF65-F5344CB8AC3E}">
        <p14:creationId xmlns:p14="http://schemas.microsoft.com/office/powerpoint/2010/main" val="301706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The definition given above for width is sometimes referred to as the diameter of a binary tree: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diameter</a:t>
            </a:r>
            <a:r>
              <a:rPr lang="en-US" dirty="0"/>
              <a:t> of a tree (sometimes called the width) is the number of nodes on the longest path between two leaves in the tree. </a:t>
            </a:r>
          </a:p>
          <a:p>
            <a:br>
              <a:rPr lang="en-US" sz="800" dirty="0"/>
            </a:br>
            <a:r>
              <a:rPr lang="en-US" dirty="0"/>
              <a:t>diameter (T) = max ( diameter(T-&gt;left), diameter(T-&gt;right) , 1 + height(T-&gt;left) + height(T-&gt;right) );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width</a:t>
            </a:r>
            <a:r>
              <a:rPr lang="en-US" dirty="0"/>
              <a:t> of a binary tree is the maximum number of elements on one level of the tree.</a:t>
            </a:r>
            <a:br>
              <a:rPr lang="en-US" dirty="0"/>
            </a:br>
            <a:r>
              <a:rPr lang="en-US" dirty="0"/>
              <a:t>Width(T) = maximum of nodes in a level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GetDiameter</a:t>
            </a:r>
            <a:r>
              <a:rPr lang="en-US" dirty="0"/>
              <a:t>(Node *n) 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if(n == NULL) </a:t>
            </a:r>
            <a:br>
              <a:rPr lang="en-US" dirty="0"/>
            </a:br>
            <a:r>
              <a:rPr lang="en-US" dirty="0"/>
              <a:t>return -1;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leftDiameter</a:t>
            </a:r>
            <a:r>
              <a:rPr lang="en-US" dirty="0"/>
              <a:t> = </a:t>
            </a:r>
            <a:r>
              <a:rPr lang="en-US" dirty="0" err="1"/>
              <a:t>GetDiameter</a:t>
            </a:r>
            <a:r>
              <a:rPr lang="en-US" dirty="0"/>
              <a:t>(n-&gt;left);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rightDiameter</a:t>
            </a:r>
            <a:r>
              <a:rPr lang="en-US" dirty="0"/>
              <a:t> = </a:t>
            </a:r>
            <a:r>
              <a:rPr lang="en-US" dirty="0" err="1"/>
              <a:t>GetDiameter</a:t>
            </a:r>
            <a:r>
              <a:rPr lang="en-US" dirty="0"/>
              <a:t>(n-&gt;right);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if(leftDiameter+rightDiameter+2 &gt; max) </a:t>
            </a:r>
            <a:br>
              <a:rPr lang="en-US" dirty="0"/>
            </a:br>
            <a:r>
              <a:rPr lang="en-US" dirty="0"/>
              <a:t>max = leftDiameter+rightDiameter+2;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if(</a:t>
            </a:r>
            <a:r>
              <a:rPr lang="en-US" dirty="0" err="1"/>
              <a:t>leftDiameter</a:t>
            </a:r>
            <a:r>
              <a:rPr lang="en-US" dirty="0"/>
              <a:t> &gt; </a:t>
            </a:r>
            <a:r>
              <a:rPr lang="en-US" dirty="0" err="1"/>
              <a:t>rightDiameter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return leftDiameter+1;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return rightDiameter+1; 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3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maximum distance of any node from the root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/>
              <a:t>If a tree has only one node (the root), the height is zero. The height of an empty tree is not defined.</a:t>
            </a:r>
          </a:p>
        </p:txBody>
      </p:sp>
    </p:spTree>
    <p:extLst>
      <p:ext uri="{BB962C8B-B14F-4D97-AF65-F5344CB8AC3E}">
        <p14:creationId xmlns:p14="http://schemas.microsoft.com/office/powerpoint/2010/main" val="227051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Theorems: Let T be a nonempty,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binary tree. Then: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(a) If T has I internal nodes (i.e.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parent nodes),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number of leaves is L = I + 1.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(b) If T has I internal nodes, the total number of nodes is N = 2I + 1.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(c) If T has a total of N nodes, the number of internal nodes is I = (N – 1)/2.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(d) If T has a total of N nodes, the number of leaves is L = (N + 1)/2.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(e) If T has L leaves, the total number of nodes is N = 2L – 1.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(f) If T has L leaves, the number of internal nodes is I = L –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4D22-219A-41EC-AAAA-A480C6A02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0151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3E7D-FBEA-4997-A3AC-8541F5D50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9747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F924-4935-45CD-9CDC-E23DC9269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9700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C133-8006-4042-A2C6-E2135B654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4384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6A31E-D5CB-4919-A098-37296F9BD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3197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71938-B544-487E-930F-272EA0E41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68988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B4639-C0DE-4FA4-91C8-CB484847F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5984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13244-FEF9-4DD2-9774-EB2ADD43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7747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0E319-8829-4CDA-B5FC-22F831E6A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743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78AF7-FA9C-4AE9-8830-C9C18BAA9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014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72B21-4C4C-498D-8BEA-C250BB907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2142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8886AA1-88A9-4F85-B9C4-C81CC8BB0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37891" name="WordArt 2"/>
          <p:cNvSpPr>
            <a:spLocks noChangeArrowheads="1" noChangeShapeType="1" noTextEdit="1"/>
          </p:cNvSpPr>
          <p:nvPr/>
        </p:nvSpPr>
        <p:spPr bwMode="auto">
          <a:xfrm>
            <a:off x="1524000" y="1447800"/>
            <a:ext cx="6248400" cy="3124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Searching a</a:t>
            </a:r>
          </a:p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BST</a:t>
            </a:r>
            <a:endParaRPr lang="en-US" sz="3600" kern="10" dirty="0">
              <a:ln w="9525">
                <a:solidFill>
                  <a:srgbClr val="FFFF99"/>
                </a:solidFill>
                <a:round/>
                <a:headEnd type="none" w="sm" len="sm"/>
                <a:tailEnd type="none" w="sm" len="sm"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4691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800" b="1"/>
              <a:t>In a complete tree, every level that can </a:t>
            </a:r>
          </a:p>
          <a:p>
            <a:r>
              <a:rPr lang="en-US" sz="2800" b="1"/>
              <a:t>be filled is filled.   Any levels that are not</a:t>
            </a:r>
          </a:p>
          <a:p>
            <a:r>
              <a:rPr lang="en-US" sz="2800" b="1"/>
              <a:t>full have all nodes shifted as far left</a:t>
            </a:r>
          </a:p>
          <a:p>
            <a:r>
              <a:rPr lang="en-US" sz="2800" b="1"/>
              <a:t>as possible.</a:t>
            </a:r>
          </a:p>
        </p:txBody>
      </p:sp>
      <p:sp>
        <p:nvSpPr>
          <p:cNvPr id="48132" name="WordArt 4"/>
          <p:cNvSpPr>
            <a:spLocks noChangeArrowheads="1" noChangeShapeType="1" noTextEdit="1"/>
          </p:cNvSpPr>
          <p:nvPr/>
        </p:nvSpPr>
        <p:spPr bwMode="auto">
          <a:xfrm>
            <a:off x="1219200" y="685800"/>
            <a:ext cx="6172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A Complete Tree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3962400" y="36576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8"/>
          <p:cNvSpPr>
            <a:spLocks noChangeArrowheads="1"/>
          </p:cNvSpPr>
          <p:nvPr/>
        </p:nvSpPr>
        <p:spPr bwMode="auto">
          <a:xfrm>
            <a:off x="2895600" y="42672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Oval 9"/>
          <p:cNvSpPr>
            <a:spLocks noChangeArrowheads="1"/>
          </p:cNvSpPr>
          <p:nvPr/>
        </p:nvSpPr>
        <p:spPr bwMode="auto">
          <a:xfrm>
            <a:off x="2209800" y="48768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10"/>
          <p:cNvSpPr>
            <a:spLocks noChangeArrowheads="1"/>
          </p:cNvSpPr>
          <p:nvPr/>
        </p:nvSpPr>
        <p:spPr bwMode="auto">
          <a:xfrm>
            <a:off x="3581400" y="48768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11"/>
          <p:cNvSpPr>
            <a:spLocks noChangeArrowheads="1"/>
          </p:cNvSpPr>
          <p:nvPr/>
        </p:nvSpPr>
        <p:spPr bwMode="auto">
          <a:xfrm>
            <a:off x="5105400" y="42672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12"/>
          <p:cNvSpPr>
            <a:spLocks noChangeArrowheads="1"/>
          </p:cNvSpPr>
          <p:nvPr/>
        </p:nvSpPr>
        <p:spPr bwMode="auto">
          <a:xfrm>
            <a:off x="4419600" y="48768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48133" idx="3"/>
            <a:endCxn id="48134" idx="7"/>
          </p:cNvCxnSpPr>
          <p:nvPr/>
        </p:nvCxnSpPr>
        <p:spPr bwMode="auto">
          <a:xfrm flipH="1">
            <a:off x="3350885" y="4047845"/>
            <a:ext cx="6896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48133" idx="5"/>
            <a:endCxn id="48137" idx="1"/>
          </p:cNvCxnSpPr>
          <p:nvPr/>
        </p:nvCxnSpPr>
        <p:spPr bwMode="auto">
          <a:xfrm>
            <a:off x="4417685" y="4047845"/>
            <a:ext cx="7658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48138" idx="7"/>
            <a:endCxn id="48137" idx="3"/>
          </p:cNvCxnSpPr>
          <p:nvPr/>
        </p:nvCxnSpPr>
        <p:spPr bwMode="auto">
          <a:xfrm flipV="1">
            <a:off x="4874885" y="4657445"/>
            <a:ext cx="3086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48136" idx="1"/>
            <a:endCxn id="48134" idx="5"/>
          </p:cNvCxnSpPr>
          <p:nvPr/>
        </p:nvCxnSpPr>
        <p:spPr bwMode="auto">
          <a:xfrm flipH="1" flipV="1">
            <a:off x="3350885" y="4657445"/>
            <a:ext cx="3086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48135" idx="7"/>
            <a:endCxn id="48134" idx="3"/>
          </p:cNvCxnSpPr>
          <p:nvPr/>
        </p:nvCxnSpPr>
        <p:spPr bwMode="auto">
          <a:xfrm flipV="1">
            <a:off x="2665085" y="4657445"/>
            <a:ext cx="3086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7107" name="WordArt 2" descr="Narrow vertical"/>
          <p:cNvSpPr>
            <a:spLocks noChangeArrowheads="1" noChangeShapeType="1" noTextEdit="1"/>
          </p:cNvSpPr>
          <p:nvPr/>
        </p:nvSpPr>
        <p:spPr bwMode="auto">
          <a:xfrm>
            <a:off x="1295400" y="0"/>
            <a:ext cx="63246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CurveUp">
              <a:avLst>
                <a:gd name="adj" fmla="val 35897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A </a:t>
            </a:r>
            <a:r>
              <a:rPr lang="en-US" sz="3600" b="1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0099CC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PROPER</a:t>
            </a:r>
            <a:endParaRPr lang="en-US" sz="3600" kern="10" dirty="0"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dist="45791" dir="2021404" algn="ctr" rotWithShape="0">
                  <a:srgbClr val="808080"/>
                </a:outerShdw>
              </a:effectLst>
              <a:latin typeface="Arial Black"/>
            </a:endParaRPr>
          </a:p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BINARY TREE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33400" y="2252584"/>
            <a:ext cx="8001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800" b="1" dirty="0"/>
              <a:t>A proper binary tree is strictly binary, </a:t>
            </a:r>
            <a:br>
              <a:rPr lang="en-US" sz="2800" b="1" dirty="0"/>
            </a:br>
            <a:r>
              <a:rPr lang="en-US" sz="2800" b="1" dirty="0"/>
              <a:t>i.e. every </a:t>
            </a:r>
            <a:r>
              <a:rPr lang="en-US" sz="2800" b="1" u="sng" dirty="0"/>
              <a:t>node</a:t>
            </a:r>
            <a:r>
              <a:rPr lang="en-US" sz="2800" b="1" dirty="0"/>
              <a:t> has exactly two children or no children at all. 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80702" y="3352800"/>
            <a:ext cx="3352800" cy="1676400"/>
            <a:chOff x="2895600" y="3352800"/>
            <a:chExt cx="3352800" cy="1676400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3962400" y="3352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2895600" y="3962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5715000" y="45720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105400" y="3962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4495800" y="45720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>
              <a:stCxn id="15" idx="3"/>
              <a:endCxn id="16" idx="7"/>
            </p:cNvCxnSpPr>
            <p:nvPr/>
          </p:nvCxnSpPr>
          <p:spPr bwMode="auto">
            <a:xfrm flipH="1">
              <a:off x="3350885" y="3743045"/>
              <a:ext cx="689630" cy="286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15" idx="5"/>
              <a:endCxn id="19" idx="1"/>
            </p:cNvCxnSpPr>
            <p:nvPr/>
          </p:nvCxnSpPr>
          <p:spPr bwMode="auto">
            <a:xfrm>
              <a:off x="4417685" y="3743045"/>
              <a:ext cx="765830" cy="286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 bwMode="auto">
            <a:xfrm flipV="1">
              <a:off x="4951085" y="4352645"/>
              <a:ext cx="232430" cy="286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7" idx="1"/>
              <a:endCxn id="19" idx="5"/>
            </p:cNvCxnSpPr>
            <p:nvPr/>
          </p:nvCxnSpPr>
          <p:spPr bwMode="auto">
            <a:xfrm flipH="1" flipV="1">
              <a:off x="5560685" y="4352645"/>
              <a:ext cx="232430" cy="286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62000" y="5218093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800" b="1" dirty="0"/>
              <a:t>Equivalently:  In a proper binary tree, every </a:t>
            </a:r>
            <a:r>
              <a:rPr lang="en-US" sz="2800" b="1" u="sng" dirty="0"/>
              <a:t>parent </a:t>
            </a:r>
            <a:r>
              <a:rPr lang="en-US" sz="2800" b="1" dirty="0"/>
              <a:t>has exactly two children.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 descr="http://gsourcecode.files.wordpress.com/2012/02/complete-full-trees1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5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410200" y="3352800"/>
            <a:ext cx="2667000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21423" y="457200"/>
            <a:ext cx="3044551" cy="381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2976" y="381000"/>
            <a:ext cx="3704223" cy="457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3313150"/>
            <a:ext cx="2934952" cy="420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381000"/>
            <a:ext cx="352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but not proper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76535"/>
            <a:ext cx="402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Neither complete nor proper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098" y="3323477"/>
            <a:ext cx="348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 but not complete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288307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complete and proper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7107" name="WordArt 2" descr="Narrow vertical"/>
          <p:cNvSpPr>
            <a:spLocks noChangeArrowheads="1" noChangeShapeType="1" noTextEdit="1"/>
          </p:cNvSpPr>
          <p:nvPr/>
        </p:nvSpPr>
        <p:spPr bwMode="auto">
          <a:xfrm>
            <a:off x="685800" y="0"/>
            <a:ext cx="7581001" cy="18288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A Full / Perfect</a:t>
            </a:r>
          </a:p>
          <a:p>
            <a:pPr algn="ctr"/>
            <a:r>
              <a:rPr lang="en-US" sz="3600" kern="10" dirty="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Text Box 3"/>
              <p:cNvSpPr txBox="1">
                <a:spLocks noChangeArrowheads="1"/>
              </p:cNvSpPr>
              <p:nvPr/>
            </p:nvSpPr>
            <p:spPr bwMode="auto">
              <a:xfrm>
                <a:off x="533400" y="2145323"/>
                <a:ext cx="8305800" cy="2024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sz="2800" b="1" dirty="0"/>
                  <a:t>A </a:t>
                </a:r>
                <a:r>
                  <a:rPr lang="en-US" sz="2800" b="1" dirty="0">
                    <a:solidFill>
                      <a:srgbClr val="0000CC"/>
                    </a:solidFill>
                  </a:rPr>
                  <a:t>full (aka perfect)</a:t>
                </a:r>
                <a:r>
                  <a:rPr lang="en-US" sz="2800" b="1" dirty="0"/>
                  <a:t> binary tree is a complete binary tree with the last level also filled completely.   The number of nodes in a perfect binary tree equals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4000" b="1" i="1" smtClean="0">
                            <a:latin typeface="Cambria Math"/>
                          </a:rPr>
                          <m:t># 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𝒐𝒇</m:t>
                        </m:r>
                        <m:r>
                          <a:rPr lang="en-US" sz="4000" b="1" i="1" smtClean="0">
                            <a:latin typeface="Cambria Math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𝒍𝒆𝒗𝒆𝒍𝒔</m:t>
                        </m:r>
                      </m:sup>
                    </m:sSup>
                    <m:r>
                      <a:rPr lang="en-US" sz="4000" b="1" i="1" smtClean="0">
                        <a:latin typeface="Cambria Math"/>
                      </a:rPr>
                      <m:t>−</m:t>
                    </m:r>
                    <m:r>
                      <a:rPr lang="en-US" sz="4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710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145323"/>
                <a:ext cx="8305800" cy="2024529"/>
              </a:xfrm>
              <a:prstGeom prst="rect">
                <a:avLst/>
              </a:prstGeom>
              <a:blipFill>
                <a:blip r:embed="rId2"/>
                <a:stretch>
                  <a:fillRect l="-1542" t="-3313" r="-147" b="-54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838200" y="4733645"/>
            <a:ext cx="3200400" cy="1107996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There are 7 nodes: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2</a:t>
            </a:r>
            <a:r>
              <a:rPr lang="en-US" sz="2800" b="1" baseline="30000" dirty="0">
                <a:solidFill>
                  <a:schemeClr val="accent2"/>
                </a:solidFill>
              </a:rPr>
              <a:t>(3 levels)</a:t>
            </a:r>
            <a:r>
              <a:rPr lang="en-US" sz="2800" b="1" dirty="0">
                <a:solidFill>
                  <a:schemeClr val="accent2"/>
                </a:solidFill>
              </a:rPr>
              <a:t> – 1 = 7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68516" y="43434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638800" y="49530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4953000" y="55626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324600" y="55626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7811516" y="49530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7162800" y="55626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Straight Connector 24"/>
          <p:cNvCxnSpPr>
            <a:stCxn id="19" idx="3"/>
            <a:endCxn id="20" idx="7"/>
          </p:cNvCxnSpPr>
          <p:nvPr/>
        </p:nvCxnSpPr>
        <p:spPr bwMode="auto">
          <a:xfrm flipH="1">
            <a:off x="6094085" y="4733645"/>
            <a:ext cx="652546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9" idx="5"/>
            <a:endCxn id="23" idx="1"/>
          </p:cNvCxnSpPr>
          <p:nvPr/>
        </p:nvCxnSpPr>
        <p:spPr bwMode="auto">
          <a:xfrm>
            <a:off x="7123801" y="4733645"/>
            <a:ext cx="7658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4" idx="7"/>
            <a:endCxn id="23" idx="3"/>
          </p:cNvCxnSpPr>
          <p:nvPr/>
        </p:nvCxnSpPr>
        <p:spPr bwMode="auto">
          <a:xfrm flipV="1">
            <a:off x="7618085" y="5343245"/>
            <a:ext cx="271546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22" idx="1"/>
            <a:endCxn id="20" idx="5"/>
          </p:cNvCxnSpPr>
          <p:nvPr/>
        </p:nvCxnSpPr>
        <p:spPr bwMode="auto">
          <a:xfrm flipH="1" flipV="1">
            <a:off x="6094085" y="5343245"/>
            <a:ext cx="3086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21" idx="7"/>
            <a:endCxn id="20" idx="3"/>
          </p:cNvCxnSpPr>
          <p:nvPr/>
        </p:nvCxnSpPr>
        <p:spPr bwMode="auto">
          <a:xfrm flipV="1">
            <a:off x="5408285" y="5343245"/>
            <a:ext cx="308630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8481647" y="5562600"/>
            <a:ext cx="5334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Connector 30"/>
          <p:cNvCxnSpPr>
            <a:stCxn id="30" idx="1"/>
            <a:endCxn id="23" idx="5"/>
          </p:cNvCxnSpPr>
          <p:nvPr/>
        </p:nvCxnSpPr>
        <p:spPr bwMode="auto">
          <a:xfrm flipH="1" flipV="1">
            <a:off x="8266801" y="5343245"/>
            <a:ext cx="292961" cy="286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769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381000"/>
            <a:ext cx="62286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A</a:t>
            </a:r>
            <a:r>
              <a:rPr lang="en-US" sz="4000" b="1" dirty="0"/>
              <a:t> degenerate</a:t>
            </a:r>
            <a:r>
              <a:rPr lang="en-US" sz="4000" dirty="0"/>
              <a:t> binary tree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tree where each parent node has only one associated child node. This means that performance-wise, the tree will behave like a linked list.</a:t>
            </a:r>
          </a:p>
        </p:txBody>
      </p:sp>
      <p:pic>
        <p:nvPicPr>
          <p:cNvPr id="1026" name="Picture 2" descr="http://www.cs.wcupa.edu/rkline/assets/img/DS/skew-right.png?1318632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3047999"/>
            <a:ext cx="2525713" cy="28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9766" r="51094" b="65039"/>
          <a:stretch/>
        </p:blipFill>
        <p:spPr bwMode="auto">
          <a:xfrm>
            <a:off x="5181600" y="3220825"/>
            <a:ext cx="18669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46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0179" name="WordArt 2"/>
          <p:cNvSpPr>
            <a:spLocks noChangeArrowheads="1" noChangeShapeType="1" noTextEdit="1"/>
          </p:cNvSpPr>
          <p:nvPr/>
        </p:nvSpPr>
        <p:spPr bwMode="auto">
          <a:xfrm>
            <a:off x="1752600" y="457200"/>
            <a:ext cx="5486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getNumLevels Algo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1600200" y="1676400"/>
            <a:ext cx="564356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1"/>
              <a:t>int  getNumLevels(TreeNode  tree)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 if (tree==null)</a:t>
            </a:r>
          </a:p>
          <a:p>
            <a:r>
              <a:rPr lang="en-US" sz="2000" b="1"/>
              <a:t>       return something;</a:t>
            </a:r>
          </a:p>
          <a:p>
            <a:r>
              <a:rPr lang="en-US" sz="2000" b="1"/>
              <a:t>    else</a:t>
            </a:r>
          </a:p>
          <a:p>
            <a:r>
              <a:rPr lang="en-US" sz="2000" b="1"/>
              <a:t>   {</a:t>
            </a:r>
          </a:p>
          <a:p>
            <a:r>
              <a:rPr lang="en-US" sz="2000" b="1"/>
              <a:t>       numLeft = getNumLevels of the left</a:t>
            </a:r>
          </a:p>
          <a:p>
            <a:r>
              <a:rPr lang="en-US" sz="2000" b="1"/>
              <a:t>       numRight = getNumLevels of the right</a:t>
            </a:r>
          </a:p>
          <a:p>
            <a:r>
              <a:rPr lang="en-US" sz="2000" b="1"/>
              <a:t>       if (numLeft &gt; numRight) </a:t>
            </a:r>
          </a:p>
          <a:p>
            <a:r>
              <a:rPr lang="en-US" sz="2000" b="1"/>
              <a:t>	return 1 + numLeft;      </a:t>
            </a:r>
          </a:p>
          <a:p>
            <a:r>
              <a:rPr lang="en-US" sz="2000" b="1"/>
              <a:t>       else                                   		</a:t>
            </a:r>
          </a:p>
          <a:p>
            <a:r>
              <a:rPr lang="en-US" sz="2000" b="1"/>
              <a:t>	return 1 + numRight;</a:t>
            </a:r>
          </a:p>
          <a:p>
            <a:r>
              <a:rPr lang="en-US" sz="2000" b="1"/>
              <a:t>    }</a:t>
            </a:r>
          </a:p>
          <a:p>
            <a:r>
              <a:rPr lang="en-US" sz="2000" b="1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219200" y="1279525"/>
            <a:ext cx="70421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1"/>
              <a:t>public int getNumLevels()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  return getNumLevels(root);</a:t>
            </a:r>
          </a:p>
          <a:p>
            <a:r>
              <a:rPr lang="en-US" sz="2000" b="1"/>
              <a:t>}</a:t>
            </a:r>
          </a:p>
          <a:p>
            <a:r>
              <a:rPr lang="en-US" sz="2000" b="1"/>
              <a:t>	</a:t>
            </a:r>
          </a:p>
          <a:p>
            <a:r>
              <a:rPr lang="en-US" sz="2000" b="1"/>
              <a:t>private int getNumLevels(TreeNode tree)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if(tree==null)   return 0;</a:t>
            </a:r>
          </a:p>
          <a:p>
            <a:r>
              <a:rPr lang="en-US" sz="2000" b="1"/>
              <a:t>   else </a:t>
            </a:r>
            <a:br>
              <a:rPr lang="en-US" sz="2000" b="1"/>
            </a:br>
            <a:r>
              <a:rPr lang="en-US" sz="2000" b="1"/>
              <a:t>   {</a:t>
            </a:r>
          </a:p>
          <a:p>
            <a:r>
              <a:rPr lang="en-US" sz="2000" b="1"/>
              <a:t>      return </a:t>
            </a:r>
          </a:p>
          <a:p>
            <a:r>
              <a:rPr lang="en-US" sz="2000" b="1"/>
              <a:t>              1 + Math.max(getNumLevels(tree.getLeft() , </a:t>
            </a:r>
          </a:p>
          <a:p>
            <a:r>
              <a:rPr lang="en-US" sz="2000" b="1"/>
              <a:t>                                 getNumLevels(tree.getRight());</a:t>
            </a:r>
          </a:p>
          <a:p>
            <a:r>
              <a:rPr lang="en-US" sz="2000" b="1"/>
              <a:t>   }</a:t>
            </a:r>
          </a:p>
          <a:p>
            <a:r>
              <a:rPr lang="en-US" sz="2000" b="1"/>
              <a:t>}</a:t>
            </a:r>
          </a:p>
        </p:txBody>
      </p:sp>
      <p:sp>
        <p:nvSpPr>
          <p:cNvPr id="52228" name="WordArt 3"/>
          <p:cNvSpPr>
            <a:spLocks noChangeArrowheads="1" noChangeShapeType="1" noTextEdit="1"/>
          </p:cNvSpPr>
          <p:nvPr/>
        </p:nvSpPr>
        <p:spPr bwMode="auto">
          <a:xfrm>
            <a:off x="1752600" y="457200"/>
            <a:ext cx="5486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getNumLevels Algo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219200" y="1279525"/>
            <a:ext cx="6732588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1"/>
              <a:t>public int getNumLevels()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  return getNumLevels(root);</a:t>
            </a:r>
          </a:p>
          <a:p>
            <a:r>
              <a:rPr lang="en-US" sz="2000" b="1"/>
              <a:t>}</a:t>
            </a:r>
          </a:p>
          <a:p>
            <a:r>
              <a:rPr lang="en-US" sz="2000" b="1"/>
              <a:t>	</a:t>
            </a:r>
          </a:p>
          <a:p>
            <a:r>
              <a:rPr lang="en-US" sz="2000" b="1"/>
              <a:t>private int getNumLevels(TreeNode tree)</a:t>
            </a:r>
          </a:p>
          <a:p>
            <a:r>
              <a:rPr lang="en-US" sz="2000" b="1"/>
              <a:t>{</a:t>
            </a:r>
          </a:p>
          <a:p>
            <a:r>
              <a:rPr lang="en-US" sz="2000" b="1"/>
              <a:t>   if(tree==null)   return 0;</a:t>
            </a:r>
          </a:p>
          <a:p>
            <a:r>
              <a:rPr lang="en-US" sz="2000" b="1"/>
              <a:t>   else </a:t>
            </a:r>
            <a:br>
              <a:rPr lang="en-US" sz="2000" b="1"/>
            </a:br>
            <a:r>
              <a:rPr lang="en-US" sz="2000" b="1"/>
              <a:t>   {</a:t>
            </a:r>
          </a:p>
          <a:p>
            <a:r>
              <a:rPr lang="en-US" sz="2000" b="1"/>
              <a:t>      int numLeft = getNumLevels(tree.getLeft());</a:t>
            </a:r>
          </a:p>
          <a:p>
            <a:r>
              <a:rPr lang="en-US" sz="2000" b="1"/>
              <a:t>      int numRight = getNumLevels(tree.getRight());</a:t>
            </a:r>
          </a:p>
          <a:p>
            <a:r>
              <a:rPr lang="en-US" sz="2000" b="1"/>
              <a:t>      if(numLeft &gt; numRight)</a:t>
            </a:r>
          </a:p>
          <a:p>
            <a:r>
              <a:rPr lang="en-US" sz="2000" b="1"/>
              <a:t>         return 1 + numLeft; </a:t>
            </a:r>
          </a:p>
          <a:p>
            <a:r>
              <a:rPr lang="en-US" sz="2000" b="1"/>
              <a:t>      return 1 + numRight;</a:t>
            </a:r>
          </a:p>
          <a:p>
            <a:r>
              <a:rPr lang="en-US" sz="2000" b="1"/>
              <a:t>   }</a:t>
            </a:r>
          </a:p>
          <a:p>
            <a:r>
              <a:rPr lang="en-US" sz="2000" b="1"/>
              <a:t>}</a:t>
            </a:r>
          </a:p>
        </p:txBody>
      </p:sp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752600" y="457200"/>
            <a:ext cx="5486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getNumLevels Algo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3251" name="WordArt 2"/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  numlevels.java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59395" name="WordArt 2"/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BigO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193925" y="212725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838200" y="1295400"/>
            <a:ext cx="7177088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 dirty="0"/>
              <a:t>To search a tree, you will use the same</a:t>
            </a:r>
          </a:p>
          <a:p>
            <a:r>
              <a:rPr lang="en-US" sz="2800" b="1" dirty="0"/>
              <a:t>basic logic that you used to add a new</a:t>
            </a:r>
          </a:p>
          <a:p>
            <a:r>
              <a:rPr lang="en-US" sz="2800" b="1" dirty="0"/>
              <a:t>node.</a:t>
            </a:r>
          </a:p>
          <a:p>
            <a:endParaRPr lang="en-US" sz="2800" b="1" dirty="0"/>
          </a:p>
          <a:p>
            <a:r>
              <a:rPr lang="en-US" sz="2800" b="1" dirty="0"/>
              <a:t>First, compare the current node to the </a:t>
            </a:r>
          </a:p>
          <a:p>
            <a:r>
              <a:rPr lang="en-US" sz="2800" b="1" dirty="0"/>
              <a:t>search value and see if it is a match.  If</a:t>
            </a:r>
          </a:p>
          <a:p>
            <a:r>
              <a:rPr lang="en-US" sz="2800" b="1" dirty="0"/>
              <a:t>it is not a match, check to see if you</a:t>
            </a:r>
          </a:p>
          <a:p>
            <a:r>
              <a:rPr lang="en-US" sz="2800" b="1" dirty="0"/>
              <a:t>need to search the left sub tree or the</a:t>
            </a:r>
          </a:p>
          <a:p>
            <a:r>
              <a:rPr lang="en-US" sz="2800" b="1" dirty="0"/>
              <a:t>right sub tree.  Repeat.</a:t>
            </a:r>
          </a:p>
          <a:p>
            <a:endParaRPr lang="en-US" sz="2800" b="1" dirty="0"/>
          </a:p>
          <a:p>
            <a:r>
              <a:rPr lang="en-US" sz="2800" b="1" dirty="0"/>
              <a:t>Sounds like a binary search.</a:t>
            </a:r>
          </a:p>
        </p:txBody>
      </p:sp>
      <p:sp>
        <p:nvSpPr>
          <p:cNvPr id="38917" name="WordArt 4"/>
          <p:cNvSpPr>
            <a:spLocks noChangeArrowheads="1" noChangeShapeType="1" noTextEdit="1"/>
          </p:cNvSpPr>
          <p:nvPr/>
        </p:nvSpPr>
        <p:spPr bwMode="auto">
          <a:xfrm>
            <a:off x="1143000" y="304800"/>
            <a:ext cx="6553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Searching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1371600" y="1447800"/>
            <a:ext cx="61388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/>
              <a:t>Big-O notation is an assessment of an</a:t>
            </a:r>
          </a:p>
          <a:p>
            <a:r>
              <a:rPr lang="en-US" sz="2800"/>
              <a:t>algorithm’s efficiency.  Big-O notation</a:t>
            </a:r>
          </a:p>
          <a:p>
            <a:r>
              <a:rPr lang="en-US" sz="2800"/>
              <a:t>helps gauge the amount of work that</a:t>
            </a:r>
          </a:p>
          <a:p>
            <a:r>
              <a:rPr lang="en-US" sz="2800"/>
              <a:t>is taking place.</a:t>
            </a:r>
          </a:p>
          <a:p>
            <a:endParaRPr lang="en-US" sz="2800"/>
          </a:p>
          <a:p>
            <a:r>
              <a:rPr lang="en-US" sz="2800"/>
              <a:t>Common Big O Notations :</a:t>
            </a:r>
          </a:p>
          <a:p>
            <a:r>
              <a:rPr lang="en-US" sz="2800" b="1"/>
              <a:t>O(1)				O(Log</a:t>
            </a:r>
            <a:r>
              <a:rPr lang="en-US" sz="2800" b="1" baseline="-25000"/>
              <a:t>2</a:t>
            </a:r>
            <a:r>
              <a:rPr lang="en-US" sz="2800" b="1"/>
              <a:t>N)</a:t>
            </a:r>
          </a:p>
          <a:p>
            <a:r>
              <a:rPr lang="en-US" sz="2800" b="1"/>
              <a:t>O(2</a:t>
            </a:r>
            <a:r>
              <a:rPr lang="en-US" sz="2800" b="1" baseline="30000"/>
              <a:t>N</a:t>
            </a:r>
            <a:r>
              <a:rPr lang="en-US" sz="2800" b="1"/>
              <a:t>)   			O(N</a:t>
            </a:r>
            <a:r>
              <a:rPr lang="en-US" sz="2800" b="1" baseline="30000"/>
              <a:t>2</a:t>
            </a:r>
            <a:r>
              <a:rPr lang="en-US" sz="2800" b="1"/>
              <a:t>)</a:t>
            </a:r>
          </a:p>
          <a:p>
            <a:r>
              <a:rPr lang="en-US" sz="2800" b="1"/>
              <a:t>O(N Log</a:t>
            </a:r>
            <a:r>
              <a:rPr lang="en-US" sz="2800" b="1" baseline="-25000"/>
              <a:t>2</a:t>
            </a:r>
            <a:r>
              <a:rPr lang="en-US" sz="2800" b="1"/>
              <a:t>N)		O(N)</a:t>
            </a:r>
          </a:p>
          <a:p>
            <a:r>
              <a:rPr lang="en-US" sz="2800" b="1"/>
              <a:t>O(Log</a:t>
            </a:r>
            <a:r>
              <a:rPr lang="en-US" sz="2800" b="1" baseline="-25000"/>
              <a:t>2</a:t>
            </a:r>
            <a:r>
              <a:rPr lang="en-US" sz="2800" b="1"/>
              <a:t>N)</a:t>
            </a:r>
            <a:r>
              <a:rPr lang="en-US">
                <a:latin typeface="Arial" pitchFamily="34" charset="0"/>
              </a:rPr>
              <a:t> 			</a:t>
            </a:r>
            <a:r>
              <a:rPr lang="en-US" sz="2800" b="1"/>
              <a:t>O(N</a:t>
            </a:r>
            <a:r>
              <a:rPr lang="en-US" sz="2800" b="1" baseline="30000"/>
              <a:t>3</a:t>
            </a:r>
            <a:r>
              <a:rPr lang="en-US" sz="2800" b="1"/>
              <a:t>)</a:t>
            </a:r>
          </a:p>
        </p:txBody>
      </p:sp>
      <p:sp>
        <p:nvSpPr>
          <p:cNvPr id="60420" name="WordArt 3"/>
          <p:cNvSpPr>
            <a:spLocks noChangeArrowheads="1" noChangeShapeType="1" noTextEdit="1"/>
          </p:cNvSpPr>
          <p:nvPr/>
        </p:nvSpPr>
        <p:spPr bwMode="auto">
          <a:xfrm>
            <a:off x="1524000" y="381000"/>
            <a:ext cx="6096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Big-O  Notation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61443" name="WordArt 2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019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Binary Search Tree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670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</a:rPr>
              <a:t>Average case  = these results assume the tree is balanced or near balanced.</a:t>
            </a:r>
            <a:endParaRPr lang="en-US" sz="1800" b="1" dirty="0"/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traverse all nodes			O(N)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search for an item			O(log</a:t>
            </a:r>
            <a:r>
              <a:rPr lang="en-US" sz="1800" b="1" baseline="-25000" dirty="0"/>
              <a:t>2</a:t>
            </a:r>
            <a:r>
              <a:rPr lang="en-US" sz="1800" b="1" dirty="0"/>
              <a:t>N)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remove any item			O(log</a:t>
            </a:r>
            <a:r>
              <a:rPr lang="en-US" sz="1800" b="1" baseline="-25000" dirty="0"/>
              <a:t>2</a:t>
            </a:r>
            <a:r>
              <a:rPr lang="en-US" sz="1800" b="1" dirty="0"/>
              <a:t>N)	</a:t>
            </a:r>
            <a:br>
              <a:rPr lang="en-US" sz="1800" b="1" dirty="0"/>
            </a:br>
            <a:r>
              <a:rPr lang="en-US" sz="1800" b="1" dirty="0"/>
              <a:t>   location unknown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get any item				O(log</a:t>
            </a:r>
            <a:r>
              <a:rPr lang="en-US" sz="1800" b="1" baseline="-25000" dirty="0"/>
              <a:t>2</a:t>
            </a:r>
            <a:r>
              <a:rPr lang="en-US" sz="1800" b="1" dirty="0"/>
              <a:t>N)	</a:t>
            </a:r>
            <a:br>
              <a:rPr lang="en-US" sz="1800" b="1" dirty="0"/>
            </a:br>
            <a:r>
              <a:rPr lang="en-US" sz="1800" b="1" dirty="0"/>
              <a:t>   location unknown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add item at the end			O(log</a:t>
            </a:r>
            <a:r>
              <a:rPr lang="en-US" sz="1800" b="1" baseline="-25000" dirty="0"/>
              <a:t>2</a:t>
            </a:r>
            <a:r>
              <a:rPr lang="en-US" sz="1800" b="1" dirty="0"/>
              <a:t>N)	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/>
              <a:t>add item at the front			O(1)</a:t>
            </a:r>
            <a:endParaRPr lang="en-US" sz="2000" b="1" dirty="0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8001000" y="5486400"/>
            <a:ext cx="381000" cy="3810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696200" y="5943600"/>
            <a:ext cx="381000" cy="3810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8305800" y="5943600"/>
            <a:ext cx="381000" cy="3810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7924800" y="5715000"/>
            <a:ext cx="2286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8229600" y="5715000"/>
            <a:ext cx="2286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  <p:bldP spid="983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latin typeface="+mn-lt"/>
            </a:endParaRP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b="1"/>
          </a:p>
          <a:p>
            <a:pPr>
              <a:defRPr/>
            </a:pPr>
            <a:r>
              <a:rPr lang="en-US" b="1"/>
              <a:t>© A+ Computer Science  -  www.apluscompsci.com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81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Average case:  </a:t>
            </a:r>
            <a:r>
              <a:rPr lang="en-US" dirty="0"/>
              <a:t>Balanced Tree (more or less)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810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Worst case:</a:t>
            </a:r>
            <a:r>
              <a:rPr lang="en-US" dirty="0">
                <a:solidFill>
                  <a:srgbClr val="0000CC"/>
                </a:solidFill>
              </a:rPr>
              <a:t>	 </a:t>
            </a:r>
            <a:r>
              <a:rPr lang="en-US" dirty="0"/>
              <a:t>Data entered in natural order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800" y="1409986"/>
            <a:ext cx="7315200" cy="5371814"/>
            <a:chOff x="685800" y="1409986"/>
            <a:chExt cx="7315200" cy="5371814"/>
          </a:xfrm>
        </p:grpSpPr>
        <p:pic>
          <p:nvPicPr>
            <p:cNvPr id="1218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409986"/>
              <a:ext cx="7315200" cy="5371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3429000" y="22860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172200" y="2409092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4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98195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1" dirty="0"/>
              <a:t>private </a:t>
            </a:r>
            <a:r>
              <a:rPr lang="en-US" b="1" dirty="0" err="1"/>
              <a:t>boolean</a:t>
            </a:r>
            <a:r>
              <a:rPr lang="en-US" dirty="0"/>
              <a:t> search(Comparable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TreeNode</a:t>
            </a:r>
            <a:r>
              <a:rPr lang="en-US" dirty="0"/>
              <a:t> tree)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(tree != null)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dirTest</a:t>
            </a:r>
            <a:r>
              <a:rPr lang="en-US" dirty="0"/>
              <a:t> = </a:t>
            </a:r>
            <a:r>
              <a:rPr lang="en-US" dirty="0" err="1"/>
              <a:t>val.compareTo</a:t>
            </a:r>
            <a:r>
              <a:rPr lang="en-US" dirty="0"/>
              <a:t>(</a:t>
            </a:r>
            <a:r>
              <a:rPr lang="en-US" dirty="0" err="1"/>
              <a:t>tree.getValue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dirTest</a:t>
            </a:r>
            <a:r>
              <a:rPr lang="en-US" dirty="0"/>
              <a:t> == 0 ) </a:t>
            </a:r>
          </a:p>
          <a:p>
            <a:r>
              <a:rPr lang="en-US" dirty="0"/>
              <a:t>         </a:t>
            </a:r>
            <a:r>
              <a:rPr lang="en-US" b="1" dirty="0"/>
              <a:t>return</a:t>
            </a:r>
            <a:r>
              <a:rPr lang="en-US" dirty="0"/>
              <a:t> true;</a:t>
            </a:r>
          </a:p>
          <a:p>
            <a:r>
              <a:rPr lang="en-US" dirty="0"/>
              <a:t>      </a:t>
            </a:r>
            <a:r>
              <a:rPr lang="en-US" b="1" dirty="0"/>
              <a:t>else if</a:t>
            </a:r>
            <a:r>
              <a:rPr lang="en-US" dirty="0"/>
              <a:t> (</a:t>
            </a:r>
            <a:r>
              <a:rPr lang="en-US" dirty="0" err="1"/>
              <a:t>dirTest</a:t>
            </a:r>
            <a:r>
              <a:rPr lang="en-US" dirty="0"/>
              <a:t> &lt; 0)</a:t>
            </a:r>
          </a:p>
          <a:p>
            <a:r>
              <a:rPr lang="en-US" dirty="0"/>
              <a:t>         </a:t>
            </a:r>
            <a:r>
              <a:rPr lang="en-US" b="1" dirty="0"/>
              <a:t>return</a:t>
            </a:r>
            <a:r>
              <a:rPr lang="en-US" dirty="0"/>
              <a:t> search(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tree.getLeft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b="1" dirty="0"/>
              <a:t>else if</a:t>
            </a:r>
            <a:r>
              <a:rPr lang="en-US" dirty="0"/>
              <a:t> (</a:t>
            </a:r>
            <a:r>
              <a:rPr lang="en-US" dirty="0" err="1"/>
              <a:t>dirTest</a:t>
            </a:r>
            <a:r>
              <a:rPr lang="en-US" dirty="0"/>
              <a:t> &gt; 0)</a:t>
            </a:r>
          </a:p>
          <a:p>
            <a:r>
              <a:rPr lang="en-US" dirty="0"/>
              <a:t>         </a:t>
            </a:r>
            <a:r>
              <a:rPr lang="en-US" b="1" dirty="0"/>
              <a:t>return</a:t>
            </a:r>
            <a:r>
              <a:rPr lang="en-US" dirty="0"/>
              <a:t> search(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tree.getRight</a:t>
            </a:r>
            <a:r>
              <a:rPr lang="en-US" dirty="0"/>
              <a:t>());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b="1" dirty="0"/>
              <a:t>return</a:t>
            </a:r>
            <a:r>
              <a:rPr lang="en-US" dirty="0"/>
              <a:t> false;</a:t>
            </a:r>
          </a:p>
          <a:p>
            <a:r>
              <a:rPr lang="en-US" dirty="0"/>
              <a:t>}</a:t>
            </a:r>
          </a:p>
        </p:txBody>
      </p:sp>
      <p:sp>
        <p:nvSpPr>
          <p:cNvPr id="39940" name="WordArt 3"/>
          <p:cNvSpPr>
            <a:spLocks noChangeArrowheads="1" noChangeShapeType="1" noTextEdit="1"/>
          </p:cNvSpPr>
          <p:nvPr/>
        </p:nvSpPr>
        <p:spPr bwMode="auto">
          <a:xfrm>
            <a:off x="1143000" y="304800"/>
            <a:ext cx="6553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Searching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0963" name="WordArt 2"/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  contains.java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1987" name="WordArt 2"/>
          <p:cNvSpPr>
            <a:spLocks noChangeArrowheads="1" noChangeShapeType="1" noTextEdit="1"/>
          </p:cNvSpPr>
          <p:nvPr/>
        </p:nvSpPr>
        <p:spPr bwMode="auto">
          <a:xfrm>
            <a:off x="1524000" y="1447800"/>
            <a:ext cx="6248400" cy="3124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Tree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Attributes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371600" y="3810000"/>
            <a:ext cx="6858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WIDTH  -  7			HEIGHT  -  3</a:t>
            </a:r>
          </a:p>
          <a:p>
            <a:br>
              <a:rPr lang="en-US" sz="2000" b="1">
                <a:solidFill>
                  <a:schemeClr val="accent2"/>
                </a:solidFill>
              </a:rPr>
            </a:br>
            <a:r>
              <a:rPr lang="en-US" sz="2000" b="1">
                <a:solidFill>
                  <a:schemeClr val="accent2"/>
                </a:solidFill>
              </a:rPr>
              <a:t>NUMLEAVES  -  5		NUMLEVELS  -  4</a:t>
            </a:r>
          </a:p>
          <a:p>
            <a:endParaRPr lang="en-US" sz="2000" b="1">
              <a:solidFill>
                <a:schemeClr val="accent2"/>
              </a:solidFill>
            </a:endParaRPr>
          </a:p>
          <a:p>
            <a:r>
              <a:rPr lang="en-US" sz="2000" b="1">
                <a:solidFill>
                  <a:schemeClr val="accent2"/>
                </a:solidFill>
              </a:rPr>
              <a:t>NUMNODES  -  11		ISFULL – NO</a:t>
            </a:r>
          </a:p>
          <a:p>
            <a:endParaRPr lang="en-US" sz="2000" b="1">
              <a:solidFill>
                <a:schemeClr val="accent2"/>
              </a:solidFill>
            </a:endParaRPr>
          </a:p>
          <a:p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35052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2133600" y="1600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12954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29718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6324600" y="1600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120</a:t>
            </a:r>
          </a:p>
        </p:txBody>
      </p:sp>
      <p:sp>
        <p:nvSpPr>
          <p:cNvPr id="43017" name="Oval 8"/>
          <p:cNvSpPr>
            <a:spLocks noChangeArrowheads="1"/>
          </p:cNvSpPr>
          <p:nvPr/>
        </p:nvSpPr>
        <p:spPr bwMode="auto">
          <a:xfrm>
            <a:off x="54864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71628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150</a:t>
            </a:r>
          </a:p>
        </p:txBody>
      </p:sp>
      <p:sp>
        <p:nvSpPr>
          <p:cNvPr id="43019" name="Oval 10"/>
          <p:cNvSpPr>
            <a:spLocks noChangeArrowheads="1"/>
          </p:cNvSpPr>
          <p:nvPr/>
        </p:nvSpPr>
        <p:spPr bwMode="auto">
          <a:xfrm>
            <a:off x="8382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3020" name="Oval 11"/>
          <p:cNvSpPr>
            <a:spLocks noChangeArrowheads="1"/>
          </p:cNvSpPr>
          <p:nvPr/>
        </p:nvSpPr>
        <p:spPr bwMode="auto">
          <a:xfrm>
            <a:off x="18288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43021" name="Oval 12"/>
          <p:cNvSpPr>
            <a:spLocks noChangeArrowheads="1"/>
          </p:cNvSpPr>
          <p:nvPr/>
        </p:nvSpPr>
        <p:spPr bwMode="auto">
          <a:xfrm>
            <a:off x="4267200" y="10668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 flipH="1">
            <a:off x="2895600" y="1371600"/>
            <a:ext cx="1371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5105400" y="1371600"/>
            <a:ext cx="1219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5"/>
          <p:cNvSpPr>
            <a:spLocks noChangeShapeType="1"/>
          </p:cNvSpPr>
          <p:nvPr/>
        </p:nvSpPr>
        <p:spPr bwMode="auto">
          <a:xfrm flipH="1">
            <a:off x="1981200" y="19812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6"/>
          <p:cNvSpPr>
            <a:spLocks noChangeShapeType="1"/>
          </p:cNvSpPr>
          <p:nvPr/>
        </p:nvSpPr>
        <p:spPr bwMode="auto">
          <a:xfrm flipH="1">
            <a:off x="6172200" y="19812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7"/>
          <p:cNvSpPr>
            <a:spLocks noChangeShapeType="1"/>
          </p:cNvSpPr>
          <p:nvPr/>
        </p:nvSpPr>
        <p:spPr bwMode="auto">
          <a:xfrm>
            <a:off x="2819400" y="19812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7086600" y="19812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WordArt 19"/>
          <p:cNvSpPr>
            <a:spLocks noChangeArrowheads="1" noChangeShapeType="1" noTextEdit="1"/>
          </p:cNvSpPr>
          <p:nvPr/>
        </p:nvSpPr>
        <p:spPr bwMode="auto">
          <a:xfrm>
            <a:off x="1828800" y="228600"/>
            <a:ext cx="4953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Tree Attributes</a:t>
            </a:r>
          </a:p>
        </p:txBody>
      </p:sp>
      <p:sp>
        <p:nvSpPr>
          <p:cNvPr id="43029" name="Oval 20"/>
          <p:cNvSpPr>
            <a:spLocks noChangeArrowheads="1"/>
          </p:cNvSpPr>
          <p:nvPr/>
        </p:nvSpPr>
        <p:spPr bwMode="auto">
          <a:xfrm>
            <a:off x="48006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33401" y="1600200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tabLst>
                <a:tab pos="1655763" algn="l"/>
              </a:tabLst>
            </a:pPr>
            <a:r>
              <a:rPr lang="en-US" sz="2800" b="1" dirty="0"/>
              <a:t>Width  -  distance between two furthest </a:t>
            </a:r>
            <a:br>
              <a:rPr lang="en-US" sz="2800" b="1" dirty="0"/>
            </a:br>
            <a:r>
              <a:rPr lang="en-US" sz="2800" b="1" dirty="0"/>
              <a:t> 	leaves in the tree (does not </a:t>
            </a:r>
            <a:br>
              <a:rPr lang="en-US" sz="2800" b="1" dirty="0"/>
            </a:br>
            <a:r>
              <a:rPr lang="en-US" sz="2800" b="1" dirty="0"/>
              <a:t> 	have to go through the root!)</a:t>
            </a:r>
          </a:p>
          <a:p>
            <a:endParaRPr lang="en-US" sz="2800" b="1" dirty="0"/>
          </a:p>
          <a:p>
            <a:r>
              <a:rPr lang="en-US" sz="2800" b="1" dirty="0"/>
              <a:t>Height – longest path from root to a leaf</a:t>
            </a:r>
          </a:p>
          <a:p>
            <a:pPr>
              <a:tabLst>
                <a:tab pos="1655763" algn="l"/>
              </a:tabLst>
            </a:pPr>
            <a:r>
              <a:rPr lang="en-US" sz="2800" b="1" dirty="0"/>
              <a:t>	# of links from root to farthest leaf</a:t>
            </a:r>
          </a:p>
          <a:p>
            <a:endParaRPr lang="en-US" sz="2800" b="1" dirty="0"/>
          </a:p>
          <a:p>
            <a:r>
              <a:rPr lang="en-US" sz="2800" b="1" dirty="0"/>
              <a:t>Level = row = nodes with same height</a:t>
            </a:r>
          </a:p>
          <a:p>
            <a:r>
              <a:rPr lang="en-US" sz="2800" b="1" dirty="0"/>
              <a:t>		the root is level - 0</a:t>
            </a:r>
          </a:p>
          <a:p>
            <a:r>
              <a:rPr lang="en-US" sz="2800" b="1" dirty="0"/>
              <a:t>		the children of the root = level 1</a:t>
            </a:r>
          </a:p>
        </p:txBody>
      </p:sp>
      <p:sp>
        <p:nvSpPr>
          <p:cNvPr id="44036" name="WordArt 3"/>
          <p:cNvSpPr>
            <a:spLocks noChangeArrowheads="1" noChangeShapeType="1" noTextEdit="1"/>
          </p:cNvSpPr>
          <p:nvPr/>
        </p:nvSpPr>
        <p:spPr bwMode="auto">
          <a:xfrm>
            <a:off x="914400" y="381000"/>
            <a:ext cx="6858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CC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Binary Trees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895600" y="4114800"/>
            <a:ext cx="2743200" cy="59213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 b="1">
                <a:solidFill>
                  <a:schemeClr val="accent2"/>
                </a:solidFill>
              </a:rPr>
              <a:t>WIDTH  -  7</a:t>
            </a: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35052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2133600" y="1600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12954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29718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6324600" y="1600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120</a:t>
            </a:r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54864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71628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150</a:t>
            </a:r>
          </a:p>
        </p:txBody>
      </p:sp>
      <p:sp>
        <p:nvSpPr>
          <p:cNvPr id="45067" name="Oval 10"/>
          <p:cNvSpPr>
            <a:spLocks noChangeArrowheads="1"/>
          </p:cNvSpPr>
          <p:nvPr/>
        </p:nvSpPr>
        <p:spPr bwMode="auto">
          <a:xfrm>
            <a:off x="8382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18288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4267200" y="10668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 flipH="1">
            <a:off x="2895600" y="1371600"/>
            <a:ext cx="13716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>
            <a:off x="5105400" y="1371600"/>
            <a:ext cx="1219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 flipH="1">
            <a:off x="1981200" y="19812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6"/>
          <p:cNvSpPr>
            <a:spLocks noChangeShapeType="1"/>
          </p:cNvSpPr>
          <p:nvPr/>
        </p:nvSpPr>
        <p:spPr bwMode="auto">
          <a:xfrm flipH="1">
            <a:off x="6172200" y="19812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2819400" y="19812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7086600" y="19812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WordArt 19"/>
          <p:cNvSpPr>
            <a:spLocks noChangeArrowheads="1" noChangeShapeType="1" noTextEdit="1"/>
          </p:cNvSpPr>
          <p:nvPr/>
        </p:nvSpPr>
        <p:spPr bwMode="auto">
          <a:xfrm>
            <a:off x="1828800" y="228600"/>
            <a:ext cx="4953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Width</a:t>
            </a:r>
          </a:p>
        </p:txBody>
      </p:sp>
      <p:sp>
        <p:nvSpPr>
          <p:cNvPr id="45077" name="Oval 20"/>
          <p:cNvSpPr>
            <a:spLocks noChangeArrowheads="1"/>
          </p:cNvSpPr>
          <p:nvPr/>
        </p:nvSpPr>
        <p:spPr bwMode="auto">
          <a:xfrm>
            <a:off x="48006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95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685800" y="2667000"/>
            <a:ext cx="1066800" cy="4953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143000" y="2133600"/>
            <a:ext cx="1066800" cy="4953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1981200" y="1600200"/>
            <a:ext cx="1066800" cy="4953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114800" y="1066800"/>
            <a:ext cx="1066800" cy="4953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6172200" y="1600200"/>
            <a:ext cx="1066800" cy="4953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5410200" y="2133600"/>
            <a:ext cx="1066800" cy="4953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4648200" y="2667000"/>
            <a:ext cx="1066800" cy="4953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8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0148" name="Picture 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49" name="Picture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50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51" name="Picture 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66800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52" name="Picture 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53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54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7000"/>
            <a:ext cx="1117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20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" dur="20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20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20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20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20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20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20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20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4" dur="20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7" dur="2000"/>
                                        <p:tgtEl>
                                          <p:spTgt spid="90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0" dur="20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3" dur="2000"/>
                                        <p:tgtEl>
                                          <p:spTgt spid="90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6" grpId="0" animBg="1"/>
      <p:bldP spid="90136" grpId="1" animBg="1"/>
      <p:bldP spid="90137" grpId="0" animBg="1"/>
      <p:bldP spid="90137" grpId="1" animBg="1"/>
      <p:bldP spid="90138" grpId="0" animBg="1"/>
      <p:bldP spid="90138" grpId="1" animBg="1"/>
      <p:bldP spid="90139" grpId="0" animBg="1"/>
      <p:bldP spid="90139" grpId="1" animBg="1"/>
      <p:bldP spid="90140" grpId="0" animBg="1"/>
      <p:bldP spid="90140" grpId="1" animBg="1"/>
      <p:bldP spid="90141" grpId="0" animBg="1"/>
      <p:bldP spid="90141" grpId="1" animBg="1"/>
      <p:bldP spid="90142" grpId="0" animBg="1"/>
      <p:bldP spid="9014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sz="800" b="1">
              <a:latin typeface="Times New Roman" pitchFamily="18" charset="0"/>
            </a:endParaRPr>
          </a:p>
          <a:p>
            <a:endParaRPr lang="en-US" sz="800"/>
          </a:p>
          <a:p>
            <a:endParaRPr lang="en-US" sz="800" b="1"/>
          </a:p>
          <a:p>
            <a:r>
              <a:rPr lang="en-US" sz="800" b="1"/>
              <a:t>© A+ Computer Science  -  www.apluscompsci.com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895600" y="4114800"/>
            <a:ext cx="2743200" cy="59213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3200" b="1">
                <a:solidFill>
                  <a:schemeClr val="accent2"/>
                </a:solidFill>
              </a:rPr>
              <a:t>HEIGHT  -  3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35052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2133600" y="1600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12954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29718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6324600" y="16002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120</a:t>
            </a:r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54864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7162800" y="21336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150</a:t>
            </a:r>
          </a:p>
        </p:txBody>
      </p:sp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8382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18288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46093" name="Oval 12"/>
          <p:cNvSpPr>
            <a:spLocks noChangeArrowheads="1"/>
          </p:cNvSpPr>
          <p:nvPr/>
        </p:nvSpPr>
        <p:spPr bwMode="auto">
          <a:xfrm>
            <a:off x="4267200" y="10668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90</a:t>
            </a:r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 flipH="1">
            <a:off x="2895600" y="1371600"/>
            <a:ext cx="13716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>
            <a:off x="5105400" y="1371600"/>
            <a:ext cx="1219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 flipH="1">
            <a:off x="1977170" y="1981200"/>
            <a:ext cx="232629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 flipH="1">
            <a:off x="6172200" y="19812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>
            <a:off x="2819400" y="1981200"/>
            <a:ext cx="304800" cy="152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7086600" y="19812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WordArt 19"/>
          <p:cNvSpPr>
            <a:spLocks noChangeArrowheads="1" noChangeShapeType="1" noTextEdit="1"/>
          </p:cNvSpPr>
          <p:nvPr/>
        </p:nvSpPr>
        <p:spPr bwMode="auto">
          <a:xfrm>
            <a:off x="1828800" y="228600"/>
            <a:ext cx="4953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Height</a:t>
            </a:r>
          </a:p>
        </p:txBody>
      </p:sp>
      <p:sp>
        <p:nvSpPr>
          <p:cNvPr id="46101" name="Oval 20"/>
          <p:cNvSpPr>
            <a:spLocks noChangeArrowheads="1"/>
          </p:cNvSpPr>
          <p:nvPr/>
        </p:nvSpPr>
        <p:spPr bwMode="auto">
          <a:xfrm>
            <a:off x="4800600" y="2667000"/>
            <a:ext cx="804863" cy="4572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95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H="1">
            <a:off x="5410200" y="2590800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3581400" y="2584938"/>
            <a:ext cx="228600" cy="152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1824771" y="2590800"/>
            <a:ext cx="3048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1411532" y="2584938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351&quot;/&gt;&lt;/object&gt;&lt;object type=&quot;3&quot; unique_id=&quot;10005&quot;&gt;&lt;property id=&quot;20148&quot; value=&quot;5&quot;/&gt;&lt;property id=&quot;20300&quot; value=&quot;Slide 3&quot;/&gt;&lt;property id=&quot;20307&quot; value=&quot;352&quot;/&gt;&lt;/object&gt;&lt;object type=&quot;3&quot; unique_id=&quot;10006&quot;&gt;&lt;property id=&quot;20148&quot; value=&quot;5&quot;/&gt;&lt;property id=&quot;20300&quot; value=&quot;Slide 4&quot;/&gt;&lt;property id=&quot;20307&quot; value=&quot;364&quot;/&gt;&lt;/object&gt;&lt;object type=&quot;3&quot; unique_id=&quot;10007&quot;&gt;&lt;property id=&quot;20148&quot; value=&quot;5&quot;/&gt;&lt;property id=&quot;20300&quot; value=&quot;Slide 5&quot;/&gt;&lt;property id=&quot;20307&quot; value=&quot;337&quot;/&gt;&lt;/object&gt;&lt;object type=&quot;3&quot; unique_id=&quot;10008&quot;&gt;&lt;property id=&quot;20148&quot; value=&quot;5&quot;/&gt;&lt;property id=&quot;20300&quot; value=&quot;Slide 6&quot;/&gt;&lt;property id=&quot;20307&quot; value=&quot;365&quot;/&gt;&lt;/object&gt;&lt;object type=&quot;3&quot; unique_id=&quot;10009&quot;&gt;&lt;property id=&quot;20148&quot; value=&quot;5&quot;/&gt;&lt;property id=&quot;20300&quot; value=&quot;Slide 7&quot;/&gt;&lt;property id=&quot;20307&quot; value=&quot;356&quot;/&gt;&lt;/object&gt;&lt;object type=&quot;3&quot; unique_id=&quot;10010&quot;&gt;&lt;property id=&quot;20148&quot; value=&quot;5&quot;/&gt;&lt;property id=&quot;20300&quot; value=&quot;Slide 8&quot;/&gt;&lt;property id=&quot;20307&quot; value=&quot;355&quot;/&gt;&lt;/object&gt;&lt;object type=&quot;3&quot; unique_id=&quot;10011&quot;&gt;&lt;property id=&quot;20148&quot; value=&quot;5&quot;/&gt;&lt;property id=&quot;20300&quot; value=&quot;Slide 9&quot;/&gt;&lt;property id=&quot;20307&quot; value=&quot;341&quot;/&gt;&lt;/object&gt;&lt;object type=&quot;3&quot; unique_id=&quot;10012&quot;&gt;&lt;property id=&quot;20148&quot; value=&quot;5&quot;/&gt;&lt;property id=&quot;20300&quot; value=&quot;Slide 10&quot;/&gt;&lt;property id=&quot;20307&quot; value=&quot;264&quot;/&gt;&lt;/object&gt;&lt;object type=&quot;3&quot; unique_id=&quot;10013&quot;&gt;&lt;property id=&quot;20148&quot; value=&quot;5&quot;/&gt;&lt;property id=&quot;20300&quot; value=&quot;Slide 11&quot;/&gt;&lt;property id=&quot;20307&quot; value=&quot;357&quot;/&gt;&lt;/object&gt;&lt;object type=&quot;3&quot; unique_id=&quot;10014&quot;&gt;&lt;property id=&quot;20148&quot; value=&quot;5&quot;/&gt;&lt;property id=&quot;20300&quot; value=&quot;Slide 12&quot;/&gt;&lt;property id=&quot;20307&quot; value=&quot;342&quot;/&gt;&lt;/object&gt;&lt;object type=&quot;3&quot; unique_id=&quot;10015&quot;&gt;&lt;property id=&quot;20148&quot; value=&quot;5&quot;/&gt;&lt;property id=&quot;20300&quot; value=&quot;Slide 13&quot;/&gt;&lt;property id=&quot;20307&quot; value=&quot;349&quot;/&gt;&lt;/object&gt;&lt;object type=&quot;3&quot; unique_id=&quot;10016&quot;&gt;&lt;property id=&quot;20148&quot; value=&quot;5&quot;/&gt;&lt;property id=&quot;20300&quot; value=&quot;Slide 14&quot;/&gt;&lt;property id=&quot;20307&quot; value=&quot;343&quot;/&gt;&lt;/object&gt;&lt;object type=&quot;3&quot; unique_id=&quot;10017&quot;&gt;&lt;property id=&quot;20148&quot; value=&quot;5&quot;/&gt;&lt;property id=&quot;20300&quot; value=&quot;Slide 15&quot;/&gt;&lt;property id=&quot;20307&quot; value=&quot;344&quot;/&gt;&lt;/object&gt;&lt;object type=&quot;3&quot; unique_id=&quot;10018&quot;&gt;&lt;property id=&quot;20148&quot; value=&quot;5&quot;/&gt;&lt;property id=&quot;20300&quot; value=&quot;Slide 16&quot;/&gt;&lt;property id=&quot;20307&quot; value=&quot;345&quot;/&gt;&lt;/object&gt;&lt;object type=&quot;3&quot; unique_id=&quot;10019&quot;&gt;&lt;property id=&quot;20148&quot; value=&quot;5&quot;/&gt;&lt;property id=&quot;20300&quot; value=&quot;Slide 17&quot;/&gt;&lt;property id=&quot;20307&quot; value=&quot;348&quot;/&gt;&lt;/object&gt;&lt;object type=&quot;3&quot; unique_id=&quot;10020&quot;&gt;&lt;property id=&quot;20148&quot; value=&quot;5&quot;/&gt;&lt;property id=&quot;20300&quot; value=&quot;Slide 18&quot;/&gt;&lt;property id=&quot;20307&quot; value=&quot;346&quot;/&gt;&lt;/object&gt;&lt;object type=&quot;3&quot; unique_id=&quot;10021&quot;&gt;&lt;property id=&quot;20148&quot; value=&quot;5&quot;/&gt;&lt;property id=&quot;20300&quot; value=&quot;Slide 19&quot;/&gt;&lt;property id=&quot;20307&quot; value=&quot;347&quot;/&gt;&lt;/object&gt;&lt;object type=&quot;3&quot; unique_id=&quot;10022&quot;&gt;&lt;property id=&quot;20148&quot; value=&quot;5&quot;/&gt;&lt;property id=&quot;20300&quot; value=&quot;Slide 20&quot;/&gt;&lt;property id=&quot;20307&quot; value=&quot;333&quot;/&gt;&lt;/object&gt;&lt;object type=&quot;3&quot; unique_id=&quot;10023&quot;&gt;&lt;property id=&quot;20148&quot; value=&quot;5&quot;/&gt;&lt;property id=&quot;20300&quot; value=&quot;Slide 21&quot;/&gt;&lt;property id=&quot;20307&quot; value=&quot;257&quot;/&gt;&lt;/object&gt;&lt;object type=&quot;3&quot; unique_id=&quot;10024&quot;&gt;&lt;property id=&quot;20148&quot; value=&quot;5&quot;/&gt;&lt;property id=&quot;20300&quot; value=&quot;Slide 22&quot;/&gt;&lt;property id=&quot;20307&quot; value=&quot;334&quot;/&gt;&lt;/object&gt;&lt;object type=&quot;3&quot; unique_id=&quot;10025&quot;&gt;&lt;property id=&quot;20148&quot; value=&quot;5&quot;/&gt;&lt;property id=&quot;20300&quot; value=&quot;Slide 23&quot;/&gt;&lt;property id=&quot;20307&quot; value=&quot;358&quot;/&gt;&lt;/object&gt;&lt;object type=&quot;3&quot; unique_id=&quot;10026&quot;&gt;&lt;property id=&quot;20148&quot; value=&quot;5&quot;/&gt;&lt;property id=&quot;20300&quot; value=&quot;Slide 24&quot;/&gt;&lt;property id=&quot;20307&quot; value=&quot;359&quot;/&gt;&lt;/object&gt;&lt;object type=&quot;3&quot; unique_id=&quot;10027&quot;&gt;&lt;property id=&quot;20148&quot; value=&quot;5&quot;/&gt;&lt;property id=&quot;20300&quot; value=&quot;Slide 25&quot;/&gt;&lt;property id=&quot;20307&quot; value=&quot;360&quot;/&gt;&lt;/object&gt;&lt;object type=&quot;3&quot; unique_id=&quot;10028&quot;&gt;&lt;property id=&quot;20148&quot; value=&quot;5&quot;/&gt;&lt;property id=&quot;20300&quot; value=&quot;Slide 26&quot;/&gt;&lt;property id=&quot;20307&quot; value=&quot;322&quot;/&gt;&lt;/object&gt;&lt;object type=&quot;3&quot; unique_id=&quot;10029&quot;&gt;&lt;property id=&quot;20148&quot; value=&quot;5&quot;/&gt;&lt;property id=&quot;20300&quot; value=&quot;Slide 27&quot;/&gt;&lt;property id=&quot;20307&quot; value=&quot;323&quot;/&gt;&lt;/object&gt;&lt;object type=&quot;3&quot; unique_id=&quot;10030&quot;&gt;&lt;property id=&quot;20148&quot; value=&quot;5&quot;/&gt;&lt;property id=&quot;20300&quot; value=&quot;Slide 28&quot;/&gt;&lt;property id=&quot;20307&quot; value=&quot;379&quot;/&gt;&lt;/object&gt;&lt;object type=&quot;3&quot; unique_id=&quot;10031&quot;&gt;&lt;property id=&quot;20148&quot; value=&quot;5&quot;/&gt;&lt;property id=&quot;20300&quot; value=&quot;Slide 29&quot;/&gt;&lt;property id=&quot;20307&quot; value=&quot;380&quot;/&gt;&lt;/object&gt;&lt;object type=&quot;3&quot; unique_id=&quot;10032&quot;&gt;&lt;property id=&quot;20148&quot; value=&quot;5&quot;/&gt;&lt;property id=&quot;20300&quot; value=&quot;Slide 30&quot;/&gt;&lt;property id=&quot;20307&quot; value=&quot;381&quot;/&gt;&lt;/object&gt;&lt;object type=&quot;3&quot; unique_id=&quot;10033&quot;&gt;&lt;property id=&quot;20148&quot; value=&quot;5&quot;/&gt;&lt;property id=&quot;20300&quot; value=&quot;Slide 31&quot;/&gt;&lt;property id=&quot;20307&quot; value=&quot;362&quot;/&gt;&lt;/object&gt;&lt;object type=&quot;3&quot; unique_id=&quot;10034&quot;&gt;&lt;property id=&quot;20148&quot; value=&quot;5&quot;/&gt;&lt;property id=&quot;20300&quot; value=&quot;Slide 32&quot;/&gt;&lt;property id=&quot;20307&quot; value=&quot;363&quot;/&gt;&lt;/object&gt;&lt;object type=&quot;3&quot; unique_id=&quot;10035&quot;&gt;&lt;property id=&quot;20148&quot; value=&quot;5&quot;/&gt;&lt;property id=&quot;20300&quot; value=&quot;Slide 33&quot;/&gt;&lt;property id=&quot;20307&quot; value=&quot;368&quot;/&gt;&lt;/object&gt;&lt;object type=&quot;3&quot; unique_id=&quot;10036&quot;&gt;&lt;property id=&quot;20148&quot; value=&quot;5&quot;/&gt;&lt;property id=&quot;20300&quot; value=&quot;Slide 34&quot;/&gt;&lt;property id=&quot;20307&quot; value=&quot;328&quot;/&gt;&lt;/object&gt;&lt;object type=&quot;3&quot; unique_id=&quot;10037&quot;&gt;&lt;property id=&quot;20148&quot; value=&quot;5&quot;/&gt;&lt;property id=&quot;20300&quot; value=&quot;Slide 35&quot;/&gt;&lt;property id=&quot;20307&quot; value=&quot;369&quot;/&gt;&lt;/object&gt;&lt;object type=&quot;3&quot; unique_id=&quot;10038&quot;&gt;&lt;property id=&quot;20148&quot; value=&quot;5&quot;/&gt;&lt;property id=&quot;20300&quot; value=&quot;Slide 36&quot;/&gt;&lt;property id=&quot;20307&quot; value=&quot;373&quot;/&gt;&lt;/object&gt;&lt;object type=&quot;3&quot; unique_id=&quot;10039&quot;&gt;&lt;property id=&quot;20148&quot; value=&quot;5&quot;/&gt;&lt;property id=&quot;20300&quot; value=&quot;Slide 37&quot;/&gt;&lt;property id=&quot;20307&quot; value=&quot;374&quot;/&gt;&lt;/object&gt;&lt;object type=&quot;3&quot; unique_id=&quot;10040&quot;&gt;&lt;property id=&quot;20148&quot; value=&quot;5&quot;/&gt;&lt;property id=&quot;20300&quot; value=&quot;Slide 38&quot;/&gt;&lt;property id=&quot;20307&quot; value=&quot;375&quot;/&gt;&lt;/object&gt;&lt;object type=&quot;3&quot; unique_id=&quot;10041&quot;&gt;&lt;property id=&quot;20148&quot; value=&quot;5&quot;/&gt;&lt;property id=&quot;20300&quot; value=&quot;Slide 39&quot;/&gt;&lt;property id=&quot;20307&quot; value=&quot;376&quot;/&gt;&lt;/object&gt;&lt;object type=&quot;3&quot; unique_id=&quot;10042&quot;&gt;&lt;property id=&quot;20148&quot; value=&quot;5&quot;/&gt;&lt;property id=&quot;20300&quot; value=&quot;Slide 40&quot;/&gt;&lt;property id=&quot;20307&quot; value=&quot;329&quot;/&gt;&lt;/object&gt;&lt;object type=&quot;3&quot; unique_id=&quot;10043&quot;&gt;&lt;property id=&quot;20148&quot; value=&quot;5&quot;/&gt;&lt;property id=&quot;20300&quot; value=&quot;Slide 41&quot;/&gt;&lt;property id=&quot;20307&quot; value=&quot;366&quot;/&gt;&lt;/object&gt;&lt;object type=&quot;3&quot; unique_id=&quot;10044&quot;&gt;&lt;property id=&quot;20148&quot; value=&quot;5&quot;/&gt;&lt;property id=&quot;20300&quot; value=&quot;Slide 42&quot;/&gt;&lt;property id=&quot;20307&quot; value=&quot;336&quot;/&gt;&lt;/object&gt;&lt;object type=&quot;3&quot; unique_id=&quot;10045&quot;&gt;&lt;property id=&quot;20148&quot; value=&quot;5&quot;/&gt;&lt;property id=&quot;20300&quot; value=&quot;Slide 43&quot;/&gt;&lt;property id=&quot;20307&quot; value=&quot;330&quot;/&gt;&lt;/object&gt;&lt;object type=&quot;3&quot; unique_id=&quot;10046&quot;&gt;&lt;property id=&quot;20148&quot; value=&quot;5&quot;/&gt;&lt;property id=&quot;20300&quot; value=&quot;Slide 44&quot;/&gt;&lt;property id=&quot;20307&quot; value=&quot;367&quot;/&gt;&lt;/object&gt;&lt;object type=&quot;3&quot; unique_id=&quot;10047&quot;&gt;&lt;property id=&quot;20148&quot; value=&quot;5&quot;/&gt;&lt;property id=&quot;20300&quot; value=&quot;Slide 45&quot;/&gt;&lt;property id=&quot;20307&quot; value=&quot;316&quot;/&gt;&lt;/object&gt;&lt;object type=&quot;3&quot; unique_id=&quot;10048&quot;&gt;&lt;property id=&quot;20148&quot; value=&quot;5&quot;/&gt;&lt;property id=&quot;20300&quot; value=&quot;Slide 46&quot;/&gt;&lt;property id=&quot;20307&quot; value=&quot;279&quot;/&gt;&lt;/object&gt;&lt;object type=&quot;3&quot; unique_id=&quot;10049&quot;&gt;&lt;property id=&quot;20148&quot; value=&quot;5&quot;/&gt;&lt;property id=&quot;20300&quot; value=&quot;Slide 47&quot;/&gt;&lt;property id=&quot;20307&quot; value=&quot;378&quot;/&gt;&lt;/object&gt;&lt;object type=&quot;3&quot; unique_id=&quot;10050&quot;&gt;&lt;property id=&quot;20148&quot; value=&quot;5&quot;/&gt;&lt;property id=&quot;20300&quot; value=&quot;Slide 48&quot;/&gt;&lt;property id=&quot;20307&quot; value=&quot;382&quot;/&gt;&lt;/object&gt;&lt;object type=&quot;3&quot; unique_id=&quot;10051&quot;&gt;&lt;property id=&quot;20148&quot; value=&quot;5&quot;/&gt;&lt;property id=&quot;20300&quot; value=&quot;Slide 49&quot;/&gt;&lt;property id=&quot;20307&quot; value=&quot;307&quot;/&gt;&lt;/object&gt;&lt;object type=&quot;3&quot; unique_id=&quot;10052&quot;&gt;&lt;property id=&quot;20148&quot; value=&quot;5&quot;/&gt;&lt;property id=&quot;20300&quot; value=&quot;Slide 50&quot;/&gt;&lt;property id=&quot;20307&quot; value=&quot;377&quot;/&gt;&lt;/object&gt;&lt;object type=&quot;3&quot; unique_id=&quot;10053&quot;&gt;&lt;property id=&quot;20148&quot; value=&quot;5&quot;/&gt;&lt;property id=&quot;20300&quot; value=&quot;Slide 51&quot;/&gt;&lt;property id=&quot;20307&quot; value=&quot;312&quot;/&gt;&lt;/object&gt;&lt;object type=&quot;3&quot; unique_id=&quot;10054&quot;&gt;&lt;property id=&quot;20148&quot; value=&quot;5&quot;/&gt;&lt;property id=&quot;20300&quot; value=&quot;Slide 52&quot;/&gt;&lt;property id=&quot;20307&quot; value=&quot;372&quot;/&gt;&lt;/object&gt;&lt;object type=&quot;3&quot; unique_id=&quot;10055&quot;&gt;&lt;property id=&quot;20148&quot; value=&quot;5&quot;/&gt;&lt;property id=&quot;20300&quot; value=&quot;Slide 53&quot;/&gt;&lt;property id=&quot;20307&quot; value=&quot;332&quot;/&gt;&lt;/object&gt;&lt;object type=&quot;3&quot; unique_id=&quot;10056&quot;&gt;&lt;property id=&quot;20148&quot; value=&quot;5&quot;/&gt;&lt;property id=&quot;20300&quot; value=&quot;Slide 54&quot;/&gt;&lt;property id=&quot;20307&quot; value=&quot;272&quot;/&gt;&lt;/object&gt;&lt;object type=&quot;3&quot; unique_id=&quot;10057&quot;&gt;&lt;property id=&quot;20148&quot; value=&quot;5&quot;/&gt;&lt;property id=&quot;20300&quot; value=&quot;Slide 55&quot;/&gt;&lt;property id=&quot;20307&quot; value=&quot;280&quot;/&gt;&lt;/object&gt;&lt;object type=&quot;3&quot; unique_id=&quot;10058&quot;&gt;&lt;property id=&quot;20148&quot; value=&quot;5&quot;/&gt;&lt;property id=&quot;20300&quot; value=&quot;Slide 56&quot;/&gt;&lt;property id=&quot;20307&quot; value=&quot;384&quot;/&gt;&lt;/object&gt;&lt;object type=&quot;3&quot; unique_id=&quot;10059&quot;&gt;&lt;property id=&quot;20148&quot; value=&quot;5&quot;/&gt;&lt;property id=&quot;20300&quot; value=&quot;Slide 57&quot;/&gt;&lt;property id=&quot;20307&quot; value=&quot;315&quot;/&gt;&lt;/object&gt;&lt;object type=&quot;3&quot; unique_id=&quot;10060&quot;&gt;&lt;property id=&quot;20148&quot; value=&quot;5&quot;/&gt;&lt;property id=&quot;20300&quot; value=&quot;Slide 58&quot;/&gt;&lt;property id=&quot;20307&quot; value=&quot;314&quot;/&gt;&lt;/object&gt;&lt;object type=&quot;3&quot; unique_id=&quot;10061&quot;&gt;&lt;property id=&quot;20148&quot; value=&quot;5&quot;/&gt;&lt;property id=&quot;20300&quot; value=&quot;Slide 59&quot;/&gt;&lt;property id=&quot;20307&quot; value=&quot;339&quot;/&gt;&lt;/object&gt;&lt;object type=&quot;3&quot; unique_id=&quot;10062&quot;&gt;&lt;property id=&quot;20148&quot; value=&quot;5&quot;/&gt;&lt;property id=&quot;20300&quot; value=&quot;Slide 60&quot;/&gt;&lt;property id=&quot;20307&quot; value=&quot;353&quot;/&gt;&lt;/object&gt;&lt;object type=&quot;3&quot; unique_id=&quot;10063&quot;&gt;&lt;property id=&quot;20148&quot; value=&quot;5&quot;/&gt;&lt;property id=&quot;20300&quot; value=&quot;Slide 61&quot;/&gt;&lt;property id=&quot;20307&quot; value=&quot;338&quot;/&gt;&lt;/object&gt;&lt;object type=&quot;3&quot; unique_id=&quot;10064&quot;&gt;&lt;property id=&quot;20148&quot; value=&quot;5&quot;/&gt;&lt;property id=&quot;20300&quot; value=&quot;Slide 62&quot;/&gt;&lt;property id=&quot;20307&quot; value=&quot;383&quot;/&gt;&lt;/object&gt;&lt;object type=&quot;3&quot; unique_id=&quot;10065&quot;&gt;&lt;property id=&quot;20148&quot; value=&quot;5&quot;/&gt;&lt;property id=&quot;20300&quot; value=&quot;Slide 63&quot;/&gt;&lt;property id=&quot;20307&quot; value=&quot;318&quot;/&gt;&lt;/object&gt;&lt;/object&gt;&lt;object type=&quot;8&quot; unique_id=&quot;1013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1685</Words>
  <Application>Microsoft Office PowerPoint</Application>
  <PresentationFormat>On-screen Show (4:3)</PresentationFormat>
  <Paragraphs>271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Cambria Math</vt:lpstr>
      <vt:lpstr>Impact</vt:lpstr>
      <vt:lpstr>Tahoma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subject>Binary Trees</dc:subject>
  <dc:creator>A+ Computer Science</dc:creator>
  <cp:keywords>www.apluscompsci.com</cp:keywords>
  <dc:description>Binary Trees_x000d_
©A+ Computer Science_x000d_
www.apluscompsci.com</dc:description>
  <cp:lastModifiedBy>WELDON JASIK</cp:lastModifiedBy>
  <cp:revision>438</cp:revision>
  <cp:lastPrinted>2000-11-07T14:58:20Z</cp:lastPrinted>
  <dcterms:created xsi:type="dcterms:W3CDTF">2000-01-19T01:43:11Z</dcterms:created>
  <dcterms:modified xsi:type="dcterms:W3CDTF">2021-02-24T17:30:57Z</dcterms:modified>
  <cp:category>www.apluscompsci.com</cp:category>
</cp:coreProperties>
</file>