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2" r:id="rId2"/>
    <p:sldId id="272" r:id="rId3"/>
    <p:sldId id="280" r:id="rId4"/>
    <p:sldId id="384" r:id="rId5"/>
    <p:sldId id="315" r:id="rId6"/>
    <p:sldId id="314" r:id="rId7"/>
    <p:sldId id="339" r:id="rId8"/>
    <p:sldId id="353" r:id="rId9"/>
    <p:sldId id="338" r:id="rId10"/>
    <p:sldId id="383" r:id="rId11"/>
    <p:sldId id="318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CC"/>
    <a:srgbClr val="003366"/>
    <a:srgbClr val="660066"/>
    <a:srgbClr val="FFFF00"/>
    <a:srgbClr val="FFFFCC"/>
    <a:srgbClr val="FFCCFF"/>
    <a:srgbClr val="99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8608" autoAdjust="0"/>
  </p:normalViewPr>
  <p:slideViewPr>
    <p:cSldViewPr>
      <p:cViewPr varScale="1">
        <p:scale>
          <a:sx n="90" d="100"/>
          <a:sy n="90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72"/>
    </p:cViewPr>
  </p:sorterViewPr>
  <p:notesViewPr>
    <p:cSldViewPr>
      <p:cViewPr varScale="1">
        <p:scale>
          <a:sx n="63" d="100"/>
          <a:sy n="63" d="100"/>
        </p:scale>
        <p:origin x="-243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C008D70E-2E68-44A0-BD0F-EE16C74DF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6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310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 </a:t>
            </a:r>
            <a:r>
              <a:rPr lang="en-US" b="1"/>
              <a:t>balanced binary tree</a:t>
            </a:r>
            <a:r>
              <a:rPr lang="en-US"/>
              <a:t> is commonly defined as a binary tree in which the depth of the two subtrees of every node never differ by more than 1,</a:t>
            </a:r>
            <a:r>
              <a:rPr lang="en-US" baseline="30000">
                <a:hlinkClick r:id="" action="ppaction://hlinkfile"/>
              </a:rPr>
              <a:t>[3]</a:t>
            </a:r>
            <a:r>
              <a:rPr lang="en-US"/>
              <a:t> although in general it is a binary tree where no leaf is much farther away from the root than any other leaf.  (Different balancing schemes allow different definitions of "much farther"</a:t>
            </a:r>
            <a:r>
              <a:rPr lang="en-US" baseline="30000">
                <a:hlinkClick r:id="" action="ppaction://hlinkfile"/>
              </a:rPr>
              <a:t>[4]</a:t>
            </a:r>
            <a:r>
              <a:rPr lang="en-US"/>
              <a:t>). Binary trees that are balanced according to this definition have a predictable depth (how many nodes are traversed from the root to a leaf, root counting as node 0 and subsequent as 1, 2, ..., depth). This depth is equal to the integer part of where is the number of nodes on the balanced tree. Example 1: balanced tree with 1 node, (depth = 0). Example 2: balanced tree with 3 nodes, (depth=1). Example 3: balanced tree with 5 nodes, (depth of tree is 2 nodes).</a:t>
            </a:r>
          </a:p>
        </p:txBody>
      </p:sp>
    </p:spTree>
    <p:extLst>
      <p:ext uri="{BB962C8B-B14F-4D97-AF65-F5344CB8AC3E}">
        <p14:creationId xmlns:p14="http://schemas.microsoft.com/office/powerpoint/2010/main" val="301706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F4D22-219A-41EC-AAAA-A480C6A02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01510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3E7D-FBEA-4997-A3AC-8541F5D50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49747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8F924-4935-45CD-9CDC-E23DC9269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9700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AC133-8006-4042-A2C6-E2135B654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43840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6A31E-D5CB-4919-A098-37296F9BD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3197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71938-B544-487E-930F-272EA0E41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68988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B4639-C0DE-4FA4-91C8-CB484847F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59842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13244-FEF9-4DD2-9774-EB2ADD432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7747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0E319-8829-4CDA-B5FC-22F831E6A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37439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78AF7-FA9C-4AE9-8830-C9C18BAA9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014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72B21-4C4C-498D-8BEA-C250BB907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32142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D8886AA1-88A9-4F85-B9C4-C81CC8BB0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 i="0" u="none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tv.melezinek.cz/hom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4275" name="WordArt 2"/>
          <p:cNvSpPr>
            <a:spLocks noChangeArrowheads="1" noChangeShapeType="1" noTextEdit="1"/>
          </p:cNvSpPr>
          <p:nvPr/>
        </p:nvSpPr>
        <p:spPr bwMode="auto">
          <a:xfrm>
            <a:off x="1524000" y="1447800"/>
            <a:ext cx="6248400" cy="3124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Fancy</a:t>
            </a:r>
          </a:p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81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Average case:  </a:t>
            </a:r>
            <a:r>
              <a:rPr lang="en-US" dirty="0"/>
              <a:t>Balanced Tree (more or less)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3810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Worst case:</a:t>
            </a:r>
            <a:r>
              <a:rPr lang="en-US" dirty="0">
                <a:solidFill>
                  <a:srgbClr val="0000CC"/>
                </a:solidFill>
              </a:rPr>
              <a:t>	 </a:t>
            </a:r>
            <a:r>
              <a:rPr lang="en-US" dirty="0"/>
              <a:t>Data entered in natural order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800" y="1409986"/>
            <a:ext cx="7315200" cy="5371814"/>
            <a:chOff x="685800" y="1409986"/>
            <a:chExt cx="7315200" cy="5371814"/>
          </a:xfrm>
        </p:grpSpPr>
        <p:pic>
          <p:nvPicPr>
            <p:cNvPr id="1218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409986"/>
              <a:ext cx="7315200" cy="5371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3429000" y="2286000"/>
              <a:ext cx="5334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172200" y="2409092"/>
              <a:ext cx="5334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64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62467" name="WordArt 2"/>
          <p:cNvSpPr>
            <a:spLocks noChangeArrowheads="1" noChangeShapeType="1" noTextEdit="1"/>
          </p:cNvSpPr>
          <p:nvPr/>
        </p:nvSpPr>
        <p:spPr bwMode="auto">
          <a:xfrm>
            <a:off x="1143000" y="1295400"/>
            <a:ext cx="69342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Start work</a:t>
            </a:r>
          </a:p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on Lab 17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62200" y="5396313"/>
            <a:ext cx="3581400" cy="694455"/>
            <a:chOff x="1981200" y="4791945"/>
            <a:chExt cx="3581400" cy="694455"/>
          </a:xfrm>
        </p:grpSpPr>
        <p:pic>
          <p:nvPicPr>
            <p:cNvPr id="5" name="Picture 3" descr="C:\Users\waj10825\AppData\Local\Microsoft\Windows\Temporary Internet Files\Content.IE5\JHXPUZDM\MC900434828[1]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3" t="29165" r="7046" b="16982"/>
            <a:stretch/>
          </p:blipFill>
          <p:spPr bwMode="auto">
            <a:xfrm>
              <a:off x="5019990" y="5130312"/>
              <a:ext cx="542610" cy="35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hlinkClick r:id="rId3"/>
            </p:cNvPr>
            <p:cNvSpPr txBox="1"/>
            <p:nvPr/>
          </p:nvSpPr>
          <p:spPr>
            <a:xfrm>
              <a:off x="1981200" y="4791945"/>
              <a:ext cx="3486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mic Sans MS" pitchFamily="66" charset="0"/>
                </a:rPr>
                <a:t>Binary tree visualizer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143000" y="304800"/>
            <a:ext cx="6400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Expression Tree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8288338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2800" b="1"/>
          </a:p>
          <a:p>
            <a:r>
              <a:rPr lang="en-US" sz="2800" b="1"/>
              <a:t>A binary expression tree is a binary tree</a:t>
            </a:r>
          </a:p>
          <a:p>
            <a:r>
              <a:rPr lang="en-US" sz="2800" b="1"/>
              <a:t>in which each parent node contains</a:t>
            </a:r>
            <a:br>
              <a:rPr lang="en-US" sz="2800" b="1"/>
            </a:br>
            <a:r>
              <a:rPr lang="en-US" sz="2800" b="1"/>
              <a:t>an operator and each leaf contains a number.</a:t>
            </a:r>
          </a:p>
          <a:p>
            <a:endParaRPr lang="en-US" sz="2800" b="1"/>
          </a:p>
          <a:p>
            <a:r>
              <a:rPr lang="en-US" sz="2800" b="1"/>
              <a:t>		</a:t>
            </a:r>
          </a:p>
        </p:txBody>
      </p:sp>
      <p:sp>
        <p:nvSpPr>
          <p:cNvPr id="55301" name="Oval 10"/>
          <p:cNvSpPr>
            <a:spLocks noChangeArrowheads="1"/>
          </p:cNvSpPr>
          <p:nvPr/>
        </p:nvSpPr>
        <p:spPr bwMode="auto">
          <a:xfrm>
            <a:off x="4191000" y="41910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55302" name="Oval 11"/>
          <p:cNvSpPr>
            <a:spLocks noChangeArrowheads="1"/>
          </p:cNvSpPr>
          <p:nvPr/>
        </p:nvSpPr>
        <p:spPr bwMode="auto">
          <a:xfrm>
            <a:off x="3429000" y="47244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</a:t>
            </a:r>
          </a:p>
        </p:txBody>
      </p:sp>
      <p:sp>
        <p:nvSpPr>
          <p:cNvPr id="55303" name="Oval 12"/>
          <p:cNvSpPr>
            <a:spLocks noChangeArrowheads="1"/>
          </p:cNvSpPr>
          <p:nvPr/>
        </p:nvSpPr>
        <p:spPr bwMode="auto">
          <a:xfrm>
            <a:off x="2819400" y="5257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5304" name="Oval 13"/>
          <p:cNvSpPr>
            <a:spLocks noChangeArrowheads="1"/>
          </p:cNvSpPr>
          <p:nvPr/>
        </p:nvSpPr>
        <p:spPr bwMode="auto">
          <a:xfrm>
            <a:off x="3886200" y="5257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5305" name="Oval 14"/>
          <p:cNvSpPr>
            <a:spLocks noChangeArrowheads="1"/>
          </p:cNvSpPr>
          <p:nvPr/>
        </p:nvSpPr>
        <p:spPr bwMode="auto">
          <a:xfrm>
            <a:off x="4953000" y="4648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55306" name="Oval 15"/>
          <p:cNvSpPr>
            <a:spLocks noChangeArrowheads="1"/>
          </p:cNvSpPr>
          <p:nvPr/>
        </p:nvSpPr>
        <p:spPr bwMode="auto">
          <a:xfrm>
            <a:off x="4648200" y="5257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55307" name="Oval 16"/>
          <p:cNvSpPr>
            <a:spLocks noChangeArrowheads="1"/>
          </p:cNvSpPr>
          <p:nvPr/>
        </p:nvSpPr>
        <p:spPr bwMode="auto">
          <a:xfrm>
            <a:off x="5486400" y="5257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5308" name="Text Box 17"/>
          <p:cNvSpPr txBox="1">
            <a:spLocks noChangeArrowheads="1"/>
          </p:cNvSpPr>
          <p:nvPr/>
        </p:nvSpPr>
        <p:spPr bwMode="auto">
          <a:xfrm>
            <a:off x="5867400" y="4495800"/>
            <a:ext cx="137160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4-5+6*7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70913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800" b="1" dirty="0"/>
              <a:t>A threaded binary tree is a binary tree </a:t>
            </a:r>
          </a:p>
          <a:p>
            <a:r>
              <a:rPr lang="en-US" sz="2800" b="1" dirty="0"/>
              <a:t>with an additional reference in each </a:t>
            </a:r>
          </a:p>
          <a:p>
            <a:r>
              <a:rPr lang="en-US" sz="2800" b="1" dirty="0"/>
              <a:t>node that is used to point from a child </a:t>
            </a:r>
          </a:p>
          <a:p>
            <a:r>
              <a:rPr lang="en-US" sz="2800" b="1" dirty="0"/>
              <a:t>back to its parent.</a:t>
            </a:r>
          </a:p>
        </p:txBody>
      </p:sp>
      <p:sp>
        <p:nvSpPr>
          <p:cNvPr id="56324" name="WordArt 9"/>
          <p:cNvSpPr>
            <a:spLocks noChangeArrowheads="1" noChangeShapeType="1" noTextEdit="1"/>
          </p:cNvSpPr>
          <p:nvPr/>
        </p:nvSpPr>
        <p:spPr bwMode="auto">
          <a:xfrm>
            <a:off x="1143000" y="304800"/>
            <a:ext cx="6400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Threaded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6324" name="WordArt 9"/>
          <p:cNvSpPr>
            <a:spLocks noChangeArrowheads="1" noChangeShapeType="1" noTextEdit="1"/>
          </p:cNvSpPr>
          <p:nvPr/>
        </p:nvSpPr>
        <p:spPr bwMode="auto">
          <a:xfrm>
            <a:off x="1143000" y="304800"/>
            <a:ext cx="6400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Threaded Tree</a:t>
            </a:r>
          </a:p>
        </p:txBody>
      </p:sp>
      <p:pic>
        <p:nvPicPr>
          <p:cNvPr id="1026" name="Picture 2" descr="http://upload.wikimedia.org/wikipedia/commons/thumb/7/7a/Threaded_tree.svg/330px-Threaded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799"/>
            <a:ext cx="5410200" cy="459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78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990600" y="1752600"/>
            <a:ext cx="7543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public class ThreadedTreeNode {</a:t>
            </a:r>
          </a:p>
          <a:p>
            <a:endParaRPr lang="en-US" b="1"/>
          </a:p>
          <a:p>
            <a:r>
              <a:rPr lang="en-US" b="1"/>
              <a:t>   private Comparable treeNodeValue;</a:t>
            </a:r>
          </a:p>
          <a:p>
            <a:r>
              <a:rPr lang="en-US" b="1"/>
              <a:t>   private ThreadedTreeNode leftTreeNode;</a:t>
            </a:r>
          </a:p>
          <a:p>
            <a:r>
              <a:rPr lang="en-US" b="1"/>
              <a:t>   private ThreadedTreeNode rightTreeNode;</a:t>
            </a:r>
          </a:p>
          <a:p>
            <a:r>
              <a:rPr lang="en-US" b="1"/>
              <a:t>   private ThreadedTreeNode parentTreeNode;</a:t>
            </a:r>
          </a:p>
          <a:p>
            <a:endParaRPr lang="en-US" b="1"/>
          </a:p>
          <a:p>
            <a:r>
              <a:rPr lang="en-US" b="1"/>
              <a:t>   //constructors and methods not shown</a:t>
            </a:r>
          </a:p>
          <a:p>
            <a:endParaRPr lang="en-US" b="1"/>
          </a:p>
          <a:p>
            <a:r>
              <a:rPr lang="en-US" b="1"/>
              <a:t>}</a:t>
            </a:r>
          </a:p>
        </p:txBody>
      </p:sp>
      <p:sp>
        <p:nvSpPr>
          <p:cNvPr id="57348" name="WordArt 7"/>
          <p:cNvSpPr>
            <a:spLocks noChangeArrowheads="1" noChangeShapeType="1" noTextEdit="1"/>
          </p:cNvSpPr>
          <p:nvPr/>
        </p:nvSpPr>
        <p:spPr bwMode="auto">
          <a:xfrm>
            <a:off x="1143000" y="304800"/>
            <a:ext cx="6400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Threaded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3359150" y="2292350"/>
            <a:ext cx="2044700" cy="749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3359150" y="3054350"/>
            <a:ext cx="977900" cy="6731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4425950" y="3054350"/>
            <a:ext cx="977900" cy="673100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1758950" y="4349750"/>
            <a:ext cx="2044700" cy="749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Rectangle 10"/>
          <p:cNvSpPr>
            <a:spLocks noChangeArrowheads="1"/>
          </p:cNvSpPr>
          <p:nvPr/>
        </p:nvSpPr>
        <p:spPr bwMode="auto">
          <a:xfrm>
            <a:off x="1758950" y="5111750"/>
            <a:ext cx="977900" cy="6731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Rectangle 11"/>
          <p:cNvSpPr>
            <a:spLocks noChangeArrowheads="1"/>
          </p:cNvSpPr>
          <p:nvPr/>
        </p:nvSpPr>
        <p:spPr bwMode="auto">
          <a:xfrm>
            <a:off x="2825750" y="5111750"/>
            <a:ext cx="977900" cy="673100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Rectangle 12"/>
          <p:cNvSpPr>
            <a:spLocks noChangeArrowheads="1"/>
          </p:cNvSpPr>
          <p:nvPr/>
        </p:nvSpPr>
        <p:spPr bwMode="auto">
          <a:xfrm>
            <a:off x="5187950" y="4425950"/>
            <a:ext cx="2044700" cy="749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5187950" y="5187950"/>
            <a:ext cx="977900" cy="6731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Rectangle 14"/>
          <p:cNvSpPr>
            <a:spLocks noChangeArrowheads="1"/>
          </p:cNvSpPr>
          <p:nvPr/>
        </p:nvSpPr>
        <p:spPr bwMode="auto">
          <a:xfrm>
            <a:off x="6254750" y="5187950"/>
            <a:ext cx="977900" cy="673100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Rectangle 15"/>
          <p:cNvSpPr>
            <a:spLocks noChangeArrowheads="1"/>
          </p:cNvSpPr>
          <p:nvPr/>
        </p:nvSpPr>
        <p:spPr bwMode="auto">
          <a:xfrm>
            <a:off x="4098925" y="24225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50</a:t>
            </a:r>
          </a:p>
        </p:txBody>
      </p:sp>
      <p:sp>
        <p:nvSpPr>
          <p:cNvPr id="58381" name="Rectangle 16"/>
          <p:cNvSpPr>
            <a:spLocks noChangeArrowheads="1"/>
          </p:cNvSpPr>
          <p:nvPr/>
        </p:nvSpPr>
        <p:spPr bwMode="auto">
          <a:xfrm>
            <a:off x="2346325" y="44799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35</a:t>
            </a:r>
          </a:p>
        </p:txBody>
      </p:sp>
      <p:sp>
        <p:nvSpPr>
          <p:cNvPr id="58382" name="Rectangle 17"/>
          <p:cNvSpPr>
            <a:spLocks noChangeArrowheads="1"/>
          </p:cNvSpPr>
          <p:nvPr/>
        </p:nvSpPr>
        <p:spPr bwMode="auto">
          <a:xfrm>
            <a:off x="5927725" y="45561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70</a:t>
            </a:r>
          </a:p>
        </p:txBody>
      </p:sp>
      <p:sp>
        <p:nvSpPr>
          <p:cNvPr id="58383" name="Rectangle 19"/>
          <p:cNvSpPr>
            <a:spLocks noChangeArrowheads="1"/>
          </p:cNvSpPr>
          <p:nvPr/>
        </p:nvSpPr>
        <p:spPr bwMode="auto">
          <a:xfrm>
            <a:off x="3352800" y="1905000"/>
            <a:ext cx="2057400" cy="368300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Rectangle 20"/>
          <p:cNvSpPr>
            <a:spLocks noChangeArrowheads="1"/>
          </p:cNvSpPr>
          <p:nvPr/>
        </p:nvSpPr>
        <p:spPr bwMode="auto">
          <a:xfrm>
            <a:off x="1752600" y="3962400"/>
            <a:ext cx="2057400" cy="368300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Rectangle 21"/>
          <p:cNvSpPr>
            <a:spLocks noChangeArrowheads="1"/>
          </p:cNvSpPr>
          <p:nvPr/>
        </p:nvSpPr>
        <p:spPr bwMode="auto">
          <a:xfrm>
            <a:off x="5181600" y="4038600"/>
            <a:ext cx="2057400" cy="368300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22"/>
          <p:cNvSpPr>
            <a:spLocks noChangeShapeType="1"/>
          </p:cNvSpPr>
          <p:nvPr/>
        </p:nvSpPr>
        <p:spPr bwMode="auto">
          <a:xfrm flipH="1">
            <a:off x="2895600" y="3429000"/>
            <a:ext cx="914400" cy="1143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Line 23"/>
          <p:cNvSpPr>
            <a:spLocks noChangeShapeType="1"/>
          </p:cNvSpPr>
          <p:nvPr/>
        </p:nvSpPr>
        <p:spPr bwMode="auto">
          <a:xfrm flipV="1">
            <a:off x="2895600" y="3352800"/>
            <a:ext cx="609600" cy="8382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Line 24"/>
          <p:cNvSpPr>
            <a:spLocks noChangeShapeType="1"/>
          </p:cNvSpPr>
          <p:nvPr/>
        </p:nvSpPr>
        <p:spPr bwMode="auto">
          <a:xfrm flipH="1" flipV="1">
            <a:off x="5181600" y="3429000"/>
            <a:ext cx="914400" cy="8382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Line 25"/>
          <p:cNvSpPr>
            <a:spLocks noChangeShapeType="1"/>
          </p:cNvSpPr>
          <p:nvPr/>
        </p:nvSpPr>
        <p:spPr bwMode="auto">
          <a:xfrm>
            <a:off x="4953000" y="3581400"/>
            <a:ext cx="914400" cy="8382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26"/>
          <p:cNvSpPr>
            <a:spLocks noChangeShapeType="1"/>
          </p:cNvSpPr>
          <p:nvPr/>
        </p:nvSpPr>
        <p:spPr bwMode="auto">
          <a:xfrm flipH="1" flipV="1">
            <a:off x="4343400" y="1524000"/>
            <a:ext cx="0" cy="5334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Rectangle 28"/>
          <p:cNvSpPr>
            <a:spLocks noChangeArrowheads="1"/>
          </p:cNvSpPr>
          <p:nvPr/>
        </p:nvSpPr>
        <p:spPr bwMode="auto">
          <a:xfrm>
            <a:off x="4038600" y="11430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null</a:t>
            </a:r>
          </a:p>
        </p:txBody>
      </p:sp>
      <p:sp>
        <p:nvSpPr>
          <p:cNvPr id="58392" name="Rectangle 30"/>
          <p:cNvSpPr>
            <a:spLocks noChangeArrowheads="1"/>
          </p:cNvSpPr>
          <p:nvPr/>
        </p:nvSpPr>
        <p:spPr bwMode="auto">
          <a:xfrm>
            <a:off x="990600" y="59436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null</a:t>
            </a:r>
          </a:p>
        </p:txBody>
      </p:sp>
      <p:sp>
        <p:nvSpPr>
          <p:cNvPr id="58393" name="Rectangle 31"/>
          <p:cNvSpPr>
            <a:spLocks noChangeArrowheads="1"/>
          </p:cNvSpPr>
          <p:nvPr/>
        </p:nvSpPr>
        <p:spPr bwMode="auto">
          <a:xfrm>
            <a:off x="3429000" y="59436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null</a:t>
            </a:r>
          </a:p>
        </p:txBody>
      </p:sp>
      <p:sp>
        <p:nvSpPr>
          <p:cNvPr id="58394" name="Rectangle 32"/>
          <p:cNvSpPr>
            <a:spLocks noChangeArrowheads="1"/>
          </p:cNvSpPr>
          <p:nvPr/>
        </p:nvSpPr>
        <p:spPr bwMode="auto">
          <a:xfrm>
            <a:off x="5410200" y="601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null</a:t>
            </a:r>
          </a:p>
        </p:txBody>
      </p:sp>
      <p:sp>
        <p:nvSpPr>
          <p:cNvPr id="58395" name="Rectangle 33"/>
          <p:cNvSpPr>
            <a:spLocks noChangeArrowheads="1"/>
          </p:cNvSpPr>
          <p:nvPr/>
        </p:nvSpPr>
        <p:spPr bwMode="auto">
          <a:xfrm>
            <a:off x="6781800" y="60198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Times New Roman" pitchFamily="18" charset="0"/>
              </a:rPr>
              <a:t>null</a:t>
            </a:r>
          </a:p>
        </p:txBody>
      </p:sp>
      <p:sp>
        <p:nvSpPr>
          <p:cNvPr id="58396" name="Line 34"/>
          <p:cNvSpPr>
            <a:spLocks noChangeShapeType="1"/>
          </p:cNvSpPr>
          <p:nvPr/>
        </p:nvSpPr>
        <p:spPr bwMode="auto">
          <a:xfrm flipH="1">
            <a:off x="1600200" y="5486400"/>
            <a:ext cx="457200" cy="5334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Line 35"/>
          <p:cNvSpPr>
            <a:spLocks noChangeShapeType="1"/>
          </p:cNvSpPr>
          <p:nvPr/>
        </p:nvSpPr>
        <p:spPr bwMode="auto">
          <a:xfrm flipH="1">
            <a:off x="5181600" y="5562600"/>
            <a:ext cx="457200" cy="5334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Line 36"/>
          <p:cNvSpPr>
            <a:spLocks noChangeShapeType="1"/>
          </p:cNvSpPr>
          <p:nvPr/>
        </p:nvSpPr>
        <p:spPr bwMode="auto">
          <a:xfrm>
            <a:off x="3276600" y="5486400"/>
            <a:ext cx="381000" cy="4572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Line 37"/>
          <p:cNvSpPr>
            <a:spLocks noChangeShapeType="1"/>
          </p:cNvSpPr>
          <p:nvPr/>
        </p:nvSpPr>
        <p:spPr bwMode="auto">
          <a:xfrm>
            <a:off x="6781800" y="5562600"/>
            <a:ext cx="381000" cy="4572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WordArt 39"/>
          <p:cNvSpPr>
            <a:spLocks noChangeArrowheads="1" noChangeShapeType="1" noTextEdit="1"/>
          </p:cNvSpPr>
          <p:nvPr/>
        </p:nvSpPr>
        <p:spPr bwMode="auto">
          <a:xfrm>
            <a:off x="1143000" y="304800"/>
            <a:ext cx="6400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Threaded Tree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9395" name="WordArt 2"/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73914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BigO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1371600" y="1447800"/>
            <a:ext cx="613886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/>
              <a:t>Big-O notation is an assessment of an</a:t>
            </a:r>
          </a:p>
          <a:p>
            <a:r>
              <a:rPr lang="en-US" sz="2800"/>
              <a:t>algorithm’s efficiency.  Big-O notation</a:t>
            </a:r>
          </a:p>
          <a:p>
            <a:r>
              <a:rPr lang="en-US" sz="2800"/>
              <a:t>helps gauge the amount of work that</a:t>
            </a:r>
          </a:p>
          <a:p>
            <a:r>
              <a:rPr lang="en-US" sz="2800"/>
              <a:t>is taking place.</a:t>
            </a:r>
          </a:p>
          <a:p>
            <a:endParaRPr lang="en-US" sz="2800"/>
          </a:p>
          <a:p>
            <a:r>
              <a:rPr lang="en-US" sz="2800"/>
              <a:t>Common Big O Notations :</a:t>
            </a:r>
          </a:p>
          <a:p>
            <a:r>
              <a:rPr lang="en-US" sz="2800" b="1"/>
              <a:t>O(1)				O(Log</a:t>
            </a:r>
            <a:r>
              <a:rPr lang="en-US" sz="2800" b="1" baseline="-25000"/>
              <a:t>2</a:t>
            </a:r>
            <a:r>
              <a:rPr lang="en-US" sz="2800" b="1"/>
              <a:t>N)</a:t>
            </a:r>
          </a:p>
          <a:p>
            <a:r>
              <a:rPr lang="en-US" sz="2800" b="1"/>
              <a:t>O(2</a:t>
            </a:r>
            <a:r>
              <a:rPr lang="en-US" sz="2800" b="1" baseline="30000"/>
              <a:t>N</a:t>
            </a:r>
            <a:r>
              <a:rPr lang="en-US" sz="2800" b="1"/>
              <a:t>)   			O(N</a:t>
            </a:r>
            <a:r>
              <a:rPr lang="en-US" sz="2800" b="1" baseline="30000"/>
              <a:t>2</a:t>
            </a:r>
            <a:r>
              <a:rPr lang="en-US" sz="2800" b="1"/>
              <a:t>)</a:t>
            </a:r>
          </a:p>
          <a:p>
            <a:r>
              <a:rPr lang="en-US" sz="2800" b="1"/>
              <a:t>O(N Log</a:t>
            </a:r>
            <a:r>
              <a:rPr lang="en-US" sz="2800" b="1" baseline="-25000"/>
              <a:t>2</a:t>
            </a:r>
            <a:r>
              <a:rPr lang="en-US" sz="2800" b="1"/>
              <a:t>N)		O(N)</a:t>
            </a:r>
          </a:p>
          <a:p>
            <a:r>
              <a:rPr lang="en-US" sz="2800" b="1"/>
              <a:t>O(Log</a:t>
            </a:r>
            <a:r>
              <a:rPr lang="en-US" sz="2800" b="1" baseline="-25000"/>
              <a:t>2</a:t>
            </a:r>
            <a:r>
              <a:rPr lang="en-US" sz="2800" b="1"/>
              <a:t>N)</a:t>
            </a:r>
            <a:r>
              <a:rPr lang="en-US">
                <a:latin typeface="Arial" pitchFamily="34" charset="0"/>
              </a:rPr>
              <a:t> 			</a:t>
            </a:r>
            <a:r>
              <a:rPr lang="en-US" sz="2800" b="1"/>
              <a:t>O(N</a:t>
            </a:r>
            <a:r>
              <a:rPr lang="en-US" sz="2800" b="1" baseline="30000"/>
              <a:t>3</a:t>
            </a:r>
            <a:r>
              <a:rPr lang="en-US" sz="2800" b="1"/>
              <a:t>)</a:t>
            </a:r>
          </a:p>
        </p:txBody>
      </p:sp>
      <p:sp>
        <p:nvSpPr>
          <p:cNvPr id="60420" name="WordArt 3"/>
          <p:cNvSpPr>
            <a:spLocks noChangeArrowheads="1" noChangeShapeType="1" noTextEdit="1"/>
          </p:cNvSpPr>
          <p:nvPr/>
        </p:nvSpPr>
        <p:spPr bwMode="auto">
          <a:xfrm>
            <a:off x="1524000" y="381000"/>
            <a:ext cx="6096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Big-O  Notation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61443" name="WordArt 2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019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Binary Search Tree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670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accent2"/>
                </a:solidFill>
              </a:rPr>
              <a:t>Average case  = these results assume the tree is balanced or near balanced.</a:t>
            </a:r>
            <a:endParaRPr lang="en-US" sz="1800" b="1" dirty="0"/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traverse all nodes			O(N)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search for an item			O(log</a:t>
            </a:r>
            <a:r>
              <a:rPr lang="en-US" sz="1800" b="1" baseline="-25000" dirty="0"/>
              <a:t>2</a:t>
            </a:r>
            <a:r>
              <a:rPr lang="en-US" sz="1800" b="1" dirty="0"/>
              <a:t>N)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remove any item			O(log</a:t>
            </a:r>
            <a:r>
              <a:rPr lang="en-US" sz="1800" b="1" baseline="-25000" dirty="0"/>
              <a:t>2</a:t>
            </a:r>
            <a:r>
              <a:rPr lang="en-US" sz="1800" b="1" dirty="0"/>
              <a:t>N)	</a:t>
            </a:r>
            <a:br>
              <a:rPr lang="en-US" sz="1800" b="1" dirty="0"/>
            </a:br>
            <a:r>
              <a:rPr lang="en-US" sz="1800" b="1" dirty="0"/>
              <a:t>   location unknown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get any item				O(log</a:t>
            </a:r>
            <a:r>
              <a:rPr lang="en-US" sz="1800" b="1" baseline="-25000" dirty="0"/>
              <a:t>2</a:t>
            </a:r>
            <a:r>
              <a:rPr lang="en-US" sz="1800" b="1" dirty="0"/>
              <a:t>N)	</a:t>
            </a:r>
            <a:br>
              <a:rPr lang="en-US" sz="1800" b="1" dirty="0"/>
            </a:br>
            <a:r>
              <a:rPr lang="en-US" sz="1800" b="1" dirty="0"/>
              <a:t>   location unknown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add item at the end			O(log</a:t>
            </a:r>
            <a:r>
              <a:rPr lang="en-US" sz="1800" b="1" baseline="-25000" dirty="0"/>
              <a:t>2</a:t>
            </a:r>
            <a:r>
              <a:rPr lang="en-US" sz="1800" b="1" dirty="0"/>
              <a:t>N)	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add item at the front			O(1)</a:t>
            </a:r>
            <a:endParaRPr lang="en-US" sz="2000" b="1" dirty="0"/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8001000" y="5486400"/>
            <a:ext cx="381000" cy="3810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5"/>
          <p:cNvSpPr>
            <a:spLocks noChangeArrowheads="1"/>
          </p:cNvSpPr>
          <p:nvPr/>
        </p:nvSpPr>
        <p:spPr bwMode="auto">
          <a:xfrm>
            <a:off x="7696200" y="5943600"/>
            <a:ext cx="381000" cy="3810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8305800" y="5943600"/>
            <a:ext cx="381000" cy="3810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7924800" y="5715000"/>
            <a:ext cx="2286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8229600" y="5715000"/>
            <a:ext cx="2286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 animBg="1"/>
      <p:bldP spid="983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351&quot;/&gt;&lt;/object&gt;&lt;object type=&quot;3&quot; unique_id=&quot;10005&quot;&gt;&lt;property id=&quot;20148&quot; value=&quot;5&quot;/&gt;&lt;property id=&quot;20300&quot; value=&quot;Slide 3&quot;/&gt;&lt;property id=&quot;20307&quot; value=&quot;352&quot;/&gt;&lt;/object&gt;&lt;object type=&quot;3&quot; unique_id=&quot;10006&quot;&gt;&lt;property id=&quot;20148&quot; value=&quot;5&quot;/&gt;&lt;property id=&quot;20300&quot; value=&quot;Slide 4&quot;/&gt;&lt;property id=&quot;20307&quot; value=&quot;364&quot;/&gt;&lt;/object&gt;&lt;object type=&quot;3&quot; unique_id=&quot;10007&quot;&gt;&lt;property id=&quot;20148&quot; value=&quot;5&quot;/&gt;&lt;property id=&quot;20300&quot; value=&quot;Slide 5&quot;/&gt;&lt;property id=&quot;20307&quot; value=&quot;337&quot;/&gt;&lt;/object&gt;&lt;object type=&quot;3&quot; unique_id=&quot;10008&quot;&gt;&lt;property id=&quot;20148&quot; value=&quot;5&quot;/&gt;&lt;property id=&quot;20300&quot; value=&quot;Slide 6&quot;/&gt;&lt;property id=&quot;20307&quot; value=&quot;365&quot;/&gt;&lt;/object&gt;&lt;object type=&quot;3&quot; unique_id=&quot;10009&quot;&gt;&lt;property id=&quot;20148&quot; value=&quot;5&quot;/&gt;&lt;property id=&quot;20300&quot; value=&quot;Slide 7&quot;/&gt;&lt;property id=&quot;20307&quot; value=&quot;356&quot;/&gt;&lt;/object&gt;&lt;object type=&quot;3&quot; unique_id=&quot;10010&quot;&gt;&lt;property id=&quot;20148&quot; value=&quot;5&quot;/&gt;&lt;property id=&quot;20300&quot; value=&quot;Slide 8&quot;/&gt;&lt;property id=&quot;20307&quot; value=&quot;355&quot;/&gt;&lt;/object&gt;&lt;object type=&quot;3&quot; unique_id=&quot;10011&quot;&gt;&lt;property id=&quot;20148&quot; value=&quot;5&quot;/&gt;&lt;property id=&quot;20300&quot; value=&quot;Slide 9&quot;/&gt;&lt;property id=&quot;20307&quot; value=&quot;341&quot;/&gt;&lt;/object&gt;&lt;object type=&quot;3&quot; unique_id=&quot;10012&quot;&gt;&lt;property id=&quot;20148&quot; value=&quot;5&quot;/&gt;&lt;property id=&quot;20300&quot; value=&quot;Slide 10&quot;/&gt;&lt;property id=&quot;20307&quot; value=&quot;264&quot;/&gt;&lt;/object&gt;&lt;object type=&quot;3&quot; unique_id=&quot;10013&quot;&gt;&lt;property id=&quot;20148&quot; value=&quot;5&quot;/&gt;&lt;property id=&quot;20300&quot; value=&quot;Slide 11&quot;/&gt;&lt;property id=&quot;20307&quot; value=&quot;357&quot;/&gt;&lt;/object&gt;&lt;object type=&quot;3&quot; unique_id=&quot;10014&quot;&gt;&lt;property id=&quot;20148&quot; value=&quot;5&quot;/&gt;&lt;property id=&quot;20300&quot; value=&quot;Slide 12&quot;/&gt;&lt;property id=&quot;20307&quot; value=&quot;342&quot;/&gt;&lt;/object&gt;&lt;object type=&quot;3&quot; unique_id=&quot;10015&quot;&gt;&lt;property id=&quot;20148&quot; value=&quot;5&quot;/&gt;&lt;property id=&quot;20300&quot; value=&quot;Slide 13&quot;/&gt;&lt;property id=&quot;20307&quot; value=&quot;349&quot;/&gt;&lt;/object&gt;&lt;object type=&quot;3&quot; unique_id=&quot;10016&quot;&gt;&lt;property id=&quot;20148&quot; value=&quot;5&quot;/&gt;&lt;property id=&quot;20300&quot; value=&quot;Slide 14&quot;/&gt;&lt;property id=&quot;20307&quot; value=&quot;343&quot;/&gt;&lt;/object&gt;&lt;object type=&quot;3&quot; unique_id=&quot;10017&quot;&gt;&lt;property id=&quot;20148&quot; value=&quot;5&quot;/&gt;&lt;property id=&quot;20300&quot; value=&quot;Slide 15&quot;/&gt;&lt;property id=&quot;20307&quot; value=&quot;344&quot;/&gt;&lt;/object&gt;&lt;object type=&quot;3&quot; unique_id=&quot;10018&quot;&gt;&lt;property id=&quot;20148&quot; value=&quot;5&quot;/&gt;&lt;property id=&quot;20300&quot; value=&quot;Slide 16&quot;/&gt;&lt;property id=&quot;20307&quot; value=&quot;345&quot;/&gt;&lt;/object&gt;&lt;object type=&quot;3&quot; unique_id=&quot;10019&quot;&gt;&lt;property id=&quot;20148&quot; value=&quot;5&quot;/&gt;&lt;property id=&quot;20300&quot; value=&quot;Slide 17&quot;/&gt;&lt;property id=&quot;20307&quot; value=&quot;348&quot;/&gt;&lt;/object&gt;&lt;object type=&quot;3&quot; unique_id=&quot;10020&quot;&gt;&lt;property id=&quot;20148&quot; value=&quot;5&quot;/&gt;&lt;property id=&quot;20300&quot; value=&quot;Slide 18&quot;/&gt;&lt;property id=&quot;20307&quot; value=&quot;346&quot;/&gt;&lt;/object&gt;&lt;object type=&quot;3&quot; unique_id=&quot;10021&quot;&gt;&lt;property id=&quot;20148&quot; value=&quot;5&quot;/&gt;&lt;property id=&quot;20300&quot; value=&quot;Slide 19&quot;/&gt;&lt;property id=&quot;20307&quot; value=&quot;347&quot;/&gt;&lt;/object&gt;&lt;object type=&quot;3&quot; unique_id=&quot;10022&quot;&gt;&lt;property id=&quot;20148&quot; value=&quot;5&quot;/&gt;&lt;property id=&quot;20300&quot; value=&quot;Slide 20&quot;/&gt;&lt;property id=&quot;20307&quot; value=&quot;333&quot;/&gt;&lt;/object&gt;&lt;object type=&quot;3&quot; unique_id=&quot;10023&quot;&gt;&lt;property id=&quot;20148&quot; value=&quot;5&quot;/&gt;&lt;property id=&quot;20300&quot; value=&quot;Slide 21&quot;/&gt;&lt;property id=&quot;20307&quot; value=&quot;257&quot;/&gt;&lt;/object&gt;&lt;object type=&quot;3&quot; unique_id=&quot;10024&quot;&gt;&lt;property id=&quot;20148&quot; value=&quot;5&quot;/&gt;&lt;property id=&quot;20300&quot; value=&quot;Slide 22&quot;/&gt;&lt;property id=&quot;20307&quot; value=&quot;334&quot;/&gt;&lt;/object&gt;&lt;object type=&quot;3&quot; unique_id=&quot;10025&quot;&gt;&lt;property id=&quot;20148&quot; value=&quot;5&quot;/&gt;&lt;property id=&quot;20300&quot; value=&quot;Slide 23&quot;/&gt;&lt;property id=&quot;20307&quot; value=&quot;358&quot;/&gt;&lt;/object&gt;&lt;object type=&quot;3&quot; unique_id=&quot;10026&quot;&gt;&lt;property id=&quot;20148&quot; value=&quot;5&quot;/&gt;&lt;property id=&quot;20300&quot; value=&quot;Slide 24&quot;/&gt;&lt;property id=&quot;20307&quot; value=&quot;359&quot;/&gt;&lt;/object&gt;&lt;object type=&quot;3&quot; unique_id=&quot;10027&quot;&gt;&lt;property id=&quot;20148&quot; value=&quot;5&quot;/&gt;&lt;property id=&quot;20300&quot; value=&quot;Slide 25&quot;/&gt;&lt;property id=&quot;20307&quot; value=&quot;360&quot;/&gt;&lt;/object&gt;&lt;object type=&quot;3&quot; unique_id=&quot;10028&quot;&gt;&lt;property id=&quot;20148&quot; value=&quot;5&quot;/&gt;&lt;property id=&quot;20300&quot; value=&quot;Slide 26&quot;/&gt;&lt;property id=&quot;20307&quot; value=&quot;322&quot;/&gt;&lt;/object&gt;&lt;object type=&quot;3&quot; unique_id=&quot;10029&quot;&gt;&lt;property id=&quot;20148&quot; value=&quot;5&quot;/&gt;&lt;property id=&quot;20300&quot; value=&quot;Slide 27&quot;/&gt;&lt;property id=&quot;20307&quot; value=&quot;323&quot;/&gt;&lt;/object&gt;&lt;object type=&quot;3&quot; unique_id=&quot;10030&quot;&gt;&lt;property id=&quot;20148&quot; value=&quot;5&quot;/&gt;&lt;property id=&quot;20300&quot; value=&quot;Slide 28&quot;/&gt;&lt;property id=&quot;20307&quot; value=&quot;379&quot;/&gt;&lt;/object&gt;&lt;object type=&quot;3&quot; unique_id=&quot;10031&quot;&gt;&lt;property id=&quot;20148&quot; value=&quot;5&quot;/&gt;&lt;property id=&quot;20300&quot; value=&quot;Slide 29&quot;/&gt;&lt;property id=&quot;20307&quot; value=&quot;380&quot;/&gt;&lt;/object&gt;&lt;object type=&quot;3&quot; unique_id=&quot;10032&quot;&gt;&lt;property id=&quot;20148&quot; value=&quot;5&quot;/&gt;&lt;property id=&quot;20300&quot; value=&quot;Slide 30&quot;/&gt;&lt;property id=&quot;20307&quot; value=&quot;381&quot;/&gt;&lt;/object&gt;&lt;object type=&quot;3&quot; unique_id=&quot;10033&quot;&gt;&lt;property id=&quot;20148&quot; value=&quot;5&quot;/&gt;&lt;property id=&quot;20300&quot; value=&quot;Slide 31&quot;/&gt;&lt;property id=&quot;20307&quot; value=&quot;362&quot;/&gt;&lt;/object&gt;&lt;object type=&quot;3&quot; unique_id=&quot;10034&quot;&gt;&lt;property id=&quot;20148&quot; value=&quot;5&quot;/&gt;&lt;property id=&quot;20300&quot; value=&quot;Slide 32&quot;/&gt;&lt;property id=&quot;20307&quot; value=&quot;363&quot;/&gt;&lt;/object&gt;&lt;object type=&quot;3&quot; unique_id=&quot;10035&quot;&gt;&lt;property id=&quot;20148&quot; value=&quot;5&quot;/&gt;&lt;property id=&quot;20300&quot; value=&quot;Slide 33&quot;/&gt;&lt;property id=&quot;20307&quot; value=&quot;368&quot;/&gt;&lt;/object&gt;&lt;object type=&quot;3&quot; unique_id=&quot;10036&quot;&gt;&lt;property id=&quot;20148&quot; value=&quot;5&quot;/&gt;&lt;property id=&quot;20300&quot; value=&quot;Slide 34&quot;/&gt;&lt;property id=&quot;20307&quot; value=&quot;328&quot;/&gt;&lt;/object&gt;&lt;object type=&quot;3&quot; unique_id=&quot;10037&quot;&gt;&lt;property id=&quot;20148&quot; value=&quot;5&quot;/&gt;&lt;property id=&quot;20300&quot; value=&quot;Slide 35&quot;/&gt;&lt;property id=&quot;20307&quot; value=&quot;369&quot;/&gt;&lt;/object&gt;&lt;object type=&quot;3&quot; unique_id=&quot;10038&quot;&gt;&lt;property id=&quot;20148&quot; value=&quot;5&quot;/&gt;&lt;property id=&quot;20300&quot; value=&quot;Slide 36&quot;/&gt;&lt;property id=&quot;20307&quot; value=&quot;373&quot;/&gt;&lt;/object&gt;&lt;object type=&quot;3&quot; unique_id=&quot;10039&quot;&gt;&lt;property id=&quot;20148&quot; value=&quot;5&quot;/&gt;&lt;property id=&quot;20300&quot; value=&quot;Slide 37&quot;/&gt;&lt;property id=&quot;20307&quot; value=&quot;374&quot;/&gt;&lt;/object&gt;&lt;object type=&quot;3&quot; unique_id=&quot;10040&quot;&gt;&lt;property id=&quot;20148&quot; value=&quot;5&quot;/&gt;&lt;property id=&quot;20300&quot; value=&quot;Slide 38&quot;/&gt;&lt;property id=&quot;20307&quot; value=&quot;375&quot;/&gt;&lt;/object&gt;&lt;object type=&quot;3&quot; unique_id=&quot;10041&quot;&gt;&lt;property id=&quot;20148&quot; value=&quot;5&quot;/&gt;&lt;property id=&quot;20300&quot; value=&quot;Slide 39&quot;/&gt;&lt;property id=&quot;20307&quot; value=&quot;376&quot;/&gt;&lt;/object&gt;&lt;object type=&quot;3&quot; unique_id=&quot;10042&quot;&gt;&lt;property id=&quot;20148&quot; value=&quot;5&quot;/&gt;&lt;property id=&quot;20300&quot; value=&quot;Slide 40&quot;/&gt;&lt;property id=&quot;20307&quot; value=&quot;329&quot;/&gt;&lt;/object&gt;&lt;object type=&quot;3&quot; unique_id=&quot;10043&quot;&gt;&lt;property id=&quot;20148&quot; value=&quot;5&quot;/&gt;&lt;property id=&quot;20300&quot; value=&quot;Slide 41&quot;/&gt;&lt;property id=&quot;20307&quot; value=&quot;366&quot;/&gt;&lt;/object&gt;&lt;object type=&quot;3&quot; unique_id=&quot;10044&quot;&gt;&lt;property id=&quot;20148&quot; value=&quot;5&quot;/&gt;&lt;property id=&quot;20300&quot; value=&quot;Slide 42&quot;/&gt;&lt;property id=&quot;20307&quot; value=&quot;336&quot;/&gt;&lt;/object&gt;&lt;object type=&quot;3&quot; unique_id=&quot;10045&quot;&gt;&lt;property id=&quot;20148&quot; value=&quot;5&quot;/&gt;&lt;property id=&quot;20300&quot; value=&quot;Slide 43&quot;/&gt;&lt;property id=&quot;20307&quot; value=&quot;330&quot;/&gt;&lt;/object&gt;&lt;object type=&quot;3&quot; unique_id=&quot;10046&quot;&gt;&lt;property id=&quot;20148&quot; value=&quot;5&quot;/&gt;&lt;property id=&quot;20300&quot; value=&quot;Slide 44&quot;/&gt;&lt;property id=&quot;20307&quot; value=&quot;367&quot;/&gt;&lt;/object&gt;&lt;object type=&quot;3&quot; unique_id=&quot;10047&quot;&gt;&lt;property id=&quot;20148&quot; value=&quot;5&quot;/&gt;&lt;property id=&quot;20300&quot; value=&quot;Slide 45&quot;/&gt;&lt;property id=&quot;20307&quot; value=&quot;316&quot;/&gt;&lt;/object&gt;&lt;object type=&quot;3&quot; unique_id=&quot;10048&quot;&gt;&lt;property id=&quot;20148&quot; value=&quot;5&quot;/&gt;&lt;property id=&quot;20300&quot; value=&quot;Slide 46&quot;/&gt;&lt;property id=&quot;20307&quot; value=&quot;279&quot;/&gt;&lt;/object&gt;&lt;object type=&quot;3&quot; unique_id=&quot;10049&quot;&gt;&lt;property id=&quot;20148&quot; value=&quot;5&quot;/&gt;&lt;property id=&quot;20300&quot; value=&quot;Slide 47&quot;/&gt;&lt;property id=&quot;20307&quot; value=&quot;378&quot;/&gt;&lt;/object&gt;&lt;object type=&quot;3&quot; unique_id=&quot;10050&quot;&gt;&lt;property id=&quot;20148&quot; value=&quot;5&quot;/&gt;&lt;property id=&quot;20300&quot; value=&quot;Slide 48&quot;/&gt;&lt;property id=&quot;20307&quot; value=&quot;382&quot;/&gt;&lt;/object&gt;&lt;object type=&quot;3&quot; unique_id=&quot;10051&quot;&gt;&lt;property id=&quot;20148&quot; value=&quot;5&quot;/&gt;&lt;property id=&quot;20300&quot; value=&quot;Slide 49&quot;/&gt;&lt;property id=&quot;20307&quot; value=&quot;307&quot;/&gt;&lt;/object&gt;&lt;object type=&quot;3&quot; unique_id=&quot;10052&quot;&gt;&lt;property id=&quot;20148&quot; value=&quot;5&quot;/&gt;&lt;property id=&quot;20300&quot; value=&quot;Slide 50&quot;/&gt;&lt;property id=&quot;20307&quot; value=&quot;377&quot;/&gt;&lt;/object&gt;&lt;object type=&quot;3&quot; unique_id=&quot;10053&quot;&gt;&lt;property id=&quot;20148&quot; value=&quot;5&quot;/&gt;&lt;property id=&quot;20300&quot; value=&quot;Slide 51&quot;/&gt;&lt;property id=&quot;20307&quot; value=&quot;312&quot;/&gt;&lt;/object&gt;&lt;object type=&quot;3&quot; unique_id=&quot;10054&quot;&gt;&lt;property id=&quot;20148&quot; value=&quot;5&quot;/&gt;&lt;property id=&quot;20300&quot; value=&quot;Slide 52&quot;/&gt;&lt;property id=&quot;20307&quot; value=&quot;372&quot;/&gt;&lt;/object&gt;&lt;object type=&quot;3&quot; unique_id=&quot;10055&quot;&gt;&lt;property id=&quot;20148&quot; value=&quot;5&quot;/&gt;&lt;property id=&quot;20300&quot; value=&quot;Slide 53&quot;/&gt;&lt;property id=&quot;20307&quot; value=&quot;332&quot;/&gt;&lt;/object&gt;&lt;object type=&quot;3&quot; unique_id=&quot;10056&quot;&gt;&lt;property id=&quot;20148&quot; value=&quot;5&quot;/&gt;&lt;property id=&quot;20300&quot; value=&quot;Slide 54&quot;/&gt;&lt;property id=&quot;20307&quot; value=&quot;272&quot;/&gt;&lt;/object&gt;&lt;object type=&quot;3&quot; unique_id=&quot;10057&quot;&gt;&lt;property id=&quot;20148&quot; value=&quot;5&quot;/&gt;&lt;property id=&quot;20300&quot; value=&quot;Slide 55&quot;/&gt;&lt;property id=&quot;20307&quot; value=&quot;280&quot;/&gt;&lt;/object&gt;&lt;object type=&quot;3&quot; unique_id=&quot;10058&quot;&gt;&lt;property id=&quot;20148&quot; value=&quot;5&quot;/&gt;&lt;property id=&quot;20300&quot; value=&quot;Slide 56&quot;/&gt;&lt;property id=&quot;20307&quot; value=&quot;384&quot;/&gt;&lt;/object&gt;&lt;object type=&quot;3&quot; unique_id=&quot;10059&quot;&gt;&lt;property id=&quot;20148&quot; value=&quot;5&quot;/&gt;&lt;property id=&quot;20300&quot; value=&quot;Slide 57&quot;/&gt;&lt;property id=&quot;20307&quot; value=&quot;315&quot;/&gt;&lt;/object&gt;&lt;object type=&quot;3&quot; unique_id=&quot;10060&quot;&gt;&lt;property id=&quot;20148&quot; value=&quot;5&quot;/&gt;&lt;property id=&quot;20300&quot; value=&quot;Slide 58&quot;/&gt;&lt;property id=&quot;20307&quot; value=&quot;314&quot;/&gt;&lt;/object&gt;&lt;object type=&quot;3&quot; unique_id=&quot;10061&quot;&gt;&lt;property id=&quot;20148&quot; value=&quot;5&quot;/&gt;&lt;property id=&quot;20300&quot; value=&quot;Slide 59&quot;/&gt;&lt;property id=&quot;20307&quot; value=&quot;339&quot;/&gt;&lt;/object&gt;&lt;object type=&quot;3&quot; unique_id=&quot;10062&quot;&gt;&lt;property id=&quot;20148&quot; value=&quot;5&quot;/&gt;&lt;property id=&quot;20300&quot; value=&quot;Slide 60&quot;/&gt;&lt;property id=&quot;20307&quot; value=&quot;353&quot;/&gt;&lt;/object&gt;&lt;object type=&quot;3&quot; unique_id=&quot;10063&quot;&gt;&lt;property id=&quot;20148&quot; value=&quot;5&quot;/&gt;&lt;property id=&quot;20300&quot; value=&quot;Slide 61&quot;/&gt;&lt;property id=&quot;20307&quot; value=&quot;338&quot;/&gt;&lt;/object&gt;&lt;object type=&quot;3&quot; unique_id=&quot;10064&quot;&gt;&lt;property id=&quot;20148&quot; value=&quot;5&quot;/&gt;&lt;property id=&quot;20300&quot; value=&quot;Slide 62&quot;/&gt;&lt;property id=&quot;20307&quot; value=&quot;383&quot;/&gt;&lt;/object&gt;&lt;object type=&quot;3&quot; unique_id=&quot;10065&quot;&gt;&lt;property id=&quot;20148&quot; value=&quot;5&quot;/&gt;&lt;property id=&quot;20300&quot; value=&quot;Slide 63&quot;/&gt;&lt;property id=&quot;20307&quot; value=&quot;318&quot;/&gt;&lt;/object&gt;&lt;/object&gt;&lt;object type=&quot;8&quot; unique_id=&quot;10130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473</Words>
  <Application>Microsoft Office PowerPoint</Application>
  <PresentationFormat>On-screen Show (4:3)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Comic Sans MS</vt:lpstr>
      <vt:lpstr>Impact</vt:lpstr>
      <vt:lpstr>Tahoma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subject>Binary Trees</dc:subject>
  <dc:creator>A+ Computer Science</dc:creator>
  <cp:keywords>www.apluscompsci.com</cp:keywords>
  <dc:description>Binary Trees_x000d_
©A+ Computer Science_x000d_
www.apluscompsci.com</dc:description>
  <cp:lastModifiedBy>WELDON JASIK</cp:lastModifiedBy>
  <cp:revision>433</cp:revision>
  <cp:lastPrinted>2000-11-07T14:58:20Z</cp:lastPrinted>
  <dcterms:created xsi:type="dcterms:W3CDTF">2000-01-19T01:43:11Z</dcterms:created>
  <dcterms:modified xsi:type="dcterms:W3CDTF">2019-02-12T20:12:17Z</dcterms:modified>
  <cp:category>www.apluscompsci.com</cp:category>
</cp:coreProperties>
</file>