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3"/>
  </p:notesMasterIdLst>
  <p:sldIdLst>
    <p:sldId id="303" r:id="rId2"/>
    <p:sldId id="682" r:id="rId3"/>
    <p:sldId id="683" r:id="rId4"/>
    <p:sldId id="684" r:id="rId5"/>
    <p:sldId id="685" r:id="rId6"/>
    <p:sldId id="692" r:id="rId7"/>
    <p:sldId id="686" r:id="rId8"/>
    <p:sldId id="689" r:id="rId9"/>
    <p:sldId id="687" r:id="rId10"/>
    <p:sldId id="688" r:id="rId11"/>
    <p:sldId id="679" r:id="rId12"/>
    <p:sldId id="678" r:id="rId13"/>
    <p:sldId id="691" r:id="rId14"/>
    <p:sldId id="690" r:id="rId15"/>
    <p:sldId id="589" r:id="rId16"/>
    <p:sldId id="677" r:id="rId17"/>
    <p:sldId id="673" r:id="rId18"/>
    <p:sldId id="676" r:id="rId19"/>
    <p:sldId id="665" r:id="rId20"/>
    <p:sldId id="668" r:id="rId21"/>
    <p:sldId id="666" r:id="rId22"/>
    <p:sldId id="667" r:id="rId23"/>
    <p:sldId id="669" r:id="rId24"/>
    <p:sldId id="670" r:id="rId25"/>
    <p:sldId id="671" r:id="rId26"/>
    <p:sldId id="672" r:id="rId27"/>
    <p:sldId id="674" r:id="rId28"/>
    <p:sldId id="675" r:id="rId29"/>
    <p:sldId id="346" r:id="rId30"/>
    <p:sldId id="347" r:id="rId31"/>
    <p:sldId id="680" r:id="rId32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AFBC1"/>
    <a:srgbClr val="FFFFEB"/>
    <a:srgbClr val="FFCC66"/>
    <a:srgbClr val="0066FF"/>
    <a:srgbClr val="0033CC"/>
    <a:srgbClr val="FF99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8" autoAdjust="0"/>
    <p:restoredTop sz="93452" autoAdjust="0"/>
  </p:normalViewPr>
  <p:slideViewPr>
    <p:cSldViewPr snapToObjects="1">
      <p:cViewPr varScale="1">
        <p:scale>
          <a:sx n="80" d="100"/>
          <a:sy n="80" d="100"/>
        </p:scale>
        <p:origin x="12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66" d="100"/>
          <a:sy n="66" d="100"/>
        </p:scale>
        <p:origin x="-1386" y="-72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A3A56D3-CCF0-49D4-B894-F71230D540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9282" cy="35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E12CEF7-9947-45A0-A360-28F020756A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67119" y="0"/>
            <a:ext cx="4029282" cy="35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E4CE83E-661C-4C48-ACEA-D16F33CF26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5CBC30EA-0CA5-4ABA-9C83-EAEF8D419A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942" y="3330419"/>
            <a:ext cx="6816518" cy="315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87E512ED-C3DC-47F6-9110-DB8B5805BA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659641"/>
            <a:ext cx="4029282" cy="35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4E41A777-3887-4F22-A37D-EFBF494372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119" y="6659641"/>
            <a:ext cx="4029282" cy="35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2804723-5E0A-4B8F-BB8E-4A9C77F63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3E624E7-8C29-4118-8A64-602C4ED59A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109388A-D003-4731-944E-91E11F7C51B4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83F7EAD-C1B4-47F5-AD3A-83D4457DE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DCE907C-FCDB-4F3E-8CB1-5393D6A13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C257D90F-7D11-4FF2-80BF-C3A63D5E1C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B95B2C-A6B0-4AEF-9BDA-B44197B54551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1159ED7-99A3-4E53-A3DD-15517904D9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49828A7-32A5-4AEF-A28E-CCB80B541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5DD90E9-6325-4B0D-8297-635A1C4E7F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C117CE-42F3-4EE2-9210-265200134494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5DABA64-D186-4CA9-A0D3-9ACB00F68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8A867E9-5688-4C85-8C51-7E7723575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83EF193-4943-4729-B49A-5F1893073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B03923F-8830-40E5-9515-288C42BF860B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7E0BAA8-8C81-4387-8BAD-FC5D7FFE6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8A87836-FFA9-4670-9F79-C7E32C5FF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EB2501A6-21C6-49FF-8A23-4451C8F056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ADB789F-1B28-4C6C-B6CD-B73EEEBDB5A4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20002E8-CF06-4D4B-96F1-91C5DB2883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1769132-EDD7-4970-9FEE-9C7A565BD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F7E2C2B-0E88-4363-96D3-44F0920E0C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EC2DAF-5436-42B6-8816-83D72C317A6A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C40DAC3-EFEB-42FD-85E4-E3B48289EB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2A4CA32-D83A-457C-9F98-A7081ADF8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A8FB91A2-DF17-42EE-899A-0D2E08318B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E9DCE5-23D2-4147-ABBD-7442DDB225B4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1F27E37-99A4-4E91-9D31-7C7661696D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6D40A98-F81A-4592-90CB-450A32B2E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20592198-DDAE-4809-BDC8-A30D5D87FE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0940BB-AD1B-4E7A-B500-4E2F10EBBF9A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7D77245-550A-4837-8BF3-4569C9D991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D6683EF-DA40-4BC6-AA03-99E7AB651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D84EF23F-42A0-43AA-B3EE-F96C1EEC6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761CB46-38A3-4949-8FC2-E64B4CEC7EE8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5D70ADD-79A9-4238-A966-8E88320F9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AAEDC63-65C5-486B-A707-2A457E44C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2168EA49-7CD3-4F10-A461-8047E0CB2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84B301-B1B0-45AF-9530-EDB061678FAB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A5E95EE-84AB-4869-B2F2-7C0C37712B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E8167BD-DD46-447A-B925-6413465BB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756A29-C85A-4564-8F3B-4755182F29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AA84FB-1136-45A8-B5E7-B558EEAD291B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1403F32-60CD-434C-A5A8-825FB2B344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BE259F3-B574-4D0F-8612-1EAB3BEDF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FD5C0523-BC9A-4330-B5F0-D25725930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79EAA8-8781-4B03-9602-AE54125BF06C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69BD531-0B47-4D83-BB19-1A086FFD5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05AF2C9-87B0-4245-ABE7-3A3C462FC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0ECCBEB-EF98-4DA8-8364-AC8CAFF643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500A2E-5E0F-4DF5-B1D6-61F9C2508182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9048E90-767D-4B96-B641-B082C68DF5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FE09486-8D8E-4A82-B03B-20885E5EE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9F7198E8-68E1-4D95-945A-3BDBD25E3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4E81A2-5839-4621-9386-B89B2EC8C886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7841AEF-FC7F-4234-976B-DDEC7F1FA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9F087D7-987E-4DEE-B30B-44FCD9D6A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13EA9-178C-4489-922E-F6FAF50276B9}"/>
              </a:ext>
            </a:extLst>
          </p:cNvPr>
          <p:cNvSpPr/>
          <p:nvPr userDrawn="1"/>
        </p:nvSpPr>
        <p:spPr>
          <a:xfrm>
            <a:off x="496133" y="300335"/>
            <a:ext cx="131318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cs typeface="+mn-cs"/>
              </a:rPr>
              <a:t>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C2D8BB-CC46-422B-B9B7-695C3725ACE4}"/>
              </a:ext>
            </a:extLst>
          </p:cNvPr>
          <p:cNvSpPr/>
          <p:nvPr userDrawn="1"/>
        </p:nvSpPr>
        <p:spPr>
          <a:xfrm>
            <a:off x="478188" y="1224260"/>
            <a:ext cx="42443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cs typeface="+mn-cs"/>
              </a:rPr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754607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4071-794B-4701-A7DC-39C50A89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4AC8-73D2-4AAD-9193-481E7E4A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67884-52FD-48CD-AAE8-C43F57EE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Lab 01-</a:t>
            </a:r>
            <a:fld id="{FE1F91A5-696C-4070-9C3C-613CEAE4D6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9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973BA-09F2-4966-A1FD-F7077096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9F1F5-98A9-445C-BF66-7172C843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03D7-1EAD-46DE-A6BE-DCAED6DB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Lab 01-</a:t>
            </a:r>
            <a:fld id="{F030EF13-7497-4CFD-9EB1-248DA4F854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25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1630F-A09D-4EE7-93A3-A2B2B481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C01B6-64E4-4D59-8C09-A4B6D24D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A19DD-0B36-4DA9-8BBE-65C6E5D6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Lab 01-</a:t>
            </a:r>
            <a:fld id="{128F8CC0-22B8-4BB4-BD05-2FA2C3E73A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31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>
            <a:extLst>
              <a:ext uri="{FF2B5EF4-FFF2-40B4-BE49-F238E27FC236}">
                <a16:creationId xmlns:a16="http://schemas.microsoft.com/office/drawing/2014/main" id="{97A36CA0-EC99-448B-ABF9-AC948CD33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26">
            <a:extLst>
              <a:ext uri="{FF2B5EF4-FFF2-40B4-BE49-F238E27FC236}">
                <a16:creationId xmlns:a16="http://schemas.microsoft.com/office/drawing/2014/main" id="{6C5CB5D8-089D-4CA0-B8E5-BD0FEBD01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75" name="Rectangle 27">
            <a:extLst>
              <a:ext uri="{FF2B5EF4-FFF2-40B4-BE49-F238E27FC236}">
                <a16:creationId xmlns:a16="http://schemas.microsoft.com/office/drawing/2014/main" id="{353BC887-0D79-4553-B463-99B0C75FD1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6" name="Rectangle 28">
            <a:extLst>
              <a:ext uri="{FF2B5EF4-FFF2-40B4-BE49-F238E27FC236}">
                <a16:creationId xmlns:a16="http://schemas.microsoft.com/office/drawing/2014/main" id="{E4C00373-27A8-46C3-B716-4FE131D0CF0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7" name="Rectangle 29">
            <a:extLst>
              <a:ext uri="{FF2B5EF4-FFF2-40B4-BE49-F238E27FC236}">
                <a16:creationId xmlns:a16="http://schemas.microsoft.com/office/drawing/2014/main" id="{8F7AD570-5738-409B-9275-31BBF81312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897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Lab 01</a:t>
            </a:r>
            <a:fld id="{99B86487-F13D-4A55-9790-54C5D96315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31" descr="javaVert">
            <a:extLst>
              <a:ext uri="{FF2B5EF4-FFF2-40B4-BE49-F238E27FC236}">
                <a16:creationId xmlns:a16="http://schemas.microsoft.com/office/drawing/2014/main" id="{FD7EF5FD-22D5-4013-80B0-299ED91C5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Monotype Sorts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0E7A30-958F-4193-A9B6-B6DFFAABFBE9}"/>
              </a:ext>
            </a:extLst>
          </p:cNvPr>
          <p:cNvSpPr/>
          <p:nvPr/>
        </p:nvSpPr>
        <p:spPr>
          <a:xfrm>
            <a:off x="2760081" y="3003882"/>
            <a:ext cx="367062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cs typeface="+mn-cs"/>
              </a:rPr>
              <a:t>Graph Theory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0E8E12-E4D6-40D2-BB74-F40D65063E0D}"/>
              </a:ext>
            </a:extLst>
          </p:cNvPr>
          <p:cNvSpPr/>
          <p:nvPr/>
        </p:nvSpPr>
        <p:spPr>
          <a:xfrm>
            <a:off x="1143000" y="609600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cycle graph / circular graph </a:t>
            </a:r>
            <a:r>
              <a:rPr lang="en-US" u="sng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 cycle.</a:t>
            </a:r>
            <a:endParaRPr lang="en-US" sz="3200" dirty="0">
              <a:ea typeface="Times New Roman" panose="02020603050405020304" pitchFamily="18" charset="0"/>
            </a:endParaRPr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3ED985C2-D475-49DC-9596-57816FDBB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5"/>
          <a:stretch/>
        </p:blipFill>
        <p:spPr bwMode="auto">
          <a:xfrm>
            <a:off x="914400" y="1752600"/>
            <a:ext cx="7696200" cy="241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32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226CAF-57FA-49C1-BF24-3FB3616D81F2}"/>
              </a:ext>
            </a:extLst>
          </p:cNvPr>
          <p:cNvSpPr/>
          <p:nvPr/>
        </p:nvSpPr>
        <p:spPr>
          <a:xfrm>
            <a:off x="885825" y="3048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03030"/>
                </a:solidFill>
                <a:latin typeface="Arimo"/>
              </a:rPr>
              <a:t>Consider the following graph: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221C27-CCB7-47C8-B68F-A99BF933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09599"/>
            <a:ext cx="2819400" cy="309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B2BEBD-DB86-4902-BC0D-3ECC868F01C1}"/>
              </a:ext>
            </a:extLst>
          </p:cNvPr>
          <p:cNvSpPr/>
          <p:nvPr/>
        </p:nvSpPr>
        <p:spPr>
          <a:xfrm>
            <a:off x="885824" y="4267200"/>
            <a:ext cx="72675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03030"/>
                </a:solidFill>
                <a:latin typeface="Arimo"/>
              </a:rPr>
              <a:t>In this graph, few examples of walk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03030"/>
                </a:solidFill>
                <a:latin typeface="Arimo"/>
              </a:rPr>
              <a:t>a , b , c , e , d (Length = 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03030"/>
                </a:solidFill>
                <a:latin typeface="Arimo"/>
              </a:rPr>
              <a:t>d , b , a , c , e , d , e , c (Length = 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03030"/>
                </a:solidFill>
                <a:latin typeface="Arimo"/>
              </a:rPr>
              <a:t>e , c , b , a , c , e , d (Length = 6)</a:t>
            </a:r>
            <a:endParaRPr lang="en-US" sz="3200" b="0" i="0" dirty="0">
              <a:solidFill>
                <a:srgbClr val="303030"/>
              </a:solidFill>
              <a:effectLst/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00208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Box 8">
            <a:extLst>
              <a:ext uri="{FF2B5EF4-FFF2-40B4-BE49-F238E27FC236}">
                <a16:creationId xmlns:a16="http://schemas.microsoft.com/office/drawing/2014/main" id="{16EE7FFD-980D-465B-94AC-66A026DCE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286" y="2130349"/>
            <a:ext cx="2386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 dirty="0">
                <a:latin typeface="Tekton Pro" panose="020F0603020208020904" pitchFamily="34" charset="0"/>
              </a:rPr>
              <a:t>just a Walk</a:t>
            </a:r>
            <a:endParaRPr lang="en-US" altLang="en-US" b="1" dirty="0">
              <a:latin typeface="Tekton Pro" panose="020F06030202080209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9CE76C-6626-4EFE-B1D2-B12AC064EBDF}"/>
              </a:ext>
            </a:extLst>
          </p:cNvPr>
          <p:cNvGrpSpPr/>
          <p:nvPr/>
        </p:nvGrpSpPr>
        <p:grpSpPr>
          <a:xfrm>
            <a:off x="3370849" y="535629"/>
            <a:ext cx="2171699" cy="1066800"/>
            <a:chOff x="3619501" y="2590800"/>
            <a:chExt cx="2171699" cy="1066800"/>
          </a:xfrm>
          <a:noFill/>
        </p:grpSpPr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3530567-4D1E-4BE9-9BC5-96AAEF633EBC}"/>
                </a:ext>
              </a:extLst>
            </p:cNvPr>
            <p:cNvSpPr/>
            <p:nvPr/>
          </p:nvSpPr>
          <p:spPr bwMode="auto">
            <a:xfrm>
              <a:off x="3619501" y="2590800"/>
              <a:ext cx="2171699" cy="1066800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CD13CC-4E5A-49D0-83C7-3B87C0F33B1E}"/>
                </a:ext>
              </a:extLst>
            </p:cNvPr>
            <p:cNvSpPr txBox="1"/>
            <p:nvPr/>
          </p:nvSpPr>
          <p:spPr>
            <a:xfrm>
              <a:off x="3922296" y="2664771"/>
              <a:ext cx="1600200" cy="830997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edges</a:t>
              </a:r>
            </a:p>
            <a:p>
              <a:pPr algn="ctr">
                <a:defRPr/>
              </a:pPr>
              <a:r>
                <a:rPr lang="en-US" dirty="0"/>
                <a:t>distinct?</a:t>
              </a:r>
            </a:p>
          </p:txBody>
        </p:sp>
      </p:grpSp>
      <p:cxnSp>
        <p:nvCxnSpPr>
          <p:cNvPr id="8200" name="Straight Connector 20">
            <a:extLst>
              <a:ext uri="{FF2B5EF4-FFF2-40B4-BE49-F238E27FC236}">
                <a16:creationId xmlns:a16="http://schemas.microsoft.com/office/drawing/2014/main" id="{42BDDF5C-8CE0-4884-A084-AFAAB3DEDE9B}"/>
              </a:ext>
            </a:extLst>
          </p:cNvPr>
          <p:cNvCxnSpPr>
            <a:cxnSpLocks/>
            <a:stCxn id="8196" idx="0"/>
          </p:cNvCxnSpPr>
          <p:nvPr/>
        </p:nvCxnSpPr>
        <p:spPr bwMode="auto">
          <a:xfrm flipV="1">
            <a:off x="2825418" y="1601711"/>
            <a:ext cx="1631281" cy="52863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8491CE-3A49-4727-A761-B0AE7F497309}"/>
              </a:ext>
            </a:extLst>
          </p:cNvPr>
          <p:cNvGrpSpPr/>
          <p:nvPr/>
        </p:nvGrpSpPr>
        <p:grpSpPr>
          <a:xfrm>
            <a:off x="4509839" y="2039300"/>
            <a:ext cx="2171699" cy="1066800"/>
            <a:chOff x="3619501" y="2590800"/>
            <a:chExt cx="2171699" cy="1066800"/>
          </a:xfrm>
          <a:noFill/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E28BFC50-B866-4401-A00B-89DF9F93B7E9}"/>
                </a:ext>
              </a:extLst>
            </p:cNvPr>
            <p:cNvSpPr/>
            <p:nvPr/>
          </p:nvSpPr>
          <p:spPr bwMode="auto">
            <a:xfrm>
              <a:off x="3619501" y="2590800"/>
              <a:ext cx="2171699" cy="1066800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F23B18-6762-45FA-803C-EA4722AA1487}"/>
                </a:ext>
              </a:extLst>
            </p:cNvPr>
            <p:cNvSpPr txBox="1"/>
            <p:nvPr/>
          </p:nvSpPr>
          <p:spPr>
            <a:xfrm>
              <a:off x="3922296" y="2685100"/>
              <a:ext cx="1600200" cy="830997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vertices</a:t>
              </a:r>
            </a:p>
            <a:p>
              <a:pPr algn="ctr">
                <a:defRPr/>
              </a:pPr>
              <a:r>
                <a:rPr lang="en-US" dirty="0"/>
                <a:t>distinct?</a:t>
              </a:r>
            </a:p>
          </p:txBody>
        </p:sp>
      </p:grpSp>
      <p:cxnSp>
        <p:nvCxnSpPr>
          <p:cNvPr id="8202" name="Straight Connector 26">
            <a:extLst>
              <a:ext uri="{FF2B5EF4-FFF2-40B4-BE49-F238E27FC236}">
                <a16:creationId xmlns:a16="http://schemas.microsoft.com/office/drawing/2014/main" id="{3C762799-7C57-4703-ADB9-A381875FFD0D}"/>
              </a:ext>
            </a:extLst>
          </p:cNvPr>
          <p:cNvCxnSpPr>
            <a:cxnSpLocks/>
          </p:cNvCxnSpPr>
          <p:nvPr/>
        </p:nvCxnSpPr>
        <p:spPr bwMode="auto">
          <a:xfrm>
            <a:off x="4456699" y="1601711"/>
            <a:ext cx="1138238" cy="438150"/>
          </a:xfrm>
          <a:prstGeom prst="lin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8203" name="Straight Connector 29">
            <a:extLst>
              <a:ext uri="{FF2B5EF4-FFF2-40B4-BE49-F238E27FC236}">
                <a16:creationId xmlns:a16="http://schemas.microsoft.com/office/drawing/2014/main" id="{2E21D6FE-456F-4B7B-89FD-5AC4F03AB893}"/>
              </a:ext>
            </a:extLst>
          </p:cNvPr>
          <p:cNvCxnSpPr>
            <a:cxnSpLocks/>
          </p:cNvCxnSpPr>
          <p:nvPr/>
        </p:nvCxnSpPr>
        <p:spPr bwMode="auto">
          <a:xfrm>
            <a:off x="5594937" y="3106661"/>
            <a:ext cx="1139825" cy="436563"/>
          </a:xfrm>
          <a:prstGeom prst="lin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</p:cxnSp>
      <p:sp>
        <p:nvSpPr>
          <p:cNvPr id="8204" name="TextBox 31">
            <a:extLst>
              <a:ext uri="{FF2B5EF4-FFF2-40B4-BE49-F238E27FC236}">
                <a16:creationId xmlns:a16="http://schemas.microsoft.com/office/drawing/2014/main" id="{65E0B670-9FA3-48B2-9142-DB8D86769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886" y="3592436"/>
            <a:ext cx="2241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 dirty="0">
                <a:latin typeface="Tekton Pro" panose="020F0603020208020904" pitchFamily="34" charset="0"/>
              </a:rPr>
              <a:t>just a Trail</a:t>
            </a:r>
            <a:endParaRPr lang="en-US" altLang="en-US" b="1" dirty="0">
              <a:latin typeface="Tekton Pro" panose="020F0603020208020904" pitchFamily="34" charset="0"/>
            </a:endParaRPr>
          </a:p>
        </p:txBody>
      </p:sp>
      <p:cxnSp>
        <p:nvCxnSpPr>
          <p:cNvPr id="8205" name="Straight Connector 32">
            <a:extLst>
              <a:ext uri="{FF2B5EF4-FFF2-40B4-BE49-F238E27FC236}">
                <a16:creationId xmlns:a16="http://schemas.microsoft.com/office/drawing/2014/main" id="{B099BD9F-DAC3-4379-AD08-AD222D8FC15A}"/>
              </a:ext>
            </a:extLst>
          </p:cNvPr>
          <p:cNvCxnSpPr>
            <a:cxnSpLocks/>
          </p:cNvCxnSpPr>
          <p:nvPr/>
        </p:nvCxnSpPr>
        <p:spPr bwMode="auto">
          <a:xfrm flipV="1">
            <a:off x="4033109" y="3106100"/>
            <a:ext cx="1559050" cy="528636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0E99B7-92C0-45AA-99E9-F718827A27FA}"/>
              </a:ext>
            </a:extLst>
          </p:cNvPr>
          <p:cNvGrpSpPr/>
          <p:nvPr/>
        </p:nvGrpSpPr>
        <p:grpSpPr>
          <a:xfrm>
            <a:off x="5648828" y="3550606"/>
            <a:ext cx="2171699" cy="1066800"/>
            <a:chOff x="3619501" y="2590800"/>
            <a:chExt cx="2171699" cy="1066800"/>
          </a:xfrm>
          <a:noFill/>
        </p:grpSpPr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218559A1-BCC3-43EC-B2F5-B9B08F0A81A5}"/>
                </a:ext>
              </a:extLst>
            </p:cNvPr>
            <p:cNvSpPr/>
            <p:nvPr/>
          </p:nvSpPr>
          <p:spPr bwMode="auto">
            <a:xfrm>
              <a:off x="3619501" y="2590800"/>
              <a:ext cx="2171699" cy="1066800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06C510-D5FE-49B2-91A1-45C727852948}"/>
                </a:ext>
              </a:extLst>
            </p:cNvPr>
            <p:cNvSpPr txBox="1"/>
            <p:nvPr/>
          </p:nvSpPr>
          <p:spPr>
            <a:xfrm>
              <a:off x="3838073" y="2850194"/>
              <a:ext cx="1744577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dirty="0"/>
                <a:t>start=end?</a:t>
              </a:r>
            </a:p>
          </p:txBody>
        </p:sp>
      </p:grpSp>
      <p:sp>
        <p:nvSpPr>
          <p:cNvPr id="8207" name="TextBox 36">
            <a:extLst>
              <a:ext uri="{FF2B5EF4-FFF2-40B4-BE49-F238E27FC236}">
                <a16:creationId xmlns:a16="http://schemas.microsoft.com/office/drawing/2014/main" id="{BF9861FE-581F-4AFF-9225-F1A278F43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286" y="5087861"/>
            <a:ext cx="1994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 dirty="0">
                <a:latin typeface="Tekton Pro" panose="020F0603020208020904" pitchFamily="34" charset="0"/>
              </a:rPr>
              <a:t>just a Path</a:t>
            </a:r>
            <a:endParaRPr lang="en-US" altLang="en-US" b="1" dirty="0">
              <a:latin typeface="Tekton Pro" panose="020F0603020208020904" pitchFamily="34" charset="0"/>
            </a:endParaRPr>
          </a:p>
        </p:txBody>
      </p:sp>
      <p:cxnSp>
        <p:nvCxnSpPr>
          <p:cNvPr id="8208" name="Straight Connector 37">
            <a:extLst>
              <a:ext uri="{FF2B5EF4-FFF2-40B4-BE49-F238E27FC236}">
                <a16:creationId xmlns:a16="http://schemas.microsoft.com/office/drawing/2014/main" id="{E2ACA9F2-86B0-4181-9F5C-E880AF5E6B24}"/>
              </a:ext>
            </a:extLst>
          </p:cNvPr>
          <p:cNvCxnSpPr>
            <a:cxnSpLocks/>
            <a:stCxn id="8207" idx="0"/>
          </p:cNvCxnSpPr>
          <p:nvPr/>
        </p:nvCxnSpPr>
        <p:spPr bwMode="auto">
          <a:xfrm flipV="1">
            <a:off x="5296362" y="4602087"/>
            <a:ext cx="1435225" cy="485774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09" name="Straight Connector 38">
            <a:extLst>
              <a:ext uri="{FF2B5EF4-FFF2-40B4-BE49-F238E27FC236}">
                <a16:creationId xmlns:a16="http://schemas.microsoft.com/office/drawing/2014/main" id="{6FDE98A9-7EC0-4E68-AFC1-082D6A807588}"/>
              </a:ext>
            </a:extLst>
          </p:cNvPr>
          <p:cNvCxnSpPr>
            <a:cxnSpLocks/>
            <a:endCxn id="8210" idx="0"/>
          </p:cNvCxnSpPr>
          <p:nvPr/>
        </p:nvCxnSpPr>
        <p:spPr bwMode="auto">
          <a:xfrm>
            <a:off x="6706187" y="4617961"/>
            <a:ext cx="1114425" cy="469900"/>
          </a:xfrm>
          <a:prstGeom prst="lin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</p:cxnSp>
      <p:sp>
        <p:nvSpPr>
          <p:cNvPr id="8210" name="TextBox 39">
            <a:extLst>
              <a:ext uri="{FF2B5EF4-FFF2-40B4-BE49-F238E27FC236}">
                <a16:creationId xmlns:a16="http://schemas.microsoft.com/office/drawing/2014/main" id="{F910A171-A922-4E8F-8A7F-51F1EBFDB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512" y="5087861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ekton Pro" panose="020F0603020208020904" pitchFamily="34" charset="0"/>
              </a:rPr>
              <a:t>Cycle</a:t>
            </a:r>
            <a:endParaRPr lang="en-US" altLang="en-US" b="1">
              <a:latin typeface="Tekton Pro" panose="020F06030202080209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1E93F-31F3-4DAA-BC08-28426E4A54EE}"/>
              </a:ext>
            </a:extLst>
          </p:cNvPr>
          <p:cNvSpPr txBox="1"/>
          <p:nvPr/>
        </p:nvSpPr>
        <p:spPr>
          <a:xfrm>
            <a:off x="541423" y="771432"/>
            <a:ext cx="2829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an edge repeats, it must be only a walk.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F6B96E0A-D7B0-4A22-B627-D2B0486D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Lab 01-</a:t>
            </a:r>
            <a:fld id="{737097F5-D2DC-4688-A598-01F43F3DE639}" type="slidenum">
              <a:rPr kumimoji="0" lang="en-US" altLang="en-US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DA271D-8FD1-4FB5-ABBA-BD80110A0AE0}"/>
              </a:ext>
            </a:extLst>
          </p:cNvPr>
          <p:cNvSpPr/>
          <p:nvPr/>
        </p:nvSpPr>
        <p:spPr>
          <a:xfrm>
            <a:off x="1066800" y="533400"/>
            <a:ext cx="7848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82829"/>
                </a:solidFill>
                <a:latin typeface="-apple-system"/>
              </a:rPr>
              <a:t>A </a:t>
            </a:r>
            <a:r>
              <a:rPr lang="en-US" sz="2800" b="1" dirty="0">
                <a:solidFill>
                  <a:srgbClr val="282829"/>
                </a:solidFill>
                <a:latin typeface="-apple-system"/>
              </a:rPr>
              <a:t>simple path</a:t>
            </a:r>
            <a:r>
              <a:rPr lang="en-US" sz="2800" dirty="0">
                <a:solidFill>
                  <a:srgbClr val="282829"/>
                </a:solidFill>
                <a:latin typeface="-apple-system"/>
              </a:rPr>
              <a:t> is a path where each vertex occurs / is visited only once. </a:t>
            </a:r>
            <a:r>
              <a:rPr lang="en-US" sz="2800" u="sng" dirty="0">
                <a:solidFill>
                  <a:srgbClr val="282829"/>
                </a:solidFill>
                <a:latin typeface="-apple-system"/>
              </a:rPr>
              <a:t>Note that in modern graph theory </a:t>
            </a:r>
            <a:r>
              <a:rPr lang="en-US" sz="2800" dirty="0">
                <a:solidFill>
                  <a:srgbClr val="282829"/>
                </a:solidFill>
                <a:latin typeface="-apple-system"/>
              </a:rPr>
              <a:t>this is also simply referred to as</a:t>
            </a:r>
            <a:r>
              <a:rPr lang="en-US" sz="2800" i="1" dirty="0">
                <a:solidFill>
                  <a:srgbClr val="282829"/>
                </a:solidFill>
                <a:latin typeface="-apple-system"/>
              </a:rPr>
              <a:t> </a:t>
            </a:r>
            <a:r>
              <a:rPr lang="en-US" sz="2800" b="1" i="1" dirty="0">
                <a:solidFill>
                  <a:srgbClr val="282829"/>
                </a:solidFill>
                <a:latin typeface="-apple-system"/>
              </a:rPr>
              <a:t>path</a:t>
            </a:r>
            <a:r>
              <a:rPr lang="en-US" sz="2800" dirty="0">
                <a:solidFill>
                  <a:srgbClr val="282829"/>
                </a:solidFill>
                <a:latin typeface="-apple-system"/>
              </a:rPr>
              <a:t>, where the term </a:t>
            </a:r>
            <a:r>
              <a:rPr lang="en-US" sz="2800" b="1" i="1" dirty="0">
                <a:solidFill>
                  <a:srgbClr val="282829"/>
                </a:solidFill>
                <a:latin typeface="-apple-system"/>
              </a:rPr>
              <a:t>walk</a:t>
            </a:r>
            <a:r>
              <a:rPr lang="en-US" sz="2800" dirty="0">
                <a:solidFill>
                  <a:srgbClr val="282829"/>
                </a:solidFill>
                <a:latin typeface="-apple-system"/>
              </a:rPr>
              <a:t> is used to describe the more general notion of a sequence of edges where each next edge has the end vertex of the preceding edge as its begin vertex. A walk where each edge occurs at most once (as opposed to each vertex) is generally called a </a:t>
            </a:r>
            <a:r>
              <a:rPr lang="en-US" sz="2800" b="1" i="1" dirty="0">
                <a:solidFill>
                  <a:srgbClr val="282829"/>
                </a:solidFill>
                <a:latin typeface="-apple-system"/>
              </a:rPr>
              <a:t>trail</a:t>
            </a:r>
            <a:r>
              <a:rPr lang="en-US" sz="2800" dirty="0">
                <a:solidFill>
                  <a:srgbClr val="282829"/>
                </a:solidFill>
                <a:latin typeface="-apple-system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375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77F4A3-EB29-4135-B016-5E5587945684}"/>
              </a:ext>
            </a:extLst>
          </p:cNvPr>
          <p:cNvSpPr/>
          <p:nvPr/>
        </p:nvSpPr>
        <p:spPr bwMode="auto">
          <a:xfrm>
            <a:off x="0" y="0"/>
            <a:ext cx="9906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D6F05885-D828-4E2C-A719-43DF4EC88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0232"/>
            <a:ext cx="8839200" cy="48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0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801B3BDB-9DAD-4109-956A-09811AE4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Lab 01-</a:t>
            </a:r>
            <a:fld id="{302AB00B-CE22-4450-867F-C5A3C4458586}" type="slidenum">
              <a:rPr kumimoji="0" lang="en-US" altLang="en-US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074116-9A68-4E3D-8CA6-794253F05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488363" cy="1143000"/>
          </a:xfrm>
        </p:spPr>
        <p:txBody>
          <a:bodyPr/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Graph Theory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4B6C3FD-E8C4-4BE9-A416-44A3967FA2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73163" y="1654175"/>
            <a:ext cx="7285037" cy="4518025"/>
          </a:xfrm>
        </p:spPr>
        <p:txBody>
          <a:bodyPr/>
          <a:lstStyle/>
          <a:p>
            <a:pPr marL="0" indent="0">
              <a:spcBef>
                <a:spcPct val="50000"/>
              </a:spcBef>
              <a:buSzPct val="100000"/>
              <a:buFont typeface="Monotype Sorts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mathematics, a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a representation of a set of objects where some pairs of the objects are connected by links. The interconnected objects are represented by mathematical abstractions called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and the links that connect some pairs of vertices are called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Typically, a graph is depicted in diagrammatic form as a set of dots for the vertices, joined by lines or curves for the edges. Graphs are one of the objects of study in discrete mathematics.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782DFCF7-F811-4F7F-9006-2A863142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Lab 01-</a:t>
            </a:r>
            <a:fld id="{44382886-AF4D-4B20-8819-AECDE7C19AE4}" type="slidenum">
              <a:rPr kumimoji="0" lang="en-US" altLang="en-US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en-US" sz="1400"/>
          </a:p>
        </p:txBody>
      </p:sp>
      <p:pic>
        <p:nvPicPr>
          <p:cNvPr id="11267" name="Picture 2" descr="https://s17-us2.ixquick.com/cgi-bin/serveimage?url=https:%2F%2Fimage.slidesharecdn.com%2Fvignan-130911102520-phpapp01%2F95%2Fgraph-theory-10-638.jpg%3Fcb%3D1378895377&amp;sp=ae7abf85113dfd7ce3a35da827be2142">
            <a:extLst>
              <a:ext uri="{FF2B5EF4-FFF2-40B4-BE49-F238E27FC236}">
                <a16:creationId xmlns:a16="http://schemas.microsoft.com/office/drawing/2014/main" id="{EADFBF2C-AC03-494A-A62F-4506648A5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 r="7465" b="8142"/>
          <a:stretch>
            <a:fillRect/>
          </a:stretch>
        </p:blipFill>
        <p:spPr bwMode="auto">
          <a:xfrm>
            <a:off x="762000" y="261938"/>
            <a:ext cx="8001000" cy="632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D0BD4879-F5F8-4F16-84BC-E52E5C18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Lab 01-</a:t>
            </a:r>
            <a:fld id="{392FA984-4F50-4539-910C-790A07636C58}" type="slidenum">
              <a:rPr kumimoji="0" lang="en-US" altLang="en-US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4CC0DD7-EC72-4318-B200-88EEC7DFF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488363" cy="1143000"/>
          </a:xfrm>
        </p:spPr>
        <p:txBody>
          <a:bodyPr/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Graph Theory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Rectangle 7">
            <a:extLst>
              <a:ext uri="{FF2B5EF4-FFF2-40B4-BE49-F238E27FC236}">
                <a16:creationId xmlns:a16="http://schemas.microsoft.com/office/drawing/2014/main" id="{19D92B2F-FA0C-4D0B-8D45-CF2E6A24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33525"/>
            <a:ext cx="739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</a:rPr>
              <a:t>A weighted graph associates a value (weight) with every edge in the graph.</a:t>
            </a:r>
          </a:p>
        </p:txBody>
      </p:sp>
      <p:pic>
        <p:nvPicPr>
          <p:cNvPr id="32773" name="Picture 2" descr="G:\weighted_graph_example1.gif">
            <a:extLst>
              <a:ext uri="{FF2B5EF4-FFF2-40B4-BE49-F238E27FC236}">
                <a16:creationId xmlns:a16="http://schemas.microsoft.com/office/drawing/2014/main" id="{2352608A-55A5-4E62-B764-53C35EC2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67000"/>
            <a:ext cx="4038600" cy="33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8CFF0918-183A-4AC0-86B1-94437EAA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Lab 01-</a:t>
            </a:r>
            <a:fld id="{31DE0E8E-79DF-4AC2-BCF6-62F08DAF0AFD}" type="slidenum">
              <a:rPr kumimoji="0" lang="en-US" altLang="en-US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6F94ABCA-7BF8-4877-B1A1-1265DE58A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488363" cy="1143000"/>
          </a:xfrm>
        </p:spPr>
        <p:txBody>
          <a:bodyPr/>
          <a:lstStyle/>
          <a:p>
            <a:pPr algn="ctr"/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0" name="Rectangle 7">
            <a:extLst>
              <a:ext uri="{FF2B5EF4-FFF2-40B4-BE49-F238E27FC236}">
                <a16:creationId xmlns:a16="http://schemas.microsoft.com/office/drawing/2014/main" id="{139C87A0-4CFD-4B9D-911B-09418F9BA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990600"/>
            <a:ext cx="723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 simple undirected graph in which every pair of distinct vertices is connected by a unique edge.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complete graph on </a:t>
            </a:r>
            <a:r>
              <a:rPr lang="en-US" altLang="en-US" sz="2400" i="1"/>
              <a:t>n</a:t>
            </a:r>
            <a:r>
              <a:rPr lang="en-US" altLang="en-US" sz="2400"/>
              <a:t> vertices is denoted by </a:t>
            </a:r>
            <a:r>
              <a:rPr lang="en-US" altLang="en-US" sz="2400" i="1"/>
              <a:t>K</a:t>
            </a:r>
            <a:r>
              <a:rPr lang="en-US" altLang="en-US" sz="2400" i="1" baseline="-25000"/>
              <a:t>n</a:t>
            </a:r>
            <a:r>
              <a:rPr lang="en-US" altLang="en-US" sz="2400"/>
              <a:t>.</a:t>
            </a: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34821" name="Picture 4" descr="CompleteGraphs">
            <a:extLst>
              <a:ext uri="{FF2B5EF4-FFF2-40B4-BE49-F238E27FC236}">
                <a16:creationId xmlns:a16="http://schemas.microsoft.com/office/drawing/2014/main" id="{FB8D5924-69EE-41BB-B483-19445C273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58674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B4ACB165-89A1-4A23-9D46-0BEA2454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Lab 01-</a:t>
            </a:r>
            <a:fld id="{FFF3093A-A97B-486C-865A-2019A5EF3577}" type="slidenum">
              <a:rPr kumimoji="0" lang="en-US" altLang="en-US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3740D95-5C2E-4E03-B0D8-24E4E49CD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488363" cy="1143000"/>
          </a:xfrm>
        </p:spPr>
        <p:txBody>
          <a:bodyPr/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Undirected Graph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BCD9759D-990E-46A7-9503-5B94AA574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33525"/>
            <a:ext cx="739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</a:rPr>
              <a:t>An undirected graph consists of a set of </a:t>
            </a:r>
            <a:r>
              <a:rPr kumimoji="0" lang="en-US" altLang="en-US" sz="2400" i="1">
                <a:latin typeface="Times New Roman" panose="02020603050405020304" pitchFamily="18" charset="0"/>
              </a:rPr>
              <a:t>vertices</a:t>
            </a:r>
            <a:r>
              <a:rPr kumimoji="0" lang="en-US" altLang="en-US" sz="2400">
                <a:latin typeface="Times New Roman" panose="02020603050405020304" pitchFamily="18" charset="0"/>
              </a:rPr>
              <a:t> together with a set of e</a:t>
            </a:r>
            <a:r>
              <a:rPr kumimoji="0" lang="en-US" altLang="en-US" sz="2400" i="1">
                <a:latin typeface="Times New Roman" panose="02020603050405020304" pitchFamily="18" charset="0"/>
              </a:rPr>
              <a:t>dges </a:t>
            </a:r>
            <a:r>
              <a:rPr kumimoji="0" lang="en-US" altLang="en-US" sz="2400">
                <a:latin typeface="Times New Roman" panose="02020603050405020304" pitchFamily="18" charset="0"/>
              </a:rPr>
              <a:t>joining the verticies.</a:t>
            </a:r>
          </a:p>
        </p:txBody>
      </p:sp>
      <p:pic>
        <p:nvPicPr>
          <p:cNvPr id="12293" name="Picture 3">
            <a:extLst>
              <a:ext uri="{FF2B5EF4-FFF2-40B4-BE49-F238E27FC236}">
                <a16:creationId xmlns:a16="http://schemas.microsoft.com/office/drawing/2014/main" id="{D625C29B-4E6F-4416-BA62-CBE4B3F16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2911475"/>
            <a:ext cx="43053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EBE3A29-AAB7-4A23-BDDA-DC865CD2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3" r="5588" b="2919"/>
          <a:stretch>
            <a:fillRect/>
          </a:stretch>
        </p:blipFill>
        <p:spPr bwMode="auto">
          <a:xfrm>
            <a:off x="2133600" y="2268034"/>
            <a:ext cx="5486400" cy="458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1139994B-73D7-4AB7-8E13-C60036ACF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734634"/>
            <a:ext cx="62484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omic Sans MS" panose="030F0702030302020204" pitchFamily="66" charset="0"/>
              </a:rPr>
              <a:t>A simple undirected weighted cyclic graph: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52DB0-C138-4F28-BAF0-55441BBBF32B}"/>
              </a:ext>
            </a:extLst>
          </p:cNvPr>
          <p:cNvSpPr/>
          <p:nvPr/>
        </p:nvSpPr>
        <p:spPr>
          <a:xfrm>
            <a:off x="762000" y="388203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walk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is a finite or infinite 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sequence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of 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edges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which joins a sequence of 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vertices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 (SB-P-SB-G-K-PL-K-P-SB)</a:t>
            </a:r>
            <a:endParaRPr lang="en-US" sz="32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79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6C6A9268-9606-4133-A8B4-52FD523C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Lab 01-</a:t>
            </a:r>
            <a:fld id="{12868B69-D7BA-4BE7-90AC-D38031332462}" type="slidenum">
              <a:rPr kumimoji="0" lang="en-US" altLang="en-US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23492E9-9033-41E5-986C-EA3940273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88363" cy="1143000"/>
          </a:xfrm>
        </p:spPr>
        <p:txBody>
          <a:bodyPr/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 for an Undirected Graph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Rectangle 7">
            <a:extLst>
              <a:ext uri="{FF2B5EF4-FFF2-40B4-BE49-F238E27FC236}">
                <a16:creationId xmlns:a16="http://schemas.microsoft.com/office/drawing/2014/main" id="{511135F9-872E-44D5-BE04-091F8E35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371600"/>
            <a:ext cx="7391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</a:rPr>
              <a:t>An adjacency matrix can be used to representing which vertices (or nodes) of a graph are adjacent to which other vertices.</a:t>
            </a:r>
          </a:p>
        </p:txBody>
      </p:sp>
      <p:pic>
        <p:nvPicPr>
          <p:cNvPr id="14341" name="Picture 3">
            <a:extLst>
              <a:ext uri="{FF2B5EF4-FFF2-40B4-BE49-F238E27FC236}">
                <a16:creationId xmlns:a16="http://schemas.microsoft.com/office/drawing/2014/main" id="{4D753D09-FF53-4ABD-AF39-A63F2D6A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51175"/>
            <a:ext cx="3484563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FBEFAC4-22A1-4ABF-998F-CC9FB54FD6D3}"/>
              </a:ext>
            </a:extLst>
          </p:cNvPr>
          <p:cNvGraphicFramePr>
            <a:graphicFrameLocks noGrp="1"/>
          </p:cNvGraphicFramePr>
          <p:nvPr/>
        </p:nvGraphicFramePr>
        <p:xfrm>
          <a:off x="4413250" y="2890838"/>
          <a:ext cx="4267200" cy="2333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74392BC5-DDC6-46AB-8CBE-5BC24C02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Lab 01-</a:t>
            </a:r>
            <a:fld id="{4DF1B5F3-5414-49A9-BE18-EA53D482208A}" type="slidenum">
              <a:rPr kumimoji="0" lang="en-US" altLang="en-US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3071706-63E5-4EF3-91F0-83A5985B6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488363" cy="1143000"/>
          </a:xfrm>
        </p:spPr>
        <p:txBody>
          <a:bodyPr/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8" name="Picture 2" descr="http://www.journyx.com/images/images/directed%20graph.png">
            <a:extLst>
              <a:ext uri="{FF2B5EF4-FFF2-40B4-BE49-F238E27FC236}">
                <a16:creationId xmlns:a16="http://schemas.microsoft.com/office/drawing/2014/main" id="{50599D1D-F190-412C-B478-16466C84D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29083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7">
            <a:extLst>
              <a:ext uri="{FF2B5EF4-FFF2-40B4-BE49-F238E27FC236}">
                <a16:creationId xmlns:a16="http://schemas.microsoft.com/office/drawing/2014/main" id="{B98C5419-1BC8-4DA9-99A7-074509559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33525"/>
            <a:ext cx="739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</a:rPr>
              <a:t>A directed graph consists of a set of </a:t>
            </a:r>
            <a:r>
              <a:rPr kumimoji="0" lang="en-US" altLang="en-US" sz="2400" i="1">
                <a:latin typeface="Times New Roman" panose="02020603050405020304" pitchFamily="18" charset="0"/>
              </a:rPr>
              <a:t>vertices</a:t>
            </a:r>
            <a:r>
              <a:rPr kumimoji="0" lang="en-US" altLang="en-US" sz="2400">
                <a:latin typeface="Times New Roman" panose="02020603050405020304" pitchFamily="18" charset="0"/>
              </a:rPr>
              <a:t> together with a set of </a:t>
            </a:r>
            <a:r>
              <a:rPr kumimoji="0" lang="en-US" altLang="en-US" sz="2400" i="1">
                <a:latin typeface="Times New Roman" panose="02020603050405020304" pitchFamily="18" charset="0"/>
              </a:rPr>
              <a:t>directed edges </a:t>
            </a:r>
            <a:r>
              <a:rPr kumimoji="0" lang="en-US" altLang="en-US" sz="2400">
                <a:latin typeface="Times New Roman" panose="02020603050405020304" pitchFamily="18" charset="0"/>
              </a:rPr>
              <a:t>joining the verticies.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C0414A3A-2AD7-4C94-AF5E-AC51B765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Lab 01-</a:t>
            </a:r>
            <a:fld id="{D7FBD89F-1F90-45D6-AB90-E44D022BB075}" type="slidenum">
              <a:rPr kumimoji="0" lang="en-US" altLang="en-US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FB342F6-413F-4F08-8C67-213AF7166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918"/>
            <a:ext cx="8488363" cy="1143000"/>
          </a:xfrm>
        </p:spPr>
        <p:txBody>
          <a:bodyPr/>
          <a:lstStyle/>
          <a:p>
            <a:pPr algn="ctr"/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Adjacenty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for a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6" name="Picture 2" descr="http://www.journyx.com/images/images/directed%20graph.png">
            <a:extLst>
              <a:ext uri="{FF2B5EF4-FFF2-40B4-BE49-F238E27FC236}">
                <a16:creationId xmlns:a16="http://schemas.microsoft.com/office/drawing/2014/main" id="{3F8B650F-2F78-4FC6-907B-8008E8269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3484563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7">
            <a:extLst>
              <a:ext uri="{FF2B5EF4-FFF2-40B4-BE49-F238E27FC236}">
                <a16:creationId xmlns:a16="http://schemas.microsoft.com/office/drawing/2014/main" id="{B331D87E-AD9D-487F-B01C-C76AF08E5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371600"/>
            <a:ext cx="7391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</a:rPr>
              <a:t>An adjacency matrix can be used to representing which vertices (or nodes) of a graph are adjacent to which other vertices.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15B824-E4D0-4022-AECE-0731941106EC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2895600"/>
          <a:ext cx="4267200" cy="2333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EE157940-78CB-41CA-9013-A03E97C1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Lab 01-</a:t>
            </a:r>
            <a:fld id="{2654BA1C-CD82-4536-BF98-5D82A2D3480F}" type="slidenum">
              <a:rPr kumimoji="0" lang="en-US" altLang="en-US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57AD8ED-394C-4315-AB11-20BCF350D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488363" cy="1143000"/>
          </a:xfrm>
        </p:spPr>
        <p:txBody>
          <a:bodyPr/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Graph Theory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4" name="Rectangle 7">
            <a:extLst>
              <a:ext uri="{FF2B5EF4-FFF2-40B4-BE49-F238E27FC236}">
                <a16:creationId xmlns:a16="http://schemas.microsoft.com/office/drawing/2014/main" id="{93C66925-D73A-445D-ABDC-FE88A0FC1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33525"/>
            <a:ext cx="739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latin typeface="Times New Roman" panose="02020603050405020304" pitchFamily="18" charset="0"/>
              </a:rPr>
              <a:t>A path is a sequence of vertices such that from each of its vertices there is an edge to the successor vertex.</a:t>
            </a:r>
          </a:p>
        </p:txBody>
      </p:sp>
      <p:pic>
        <p:nvPicPr>
          <p:cNvPr id="20485" name="Picture 2">
            <a:extLst>
              <a:ext uri="{FF2B5EF4-FFF2-40B4-BE49-F238E27FC236}">
                <a16:creationId xmlns:a16="http://schemas.microsoft.com/office/drawing/2014/main" id="{CA31B198-4A7A-477D-BD5D-D4B42472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39893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Box 7">
            <a:extLst>
              <a:ext uri="{FF2B5EF4-FFF2-40B4-BE49-F238E27FC236}">
                <a16:creationId xmlns:a16="http://schemas.microsoft.com/office/drawing/2014/main" id="{012E6CD6-F753-4C69-B126-19D1BB929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3124200"/>
            <a:ext cx="1023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</a:rPr>
              <a:t>AD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</a:rPr>
              <a:t>ABEA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</a:rPr>
              <a:t>DC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DADFA3AA-9498-4892-97E9-22C9B38C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Lab 01-</a:t>
            </a:r>
            <a:fld id="{771B4DA6-1592-4CED-9481-A94D3A3AF089}" type="slidenum">
              <a:rPr kumimoji="0" lang="en-US" altLang="en-US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0764AD1-394C-43A7-8AD0-A101433CC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488363" cy="1143000"/>
          </a:xfrm>
        </p:spPr>
        <p:txBody>
          <a:bodyPr/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Graph Theory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Rectangle 7">
            <a:extLst>
              <a:ext uri="{FF2B5EF4-FFF2-40B4-BE49-F238E27FC236}">
                <a16:creationId xmlns:a16="http://schemas.microsoft.com/office/drawing/2014/main" id="{6785E5E7-DF26-41F9-969A-11F89BB93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33525"/>
            <a:ext cx="762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latin typeface="Times New Roman" panose="02020603050405020304" pitchFamily="18" charset="0"/>
              </a:rPr>
              <a:t>A path is walk where none of the edges or vertices repeat.</a:t>
            </a:r>
          </a:p>
        </p:txBody>
      </p:sp>
      <p:pic>
        <p:nvPicPr>
          <p:cNvPr id="22533" name="Picture 2">
            <a:extLst>
              <a:ext uri="{FF2B5EF4-FFF2-40B4-BE49-F238E27FC236}">
                <a16:creationId xmlns:a16="http://schemas.microsoft.com/office/drawing/2014/main" id="{C075331A-FEC0-4017-B0DA-B9992E206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39893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23A1F3-194C-4CBB-B956-546EF65BB421}"/>
              </a:ext>
            </a:extLst>
          </p:cNvPr>
          <p:cNvSpPr txBox="1"/>
          <p:nvPr/>
        </p:nvSpPr>
        <p:spPr>
          <a:xfrm>
            <a:off x="5823637" y="3124200"/>
            <a:ext cx="13997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/>
              <a:t>AD</a:t>
            </a:r>
          </a:p>
          <a:p>
            <a:pPr eaLnBrk="1" hangingPunct="1">
              <a:defRPr/>
            </a:pPr>
            <a:r>
              <a:rPr lang="en-US" strike="sngStrike" dirty="0"/>
              <a:t>ABEA</a:t>
            </a:r>
          </a:p>
          <a:p>
            <a:pPr eaLnBrk="1" hangingPunct="1">
              <a:defRPr/>
            </a:pPr>
            <a:r>
              <a:rPr lang="en-US" dirty="0"/>
              <a:t>DC</a:t>
            </a:r>
          </a:p>
          <a:p>
            <a:pPr eaLnBrk="1" hangingPunct="1">
              <a:defRPr/>
            </a:pPr>
            <a:r>
              <a:rPr lang="en-US" dirty="0"/>
              <a:t>FBEADC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CCF34086-1AFB-46F7-A575-DD901A53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Lab 01-</a:t>
            </a:r>
            <a:fld id="{66372F01-8E9A-4977-904A-0704F3C85E6F}" type="slidenum">
              <a:rPr kumimoji="0" lang="en-US" altLang="en-US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DFD8AA1-61EA-4464-A556-9AA06858A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488363" cy="1143000"/>
          </a:xfrm>
        </p:spPr>
        <p:txBody>
          <a:bodyPr/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Graph Theory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Rectangle 7">
            <a:extLst>
              <a:ext uri="{FF2B5EF4-FFF2-40B4-BE49-F238E27FC236}">
                <a16:creationId xmlns:a16="http://schemas.microsoft.com/office/drawing/2014/main" id="{D09AB982-36F7-4CD7-9F9E-402CF08B2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33525"/>
            <a:ext cx="739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latin typeface="Times New Roman" panose="02020603050405020304" pitchFamily="18" charset="0"/>
              </a:rPr>
              <a:t>A cycle is path where no vertices repeat except for the first and last vertices.</a:t>
            </a:r>
          </a:p>
        </p:txBody>
      </p:sp>
      <p:pic>
        <p:nvPicPr>
          <p:cNvPr id="24581" name="Picture 2">
            <a:extLst>
              <a:ext uri="{FF2B5EF4-FFF2-40B4-BE49-F238E27FC236}">
                <a16:creationId xmlns:a16="http://schemas.microsoft.com/office/drawing/2014/main" id="{E3D8930F-5FF5-400B-8B43-F5A5E84F6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39893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BECA63-12F3-44E3-AF63-F7F0D9861C07}"/>
              </a:ext>
            </a:extLst>
          </p:cNvPr>
          <p:cNvSpPr txBox="1"/>
          <p:nvPr/>
        </p:nvSpPr>
        <p:spPr>
          <a:xfrm>
            <a:off x="5823637" y="3124200"/>
            <a:ext cx="13997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trike="sngStrike" dirty="0"/>
              <a:t>AD</a:t>
            </a:r>
          </a:p>
          <a:p>
            <a:pPr eaLnBrk="1" hangingPunct="1">
              <a:defRPr/>
            </a:pPr>
            <a:r>
              <a:rPr lang="en-US" dirty="0"/>
              <a:t>ABEA</a:t>
            </a:r>
          </a:p>
          <a:p>
            <a:pPr eaLnBrk="1" hangingPunct="1">
              <a:defRPr/>
            </a:pPr>
            <a:r>
              <a:rPr lang="en-US" strike="sngStrike" dirty="0"/>
              <a:t>DC</a:t>
            </a:r>
          </a:p>
          <a:p>
            <a:pPr eaLnBrk="1" hangingPunct="1">
              <a:defRPr/>
            </a:pPr>
            <a:r>
              <a:rPr lang="en-US" strike="sngStrike" dirty="0"/>
              <a:t>FBEADC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B1558AF4-3AB7-4F27-A139-96295162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Lab 01-</a:t>
            </a:r>
            <a:fld id="{431ABAAA-E9CE-4637-84AE-2AEDF0749383}" type="slidenum">
              <a:rPr kumimoji="0" lang="en-US" altLang="en-US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1B77141-AB65-489C-ADEA-AD26BE5B3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488363" cy="1143000"/>
          </a:xfrm>
        </p:spPr>
        <p:txBody>
          <a:bodyPr/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Graph Theory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8" name="Rectangle 7">
            <a:extLst>
              <a:ext uri="{FF2B5EF4-FFF2-40B4-BE49-F238E27FC236}">
                <a16:creationId xmlns:a16="http://schemas.microsoft.com/office/drawing/2014/main" id="{189A66FD-D4E8-46F7-A3E2-5038C8CE4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33525"/>
            <a:ext cx="739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</a:rPr>
              <a:t>The length of a path is the number of edges that the path uses.</a:t>
            </a:r>
          </a:p>
        </p:txBody>
      </p:sp>
      <p:pic>
        <p:nvPicPr>
          <p:cNvPr id="26629" name="Picture 2">
            <a:extLst>
              <a:ext uri="{FF2B5EF4-FFF2-40B4-BE49-F238E27FC236}">
                <a16:creationId xmlns:a16="http://schemas.microsoft.com/office/drawing/2014/main" id="{F725BCC2-3DA7-4244-BE45-D1E7A8174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39893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Box 7">
            <a:extLst>
              <a:ext uri="{FF2B5EF4-FFF2-40B4-BE49-F238E27FC236}">
                <a16:creationId xmlns:a16="http://schemas.microsoft.com/office/drawing/2014/main" id="{B3A34AB9-E1B2-4954-9A77-3330BE188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3124200"/>
            <a:ext cx="27924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tabLst>
                <a:tab pos="126206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6206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6206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620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620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620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620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620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620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</a:rPr>
              <a:t>AD	– length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</a:rPr>
              <a:t>ABEA	– length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</a:rPr>
              <a:t>FBEADC – length 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5FFE8424-16D7-42A2-A8DF-7566F864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Lab 01-</a:t>
            </a:r>
            <a:fld id="{D83731D8-A5DF-4E0F-B01E-63D0DFC8696A}" type="slidenum">
              <a:rPr kumimoji="0" lang="en-US" altLang="en-US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09F6BEF-77E2-4D32-B878-D4120D866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488363" cy="1143000"/>
          </a:xfrm>
        </p:spPr>
        <p:txBody>
          <a:bodyPr/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Graph Theory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Rectangle 7">
            <a:extLst>
              <a:ext uri="{FF2B5EF4-FFF2-40B4-BE49-F238E27FC236}">
                <a16:creationId xmlns:a16="http://schemas.microsoft.com/office/drawing/2014/main" id="{5673CD53-C556-42EB-A397-08EBD93B9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33525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latin typeface="Times New Roman" panose="02020603050405020304" pitchFamily="18" charset="0"/>
              </a:rPr>
              <a:t>How many walks of length 2 exists in this Adjacency matrix?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9D650B-D2F5-4A3F-95CD-9F310E58FF6F}"/>
              </a:ext>
            </a:extLst>
          </p:cNvPr>
          <p:cNvGraphicFramePr>
            <a:graphicFrameLocks noGrp="1"/>
          </p:cNvGraphicFramePr>
          <p:nvPr/>
        </p:nvGraphicFramePr>
        <p:xfrm>
          <a:off x="2819400" y="3048000"/>
          <a:ext cx="3429000" cy="224314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32CC7E8D-617B-49C9-ACEA-BC8AA1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Lab 01-</a:t>
            </a:r>
            <a:fld id="{39845942-FEA4-4E1C-A05D-6E49FDAF825F}" type="slidenum">
              <a:rPr kumimoji="0" lang="en-US" altLang="en-US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90BB70D-BC8C-42FD-B9E8-BCDEEAA74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488363" cy="1143000"/>
          </a:xfrm>
        </p:spPr>
        <p:txBody>
          <a:bodyPr/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FF3F6163-B9FB-4419-B236-33CA5ECA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5151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19A780B3-A017-4DC0-A2F4-444614243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2667000"/>
            <a:ext cx="3257550" cy="1143000"/>
          </a:xfrm>
        </p:spPr>
        <p:txBody>
          <a:bodyPr/>
          <a:lstStyle/>
          <a:p>
            <a:r>
              <a:rPr lang="en-US" altLang="en-US"/>
              <a:t>Questions?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F6B96E0A-D7B0-4A22-B627-D2B0486D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Lab 01-</a:t>
            </a:r>
            <a:fld id="{737097F5-D2DC-4688-A598-01F43F3DE639}" type="slidenum">
              <a:rPr kumimoji="0" lang="en-US" altLang="en-US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EBE3A29-AAB7-4A23-BDDA-DC865CD2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3" r="5588" b="2919"/>
          <a:stretch>
            <a:fillRect/>
          </a:stretch>
        </p:blipFill>
        <p:spPr bwMode="auto">
          <a:xfrm>
            <a:off x="2133600" y="2268034"/>
            <a:ext cx="5486400" cy="458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1139994B-73D7-4AB7-8E13-C60036ACF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734634"/>
            <a:ext cx="62484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omic Sans MS" panose="030F0702030302020204" pitchFamily="66" charset="0"/>
              </a:rPr>
              <a:t>A simple undirected weighted cyclic graph: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52DB0-C138-4F28-BAF0-55441BBBF32B}"/>
              </a:ext>
            </a:extLst>
          </p:cNvPr>
          <p:cNvSpPr/>
          <p:nvPr/>
        </p:nvSpPr>
        <p:spPr>
          <a:xfrm>
            <a:off x="685800" y="388203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trail</a:t>
            </a:r>
            <a:r>
              <a:rPr lang="en-US" dirty="0"/>
              <a:t> is a </a:t>
            </a:r>
            <a:r>
              <a:rPr lang="en-US" i="1" dirty="0"/>
              <a:t>walk</a:t>
            </a:r>
            <a:r>
              <a:rPr lang="en-US" dirty="0"/>
              <a:t> in which all edges are distinct. </a:t>
            </a:r>
            <a:br>
              <a:rPr lang="en-US" dirty="0"/>
            </a:br>
            <a:r>
              <a:rPr lang="en-US" dirty="0"/>
              <a:t>(SB-G-P-SB-MK)</a:t>
            </a:r>
          </a:p>
        </p:txBody>
      </p:sp>
    </p:spTree>
    <p:extLst>
      <p:ext uri="{BB962C8B-B14F-4D97-AF65-F5344CB8AC3E}">
        <p14:creationId xmlns:p14="http://schemas.microsoft.com/office/powerpoint/2010/main" val="586302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843AA1-2A7D-45F2-A75B-44EB707B661E}"/>
              </a:ext>
            </a:extLst>
          </p:cNvPr>
          <p:cNvSpPr/>
          <p:nvPr/>
        </p:nvSpPr>
        <p:spPr>
          <a:xfrm>
            <a:off x="2879880" y="3119735"/>
            <a:ext cx="338426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cs typeface="+mn-cs"/>
              </a:rPr>
              <a:t>Begin Lab 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457ED3-E5AB-4061-B8C8-BF4766A5DA28}"/>
              </a:ext>
            </a:extLst>
          </p:cNvPr>
          <p:cNvSpPr/>
          <p:nvPr/>
        </p:nvSpPr>
        <p:spPr>
          <a:xfrm>
            <a:off x="496133" y="300335"/>
            <a:ext cx="131318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cs typeface="+mn-cs"/>
              </a:rPr>
              <a:t>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5534B-634A-4E0B-8D2A-066EC444DF70}"/>
              </a:ext>
            </a:extLst>
          </p:cNvPr>
          <p:cNvSpPr/>
          <p:nvPr/>
        </p:nvSpPr>
        <p:spPr>
          <a:xfrm>
            <a:off x="478188" y="1224260"/>
            <a:ext cx="42443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cs typeface="+mn-cs"/>
              </a:rPr>
              <a:t>Object Oriented Programming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>
            <a:extLst>
              <a:ext uri="{FF2B5EF4-FFF2-40B4-BE49-F238E27FC236}">
                <a16:creationId xmlns:a16="http://schemas.microsoft.com/office/drawing/2014/main" id="{EA70EEB8-854A-40DC-8CF9-B77B65BFF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641475"/>
            <a:ext cx="21082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Just a </a:t>
            </a:r>
            <a:r>
              <a:rPr lang="en-US" altLang="en-US" sz="2800" b="1" dirty="0">
                <a:latin typeface="Tekton Pro" panose="020F0603020208020904" pitchFamily="34" charset="0"/>
              </a:rPr>
              <a:t>Graph</a:t>
            </a:r>
            <a:r>
              <a:rPr lang="en-US" altLang="en-US" dirty="0"/>
              <a:t>,</a:t>
            </a:r>
          </a:p>
          <a:p>
            <a:pPr algn="ctr"/>
            <a:r>
              <a:rPr lang="en-US" altLang="en-US" dirty="0"/>
              <a:t>like a quadrilateral with no special properties to make it a kite or trapezoid or parallelogram</a:t>
            </a:r>
          </a:p>
        </p:txBody>
      </p:sp>
      <p:cxnSp>
        <p:nvCxnSpPr>
          <p:cNvPr id="8195" name="Straight Connector 7">
            <a:extLst>
              <a:ext uri="{FF2B5EF4-FFF2-40B4-BE49-F238E27FC236}">
                <a16:creationId xmlns:a16="http://schemas.microsoft.com/office/drawing/2014/main" id="{797937FD-229C-4C2B-8F54-6243C4960A0E}"/>
              </a:ext>
            </a:extLst>
          </p:cNvPr>
          <p:cNvCxnSpPr>
            <a:cxnSpLocks/>
            <a:endCxn id="8194" idx="0"/>
          </p:cNvCxnSpPr>
          <p:nvPr/>
        </p:nvCxnSpPr>
        <p:spPr bwMode="auto">
          <a:xfrm flipH="1">
            <a:off x="1727200" y="1143000"/>
            <a:ext cx="1854200" cy="4984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8196" name="TextBox 8">
            <a:extLst>
              <a:ext uri="{FF2B5EF4-FFF2-40B4-BE49-F238E27FC236}">
                <a16:creationId xmlns:a16="http://schemas.microsoft.com/office/drawing/2014/main" id="{16EE7FFD-980D-465B-94AC-66A026DCE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2919413"/>
            <a:ext cx="1600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 dirty="0">
                <a:latin typeface="Tekton Pro" panose="020F0603020208020904" pitchFamily="34" charset="0"/>
              </a:rPr>
              <a:t>Walk</a:t>
            </a:r>
            <a:endParaRPr lang="en-US" altLang="en-US" b="1" dirty="0">
              <a:latin typeface="Tekton Pro" panose="020F06030202080209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60E999-F788-4419-B33C-2BE036C37210}"/>
              </a:ext>
            </a:extLst>
          </p:cNvPr>
          <p:cNvGrpSpPr/>
          <p:nvPr/>
        </p:nvGrpSpPr>
        <p:grpSpPr>
          <a:xfrm>
            <a:off x="2495551" y="76200"/>
            <a:ext cx="2171699" cy="1066800"/>
            <a:chOff x="3619501" y="2590800"/>
            <a:chExt cx="2171699" cy="1066800"/>
          </a:xfrm>
          <a:noFill/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966D7C8-4421-4068-9D6E-E9803D39E311}"/>
                </a:ext>
              </a:extLst>
            </p:cNvPr>
            <p:cNvSpPr/>
            <p:nvPr/>
          </p:nvSpPr>
          <p:spPr bwMode="auto">
            <a:xfrm>
              <a:off x="3619501" y="2590800"/>
              <a:ext cx="2171699" cy="1066800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3C5D23-1146-42C4-94B9-665F1D773111}"/>
                </a:ext>
              </a:extLst>
            </p:cNvPr>
            <p:cNvSpPr txBox="1"/>
            <p:nvPr/>
          </p:nvSpPr>
          <p:spPr>
            <a:xfrm>
              <a:off x="3790950" y="2891135"/>
              <a:ext cx="1714500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dirty="0"/>
                <a:t>Connected?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9CE76C-6626-4EFE-B1D2-B12AC064EBDF}"/>
              </a:ext>
            </a:extLst>
          </p:cNvPr>
          <p:cNvGrpSpPr/>
          <p:nvPr/>
        </p:nvGrpSpPr>
        <p:grpSpPr>
          <a:xfrm>
            <a:off x="3733800" y="1324693"/>
            <a:ext cx="2171699" cy="1066800"/>
            <a:chOff x="3619501" y="2590800"/>
            <a:chExt cx="2171699" cy="1066800"/>
          </a:xfrm>
          <a:noFill/>
        </p:grpSpPr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3530567-4D1E-4BE9-9BC5-96AAEF633EBC}"/>
                </a:ext>
              </a:extLst>
            </p:cNvPr>
            <p:cNvSpPr/>
            <p:nvPr/>
          </p:nvSpPr>
          <p:spPr bwMode="auto">
            <a:xfrm>
              <a:off x="3619501" y="2590800"/>
              <a:ext cx="2171699" cy="1066800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CD13CC-4E5A-49D0-83C7-3B87C0F33B1E}"/>
                </a:ext>
              </a:extLst>
            </p:cNvPr>
            <p:cNvSpPr txBox="1"/>
            <p:nvPr/>
          </p:nvSpPr>
          <p:spPr>
            <a:xfrm>
              <a:off x="3922296" y="2732791"/>
              <a:ext cx="1600200" cy="830997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Repeats</a:t>
              </a:r>
            </a:p>
            <a:p>
              <a:pPr algn="ctr">
                <a:defRPr/>
              </a:pPr>
              <a:r>
                <a:rPr lang="en-US" dirty="0"/>
                <a:t>edge?</a:t>
              </a:r>
            </a:p>
          </p:txBody>
        </p:sp>
      </p:grpSp>
      <p:cxnSp>
        <p:nvCxnSpPr>
          <p:cNvPr id="8199" name="Straight Connector 17">
            <a:extLst>
              <a:ext uri="{FF2B5EF4-FFF2-40B4-BE49-F238E27FC236}">
                <a16:creationId xmlns:a16="http://schemas.microsoft.com/office/drawing/2014/main" id="{EE1E9707-DBD8-482B-90D3-723C4E181B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81400" y="1143000"/>
            <a:ext cx="1238250" cy="180975"/>
          </a:xfrm>
          <a:prstGeom prst="lin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8200" name="Straight Connector 20">
            <a:extLst>
              <a:ext uri="{FF2B5EF4-FFF2-40B4-BE49-F238E27FC236}">
                <a16:creationId xmlns:a16="http://schemas.microsoft.com/office/drawing/2014/main" id="{42BDDF5C-8CE0-4884-A084-AFAAB3DEDE9B}"/>
              </a:ext>
            </a:extLst>
          </p:cNvPr>
          <p:cNvCxnSpPr>
            <a:cxnSpLocks/>
            <a:stCxn id="8196" idx="0"/>
          </p:cNvCxnSpPr>
          <p:nvPr/>
        </p:nvCxnSpPr>
        <p:spPr bwMode="auto">
          <a:xfrm flipV="1">
            <a:off x="3581400" y="2390775"/>
            <a:ext cx="1238250" cy="528638"/>
          </a:xfrm>
          <a:prstGeom prst="lin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8491CE-3A49-4727-A761-B0AE7F497309}"/>
              </a:ext>
            </a:extLst>
          </p:cNvPr>
          <p:cNvGrpSpPr/>
          <p:nvPr/>
        </p:nvGrpSpPr>
        <p:grpSpPr>
          <a:xfrm>
            <a:off x="4872790" y="2828364"/>
            <a:ext cx="2171699" cy="1066800"/>
            <a:chOff x="3619501" y="2590800"/>
            <a:chExt cx="2171699" cy="1066800"/>
          </a:xfrm>
          <a:noFill/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E28BFC50-B866-4401-A00B-89DF9F93B7E9}"/>
                </a:ext>
              </a:extLst>
            </p:cNvPr>
            <p:cNvSpPr/>
            <p:nvPr/>
          </p:nvSpPr>
          <p:spPr bwMode="auto">
            <a:xfrm>
              <a:off x="3619501" y="2590800"/>
              <a:ext cx="2171699" cy="1066800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F23B18-6762-45FA-803C-EA4722AA1487}"/>
                </a:ext>
              </a:extLst>
            </p:cNvPr>
            <p:cNvSpPr txBox="1"/>
            <p:nvPr/>
          </p:nvSpPr>
          <p:spPr>
            <a:xfrm>
              <a:off x="3922296" y="2732791"/>
              <a:ext cx="1600200" cy="830997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Repeats</a:t>
              </a:r>
            </a:p>
            <a:p>
              <a:pPr algn="ctr">
                <a:defRPr/>
              </a:pPr>
              <a:r>
                <a:rPr lang="en-US" dirty="0"/>
                <a:t>vertex?</a:t>
              </a:r>
            </a:p>
          </p:txBody>
        </p:sp>
      </p:grpSp>
      <p:cxnSp>
        <p:nvCxnSpPr>
          <p:cNvPr id="8202" name="Straight Connector 26">
            <a:extLst>
              <a:ext uri="{FF2B5EF4-FFF2-40B4-BE49-F238E27FC236}">
                <a16:creationId xmlns:a16="http://schemas.microsoft.com/office/drawing/2014/main" id="{3C762799-7C57-4703-ADB9-A381875FFD0D}"/>
              </a:ext>
            </a:extLst>
          </p:cNvPr>
          <p:cNvCxnSpPr>
            <a:cxnSpLocks/>
          </p:cNvCxnSpPr>
          <p:nvPr/>
        </p:nvCxnSpPr>
        <p:spPr bwMode="auto">
          <a:xfrm>
            <a:off x="4819650" y="2390775"/>
            <a:ext cx="1138238" cy="43815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03" name="Straight Connector 29">
            <a:extLst>
              <a:ext uri="{FF2B5EF4-FFF2-40B4-BE49-F238E27FC236}">
                <a16:creationId xmlns:a16="http://schemas.microsoft.com/office/drawing/2014/main" id="{2E21D6FE-456F-4B7B-89FD-5AC4F03AB893}"/>
              </a:ext>
            </a:extLst>
          </p:cNvPr>
          <p:cNvCxnSpPr>
            <a:cxnSpLocks/>
          </p:cNvCxnSpPr>
          <p:nvPr/>
        </p:nvCxnSpPr>
        <p:spPr bwMode="auto">
          <a:xfrm>
            <a:off x="5957888" y="3895725"/>
            <a:ext cx="1139825" cy="43656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8204" name="TextBox 31">
            <a:extLst>
              <a:ext uri="{FF2B5EF4-FFF2-40B4-BE49-F238E27FC236}">
                <a16:creationId xmlns:a16="http://schemas.microsoft.com/office/drawing/2014/main" id="{65E0B670-9FA3-48B2-9142-DB8D86769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4381500"/>
            <a:ext cx="1600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ekton Pro" panose="020F0603020208020904" pitchFamily="34" charset="0"/>
              </a:rPr>
              <a:t>Trail</a:t>
            </a:r>
            <a:endParaRPr lang="en-US" altLang="en-US" b="1">
              <a:latin typeface="Tekton Pro" panose="020F0603020208020904" pitchFamily="34" charset="0"/>
            </a:endParaRPr>
          </a:p>
        </p:txBody>
      </p:sp>
      <p:cxnSp>
        <p:nvCxnSpPr>
          <p:cNvPr id="8205" name="Straight Connector 32">
            <a:extLst>
              <a:ext uri="{FF2B5EF4-FFF2-40B4-BE49-F238E27FC236}">
                <a16:creationId xmlns:a16="http://schemas.microsoft.com/office/drawing/2014/main" id="{B099BD9F-DAC3-4379-AD08-AD222D8FC15A}"/>
              </a:ext>
            </a:extLst>
          </p:cNvPr>
          <p:cNvCxnSpPr>
            <a:cxnSpLocks/>
            <a:stCxn id="8204" idx="0"/>
          </p:cNvCxnSpPr>
          <p:nvPr/>
        </p:nvCxnSpPr>
        <p:spPr bwMode="auto">
          <a:xfrm flipV="1">
            <a:off x="4808538" y="3852863"/>
            <a:ext cx="1238250" cy="528637"/>
          </a:xfrm>
          <a:prstGeom prst="lin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0E99B7-92C0-45AA-99E9-F718827A27FA}"/>
              </a:ext>
            </a:extLst>
          </p:cNvPr>
          <p:cNvGrpSpPr/>
          <p:nvPr/>
        </p:nvGrpSpPr>
        <p:grpSpPr>
          <a:xfrm>
            <a:off x="6011779" y="4339670"/>
            <a:ext cx="2171699" cy="1066800"/>
            <a:chOff x="3619501" y="2590800"/>
            <a:chExt cx="2171699" cy="1066800"/>
          </a:xfrm>
          <a:noFill/>
        </p:grpSpPr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218559A1-BCC3-43EC-B2F5-B9B08F0A81A5}"/>
                </a:ext>
              </a:extLst>
            </p:cNvPr>
            <p:cNvSpPr/>
            <p:nvPr/>
          </p:nvSpPr>
          <p:spPr bwMode="auto">
            <a:xfrm>
              <a:off x="3619501" y="2590800"/>
              <a:ext cx="2171699" cy="1066800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06C510-D5FE-49B2-91A1-45C727852948}"/>
                </a:ext>
              </a:extLst>
            </p:cNvPr>
            <p:cNvSpPr txBox="1"/>
            <p:nvPr/>
          </p:nvSpPr>
          <p:spPr>
            <a:xfrm>
              <a:off x="3922296" y="2732791"/>
              <a:ext cx="1600200" cy="830997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Start</a:t>
              </a:r>
            </a:p>
            <a:p>
              <a:pPr algn="ctr">
                <a:defRPr/>
              </a:pPr>
              <a:r>
                <a:rPr lang="en-US" dirty="0"/>
                <a:t>=end?</a:t>
              </a:r>
            </a:p>
          </p:txBody>
        </p:sp>
      </p:grpSp>
      <p:sp>
        <p:nvSpPr>
          <p:cNvPr id="8207" name="TextBox 36">
            <a:extLst>
              <a:ext uri="{FF2B5EF4-FFF2-40B4-BE49-F238E27FC236}">
                <a16:creationId xmlns:a16="http://schemas.microsoft.com/office/drawing/2014/main" id="{BF9861FE-581F-4AFF-9225-F1A278F43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8" y="5876925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ekton Pro" panose="020F0603020208020904" pitchFamily="34" charset="0"/>
              </a:rPr>
              <a:t>Path</a:t>
            </a:r>
            <a:endParaRPr lang="en-US" altLang="en-US" b="1">
              <a:latin typeface="Tekton Pro" panose="020F0603020208020904" pitchFamily="34" charset="0"/>
            </a:endParaRPr>
          </a:p>
        </p:txBody>
      </p:sp>
      <p:cxnSp>
        <p:nvCxnSpPr>
          <p:cNvPr id="8208" name="Straight Connector 37">
            <a:extLst>
              <a:ext uri="{FF2B5EF4-FFF2-40B4-BE49-F238E27FC236}">
                <a16:creationId xmlns:a16="http://schemas.microsoft.com/office/drawing/2014/main" id="{E2ACA9F2-86B0-4181-9F5C-E880AF5E6B24}"/>
              </a:ext>
            </a:extLst>
          </p:cNvPr>
          <p:cNvCxnSpPr>
            <a:cxnSpLocks/>
            <a:stCxn id="8207" idx="0"/>
          </p:cNvCxnSpPr>
          <p:nvPr/>
        </p:nvCxnSpPr>
        <p:spPr bwMode="auto">
          <a:xfrm flipV="1">
            <a:off x="5856288" y="5391150"/>
            <a:ext cx="1238250" cy="4857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09" name="Straight Connector 38">
            <a:extLst>
              <a:ext uri="{FF2B5EF4-FFF2-40B4-BE49-F238E27FC236}">
                <a16:creationId xmlns:a16="http://schemas.microsoft.com/office/drawing/2014/main" id="{6FDE98A9-7EC0-4E68-AFC1-082D6A807588}"/>
              </a:ext>
            </a:extLst>
          </p:cNvPr>
          <p:cNvCxnSpPr>
            <a:cxnSpLocks/>
            <a:endCxn id="8210" idx="0"/>
          </p:cNvCxnSpPr>
          <p:nvPr/>
        </p:nvCxnSpPr>
        <p:spPr bwMode="auto">
          <a:xfrm>
            <a:off x="7069138" y="5407025"/>
            <a:ext cx="1114425" cy="469900"/>
          </a:xfrm>
          <a:prstGeom prst="lin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</p:cxnSp>
      <p:sp>
        <p:nvSpPr>
          <p:cNvPr id="8210" name="TextBox 39">
            <a:extLst>
              <a:ext uri="{FF2B5EF4-FFF2-40B4-BE49-F238E27FC236}">
                <a16:creationId xmlns:a16="http://schemas.microsoft.com/office/drawing/2014/main" id="{F910A171-A922-4E8F-8A7F-51F1EBFDB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463" y="5876925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ekton Pro" panose="020F0603020208020904" pitchFamily="34" charset="0"/>
              </a:rPr>
              <a:t>Cycle</a:t>
            </a:r>
            <a:endParaRPr lang="en-US" altLang="en-US" b="1">
              <a:latin typeface="Tekton Pro" panose="020F06030202080209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1E93F-31F3-4DAA-BC08-28426E4A54EE}"/>
              </a:ext>
            </a:extLst>
          </p:cNvPr>
          <p:cNvSpPr txBox="1"/>
          <p:nvPr/>
        </p:nvSpPr>
        <p:spPr>
          <a:xfrm>
            <a:off x="6314574" y="1714869"/>
            <a:ext cx="2829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an edge repeats, it must be only a walk.</a:t>
            </a:r>
          </a:p>
        </p:txBody>
      </p:sp>
    </p:spTree>
    <p:extLst>
      <p:ext uri="{BB962C8B-B14F-4D97-AF65-F5344CB8AC3E}">
        <p14:creationId xmlns:p14="http://schemas.microsoft.com/office/powerpoint/2010/main" val="124993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EBE3A29-AAB7-4A23-BDDA-DC865CD2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3" r="5588" b="2919"/>
          <a:stretch>
            <a:fillRect/>
          </a:stretch>
        </p:blipFill>
        <p:spPr bwMode="auto">
          <a:xfrm>
            <a:off x="2133600" y="2268034"/>
            <a:ext cx="5486400" cy="458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1139994B-73D7-4AB7-8E13-C60036ACF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734634"/>
            <a:ext cx="62484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omic Sans MS" panose="030F0702030302020204" pitchFamily="66" charset="0"/>
              </a:rPr>
              <a:t>A simple undirected weighted cyclic graph: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52DB0-C138-4F28-BAF0-55441BBBF32B}"/>
              </a:ext>
            </a:extLst>
          </p:cNvPr>
          <p:cNvSpPr/>
          <p:nvPr/>
        </p:nvSpPr>
        <p:spPr>
          <a:xfrm>
            <a:off x="685800" y="388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path</a:t>
            </a:r>
            <a:r>
              <a:rPr lang="en-US" dirty="0"/>
              <a:t> is a </a:t>
            </a:r>
            <a:r>
              <a:rPr lang="en-US" i="1" dirty="0"/>
              <a:t>trail</a:t>
            </a:r>
            <a:r>
              <a:rPr lang="en-US" dirty="0"/>
              <a:t> in which all vertices are distinct.  (SB-G-P)</a:t>
            </a:r>
          </a:p>
        </p:txBody>
      </p:sp>
    </p:spTree>
    <p:extLst>
      <p:ext uri="{BB962C8B-B14F-4D97-AF65-F5344CB8AC3E}">
        <p14:creationId xmlns:p14="http://schemas.microsoft.com/office/powerpoint/2010/main" val="351640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EBE3A29-AAB7-4A23-BDDA-DC865CD2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3" r="5588" b="2919"/>
          <a:stretch>
            <a:fillRect/>
          </a:stretch>
        </p:blipFill>
        <p:spPr bwMode="auto">
          <a:xfrm>
            <a:off x="2133600" y="2268034"/>
            <a:ext cx="5486400" cy="458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1139994B-73D7-4AB7-8E13-C60036ACF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734634"/>
            <a:ext cx="62484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omic Sans MS" panose="030F0702030302020204" pitchFamily="66" charset="0"/>
              </a:rPr>
              <a:t>A simple undirected weighted cyclic graph: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52DB0-C138-4F28-BAF0-55441BBBF32B}"/>
              </a:ext>
            </a:extLst>
          </p:cNvPr>
          <p:cNvSpPr/>
          <p:nvPr/>
        </p:nvSpPr>
        <p:spPr>
          <a:xfrm>
            <a:off x="685800" y="388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cycle</a:t>
            </a:r>
            <a:r>
              <a:rPr lang="en-US" dirty="0"/>
              <a:t> is a </a:t>
            </a:r>
            <a:r>
              <a:rPr lang="en-US" i="1" dirty="0"/>
              <a:t>path</a:t>
            </a:r>
            <a:r>
              <a:rPr lang="en-US" dirty="0"/>
              <a:t> which connects a vertex to itself.  (G-P-K-G)</a:t>
            </a:r>
          </a:p>
        </p:txBody>
      </p:sp>
    </p:spTree>
    <p:extLst>
      <p:ext uri="{BB962C8B-B14F-4D97-AF65-F5344CB8AC3E}">
        <p14:creationId xmlns:p14="http://schemas.microsoft.com/office/powerpoint/2010/main" val="138347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36D72F-8265-4A0B-8B00-A02AA966CDDD}"/>
              </a:ext>
            </a:extLst>
          </p:cNvPr>
          <p:cNvSpPr/>
          <p:nvPr/>
        </p:nvSpPr>
        <p:spPr>
          <a:xfrm>
            <a:off x="762000" y="1447800"/>
            <a:ext cx="8153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225675" algn="ctr"/>
                <a:tab pos="6064250" algn="ctr"/>
              </a:tabLst>
            </a:pP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 	</a:t>
            </a:r>
            <a:r>
              <a:rPr lang="en-US" sz="3200" b="1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Edges my repeat	Vertices may repeat</a:t>
            </a:r>
            <a:endParaRPr lang="en-US" sz="3200" dirty="0"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78050" algn="ctr"/>
                <a:tab pos="6064250" algn="ctr"/>
              </a:tabLst>
            </a:pPr>
            <a:r>
              <a:rPr lang="en-US" sz="3200" b="1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Walk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yes	yes</a:t>
            </a:r>
            <a:endParaRPr lang="en-US" sz="3200" dirty="0"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78050" algn="ctr"/>
                <a:tab pos="6064250" algn="ctr"/>
              </a:tabLst>
            </a:pPr>
            <a:r>
              <a:rPr lang="en-US" sz="3200" b="1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Trail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no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yes</a:t>
            </a:r>
            <a:endParaRPr lang="en-US" sz="3200" dirty="0"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78050" algn="ctr"/>
                <a:tab pos="6064250" algn="ctr"/>
              </a:tabLst>
            </a:pPr>
            <a:r>
              <a:rPr lang="en-US" sz="3200" b="1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Path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no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no</a:t>
            </a:r>
            <a:endParaRPr lang="en-US" sz="3200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028700" algn="ctr"/>
                <a:tab pos="2400300" algn="ctr"/>
              </a:tabLst>
            </a:pP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028700" algn="ctr"/>
                <a:tab pos="2400300" algn="ctr"/>
              </a:tabLst>
            </a:pPr>
            <a:endParaRPr lang="en-US" sz="3200" dirty="0">
              <a:ea typeface="Times New Roman" panose="02020603050405020304" pitchFamily="18" charset="0"/>
            </a:endParaRPr>
          </a:p>
          <a:p>
            <a:pPr marL="1311275" marR="0" indent="-1311275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       Cycle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= A path  </a:t>
            </a:r>
            <a:r>
              <a:rPr lang="en-US" sz="3200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+</a:t>
            </a:r>
            <a:endParaRPr lang="en-US" sz="3200" dirty="0"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E77CCB-B290-4F8B-B88F-5CAA1BC62373}"/>
              </a:ext>
            </a:extLst>
          </p:cNvPr>
          <p:cNvSpPr/>
          <p:nvPr/>
        </p:nvSpPr>
        <p:spPr>
          <a:xfrm>
            <a:off x="4419600" y="4114800"/>
            <a:ext cx="4114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an edge that takes you</a:t>
            </a:r>
            <a:b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back to the start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368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F98179-362F-4165-8D9A-85D1CBE5C024}"/>
              </a:ext>
            </a:extLst>
          </p:cNvPr>
          <p:cNvSpPr/>
          <p:nvPr/>
        </p:nvSpPr>
        <p:spPr>
          <a:xfrm>
            <a:off x="950495" y="4572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simple graph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doesn’t contain loops or multiple edges between nodes</a:t>
            </a:r>
            <a:endParaRPr lang="en-US" dirty="0"/>
          </a:p>
        </p:txBody>
      </p:sp>
      <p:pic>
        <p:nvPicPr>
          <p:cNvPr id="3074" name="Picture 2" descr="SimpleGraph">
            <a:extLst>
              <a:ext uri="{FF2B5EF4-FFF2-40B4-BE49-F238E27FC236}">
                <a16:creationId xmlns:a16="http://schemas.microsoft.com/office/drawing/2014/main" id="{21B1DC57-7F56-40BD-9CC8-BD29F2392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772400" cy="2743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09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F98179-362F-4165-8D9A-85D1CBE5C024}"/>
              </a:ext>
            </a:extLst>
          </p:cNvPr>
          <p:cNvSpPr/>
          <p:nvPr/>
        </p:nvSpPr>
        <p:spPr>
          <a:xfrm>
            <a:off x="950495" y="4572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simple directed graph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has no multiple arrows with same source and target nodes.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9578853-F977-4648-B583-D71A0E43E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549892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63C48E-9D1E-4D6C-AFE5-9230614603F8}"/>
              </a:ext>
            </a:extLst>
          </p:cNvPr>
          <p:cNvSpPr/>
          <p:nvPr/>
        </p:nvSpPr>
        <p:spPr>
          <a:xfrm>
            <a:off x="2751221" y="16146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 simple directed acyclic graph: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0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0E8E12-E4D6-40D2-BB74-F40D65063E0D}"/>
              </a:ext>
            </a:extLst>
          </p:cNvPr>
          <p:cNvSpPr/>
          <p:nvPr/>
        </p:nvSpPr>
        <p:spPr>
          <a:xfrm>
            <a:off x="1143000" y="609600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cyclic graph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has at least one cycle.</a:t>
            </a:r>
            <a:endParaRPr lang="en-US" sz="3200" dirty="0">
              <a:ea typeface="Times New Roman" panose="02020603050405020304" pitchFamily="18" charset="0"/>
            </a:endParaRP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BAA4C94D-8255-46E7-ADD5-4A5F7CAA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42" y="1524000"/>
            <a:ext cx="7217434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28828"/>
      </p:ext>
    </p:extLst>
  </p:cSld>
  <p:clrMapOvr>
    <a:masterClrMapping/>
  </p:clrMapOvr>
</p:sld>
</file>

<file path=ppt/theme/theme1.xml><?xml version="1.0" encoding="utf-8"?>
<a:theme xmlns:a="http://schemas.openxmlformats.org/drawingml/2006/main" name="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Designs\Dads Tie.pot</Template>
  <TotalTime>9453</TotalTime>
  <Words>948</Words>
  <Application>Microsoft Office PowerPoint</Application>
  <PresentationFormat>On-screen Show (4:3)</PresentationFormat>
  <Paragraphs>239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-apple-system</vt:lpstr>
      <vt:lpstr>Arial</vt:lpstr>
      <vt:lpstr>Arimo</vt:lpstr>
      <vt:lpstr>Calibri</vt:lpstr>
      <vt:lpstr>Comic Sans MS</vt:lpstr>
      <vt:lpstr>Monotype Sorts</vt:lpstr>
      <vt:lpstr>Tekton Pro</vt:lpstr>
      <vt:lpstr>Times New Roman</vt:lpstr>
      <vt:lpstr>Dads Tie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Theory</vt:lpstr>
      <vt:lpstr>PowerPoint Presentation</vt:lpstr>
      <vt:lpstr>Graph Theory</vt:lpstr>
      <vt:lpstr>Complete Graph</vt:lpstr>
      <vt:lpstr>Undirected Graph</vt:lpstr>
      <vt:lpstr>Adjacency Matrix for an Undirected Graph</vt:lpstr>
      <vt:lpstr>Directed Graph</vt:lpstr>
      <vt:lpstr>Adjacenty Matrix for a Directed Graph</vt:lpstr>
      <vt:lpstr>Graph Theory</vt:lpstr>
      <vt:lpstr>Graph Theory</vt:lpstr>
      <vt:lpstr>Graph Theory</vt:lpstr>
      <vt:lpstr>Graph Theory</vt:lpstr>
      <vt:lpstr>Graph Theory</vt:lpstr>
      <vt:lpstr>Matrix Multiplication</vt:lpstr>
      <vt:lpstr>Questions?</vt:lpstr>
      <vt:lpstr>PowerPoint Presentation</vt:lpstr>
      <vt:lpstr>PowerPoint Presentation</vt:lpstr>
    </vt:vector>
  </TitlesOfParts>
  <Company>Skylight Publishing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Methods</dc:title>
  <dc:subject>Chapter 7</dc:subject>
  <dc:creator>Maria Litvin and Gary Litvin</dc:creator>
  <cp:lastModifiedBy>WELDON JASIK</cp:lastModifiedBy>
  <cp:revision>585</cp:revision>
  <cp:lastPrinted>2021-05-14T18:26:42Z</cp:lastPrinted>
  <dcterms:created xsi:type="dcterms:W3CDTF">2002-08-16T13:24:03Z</dcterms:created>
  <dcterms:modified xsi:type="dcterms:W3CDTF">2021-05-14T18:27:34Z</dcterms:modified>
</cp:coreProperties>
</file>