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>
            <a:extLst>
              <a:ext uri="{FF2B5EF4-FFF2-40B4-BE49-F238E27FC236}">
                <a16:creationId xmlns:a16="http://schemas.microsoft.com/office/drawing/2014/main" id="{E55C8A69-C30D-4DDB-AA9C-66CB82CF53A5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A6D9C3D-397E-449B-B22B-4A7E77E90D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75F5D10-1E1D-4D9B-B628-BD9EB71BA5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E912F0A-DB82-4EB9-9AA9-8B40BF399B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ED759A1-42F3-4D0A-9394-5080EFC052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465EC9A-87CD-4D33-8985-88DCCC0686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925B238-CB1E-429C-BFFB-BC7E258ECD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8B76-A6CA-4C96-B377-7B0DF21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E23FD-0D92-42CE-9AEF-00F1FE6E0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B8BF-72C0-4CF2-A040-63D46E2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026D-ABE8-4E52-A8BA-E1B1FCE1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B698-8CC5-49BE-B287-516A7124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F999C-26AA-4C91-A370-C7851D904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63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5844F-0A52-47E4-89B5-BF6603661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D6287-DBF1-475E-88CD-8217A6EB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0DC4-3919-4558-95CF-1E644FD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A9B93-B418-4253-BB27-A78E3227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1D64-E536-4AF8-A23B-E7C2949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DF191-60BB-4CD9-B762-527E73D3B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2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3396-9280-4C4F-B523-C3171A8E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BD24-E228-4F22-8202-838FD2F3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2AC6-5CC3-4B2A-8B84-8BC13B3B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E04F-7973-453A-B5C4-F81AB252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18D5-BE1F-4E52-9154-89C61030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5DD99-9DAB-46EA-BCF1-BD11D3580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54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4744-7153-4497-BFDB-4BD0D5CB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879C-0376-430E-9CF5-59CD846B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3B67-4207-4E82-8F77-F07264A4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7FF8-D057-470E-904D-7C39AA44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DF6D9-2D9C-4205-954B-63C7AA1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229AC-8E37-46A8-B06A-8F07A58A5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46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CCDF-0410-475C-B134-F0EC2B68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DBC3-A568-4552-9C31-78233148A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482EA-B760-4221-A971-B19D69755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CF3E-4128-44CF-8499-56BAF923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04C6-955B-4375-B77A-D9F41997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8E815-0FC4-47ED-BE3E-EE2AE008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30048-BB89-48D3-A787-49370D5D5B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15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8977-D9AC-4616-991C-8F8F2FF5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EC9F-A983-4144-B2E8-51B544A3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73B57-F472-43D1-A2B6-F7E2E92C2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7858E-1F5A-4B31-85AF-C421F853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9C967-643F-4BFD-9C0C-CE3094D68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86A7E-A21F-41EB-A771-125E4A06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936D7-0441-445B-B861-D7C73641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01470-DC85-4C60-A7FB-E2C79F92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CFCE-0028-440B-9FC4-CC8731087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0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BD09-F986-437F-A992-6888F856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99A2E-6C9E-4860-9494-7AAADB2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499A-27E0-402A-BAC8-AF7C36DE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2B83-361A-425C-827E-DE20AB28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63231-13D8-487D-885F-71EFD5BB95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36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25A07-B509-47F7-BF84-82BA34D7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0F207-F128-49B5-9FA6-D74D01A1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42FFF-C596-49F9-8E6F-FD182188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8ECA8-54BA-4F98-8F3A-12762373D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07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49DB-E688-4C60-A4CE-02BC0F83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D7AB-9C27-45A0-9CA5-80B5AC54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F6A5-E936-4ACC-A91D-0A1DB180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11FD-1973-4774-A55B-87C623EF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E0E26-9BC8-4798-839F-0CB7EDDC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B7741-4F1A-4523-B1BE-74B57867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42F43-3219-46CB-BD82-5C734D2C00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23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D321-F082-4380-B7BB-845EB3E2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41F96-408A-403B-AC2A-36D2B98D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CE8AB-A0D1-496C-A197-D52DC1596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12399-3FE4-4BD7-BE54-B49394AB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ECDC-0E0F-4208-B221-58857590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4D5A-E9AB-4326-960D-55BDA303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6CD52-71C5-4548-81FF-C0BCB97100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EA28A52-ED5D-4CC3-BCFF-CF99FC893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1EB4C00-A703-40EC-9878-E24D110C3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F1C2F-119C-4D9E-8184-F50A504917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908359-4F19-4903-B328-7D1C0085DF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F9F5F1B-077F-42B8-9C45-D987D6607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DB00EE9D-858F-4D9C-A58E-689BA2C307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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706953D-7E73-408B-BEFE-2D16934392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143000"/>
          </a:xfrm>
        </p:spPr>
        <p:txBody>
          <a:bodyPr/>
          <a:lstStyle/>
          <a:p>
            <a:pPr algn="ctr"/>
            <a:r>
              <a:rPr lang="en-US" altLang="en-US" sz="8000" b="1"/>
              <a:t>Multiplying Matrices</a:t>
            </a:r>
            <a:endParaRPr lang="en-US" altLang="en-U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4809AC0F-24CB-43D7-A179-917C500E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/>
              <a:t>Scalar Multiplication - each element in a matrix is multiplied by a constant.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149A5B58-4354-43C2-B696-B4E4B7F00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057400"/>
          <a:ext cx="3886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130300" imgH="203200" progId="Equation.DSMT36">
                  <p:embed/>
                </p:oleObj>
              </mc:Choice>
              <mc:Fallback>
                <p:oleObj name="Equation" r:id="rId3" imgW="1130300" imgH="203200" progId="Equation.DSMT3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3886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EDD25223-E731-4902-8EA6-A80F085C1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057400"/>
          <a:ext cx="3352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977900" imgH="203200" progId="Equation.DSMT36">
                  <p:embed/>
                </p:oleObj>
              </mc:Choice>
              <mc:Fallback>
                <p:oleObj name="Equation" r:id="rId5" imgW="977900" imgH="203200" progId="Equation.DSMT3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3352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C40946A8-F0CD-4C79-AC6A-6C6961B6A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276600"/>
          <a:ext cx="30480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914400" imgH="431800" progId="Equation.DSMT36">
                  <p:embed/>
                </p:oleObj>
              </mc:Choice>
              <mc:Fallback>
                <p:oleObj name="Equation" r:id="rId7" imgW="914400" imgH="431800" progId="Equation.DSMT3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30480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820E626D-C165-4F6F-97C9-DD762C719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276600"/>
          <a:ext cx="2717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9" imgW="863600" imgH="431800" progId="Equation.DSMT36">
                  <p:embed/>
                </p:oleObj>
              </mc:Choice>
              <mc:Fallback>
                <p:oleObj name="Equation" r:id="rId9" imgW="863600" imgH="431800" progId="Equation.DSMT3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76600"/>
                        <a:ext cx="2717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2BD1880B-F6CF-4C2A-8B24-78ABE3666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953000"/>
          <a:ext cx="34290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1" imgW="1346200" imgH="660400" progId="Equation.DSMT36">
                  <p:embed/>
                </p:oleObj>
              </mc:Choice>
              <mc:Fallback>
                <p:oleObj name="Equation" r:id="rId11" imgW="1346200" imgH="660400" progId="Equation.DSMT3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342900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C02B6EEF-07F3-45B3-AD95-23D93F0D9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953000"/>
          <a:ext cx="3200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3" imgW="1270000" imgH="660400" progId="Equation.DSMT36">
                  <p:embed/>
                </p:oleObj>
              </mc:Choice>
              <mc:Fallback>
                <p:oleObj name="Equation" r:id="rId13" imgW="1270000" imgH="660400" progId="Equation.DSMT3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32004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11170D31-4413-40C7-AA16-A4D590E98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382000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400">
                <a:cs typeface="Times" panose="02020603050405020304" pitchFamily="18" charset="0"/>
              </a:rPr>
              <a:t>**Multiply rows times columns.</a:t>
            </a:r>
          </a:p>
          <a:p>
            <a:r>
              <a:rPr lang="en-US" altLang="en-US" sz="3400">
                <a:cs typeface="Times" panose="02020603050405020304" pitchFamily="18" charset="0"/>
              </a:rPr>
              <a:t>**You can only multiply if the number of columns in the 1</a:t>
            </a:r>
            <a:r>
              <a:rPr lang="en-US" altLang="en-US" sz="3400" baseline="30000">
                <a:cs typeface="Times" panose="02020603050405020304" pitchFamily="18" charset="0"/>
              </a:rPr>
              <a:t>st</a:t>
            </a:r>
            <a:r>
              <a:rPr lang="en-US" altLang="en-US" sz="3400">
                <a:cs typeface="Times" panose="02020603050405020304" pitchFamily="18" charset="0"/>
              </a:rPr>
              <a:t> matrix is equal to the number of rows in the 2</a:t>
            </a:r>
            <a:r>
              <a:rPr lang="en-US" altLang="en-US" sz="3400" baseline="30000">
                <a:cs typeface="Times" panose="02020603050405020304" pitchFamily="18" charset="0"/>
              </a:rPr>
              <a:t>nd</a:t>
            </a:r>
            <a:r>
              <a:rPr lang="en-US" altLang="en-US" sz="3400">
                <a:cs typeface="Times" panose="02020603050405020304" pitchFamily="18" charset="0"/>
              </a:rPr>
              <a:t> matrix.</a:t>
            </a:r>
            <a:endParaRPr lang="en-US" altLang="en-US" sz="3600">
              <a:cs typeface="Times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3600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96C127A6-37C7-477D-A71F-7C4BC1A74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133600"/>
          <a:ext cx="51816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1485900" imgH="660400" progId="Equation.DSMT36">
                  <p:embed/>
                </p:oleObj>
              </mc:Choice>
              <mc:Fallback>
                <p:oleObj name="Equation" r:id="rId3" imgW="1485900" imgH="660400" progId="Equation.DSMT3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518160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2" name="Group 24">
            <a:extLst>
              <a:ext uri="{FF2B5EF4-FFF2-40B4-BE49-F238E27FC236}">
                <a16:creationId xmlns:a16="http://schemas.microsoft.com/office/drawing/2014/main" id="{AD14B5E6-1A7A-4B21-B78D-A7206AA75A2E}"/>
              </a:ext>
            </a:extLst>
          </p:cNvPr>
          <p:cNvGrpSpPr>
            <a:grpSpLocks/>
          </p:cNvGrpSpPr>
          <p:nvPr/>
        </p:nvGrpSpPr>
        <p:grpSpPr bwMode="auto">
          <a:xfrm>
            <a:off x="0" y="5410200"/>
            <a:ext cx="6629400" cy="609600"/>
            <a:chOff x="0" y="3408"/>
            <a:chExt cx="4176" cy="384"/>
          </a:xfrm>
        </p:grpSpPr>
        <p:sp>
          <p:nvSpPr>
            <p:cNvPr id="7172" name="Text Box 4">
              <a:extLst>
                <a:ext uri="{FF2B5EF4-FFF2-40B4-BE49-F238E27FC236}">
                  <a16:creationId xmlns:a16="http://schemas.microsoft.com/office/drawing/2014/main" id="{9362D101-6A71-48AF-971D-6432C424B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08"/>
              <a:ext cx="14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/>
                <a:t>Dimensions:</a:t>
              </a:r>
            </a:p>
          </p:txBody>
        </p:sp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id="{E06C059B-2228-42C9-8888-6D7EFF37C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40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/>
                <a:t>  3 x 2</a:t>
              </a:r>
            </a:p>
          </p:txBody>
        </p:sp>
        <p:sp>
          <p:nvSpPr>
            <p:cNvPr id="7174" name="Text Box 6">
              <a:extLst>
                <a:ext uri="{FF2B5EF4-FFF2-40B4-BE49-F238E27FC236}">
                  <a16:creationId xmlns:a16="http://schemas.microsoft.com/office/drawing/2014/main" id="{42DE010C-2CE8-4CE0-ABFA-12D9F239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427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/>
                <a:t>2 x 3</a:t>
              </a:r>
            </a:p>
          </p:txBody>
        </p:sp>
      </p:grpSp>
      <p:sp>
        <p:nvSpPr>
          <p:cNvPr id="7179" name="Text Box 11">
            <a:extLst>
              <a:ext uri="{FF2B5EF4-FFF2-40B4-BE49-F238E27FC236}">
                <a16:creationId xmlns:a16="http://schemas.microsoft.com/office/drawing/2014/main" id="{F5AEEEC9-A32D-4E43-82C7-16B98269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648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They must match.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988D70F2-D55E-43DD-9C61-BBB31D35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248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dimensions of your answer.</a:t>
            </a:r>
          </a:p>
        </p:txBody>
      </p:sp>
      <p:grpSp>
        <p:nvGrpSpPr>
          <p:cNvPr id="7190" name="Group 22">
            <a:extLst>
              <a:ext uri="{FF2B5EF4-FFF2-40B4-BE49-F238E27FC236}">
                <a16:creationId xmlns:a16="http://schemas.microsoft.com/office/drawing/2014/main" id="{0E909D75-A56E-40BC-BA85-6A8E6CF712F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029200"/>
            <a:ext cx="1981200" cy="381000"/>
            <a:chOff x="1872" y="3168"/>
            <a:chExt cx="2064" cy="240"/>
          </a:xfrm>
        </p:grpSpPr>
        <p:sp>
          <p:nvSpPr>
            <p:cNvPr id="7184" name="Line 16">
              <a:extLst>
                <a:ext uri="{FF2B5EF4-FFF2-40B4-BE49-F238E27FC236}">
                  <a16:creationId xmlns:a16="http://schemas.microsoft.com/office/drawing/2014/main" id="{BA4BB92B-27B7-4B79-BA0B-B5BC9E103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7">
              <a:extLst>
                <a:ext uri="{FF2B5EF4-FFF2-40B4-BE49-F238E27FC236}">
                  <a16:creationId xmlns:a16="http://schemas.microsoft.com/office/drawing/2014/main" id="{12B892FB-EAC4-4BFF-83FD-037CF5275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1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8">
              <a:extLst>
                <a:ext uri="{FF2B5EF4-FFF2-40B4-BE49-F238E27FC236}">
                  <a16:creationId xmlns:a16="http://schemas.microsoft.com/office/drawing/2014/main" id="{043F80CB-C011-4A75-9748-BF0A56AE6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1" name="Group 23">
            <a:extLst>
              <a:ext uri="{FF2B5EF4-FFF2-40B4-BE49-F238E27FC236}">
                <a16:creationId xmlns:a16="http://schemas.microsoft.com/office/drawing/2014/main" id="{4F6ABF61-E6C2-491F-9F2C-5F8232FEDF0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943600"/>
            <a:ext cx="3200400" cy="228600"/>
            <a:chOff x="2256" y="3696"/>
            <a:chExt cx="1248" cy="192"/>
          </a:xfrm>
        </p:grpSpPr>
        <p:sp>
          <p:nvSpPr>
            <p:cNvPr id="7187" name="Line 19">
              <a:extLst>
                <a:ext uri="{FF2B5EF4-FFF2-40B4-BE49-F238E27FC236}">
                  <a16:creationId xmlns:a16="http://schemas.microsoft.com/office/drawing/2014/main" id="{0638CEE7-C404-4A11-B45D-9BF09DC90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0">
              <a:extLst>
                <a:ext uri="{FF2B5EF4-FFF2-40B4-BE49-F238E27FC236}">
                  <a16:creationId xmlns:a16="http://schemas.microsoft.com/office/drawing/2014/main" id="{AE796318-5F74-4DC3-B54D-9AB622272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>
              <a:extLst>
                <a:ext uri="{FF2B5EF4-FFF2-40B4-BE49-F238E27FC236}">
                  <a16:creationId xmlns:a16="http://schemas.microsoft.com/office/drawing/2014/main" id="{D07545C6-5896-4A9B-8046-F12B65D49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BC46CF60-6F5A-401F-AD13-85326E46A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/>
              <a:t>Examples:</a:t>
            </a:r>
            <a:endParaRPr lang="en-US" altLang="en-US"/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05E6EF0D-0D5A-4EBF-ADC1-342AB939E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762000"/>
          <a:ext cx="5113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1778000" imgH="431800" progId="Equation.DSMT36">
                  <p:embed/>
                </p:oleObj>
              </mc:Choice>
              <mc:Fallback>
                <p:oleObj name="Equation" r:id="rId3" imgW="1778000" imgH="431800" progId="Equation.DSMT3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51133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Oval 5">
            <a:extLst>
              <a:ext uri="{FF2B5EF4-FFF2-40B4-BE49-F238E27FC236}">
                <a16:creationId xmlns:a16="http://schemas.microsoft.com/office/drawing/2014/main" id="{27402076-8E77-4793-8FAA-2D1FAFBE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1828800" cy="6096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5F9CAADC-F3E9-48AD-B7C0-ABEA9F51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762000"/>
            <a:ext cx="609600" cy="12192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4422DE44-E553-43C6-B42D-4967187E8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14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2(3) + -1(5)	 </a:t>
            </a:r>
          </a:p>
        </p:txBody>
      </p:sp>
      <p:sp>
        <p:nvSpPr>
          <p:cNvPr id="8201" name="Oval 9">
            <a:extLst>
              <a:ext uri="{FF2B5EF4-FFF2-40B4-BE49-F238E27FC236}">
                <a16:creationId xmlns:a16="http://schemas.microsoft.com/office/drawing/2014/main" id="{6D079A77-CC59-49F4-A910-FD59E3B69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85800"/>
            <a:ext cx="609600" cy="12954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>
            <a:extLst>
              <a:ext uri="{FF2B5EF4-FFF2-40B4-BE49-F238E27FC236}">
                <a16:creationId xmlns:a16="http://schemas.microsoft.com/office/drawing/2014/main" id="{A2BFF0BF-53AF-42E9-8846-B2BD61685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85800"/>
            <a:ext cx="609600" cy="13716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34AD68D6-58F6-4E68-86B1-8C68DD0F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146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2(-9) + -1(7)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45F22DDE-BFB4-4E04-A76C-6A29438AD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14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2(2) + -1(-6)</a:t>
            </a:r>
          </a:p>
        </p:txBody>
      </p:sp>
      <p:sp>
        <p:nvSpPr>
          <p:cNvPr id="8206" name="Oval 14">
            <a:extLst>
              <a:ext uri="{FF2B5EF4-FFF2-40B4-BE49-F238E27FC236}">
                <a16:creationId xmlns:a16="http://schemas.microsoft.com/office/drawing/2014/main" id="{79443588-10FB-45E0-A408-02CA32C34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1828800" cy="6096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26FB0077-EA1B-4AE8-AFE3-308A656E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146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3(3) + 4(5)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7FBB08B7-529C-4077-9D32-383ED3156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3(-9) + 4(7)</a:t>
            </a:r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DA574496-9409-4DCE-AE4F-CB30AEAB5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00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3(2) + 4(-6) </a:t>
            </a:r>
          </a:p>
        </p:txBody>
      </p:sp>
      <p:grpSp>
        <p:nvGrpSpPr>
          <p:cNvPr id="8222" name="Group 30">
            <a:extLst>
              <a:ext uri="{FF2B5EF4-FFF2-40B4-BE49-F238E27FC236}">
                <a16:creationId xmlns:a16="http://schemas.microsoft.com/office/drawing/2014/main" id="{DD7D692D-1435-43E6-A7DC-B9255FA11A0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438400"/>
            <a:ext cx="6400800" cy="1524000"/>
            <a:chOff x="576" y="1536"/>
            <a:chExt cx="4032" cy="960"/>
          </a:xfrm>
        </p:grpSpPr>
        <p:grpSp>
          <p:nvGrpSpPr>
            <p:cNvPr id="8220" name="Group 28">
              <a:extLst>
                <a:ext uri="{FF2B5EF4-FFF2-40B4-BE49-F238E27FC236}">
                  <a16:creationId xmlns:a16="http://schemas.microsoft.com/office/drawing/2014/main" id="{AF4F57BA-9125-4F69-9823-7ACAAD8C2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>
                <a:extLst>
                  <a:ext uri="{FF2B5EF4-FFF2-40B4-BE49-F238E27FC236}">
                    <a16:creationId xmlns:a16="http://schemas.microsoft.com/office/drawing/2014/main" id="{C4C5CDB9-4AD9-40BD-AB39-0653A9A22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>
                <a:extLst>
                  <a:ext uri="{FF2B5EF4-FFF2-40B4-BE49-F238E27FC236}">
                    <a16:creationId xmlns:a16="http://schemas.microsoft.com/office/drawing/2014/main" id="{32587EE8-7793-4A1B-91BF-1FDF7D3D5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>
                <a:extLst>
                  <a:ext uri="{FF2B5EF4-FFF2-40B4-BE49-F238E27FC236}">
                    <a16:creationId xmlns:a16="http://schemas.microsoft.com/office/drawing/2014/main" id="{B37C352F-784F-44BB-B8BE-FAF5E1B89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>
              <a:extLst>
                <a:ext uri="{FF2B5EF4-FFF2-40B4-BE49-F238E27FC236}">
                  <a16:creationId xmlns:a16="http://schemas.microsoft.com/office/drawing/2014/main" id="{06766E66-DD18-45A9-A850-0AB943784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>
                <a:extLst>
                  <a:ext uri="{FF2B5EF4-FFF2-40B4-BE49-F238E27FC236}">
                    <a16:creationId xmlns:a16="http://schemas.microsoft.com/office/drawing/2014/main" id="{48A9E71D-727E-4F68-A9A4-8A8FD893F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>
                <a:extLst>
                  <a:ext uri="{FF2B5EF4-FFF2-40B4-BE49-F238E27FC236}">
                    <a16:creationId xmlns:a16="http://schemas.microsoft.com/office/drawing/2014/main" id="{9F208BFB-46F9-48BA-B2AC-CD42A47F0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>
                <a:extLst>
                  <a:ext uri="{FF2B5EF4-FFF2-40B4-BE49-F238E27FC236}">
                    <a16:creationId xmlns:a16="http://schemas.microsoft.com/office/drawing/2014/main" id="{9006971F-19BE-4281-865E-5941A700F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>
            <a:extLst>
              <a:ext uri="{FF2B5EF4-FFF2-40B4-BE49-F238E27FC236}">
                <a16:creationId xmlns:a16="http://schemas.microsoft.com/office/drawing/2014/main" id="{5A083EEC-D07D-4BD5-BA40-A5C13C3D6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419600"/>
          <a:ext cx="3733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5" imgW="1066800" imgH="431800" progId="Equation.DSMT36">
                  <p:embed/>
                </p:oleObj>
              </mc:Choice>
              <mc:Fallback>
                <p:oleObj name="Equation" r:id="rId5" imgW="1066800" imgH="431800" progId="Equation.DSMT3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3733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>
            <a:extLst>
              <a:ext uri="{FF2B5EF4-FFF2-40B4-BE49-F238E27FC236}">
                <a16:creationId xmlns:a16="http://schemas.microsoft.com/office/drawing/2014/main" id="{6C6178CB-8877-495D-A7A5-D1A59ACB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1524000" cy="2743200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  <p:bldP spid="8204" grpId="0" autoUpdateAnimBg="0"/>
      <p:bldP spid="8205" grpId="0" autoUpdateAnimBg="0"/>
      <p:bldP spid="8207" grpId="0" autoUpdateAnimBg="0"/>
      <p:bldP spid="8208" grpId="0" autoUpdateAnimBg="0"/>
      <p:bldP spid="82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71632CBB-4255-4C5A-B51C-546FE25E6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268288"/>
          <a:ext cx="44164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68288"/>
                        <a:ext cx="4416425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>
            <a:extLst>
              <a:ext uri="{FF2B5EF4-FFF2-40B4-BE49-F238E27FC236}">
                <a16:creationId xmlns:a16="http://schemas.microsoft.com/office/drawing/2014/main" id="{2E9624FC-7AF1-4044-8B99-E8BE69C3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30363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Dimensions:  2 x 3         2 x 2</a:t>
            </a:r>
          </a:p>
        </p:txBody>
      </p:sp>
      <p:grpSp>
        <p:nvGrpSpPr>
          <p:cNvPr id="9223" name="Group 7">
            <a:extLst>
              <a:ext uri="{FF2B5EF4-FFF2-40B4-BE49-F238E27FC236}">
                <a16:creationId xmlns:a16="http://schemas.microsoft.com/office/drawing/2014/main" id="{2A164A73-DE2C-4BFE-A88A-066318EECD5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133600"/>
            <a:ext cx="1143000" cy="304800"/>
            <a:chOff x="1920" y="1248"/>
            <a:chExt cx="720" cy="192"/>
          </a:xfrm>
        </p:grpSpPr>
        <p:sp>
          <p:nvSpPr>
            <p:cNvPr id="9220" name="Line 4">
              <a:extLst>
                <a:ext uri="{FF2B5EF4-FFF2-40B4-BE49-F238E27FC236}">
                  <a16:creationId xmlns:a16="http://schemas.microsoft.com/office/drawing/2014/main" id="{11EE05D1-1E26-4A36-AD27-48F28659F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Line 5">
              <a:extLst>
                <a:ext uri="{FF2B5EF4-FFF2-40B4-BE49-F238E27FC236}">
                  <a16:creationId xmlns:a16="http://schemas.microsoft.com/office/drawing/2014/main" id="{E3B4C053-729F-4A63-A9A4-53323E9FA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6048B55C-1422-422F-938B-2EF0AD4C3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4" name="Text Box 8">
            <a:extLst>
              <a:ext uri="{FF2B5EF4-FFF2-40B4-BE49-F238E27FC236}">
                <a16:creationId xmlns:a16="http://schemas.microsoft.com/office/drawing/2014/main" id="{D756E032-C563-4637-8C5C-199AEE6A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/>
              <a:t>*They don’t match so  can’t be multiplied together.*</a:t>
            </a: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180ECBD2-D585-4E38-A67A-ECF70B131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886200"/>
          <a:ext cx="40322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1612800" imgH="711000" progId="Equation.DSMT4">
                  <p:embed/>
                </p:oleObj>
              </mc:Choice>
              <mc:Fallback>
                <p:oleObj name="Equation" r:id="rId5" imgW="161280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40322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Oval 11">
            <a:extLst>
              <a:ext uri="{FF2B5EF4-FFF2-40B4-BE49-F238E27FC236}">
                <a16:creationId xmlns:a16="http://schemas.microsoft.com/office/drawing/2014/main" id="{6C41844F-9C79-4505-BCF3-32851C18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810000"/>
            <a:ext cx="1828800" cy="6096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C3E71AD9-5EE7-4CA5-B856-900CCC53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962400"/>
            <a:ext cx="609600" cy="16002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0234D9B8-FAA5-4B89-8CE4-08C297334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962400"/>
          <a:ext cx="25146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7" imgW="939800" imgH="635000" progId="Equation.DSMT36">
                  <p:embed/>
                </p:oleObj>
              </mc:Choice>
              <mc:Fallback>
                <p:oleObj name="Equation" r:id="rId7" imgW="939800" imgH="635000" progId="Equation.DSMT36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62400"/>
                        <a:ext cx="25146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AutoShape 24">
            <a:extLst>
              <a:ext uri="{FF2B5EF4-FFF2-40B4-BE49-F238E27FC236}">
                <a16:creationId xmlns:a16="http://schemas.microsoft.com/office/drawing/2014/main" id="{03B8D198-387C-4075-9E63-C689B851E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1447800" cy="685800"/>
          </a:xfrm>
          <a:prstGeom prst="rightArrow">
            <a:avLst>
              <a:gd name="adj1" fmla="val 50000"/>
              <a:gd name="adj2" fmla="val 52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B911D4C9-63CC-4793-B621-CF3938C85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495300"/>
          <a:ext cx="42306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1396800" imgH="457200" progId="Equation.DSMT4">
                  <p:embed/>
                </p:oleObj>
              </mc:Choice>
              <mc:Fallback>
                <p:oleObj name="Equation" r:id="rId3" imgW="13968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495300"/>
                        <a:ext cx="42306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14">
            <a:extLst>
              <a:ext uri="{FF2B5EF4-FFF2-40B4-BE49-F238E27FC236}">
                <a16:creationId xmlns:a16="http://schemas.microsoft.com/office/drawing/2014/main" id="{75DF1E31-6EC6-4498-B696-9FDDFC1A3C4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81200"/>
            <a:ext cx="3276600" cy="1066800"/>
            <a:chOff x="864" y="1248"/>
            <a:chExt cx="2064" cy="672"/>
          </a:xfrm>
        </p:grpSpPr>
        <p:sp>
          <p:nvSpPr>
            <p:cNvPr id="10243" name="Text Box 3">
              <a:extLst>
                <a:ext uri="{FF2B5EF4-FFF2-40B4-BE49-F238E27FC236}">
                  <a16:creationId xmlns:a16="http://schemas.microsoft.com/office/drawing/2014/main" id="{59BDA2A0-BA86-4B05-97DF-8EAD25107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72"/>
              <a:ext cx="20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/>
                <a:t>  2 x 2	 2 x 2</a:t>
              </a:r>
            </a:p>
          </p:txBody>
        </p:sp>
        <p:grpSp>
          <p:nvGrpSpPr>
            <p:cNvPr id="10245" name="Group 5">
              <a:extLst>
                <a:ext uri="{FF2B5EF4-FFF2-40B4-BE49-F238E27FC236}">
                  <a16:creationId xmlns:a16="http://schemas.microsoft.com/office/drawing/2014/main" id="{244C2147-8B08-48BB-B127-BC8A40D58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728"/>
              <a:ext cx="720" cy="192"/>
              <a:chOff x="1920" y="1248"/>
              <a:chExt cx="720" cy="192"/>
            </a:xfrm>
          </p:grpSpPr>
          <p:sp>
            <p:nvSpPr>
              <p:cNvPr id="10246" name="Line 6">
                <a:extLst>
                  <a:ext uri="{FF2B5EF4-FFF2-40B4-BE49-F238E27FC236}">
                    <a16:creationId xmlns:a16="http://schemas.microsoft.com/office/drawing/2014/main" id="{688EDD22-40A6-4594-90A9-1BDCBB8DD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Line 7">
                <a:extLst>
                  <a:ext uri="{FF2B5EF4-FFF2-40B4-BE49-F238E27FC236}">
                    <a16:creationId xmlns:a16="http://schemas.microsoft.com/office/drawing/2014/main" id="{26085F0C-54EE-46A9-873D-33479B061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8" name="Line 8">
                <a:extLst>
                  <a:ext uri="{FF2B5EF4-FFF2-40B4-BE49-F238E27FC236}">
                    <a16:creationId xmlns:a16="http://schemas.microsoft.com/office/drawing/2014/main" id="{5D903D95-EC2F-4820-B5DE-EDE55C6CF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9" name="Group 9">
              <a:extLst>
                <a:ext uri="{FF2B5EF4-FFF2-40B4-BE49-F238E27FC236}">
                  <a16:creationId xmlns:a16="http://schemas.microsoft.com/office/drawing/2014/main" id="{84E36405-1E82-4306-BE98-870AE1B0D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248"/>
              <a:ext cx="1584" cy="144"/>
              <a:chOff x="1872" y="3168"/>
              <a:chExt cx="2064" cy="240"/>
            </a:xfrm>
          </p:grpSpPr>
          <p:sp>
            <p:nvSpPr>
              <p:cNvPr id="10250" name="Line 10">
                <a:extLst>
                  <a:ext uri="{FF2B5EF4-FFF2-40B4-BE49-F238E27FC236}">
                    <a16:creationId xmlns:a16="http://schemas.microsoft.com/office/drawing/2014/main" id="{37CD32AB-C635-4B70-B011-A9107144F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31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Line 11">
                <a:extLst>
                  <a:ext uri="{FF2B5EF4-FFF2-40B4-BE49-F238E27FC236}">
                    <a16:creationId xmlns:a16="http://schemas.microsoft.com/office/drawing/2014/main" id="{AA9CD362-14F4-43BA-B210-11BA523FC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168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Line 12">
                <a:extLst>
                  <a:ext uri="{FF2B5EF4-FFF2-40B4-BE49-F238E27FC236}">
                    <a16:creationId xmlns:a16="http://schemas.microsoft.com/office/drawing/2014/main" id="{F16745E6-5788-400D-B4E6-DA67CC053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53" name="Text Box 13">
            <a:extLst>
              <a:ext uri="{FF2B5EF4-FFF2-40B4-BE49-F238E27FC236}">
                <a16:creationId xmlns:a16="http://schemas.microsoft.com/office/drawing/2014/main" id="{2EEB1D90-F15A-49EA-A16E-D46249162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96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*Answer should be a 2 x 2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C7729E29-B8F7-4D00-9A66-9E30A69C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"/>
            <a:ext cx="1676400" cy="6096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6">
            <a:extLst>
              <a:ext uri="{FF2B5EF4-FFF2-40B4-BE49-F238E27FC236}">
                <a16:creationId xmlns:a16="http://schemas.microsoft.com/office/drawing/2014/main" id="{886D38DE-D204-4B2F-93C5-8FCC9766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609600" cy="13716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7">
            <a:extLst>
              <a:ext uri="{FF2B5EF4-FFF2-40B4-BE49-F238E27FC236}">
                <a16:creationId xmlns:a16="http://schemas.microsoft.com/office/drawing/2014/main" id="{E2B3BCC8-0169-414E-9FA4-A7B413E4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"/>
            <a:ext cx="685800" cy="15240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8">
            <a:extLst>
              <a:ext uri="{FF2B5EF4-FFF2-40B4-BE49-F238E27FC236}">
                <a16:creationId xmlns:a16="http://schemas.microsoft.com/office/drawing/2014/main" id="{DC88F043-24F8-41B4-B2B4-76AD5117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1676400" cy="609600"/>
          </a:xfrm>
          <a:prstGeom prst="ellipse">
            <a:avLst/>
          </a:prstGeom>
          <a:noFill/>
          <a:ln w="19050">
            <a:solidFill>
              <a:srgbClr val="E217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59" name="Group 19">
            <a:extLst>
              <a:ext uri="{FF2B5EF4-FFF2-40B4-BE49-F238E27FC236}">
                <a16:creationId xmlns:a16="http://schemas.microsoft.com/office/drawing/2014/main" id="{2AC3C2FC-011C-42A0-9B0F-12989D4B638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29000"/>
            <a:ext cx="5410200" cy="1524000"/>
            <a:chOff x="576" y="1536"/>
            <a:chExt cx="4032" cy="960"/>
          </a:xfrm>
        </p:grpSpPr>
        <p:grpSp>
          <p:nvGrpSpPr>
            <p:cNvPr id="10260" name="Group 20">
              <a:extLst>
                <a:ext uri="{FF2B5EF4-FFF2-40B4-BE49-F238E27FC236}">
                  <a16:creationId xmlns:a16="http://schemas.microsoft.com/office/drawing/2014/main" id="{966A313D-956D-401E-BC2D-394D0B134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10261" name="Line 21">
                <a:extLst>
                  <a:ext uri="{FF2B5EF4-FFF2-40B4-BE49-F238E27FC236}">
                    <a16:creationId xmlns:a16="http://schemas.microsoft.com/office/drawing/2014/main" id="{82E02376-E505-42AA-8706-1285BBD9C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Line 22">
                <a:extLst>
                  <a:ext uri="{FF2B5EF4-FFF2-40B4-BE49-F238E27FC236}">
                    <a16:creationId xmlns:a16="http://schemas.microsoft.com/office/drawing/2014/main" id="{67DEFFA2-6F27-4400-83E2-0522877A0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Line 23">
                <a:extLst>
                  <a:ext uri="{FF2B5EF4-FFF2-40B4-BE49-F238E27FC236}">
                    <a16:creationId xmlns:a16="http://schemas.microsoft.com/office/drawing/2014/main" id="{E140579C-58DA-4594-B00F-8B2546629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64" name="Group 24">
              <a:extLst>
                <a:ext uri="{FF2B5EF4-FFF2-40B4-BE49-F238E27FC236}">
                  <a16:creationId xmlns:a16="http://schemas.microsoft.com/office/drawing/2014/main" id="{0A7B07CE-5E66-45AF-A33F-36DEB79B2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10265" name="Line 25">
                <a:extLst>
                  <a:ext uri="{FF2B5EF4-FFF2-40B4-BE49-F238E27FC236}">
                    <a16:creationId xmlns:a16="http://schemas.microsoft.com/office/drawing/2014/main" id="{CDE969E2-7B49-496D-AB49-8FE3DE40F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26">
                <a:extLst>
                  <a:ext uri="{FF2B5EF4-FFF2-40B4-BE49-F238E27FC236}">
                    <a16:creationId xmlns:a16="http://schemas.microsoft.com/office/drawing/2014/main" id="{F64DF154-10FE-4B2B-8C82-5D728556A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7" name="Line 27">
                <a:extLst>
                  <a:ext uri="{FF2B5EF4-FFF2-40B4-BE49-F238E27FC236}">
                    <a16:creationId xmlns:a16="http://schemas.microsoft.com/office/drawing/2014/main" id="{E940C199-8E5A-44C6-8092-4587B4879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8" name="Text Box 28">
            <a:extLst>
              <a:ext uri="{FF2B5EF4-FFF2-40B4-BE49-F238E27FC236}">
                <a16:creationId xmlns:a16="http://schemas.microsoft.com/office/drawing/2014/main" id="{C954D822-C552-4AFB-A2B0-E832F64F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0(4) + (-1)(-2)</a:t>
            </a:r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5B49FDA8-2DA5-4D1B-AF9F-412C5262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81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0(-3) + (-1)(5)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42460E1B-5802-4DD9-99C4-C501556A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672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1(4) + 0(-2) </a:t>
            </a: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7C4A0143-77ED-4C0B-8BD0-2C0154E26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3434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1(-3) +0(5)</a:t>
            </a:r>
          </a:p>
        </p:txBody>
      </p:sp>
      <p:graphicFrame>
        <p:nvGraphicFramePr>
          <p:cNvPr id="10272" name="Object 32">
            <a:extLst>
              <a:ext uri="{FF2B5EF4-FFF2-40B4-BE49-F238E27FC236}">
                <a16:creationId xmlns:a16="http://schemas.microsoft.com/office/drawing/2014/main" id="{58AAD2A4-5F10-4B52-ABBB-4681A79EA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429000"/>
          <a:ext cx="2514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723900" imgH="431800" progId="Equation.DSMT36">
                  <p:embed/>
                </p:oleObj>
              </mc:Choice>
              <mc:Fallback>
                <p:oleObj name="Equation" r:id="rId5" imgW="723900" imgH="431800" progId="Equation.DSMT36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429000"/>
                        <a:ext cx="25146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utoUpdateAnimBg="0"/>
      <p:bldP spid="10268" grpId="0" autoUpdateAnimBg="0"/>
      <p:bldP spid="10269" grpId="0" autoUpdateAnimBg="0"/>
      <p:bldP spid="10270" grpId="0" autoUpdateAnimBg="0"/>
      <p:bldP spid="10271" grpId="0" autoUpdateAnimBg="0"/>
    </p:bldLst>
  </p:timing>
</p:sld>
</file>

<file path=ppt/theme/theme1.xml><?xml version="1.0" encoding="utf-8"?>
<a:theme xmlns:a="http://schemas.openxmlformats.org/drawingml/2006/main" name="Serene">
  <a:themeElements>
    <a:clrScheme name="Serene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4282A6"/>
      </a:hlink>
      <a:folHlink>
        <a:srgbClr val="DD6BCA"/>
      </a:folHlink>
    </a:clrScheme>
    <a:fontScheme name="Seren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Seren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4282A6"/>
        </a:hlink>
        <a:folHlink>
          <a:srgbClr val="DD6B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3A7392"/>
        </a:hlink>
        <a:folHlink>
          <a:srgbClr val="EB69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8C8CE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0E0E3"/>
        </a:accent5>
        <a:accent6>
          <a:srgbClr val="737373"/>
        </a:accent6>
        <a:hlink>
          <a:srgbClr val="838383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98:Templates:Presentation Designs:Serene</Template>
  <TotalTime>243</TotalTime>
  <Words>179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</vt:lpstr>
      <vt:lpstr>Times New Roman</vt:lpstr>
      <vt:lpstr>Wingdings</vt:lpstr>
      <vt:lpstr>Monotype Sorts</vt:lpstr>
      <vt:lpstr>Serene</vt:lpstr>
      <vt:lpstr>MathType Equation 3.6</vt:lpstr>
      <vt:lpstr>MathType 5.0 Equation</vt:lpstr>
      <vt:lpstr>Multiplying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Henrico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Multiplying Matrices</dc:title>
  <dc:creator>HCPS</dc:creator>
  <cp:lastModifiedBy>WELDON JASIK</cp:lastModifiedBy>
  <cp:revision>7</cp:revision>
  <dcterms:created xsi:type="dcterms:W3CDTF">2003-06-23T23:23:36Z</dcterms:created>
  <dcterms:modified xsi:type="dcterms:W3CDTF">2021-04-20T01:55:53Z</dcterms:modified>
</cp:coreProperties>
</file>