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0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8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5819" y="1069847"/>
            <a:ext cx="8591550" cy="5864860"/>
          </a:xfrm>
          <a:custGeom>
            <a:avLst/>
            <a:gdLst/>
            <a:ahLst/>
            <a:cxnLst/>
            <a:rect l="l" t="t" r="r" b="b"/>
            <a:pathLst>
              <a:path w="8591550" h="5864859">
                <a:moveTo>
                  <a:pt x="0" y="0"/>
                </a:moveTo>
                <a:lnTo>
                  <a:pt x="0" y="5864352"/>
                </a:lnTo>
                <a:lnTo>
                  <a:pt x="8591550" y="5864352"/>
                </a:lnTo>
                <a:lnTo>
                  <a:pt x="8591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00" y="1066800"/>
            <a:ext cx="8590280" cy="5863590"/>
          </a:xfrm>
          <a:custGeom>
            <a:avLst/>
            <a:gdLst/>
            <a:ahLst/>
            <a:cxnLst/>
            <a:rect l="l" t="t" r="r" b="b"/>
            <a:pathLst>
              <a:path w="8590280" h="5863590">
                <a:moveTo>
                  <a:pt x="8590026" y="0"/>
                </a:moveTo>
                <a:lnTo>
                  <a:pt x="0" y="0"/>
                </a:lnTo>
                <a:lnTo>
                  <a:pt x="0" y="5863590"/>
                </a:lnTo>
              </a:path>
            </a:pathLst>
          </a:custGeom>
          <a:ln w="12700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57250" y="1066800"/>
            <a:ext cx="8590280" cy="5863590"/>
          </a:xfrm>
          <a:custGeom>
            <a:avLst/>
            <a:gdLst/>
            <a:ahLst/>
            <a:cxnLst/>
            <a:rect l="l" t="t" r="r" b="b"/>
            <a:pathLst>
              <a:path w="8590280" h="5863590">
                <a:moveTo>
                  <a:pt x="8590026" y="0"/>
                </a:moveTo>
                <a:lnTo>
                  <a:pt x="8590026" y="5863590"/>
                </a:lnTo>
                <a:lnTo>
                  <a:pt x="0" y="58635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96823" y="619505"/>
            <a:ext cx="275590" cy="318770"/>
          </a:xfrm>
          <a:custGeom>
            <a:avLst/>
            <a:gdLst/>
            <a:ahLst/>
            <a:cxnLst/>
            <a:rect l="l" t="t" r="r" b="b"/>
            <a:pathLst>
              <a:path w="275590" h="318769">
                <a:moveTo>
                  <a:pt x="0" y="0"/>
                </a:moveTo>
                <a:lnTo>
                  <a:pt x="0" y="318516"/>
                </a:lnTo>
                <a:lnTo>
                  <a:pt x="275082" y="318516"/>
                </a:lnTo>
                <a:lnTo>
                  <a:pt x="2750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96823" y="619505"/>
            <a:ext cx="275590" cy="318770"/>
          </a:xfrm>
          <a:custGeom>
            <a:avLst/>
            <a:gdLst/>
            <a:ahLst/>
            <a:cxnLst/>
            <a:rect l="l" t="t" r="r" b="b"/>
            <a:pathLst>
              <a:path w="275590" h="318769">
                <a:moveTo>
                  <a:pt x="275081" y="0"/>
                </a:moveTo>
                <a:lnTo>
                  <a:pt x="0" y="0"/>
                </a:lnTo>
                <a:lnTo>
                  <a:pt x="0" y="318516"/>
                </a:lnTo>
                <a:lnTo>
                  <a:pt x="27508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6823" y="619505"/>
            <a:ext cx="275590" cy="318770"/>
          </a:xfrm>
          <a:custGeom>
            <a:avLst/>
            <a:gdLst/>
            <a:ahLst/>
            <a:cxnLst/>
            <a:rect l="l" t="t" r="r" b="b"/>
            <a:pathLst>
              <a:path w="275590" h="318769">
                <a:moveTo>
                  <a:pt x="275081" y="318516"/>
                </a:moveTo>
                <a:lnTo>
                  <a:pt x="275081" y="0"/>
                </a:lnTo>
                <a:lnTo>
                  <a:pt x="0" y="318516"/>
                </a:lnTo>
                <a:lnTo>
                  <a:pt x="275081" y="318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9119" y="1065275"/>
            <a:ext cx="106680" cy="5869305"/>
          </a:xfrm>
          <a:custGeom>
            <a:avLst/>
            <a:gdLst/>
            <a:ahLst/>
            <a:cxnLst/>
            <a:rect l="l" t="t" r="r" b="b"/>
            <a:pathLst>
              <a:path w="106679" h="5869305">
                <a:moveTo>
                  <a:pt x="0" y="0"/>
                </a:moveTo>
                <a:lnTo>
                  <a:pt x="0" y="5868924"/>
                </a:lnTo>
                <a:lnTo>
                  <a:pt x="106680" y="5868924"/>
                </a:lnTo>
                <a:lnTo>
                  <a:pt x="106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79881" y="1065275"/>
            <a:ext cx="106045" cy="5869305"/>
          </a:xfrm>
          <a:custGeom>
            <a:avLst/>
            <a:gdLst/>
            <a:ahLst/>
            <a:cxnLst/>
            <a:rect l="l" t="t" r="r" b="b"/>
            <a:pathLst>
              <a:path w="106045" h="5869305">
                <a:moveTo>
                  <a:pt x="105918" y="5868924"/>
                </a:moveTo>
                <a:lnTo>
                  <a:pt x="105917" y="0"/>
                </a:lnTo>
                <a:lnTo>
                  <a:pt x="0" y="5868924"/>
                </a:lnTo>
                <a:lnTo>
                  <a:pt x="105918" y="586892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79881" y="1065275"/>
            <a:ext cx="106045" cy="5869305"/>
          </a:xfrm>
          <a:custGeom>
            <a:avLst/>
            <a:gdLst/>
            <a:ahLst/>
            <a:cxnLst/>
            <a:rect l="l" t="t" r="r" b="b"/>
            <a:pathLst>
              <a:path w="106045" h="5869305">
                <a:moveTo>
                  <a:pt x="105918" y="0"/>
                </a:moveTo>
                <a:lnTo>
                  <a:pt x="0" y="0"/>
                </a:lnTo>
                <a:lnTo>
                  <a:pt x="0" y="5868924"/>
                </a:lnTo>
                <a:lnTo>
                  <a:pt x="10591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9977" y="608076"/>
            <a:ext cx="8378444" cy="365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902" y="1255521"/>
            <a:ext cx="8070595" cy="275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95335" y="7069280"/>
            <a:ext cx="15494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1502" y="7039760"/>
            <a:ext cx="67310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A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1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Weighted</a:t>
            </a:r>
            <a:r>
              <a:rPr spc="-60" dirty="0"/>
              <a:t> </a:t>
            </a:r>
            <a:r>
              <a:rPr dirty="0"/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0102" y="1407921"/>
            <a:ext cx="373697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In many applications, each edge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1712721"/>
            <a:ext cx="349059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graph has an associated numerical  value, called 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latin typeface="Times New Roman"/>
                <a:cs typeface="Times New Roman"/>
              </a:rPr>
              <a:t>weight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106" y="2474721"/>
            <a:ext cx="3550285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Usually, the edge weights are non-  </a:t>
            </a:r>
            <a:r>
              <a:rPr sz="2000" spc="-10" dirty="0">
                <a:latin typeface="Times New Roman"/>
                <a:cs typeface="Times New Roman"/>
              </a:rPr>
              <a:t>negative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integers.</a:t>
            </a:r>
            <a:endParaRPr sz="2000">
              <a:latin typeface="Times New Roman"/>
              <a:cs typeface="Times New Roman"/>
            </a:endParaRPr>
          </a:p>
          <a:p>
            <a:pPr marL="12700" marR="3606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Weighted </a:t>
            </a:r>
            <a:r>
              <a:rPr sz="2000" spc="-10" dirty="0">
                <a:latin typeface="Times New Roman"/>
                <a:cs typeface="Times New Roman"/>
              </a:rPr>
              <a:t>graphs </a:t>
            </a:r>
            <a:r>
              <a:rPr sz="2000" spc="-5" dirty="0">
                <a:latin typeface="Times New Roman"/>
                <a:cs typeface="Times New Roman"/>
              </a:rPr>
              <a:t>may be either  </a:t>
            </a:r>
            <a:r>
              <a:rPr sz="2000" spc="-10" dirty="0">
                <a:latin typeface="Times New Roman"/>
                <a:cs typeface="Times New Roman"/>
              </a:rPr>
              <a:t>directed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undirected.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0071" y="1371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020"/>
                </a:move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0071" y="1371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00593" y="1584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10">
                <a:moveTo>
                  <a:pt x="355853" y="160782"/>
                </a:move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7" y="0"/>
                </a:lnTo>
                <a:lnTo>
                  <a:pt x="130968" y="5718"/>
                </a:lnTo>
                <a:lnTo>
                  <a:pt x="88391" y="21872"/>
                </a:lnTo>
                <a:lnTo>
                  <a:pt x="52292" y="46958"/>
                </a:lnTo>
                <a:lnTo>
                  <a:pt x="24383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3" y="241554"/>
                </a:lnTo>
                <a:lnTo>
                  <a:pt x="52292" y="273939"/>
                </a:lnTo>
                <a:lnTo>
                  <a:pt x="88391" y="298958"/>
                </a:lnTo>
                <a:lnTo>
                  <a:pt x="130968" y="315087"/>
                </a:lnTo>
                <a:lnTo>
                  <a:pt x="178307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3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0593" y="1584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10">
                <a:moveTo>
                  <a:pt x="178307" y="0"/>
                </a:moveTo>
                <a:lnTo>
                  <a:pt x="130968" y="5718"/>
                </a:lnTo>
                <a:lnTo>
                  <a:pt x="88391" y="21872"/>
                </a:lnTo>
                <a:lnTo>
                  <a:pt x="52292" y="46958"/>
                </a:lnTo>
                <a:lnTo>
                  <a:pt x="24383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3" y="241554"/>
                </a:lnTo>
                <a:lnTo>
                  <a:pt x="52292" y="273939"/>
                </a:lnTo>
                <a:lnTo>
                  <a:pt x="88391" y="298958"/>
                </a:lnTo>
                <a:lnTo>
                  <a:pt x="130968" y="315087"/>
                </a:lnTo>
                <a:lnTo>
                  <a:pt x="178307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3" y="160782"/>
                </a:ln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0" y="2545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29" h="320039">
                <a:moveTo>
                  <a:pt x="354330" y="160020"/>
                </a:move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0" y="2545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29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6503" y="3611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5" h="320039">
                <a:moveTo>
                  <a:pt x="353568" y="160020"/>
                </a:move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6503" y="3611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5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6476" y="2225801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5" h="319405">
                <a:moveTo>
                  <a:pt x="353567" y="159258"/>
                </a:move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6476" y="2225801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5" h="319405">
                <a:moveTo>
                  <a:pt x="176783" y="0"/>
                </a:move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65869" y="2650998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782"/>
                </a:move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65869" y="2650998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7026" y="4251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353567" y="160782"/>
                </a:moveTo>
                <a:lnTo>
                  <a:pt x="347246" y="117915"/>
                </a:lnTo>
                <a:lnTo>
                  <a:pt x="329409" y="79473"/>
                </a:lnTo>
                <a:lnTo>
                  <a:pt x="301751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3" y="0"/>
                </a:lnTo>
                <a:lnTo>
                  <a:pt x="129822" y="5718"/>
                </a:lnTo>
                <a:lnTo>
                  <a:pt x="87601" y="21872"/>
                </a:lnTo>
                <a:lnTo>
                  <a:pt x="51815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5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3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1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7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47026" y="4251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176783" y="0"/>
                </a:moveTo>
                <a:lnTo>
                  <a:pt x="129822" y="5718"/>
                </a:lnTo>
                <a:lnTo>
                  <a:pt x="87601" y="21872"/>
                </a:lnTo>
                <a:lnTo>
                  <a:pt x="51815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5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3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1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7" y="160782"/>
                </a:lnTo>
                <a:lnTo>
                  <a:pt x="347246" y="117915"/>
                </a:lnTo>
                <a:lnTo>
                  <a:pt x="329409" y="79473"/>
                </a:lnTo>
                <a:lnTo>
                  <a:pt x="301751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2695" y="3292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354330" y="159258"/>
                </a:moveTo>
                <a:lnTo>
                  <a:pt x="348008" y="117034"/>
                </a:lnTo>
                <a:lnTo>
                  <a:pt x="330171" y="79022"/>
                </a:lnTo>
                <a:lnTo>
                  <a:pt x="302514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6" y="0"/>
                </a:ln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6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4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30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2695" y="3292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177546" y="0"/>
                </a:move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6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4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30" y="159258"/>
                </a:lnTo>
                <a:lnTo>
                  <a:pt x="348008" y="117034"/>
                </a:lnTo>
                <a:lnTo>
                  <a:pt x="330171" y="79022"/>
                </a:lnTo>
                <a:lnTo>
                  <a:pt x="302514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0778" y="3717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355092" y="160782"/>
                </a:move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0778" y="3717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6503" y="1692401"/>
            <a:ext cx="471170" cy="852805"/>
          </a:xfrm>
          <a:custGeom>
            <a:avLst/>
            <a:gdLst/>
            <a:ahLst/>
            <a:cxnLst/>
            <a:rect l="l" t="t" r="r" b="b"/>
            <a:pathLst>
              <a:path w="471170" h="852805">
                <a:moveTo>
                  <a:pt x="470915" y="0"/>
                </a:moveTo>
                <a:lnTo>
                  <a:pt x="0" y="8526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64402" y="1584197"/>
            <a:ext cx="1536700" cy="108585"/>
          </a:xfrm>
          <a:custGeom>
            <a:avLst/>
            <a:gdLst/>
            <a:ahLst/>
            <a:cxnLst/>
            <a:rect l="l" t="t" r="r" b="b"/>
            <a:pathLst>
              <a:path w="1536700" h="108585">
                <a:moveTo>
                  <a:pt x="0" y="0"/>
                </a:moveTo>
                <a:lnTo>
                  <a:pt x="1536192" y="108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3852" y="2759201"/>
            <a:ext cx="1419225" cy="639445"/>
          </a:xfrm>
          <a:custGeom>
            <a:avLst/>
            <a:gdLst/>
            <a:ahLst/>
            <a:cxnLst/>
            <a:rect l="l" t="t" r="r" b="b"/>
            <a:pathLst>
              <a:path w="1419225" h="639445">
                <a:moveTo>
                  <a:pt x="0" y="0"/>
                </a:moveTo>
                <a:lnTo>
                  <a:pt x="1418844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3852" y="24384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37576" y="1905000"/>
            <a:ext cx="592455" cy="1812925"/>
          </a:xfrm>
          <a:custGeom>
            <a:avLst/>
            <a:gdLst/>
            <a:ahLst/>
            <a:cxnLst/>
            <a:rect l="l" t="t" r="r" b="b"/>
            <a:pathLst>
              <a:path w="592454" h="1812925">
                <a:moveTo>
                  <a:pt x="0" y="0"/>
                </a:moveTo>
                <a:lnTo>
                  <a:pt x="592074" y="1812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81771" y="1837944"/>
            <a:ext cx="829310" cy="854710"/>
          </a:xfrm>
          <a:custGeom>
            <a:avLst/>
            <a:gdLst/>
            <a:ahLst/>
            <a:cxnLst/>
            <a:rect l="l" t="t" r="r" b="b"/>
            <a:pathLst>
              <a:path w="829309" h="854710">
                <a:moveTo>
                  <a:pt x="0" y="0"/>
                </a:moveTo>
                <a:lnTo>
                  <a:pt x="829056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6997" y="2971800"/>
            <a:ext cx="237490" cy="746125"/>
          </a:xfrm>
          <a:custGeom>
            <a:avLst/>
            <a:gdLst/>
            <a:ahLst/>
            <a:cxnLst/>
            <a:rect l="l" t="t" r="r" b="b"/>
            <a:pathLst>
              <a:path w="237490" h="746125">
                <a:moveTo>
                  <a:pt x="236981" y="0"/>
                </a:moveTo>
                <a:lnTo>
                  <a:pt x="0" y="745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29678" y="1905000"/>
            <a:ext cx="590550" cy="1388110"/>
          </a:xfrm>
          <a:custGeom>
            <a:avLst/>
            <a:gdLst/>
            <a:ahLst/>
            <a:cxnLst/>
            <a:rect l="l" t="t" r="r" b="b"/>
            <a:pathLst>
              <a:path w="590550" h="1388110">
                <a:moveTo>
                  <a:pt x="590550" y="0"/>
                </a:moveTo>
                <a:lnTo>
                  <a:pt x="0" y="13876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29678" y="3611879"/>
            <a:ext cx="236220" cy="639445"/>
          </a:xfrm>
          <a:custGeom>
            <a:avLst/>
            <a:gdLst/>
            <a:ahLst/>
            <a:cxnLst/>
            <a:rect l="l" t="t" r="r" b="b"/>
            <a:pathLst>
              <a:path w="236220" h="639445">
                <a:moveTo>
                  <a:pt x="0" y="0"/>
                </a:moveTo>
                <a:lnTo>
                  <a:pt x="236220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0071" y="35052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19291" y="1397253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653524" y="3759450"/>
            <a:ext cx="74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53200" y="4273801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72580" y="3668777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19432" y="3330445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62647" y="2278130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38645" y="2568454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19726" y="1625862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77386" y="2707135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79617" y="1947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98818" y="1414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9217" y="3471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26528" y="37764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08418" y="2557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13017" y="30144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32418" y="3319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517128" y="21000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94218" y="27858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13017" y="2328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70102" y="5065521"/>
            <a:ext cx="7440930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The weight of an edge is often referred to as the </a:t>
            </a:r>
            <a:r>
              <a:rPr sz="2000" spc="-10" dirty="0">
                <a:latin typeface="Times New Roman"/>
                <a:cs typeface="Times New Roman"/>
              </a:rPr>
              <a:t>"cost"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edge.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In applications, the </a:t>
            </a:r>
            <a:r>
              <a:rPr sz="2000" spc="-10" dirty="0">
                <a:latin typeface="Times New Roman"/>
                <a:cs typeface="Times New Roman"/>
              </a:rPr>
              <a:t>weight </a:t>
            </a:r>
            <a:r>
              <a:rPr sz="2000" spc="-5" dirty="0">
                <a:latin typeface="Times New Roman"/>
                <a:cs typeface="Times New Roman"/>
              </a:rPr>
              <a:t>may be a measure of the length of a route, the  capacity of a line, the energy </a:t>
            </a:r>
            <a:r>
              <a:rPr sz="2000" spc="-10" dirty="0">
                <a:latin typeface="Times New Roman"/>
                <a:cs typeface="Times New Roman"/>
              </a:rPr>
              <a:t>required </a:t>
            </a:r>
            <a:r>
              <a:rPr sz="2000" spc="-5" dirty="0">
                <a:latin typeface="Times New Roman"/>
                <a:cs typeface="Times New Roman"/>
              </a:rPr>
              <a:t>to move </a:t>
            </a:r>
            <a:r>
              <a:rPr sz="2000" spc="-10" dirty="0">
                <a:latin typeface="Times New Roman"/>
                <a:cs typeface="Times New Roman"/>
              </a:rPr>
              <a:t>between </a:t>
            </a:r>
            <a:r>
              <a:rPr sz="2000" spc="-5" dirty="0">
                <a:latin typeface="Times New Roman"/>
                <a:cs typeface="Times New Roman"/>
              </a:rPr>
              <a:t>locations along a  route,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9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Jarnik-Prim </a:t>
            </a:r>
            <a:r>
              <a:rPr dirty="0"/>
              <a:t>MST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384">
              <a:lnSpc>
                <a:spcPct val="100000"/>
              </a:lnSpc>
            </a:pPr>
            <a:r>
              <a:rPr spc="-5" dirty="0"/>
              <a:t>By </a:t>
            </a:r>
            <a:r>
              <a:rPr spc="-10" dirty="0"/>
              <a:t>modifying Dijkstra’s SSAD </a:t>
            </a:r>
            <a:r>
              <a:rPr spc="-5" dirty="0"/>
              <a:t>Algorithm to build a list of the edges that are  used as </a:t>
            </a:r>
            <a:r>
              <a:rPr spc="-10" dirty="0"/>
              <a:t>vertices </a:t>
            </a:r>
            <a:r>
              <a:rPr spc="-5" dirty="0"/>
              <a:t>are added, and storing the distance from nodes to the current  tree (rather than from nodes to the </a:t>
            </a:r>
            <a:r>
              <a:rPr spc="-10" dirty="0"/>
              <a:t>source) </a:t>
            </a:r>
            <a:r>
              <a:rPr spc="-5" dirty="0"/>
              <a:t>we obtain </a:t>
            </a:r>
            <a:r>
              <a:rPr spc="-10" dirty="0"/>
              <a:t>Prim’s Algorithm (V  </a:t>
            </a:r>
            <a:r>
              <a:rPr spc="-5" dirty="0"/>
              <a:t>Jarnik, 1930 and R C Prim,</a:t>
            </a:r>
            <a:r>
              <a:rPr dirty="0"/>
              <a:t> </a:t>
            </a:r>
            <a:r>
              <a:rPr spc="-5" dirty="0"/>
              <a:t>1957).</a:t>
            </a: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It turns out that this </a:t>
            </a:r>
            <a:r>
              <a:rPr spc="-10" dirty="0"/>
              <a:t>algorithm </a:t>
            </a:r>
            <a:r>
              <a:rPr spc="-5" dirty="0"/>
              <a:t>does, in </a:t>
            </a:r>
            <a:r>
              <a:rPr spc="-10" dirty="0"/>
              <a:t>fact, </a:t>
            </a:r>
            <a:r>
              <a:rPr spc="-5" dirty="0"/>
              <a:t>create a </a:t>
            </a:r>
            <a:r>
              <a:rPr spc="-10" dirty="0"/>
              <a:t>spanning </a:t>
            </a:r>
            <a:r>
              <a:rPr spc="-5" dirty="0"/>
              <a:t>tree of </a:t>
            </a:r>
            <a:r>
              <a:rPr spc="-10" dirty="0"/>
              <a:t>minimal  </a:t>
            </a:r>
            <a:r>
              <a:rPr spc="-5" dirty="0"/>
              <a:t>weight if the graph to which it is applied is</a:t>
            </a:r>
            <a:r>
              <a:rPr spc="65" dirty="0"/>
              <a:t> </a:t>
            </a:r>
            <a:r>
              <a:rPr spc="-5" dirty="0"/>
              <a:t>connected.</a:t>
            </a:r>
          </a:p>
          <a:p>
            <a:pPr marL="12700" marR="30289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Since the complex steps in Prim’s algorithm are the same as </a:t>
            </a:r>
            <a:r>
              <a:rPr spc="-10" dirty="0"/>
              <a:t>Dijkstra’s, no  detailed </a:t>
            </a:r>
            <a:r>
              <a:rPr spc="-5" dirty="0"/>
              <a:t>example is traced</a:t>
            </a:r>
            <a:r>
              <a:rPr spc="5" dirty="0"/>
              <a:t> </a:t>
            </a:r>
            <a:r>
              <a:rPr spc="-10" dirty="0"/>
              <a:t>here.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52800" y="6096000"/>
            <a:ext cx="5867400" cy="590550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658495" marR="95250" indent="-567055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QTP: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why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does Dijkstra's SSAD Algorithm not necessarily 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find a minimum-weight spanning</a:t>
            </a:r>
            <a:r>
              <a:rPr sz="16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tree?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1316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3000" spc="-15" baseline="2777" dirty="0">
                <a:latin typeface="Arial"/>
                <a:cs typeface="Arial"/>
              </a:rPr>
              <a:t>10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Jarnik-Prim </a:t>
            </a:r>
            <a:r>
              <a:rPr dirty="0"/>
              <a:t>MST </a:t>
            </a:r>
            <a:r>
              <a:rPr spc="-5" dirty="0"/>
              <a:t>Algorithm</a:t>
            </a:r>
            <a:r>
              <a:rPr dirty="0"/>
              <a:t> Trace</a:t>
            </a:r>
          </a:p>
        </p:txBody>
      </p:sp>
      <p:sp>
        <p:nvSpPr>
          <p:cNvPr id="4" name="object 4"/>
          <p:cNvSpPr/>
          <p:nvPr/>
        </p:nvSpPr>
        <p:spPr>
          <a:xfrm>
            <a:off x="5405437" y="1228915"/>
            <a:ext cx="3895725" cy="320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902" y="1167129"/>
            <a:ext cx="364299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8150" algn="l"/>
                <a:tab pos="863600" algn="l"/>
                <a:tab pos="1289050" algn="l"/>
                <a:tab pos="1714500" algn="l"/>
                <a:tab pos="2139950" algn="l"/>
                <a:tab pos="2565400" algn="l"/>
                <a:tab pos="2990215" algn="l"/>
                <a:tab pos="3415665" algn="l"/>
              </a:tabLst>
            </a:pPr>
            <a:r>
              <a:rPr sz="1400" b="1" spc="-5" dirty="0">
                <a:latin typeface="Courier New"/>
                <a:cs typeface="Courier New"/>
              </a:rPr>
              <a:t>A	B	C	D	E	F	G	H	I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b="1" spc="-10" dirty="0">
                <a:latin typeface="Courier New"/>
                <a:cs typeface="Courier New"/>
              </a:rPr>
              <a:t>----------------------------------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902" y="1699102"/>
            <a:ext cx="3642360" cy="982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49600"/>
              </a:lnSpc>
              <a:tabLst>
                <a:tab pos="331470" algn="l"/>
                <a:tab pos="756285" algn="l"/>
                <a:tab pos="1181735" algn="l"/>
                <a:tab pos="2033270" algn="l"/>
                <a:tab pos="2990850" algn="l"/>
                <a:tab pos="3310254" algn="l"/>
              </a:tabLst>
            </a:pPr>
            <a:r>
              <a:rPr sz="1400" b="1" u="heavy" spc="-5" dirty="0">
                <a:latin typeface="Courier New"/>
                <a:cs typeface="Courier New"/>
              </a:rPr>
              <a:t>0</a:t>
            </a:r>
            <a:r>
              <a:rPr sz="1400" b="1" spc="-5" dirty="0">
                <a:latin typeface="Courier New"/>
                <a:cs typeface="Courier New"/>
              </a:rPr>
              <a:t>	15	25	inf inf inf inf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inf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inf  </a:t>
            </a:r>
            <a:r>
              <a:rPr sz="1400" b="1" u="heavy" spc="-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	25	inf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10	inf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inf	5	</a:t>
            </a:r>
            <a:r>
              <a:rPr sz="1400" b="1" spc="-10" dirty="0">
                <a:latin typeface="Courier New"/>
                <a:cs typeface="Courier New"/>
              </a:rPr>
              <a:t>25</a:t>
            </a:r>
            <a:endParaRPr sz="1400">
              <a:latin typeface="Courier New"/>
              <a:cs typeface="Courier New"/>
            </a:endParaRPr>
          </a:p>
          <a:p>
            <a:pPr marL="756920">
              <a:lnSpc>
                <a:spcPct val="100000"/>
              </a:lnSpc>
              <a:spcBef>
                <a:spcPts val="835"/>
              </a:spcBef>
              <a:tabLst>
                <a:tab pos="1182370" algn="l"/>
                <a:tab pos="2033270" algn="l"/>
                <a:tab pos="2990850" algn="l"/>
                <a:tab pos="3309620" algn="l"/>
              </a:tabLst>
            </a:pPr>
            <a:r>
              <a:rPr sz="1400" b="1" spc="-5" dirty="0">
                <a:latin typeface="Courier New"/>
                <a:cs typeface="Courier New"/>
              </a:rPr>
              <a:t>25	inf 10	inf inf	</a:t>
            </a:r>
            <a:r>
              <a:rPr sz="1400" b="1" u="heavy" spc="-5" dirty="0">
                <a:latin typeface="Courier New"/>
                <a:cs typeface="Courier New"/>
              </a:rPr>
              <a:t>B</a:t>
            </a:r>
            <a:r>
              <a:rPr sz="1400" b="1" spc="-5" dirty="0">
                <a:latin typeface="Courier New"/>
                <a:cs typeface="Courier New"/>
              </a:rPr>
              <a:t>	15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28847" y="2745814"/>
          <a:ext cx="2810489" cy="1517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530"/>
                <a:gridCol w="532276"/>
                <a:gridCol w="319107"/>
                <a:gridCol w="478508"/>
                <a:gridCol w="584805"/>
                <a:gridCol w="554263"/>
              </a:tblGrid>
              <a:tr h="311912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inf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u="heavy" dirty="0">
                          <a:latin typeface="Courier New"/>
                          <a:cs typeface="Courier New"/>
                        </a:rPr>
                        <a:t>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319278"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inf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u="heavy" dirty="0">
                          <a:latin typeface="Courier New"/>
                          <a:cs typeface="Courier New"/>
                        </a:rPr>
                        <a:t>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31927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inf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u="heavy" dirty="0">
                          <a:latin typeface="Courier New"/>
                          <a:cs typeface="Courier New"/>
                        </a:rPr>
                        <a:t>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318895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inf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u="heavy" dirty="0">
                          <a:latin typeface="Courier New"/>
                          <a:cs typeface="Courier New"/>
                        </a:rPr>
                        <a:t>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4802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u="heavy" dirty="0">
                          <a:latin typeface="Courier New"/>
                          <a:cs typeface="Courier New"/>
                        </a:rPr>
                        <a:t>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271003" y="4357627"/>
            <a:ext cx="13208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heavy" spc="-5" dirty="0"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5491" y="1259332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29724" y="3621528"/>
            <a:ext cx="74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9400" y="4135878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8780" y="3530855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5632" y="3192523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8829" y="2140208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4827" y="2430531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5891" y="1487940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53550" y="2568449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5817" y="18097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5018" y="12763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65417" y="33337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02728" y="3638550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4618" y="24193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9217" y="28765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08618" y="31813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93328" y="1962150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70418" y="26479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9217" y="21907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5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Dijkstra's Algorithm</a:t>
            </a:r>
            <a:r>
              <a:rPr spc="-10" dirty="0"/>
              <a:t> </a:t>
            </a:r>
            <a:r>
              <a:rPr dirty="0"/>
              <a:t>Trace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62512" y="2805112"/>
          <a:ext cx="4152898" cy="83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72"/>
                <a:gridCol w="460248"/>
                <a:gridCol w="462534"/>
                <a:gridCol w="461771"/>
                <a:gridCol w="460248"/>
                <a:gridCol w="461772"/>
                <a:gridCol w="462533"/>
                <a:gridCol w="460248"/>
                <a:gridCol w="461772"/>
              </a:tblGrid>
              <a:tr h="403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35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902" y="1179321"/>
            <a:ext cx="12376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Continuing: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101" y="1700541"/>
            <a:ext cx="135572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2898" y="1718075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101" y="2767340"/>
            <a:ext cx="162242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2898" y="2784874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101" y="3834139"/>
            <a:ext cx="190373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 c,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898" y="3851673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0101" y="4900938"/>
            <a:ext cx="21856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 c, e,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2898" y="4918472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0101" y="5967737"/>
            <a:ext cx="239585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 c, e, g,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2898" y="5985271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62512" y="1662112"/>
          <a:ext cx="4152898" cy="83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72"/>
                <a:gridCol w="460248"/>
                <a:gridCol w="462534"/>
                <a:gridCol w="461771"/>
                <a:gridCol w="460248"/>
                <a:gridCol w="461772"/>
                <a:gridCol w="462533"/>
                <a:gridCol w="460248"/>
                <a:gridCol w="461772"/>
              </a:tblGrid>
              <a:tr h="403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35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862512" y="3903916"/>
          <a:ext cx="4114797" cy="806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24"/>
                <a:gridCol w="454151"/>
                <a:gridCol w="458724"/>
                <a:gridCol w="458724"/>
                <a:gridCol w="454151"/>
                <a:gridCol w="458724"/>
                <a:gridCol w="458724"/>
                <a:gridCol w="454151"/>
                <a:gridCol w="458724"/>
              </a:tblGrid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862512" y="4970716"/>
          <a:ext cx="4114797" cy="806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24"/>
                <a:gridCol w="454151"/>
                <a:gridCol w="458724"/>
                <a:gridCol w="458724"/>
                <a:gridCol w="454151"/>
                <a:gridCol w="458724"/>
                <a:gridCol w="458724"/>
                <a:gridCol w="454151"/>
                <a:gridCol w="458724"/>
              </a:tblGrid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862512" y="5961316"/>
          <a:ext cx="4114796" cy="806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24"/>
                <a:gridCol w="454151"/>
                <a:gridCol w="458724"/>
                <a:gridCol w="458723"/>
                <a:gridCol w="454151"/>
                <a:gridCol w="458724"/>
                <a:gridCol w="458724"/>
                <a:gridCol w="454151"/>
                <a:gridCol w="458724"/>
              </a:tblGrid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2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Shortest Paths</a:t>
            </a:r>
            <a:r>
              <a:rPr spc="-100" dirty="0"/>
              <a:t> </a:t>
            </a:r>
            <a:r>
              <a:rPr spc="-5" dirty="0"/>
              <a:t>(SSAD)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0102" y="1255521"/>
            <a:ext cx="3735070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Given a weighted graph, and a  designated node S, we would like to  find a path of least total </a:t>
            </a:r>
            <a:r>
              <a:rPr sz="2000" spc="-10" dirty="0">
                <a:latin typeface="Times New Roman"/>
                <a:cs typeface="Times New Roman"/>
              </a:rPr>
              <a:t>weight from  </a:t>
            </a:r>
            <a:r>
              <a:rPr sz="2000" spc="-5" dirty="0">
                <a:latin typeface="Times New Roman"/>
                <a:cs typeface="Times New Roman"/>
              </a:rPr>
              <a:t>S to each of the other vertices in the  graph.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3389119"/>
            <a:ext cx="372999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The total weight of a path is the sum  of the weights of its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edges.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0071" y="1371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020"/>
                </a:move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0071" y="1371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0593" y="1584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10">
                <a:moveTo>
                  <a:pt x="355853" y="160782"/>
                </a:move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7" y="0"/>
                </a:lnTo>
                <a:lnTo>
                  <a:pt x="130968" y="5718"/>
                </a:lnTo>
                <a:lnTo>
                  <a:pt x="88391" y="21872"/>
                </a:lnTo>
                <a:lnTo>
                  <a:pt x="52292" y="46958"/>
                </a:lnTo>
                <a:lnTo>
                  <a:pt x="24383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3" y="241554"/>
                </a:lnTo>
                <a:lnTo>
                  <a:pt x="52292" y="273939"/>
                </a:lnTo>
                <a:lnTo>
                  <a:pt x="88391" y="298958"/>
                </a:lnTo>
                <a:lnTo>
                  <a:pt x="130968" y="315087"/>
                </a:lnTo>
                <a:lnTo>
                  <a:pt x="178307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3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00593" y="1584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10">
                <a:moveTo>
                  <a:pt x="178307" y="0"/>
                </a:moveTo>
                <a:lnTo>
                  <a:pt x="130968" y="5718"/>
                </a:lnTo>
                <a:lnTo>
                  <a:pt x="88391" y="21872"/>
                </a:lnTo>
                <a:lnTo>
                  <a:pt x="52292" y="46958"/>
                </a:lnTo>
                <a:lnTo>
                  <a:pt x="24383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3" y="241554"/>
                </a:lnTo>
                <a:lnTo>
                  <a:pt x="52292" y="273939"/>
                </a:lnTo>
                <a:lnTo>
                  <a:pt x="88391" y="298958"/>
                </a:lnTo>
                <a:lnTo>
                  <a:pt x="130968" y="315087"/>
                </a:lnTo>
                <a:lnTo>
                  <a:pt x="178307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3" y="160782"/>
                </a:ln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0" y="2545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29" h="320039">
                <a:moveTo>
                  <a:pt x="354330" y="160020"/>
                </a:move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0" y="2545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29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6503" y="3611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5" h="320039">
                <a:moveTo>
                  <a:pt x="353568" y="160020"/>
                </a:move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6503" y="3611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5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6476" y="2225801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5" h="319405">
                <a:moveTo>
                  <a:pt x="353567" y="159258"/>
                </a:move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6476" y="2225801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5" h="319405">
                <a:moveTo>
                  <a:pt x="176783" y="0"/>
                </a:move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5869" y="2650998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782"/>
                </a:move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65869" y="2650998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7026" y="4251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353567" y="160782"/>
                </a:moveTo>
                <a:lnTo>
                  <a:pt x="347246" y="117915"/>
                </a:lnTo>
                <a:lnTo>
                  <a:pt x="329409" y="79473"/>
                </a:lnTo>
                <a:lnTo>
                  <a:pt x="301751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3" y="0"/>
                </a:lnTo>
                <a:lnTo>
                  <a:pt x="129822" y="5718"/>
                </a:lnTo>
                <a:lnTo>
                  <a:pt x="87601" y="21872"/>
                </a:lnTo>
                <a:lnTo>
                  <a:pt x="51815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5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3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1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7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7026" y="4251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176783" y="0"/>
                </a:moveTo>
                <a:lnTo>
                  <a:pt x="129822" y="5718"/>
                </a:lnTo>
                <a:lnTo>
                  <a:pt x="87601" y="21872"/>
                </a:lnTo>
                <a:lnTo>
                  <a:pt x="51815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5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3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1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7" y="160782"/>
                </a:lnTo>
                <a:lnTo>
                  <a:pt x="347246" y="117915"/>
                </a:lnTo>
                <a:lnTo>
                  <a:pt x="329409" y="79473"/>
                </a:lnTo>
                <a:lnTo>
                  <a:pt x="301751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2695" y="3292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354330" y="159258"/>
                </a:moveTo>
                <a:lnTo>
                  <a:pt x="348008" y="117034"/>
                </a:lnTo>
                <a:lnTo>
                  <a:pt x="330171" y="79022"/>
                </a:lnTo>
                <a:lnTo>
                  <a:pt x="302514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6" y="0"/>
                </a:ln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6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4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30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2695" y="3292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177546" y="0"/>
                </a:move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6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4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30" y="159258"/>
                </a:lnTo>
                <a:lnTo>
                  <a:pt x="348008" y="117034"/>
                </a:lnTo>
                <a:lnTo>
                  <a:pt x="330171" y="79022"/>
                </a:lnTo>
                <a:lnTo>
                  <a:pt x="302514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0778" y="3717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355092" y="160782"/>
                </a:move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0778" y="3717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6503" y="1692401"/>
            <a:ext cx="471170" cy="852805"/>
          </a:xfrm>
          <a:custGeom>
            <a:avLst/>
            <a:gdLst/>
            <a:ahLst/>
            <a:cxnLst/>
            <a:rect l="l" t="t" r="r" b="b"/>
            <a:pathLst>
              <a:path w="471170" h="852805">
                <a:moveTo>
                  <a:pt x="470915" y="0"/>
                </a:moveTo>
                <a:lnTo>
                  <a:pt x="0" y="8526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4402" y="1584197"/>
            <a:ext cx="1536700" cy="108585"/>
          </a:xfrm>
          <a:custGeom>
            <a:avLst/>
            <a:gdLst/>
            <a:ahLst/>
            <a:cxnLst/>
            <a:rect l="l" t="t" r="r" b="b"/>
            <a:pathLst>
              <a:path w="1536700" h="108585">
                <a:moveTo>
                  <a:pt x="0" y="0"/>
                </a:moveTo>
                <a:lnTo>
                  <a:pt x="1536192" y="108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3852" y="2759201"/>
            <a:ext cx="1419225" cy="639445"/>
          </a:xfrm>
          <a:custGeom>
            <a:avLst/>
            <a:gdLst/>
            <a:ahLst/>
            <a:cxnLst/>
            <a:rect l="l" t="t" r="r" b="b"/>
            <a:pathLst>
              <a:path w="1419225" h="639445">
                <a:moveTo>
                  <a:pt x="0" y="0"/>
                </a:moveTo>
                <a:lnTo>
                  <a:pt x="1418844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3852" y="24384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37576" y="1905000"/>
            <a:ext cx="592455" cy="1812925"/>
          </a:xfrm>
          <a:custGeom>
            <a:avLst/>
            <a:gdLst/>
            <a:ahLst/>
            <a:cxnLst/>
            <a:rect l="l" t="t" r="r" b="b"/>
            <a:pathLst>
              <a:path w="592454" h="1812925">
                <a:moveTo>
                  <a:pt x="0" y="0"/>
                </a:moveTo>
                <a:lnTo>
                  <a:pt x="592074" y="1812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81771" y="1837944"/>
            <a:ext cx="829310" cy="854710"/>
          </a:xfrm>
          <a:custGeom>
            <a:avLst/>
            <a:gdLst/>
            <a:ahLst/>
            <a:cxnLst/>
            <a:rect l="l" t="t" r="r" b="b"/>
            <a:pathLst>
              <a:path w="829309" h="854710">
                <a:moveTo>
                  <a:pt x="0" y="0"/>
                </a:moveTo>
                <a:lnTo>
                  <a:pt x="829056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46997" y="2971800"/>
            <a:ext cx="237490" cy="746125"/>
          </a:xfrm>
          <a:custGeom>
            <a:avLst/>
            <a:gdLst/>
            <a:ahLst/>
            <a:cxnLst/>
            <a:rect l="l" t="t" r="r" b="b"/>
            <a:pathLst>
              <a:path w="237490" h="746125">
                <a:moveTo>
                  <a:pt x="236981" y="0"/>
                </a:moveTo>
                <a:lnTo>
                  <a:pt x="0" y="745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29678" y="1905000"/>
            <a:ext cx="590550" cy="1388110"/>
          </a:xfrm>
          <a:custGeom>
            <a:avLst/>
            <a:gdLst/>
            <a:ahLst/>
            <a:cxnLst/>
            <a:rect l="l" t="t" r="r" b="b"/>
            <a:pathLst>
              <a:path w="590550" h="1388110">
                <a:moveTo>
                  <a:pt x="590550" y="0"/>
                </a:moveTo>
                <a:lnTo>
                  <a:pt x="0" y="13876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29678" y="3611879"/>
            <a:ext cx="236220" cy="639445"/>
          </a:xfrm>
          <a:custGeom>
            <a:avLst/>
            <a:gdLst/>
            <a:ahLst/>
            <a:cxnLst/>
            <a:rect l="l" t="t" r="r" b="b"/>
            <a:pathLst>
              <a:path w="236220" h="639445">
                <a:moveTo>
                  <a:pt x="0" y="0"/>
                </a:moveTo>
                <a:lnTo>
                  <a:pt x="236220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0071" y="35052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19291" y="1397253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653524" y="3759450"/>
            <a:ext cx="74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72580" y="3668777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19432" y="3330445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62647" y="2278130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38645" y="2568454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19726" y="1625862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77386" y="2707135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79617" y="1947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98818" y="1414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89217" y="3471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26528" y="37764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08418" y="2557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13017" y="30144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32418" y="3319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17128" y="21000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94218" y="27858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13017" y="2328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70102" y="4273801"/>
            <a:ext cx="7976234" cy="202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3345" algn="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We have seen that performing a DFS or BFS on the graph will produce a  spanning tree, but neither of those algorithms takes edge weights into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There is a </a:t>
            </a:r>
            <a:r>
              <a:rPr sz="2000" spc="-10" dirty="0">
                <a:latin typeface="Times New Roman"/>
                <a:cs typeface="Times New Roman"/>
              </a:rPr>
              <a:t>simple, </a:t>
            </a:r>
            <a:r>
              <a:rPr sz="2000" spc="-5" dirty="0">
                <a:latin typeface="Times New Roman"/>
                <a:cs typeface="Times New Roman"/>
              </a:rPr>
              <a:t>greedy </a:t>
            </a:r>
            <a:r>
              <a:rPr sz="2000" spc="-10" dirty="0">
                <a:latin typeface="Times New Roman"/>
                <a:cs typeface="Times New Roman"/>
              </a:rPr>
              <a:t>algorithm </a:t>
            </a:r>
            <a:r>
              <a:rPr sz="2000" spc="-5" dirty="0">
                <a:latin typeface="Times New Roman"/>
                <a:cs typeface="Times New Roman"/>
              </a:rPr>
              <a:t>that will solve this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problem.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3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Dijkstra's </a:t>
            </a:r>
            <a:r>
              <a:rPr dirty="0"/>
              <a:t>SSAD</a:t>
            </a:r>
            <a:r>
              <a:rPr spc="-15" dirty="0"/>
              <a:t> </a:t>
            </a:r>
            <a:r>
              <a:rPr spc="-5" dirty="0"/>
              <a:t>Algorithm*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0102" y="1255521"/>
            <a:ext cx="3840479" cy="3060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224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assume </a:t>
            </a:r>
            <a:r>
              <a:rPr sz="2000" spc="-5" dirty="0">
                <a:latin typeface="Times New Roman"/>
                <a:cs typeface="Times New Roman"/>
              </a:rPr>
              <a:t>that there is a path </a:t>
            </a:r>
            <a:r>
              <a:rPr sz="2000" spc="-10" dirty="0">
                <a:latin typeface="Times New Roman"/>
                <a:cs typeface="Times New Roman"/>
              </a:rPr>
              <a:t>from  </a:t>
            </a:r>
            <a:r>
              <a:rPr sz="2000" spc="-5" dirty="0">
                <a:latin typeface="Times New Roman"/>
                <a:cs typeface="Times New Roman"/>
              </a:rPr>
              <a:t>the source vertex </a:t>
            </a:r>
            <a:r>
              <a:rPr sz="2000" i="1" spc="-5" dirty="0">
                <a:latin typeface="Times New Roman"/>
                <a:cs typeface="Times New Roman"/>
              </a:rPr>
              <a:t>s </a:t>
            </a:r>
            <a:r>
              <a:rPr sz="2000" spc="-5" dirty="0">
                <a:latin typeface="Times New Roman"/>
                <a:cs typeface="Times New Roman"/>
              </a:rPr>
              <a:t>to every other  vertex in 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graph.</a:t>
            </a:r>
            <a:endParaRPr sz="2000">
              <a:latin typeface="Times New Roman"/>
              <a:cs typeface="Times New Roman"/>
            </a:endParaRPr>
          </a:p>
          <a:p>
            <a:pPr marL="12700" marR="28511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Let S be the set of vertices whose  minimum </a:t>
            </a:r>
            <a:r>
              <a:rPr sz="2000" spc="-10" dirty="0">
                <a:latin typeface="Times New Roman"/>
                <a:cs typeface="Times New Roman"/>
              </a:rPr>
              <a:t>distance </a:t>
            </a:r>
            <a:r>
              <a:rPr sz="2000" spc="-5" dirty="0">
                <a:latin typeface="Times New Roman"/>
                <a:cs typeface="Times New Roman"/>
              </a:rPr>
              <a:t>from the </a:t>
            </a:r>
            <a:r>
              <a:rPr sz="2000" spc="-10" dirty="0">
                <a:latin typeface="Times New Roman"/>
                <a:cs typeface="Times New Roman"/>
              </a:rPr>
              <a:t>source  </a:t>
            </a:r>
            <a:r>
              <a:rPr sz="2000" spc="-5" dirty="0">
                <a:latin typeface="Times New Roman"/>
                <a:cs typeface="Times New Roman"/>
              </a:rPr>
              <a:t>vertex has been found. </a:t>
            </a:r>
            <a:r>
              <a:rPr sz="2000" spc="-10" dirty="0">
                <a:latin typeface="Times New Roman"/>
                <a:cs typeface="Times New Roman"/>
              </a:rPr>
              <a:t>Initially </a:t>
            </a:r>
            <a:r>
              <a:rPr sz="2000" spc="-5" dirty="0">
                <a:latin typeface="Times New Roman"/>
                <a:cs typeface="Times New Roman"/>
              </a:rPr>
              <a:t>S  contains only the </a:t>
            </a:r>
            <a:r>
              <a:rPr sz="2000" spc="-10" dirty="0">
                <a:latin typeface="Times New Roman"/>
                <a:cs typeface="Times New Roman"/>
              </a:rPr>
              <a:t>source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vertex.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algorithm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iterative, </a:t>
            </a:r>
            <a:r>
              <a:rPr sz="2000" spc="-5" dirty="0">
                <a:latin typeface="Times New Roman"/>
                <a:cs typeface="Times New Roman"/>
              </a:rPr>
              <a:t>adding </a:t>
            </a:r>
            <a:r>
              <a:rPr sz="2000" spc="-10" dirty="0">
                <a:latin typeface="Times New Roman"/>
                <a:cs typeface="Times New Roman"/>
              </a:rPr>
              <a:t>one  </a:t>
            </a:r>
            <a:r>
              <a:rPr sz="2000" spc="-5" dirty="0">
                <a:latin typeface="Times New Roman"/>
                <a:cs typeface="Times New Roman"/>
              </a:rPr>
              <a:t>vertex to S on each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10071" y="1371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020"/>
                </a:move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0071" y="1371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0593" y="1584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10">
                <a:moveTo>
                  <a:pt x="355853" y="160782"/>
                </a:move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7" y="0"/>
                </a:lnTo>
                <a:lnTo>
                  <a:pt x="130968" y="5718"/>
                </a:lnTo>
                <a:lnTo>
                  <a:pt x="88391" y="21872"/>
                </a:lnTo>
                <a:lnTo>
                  <a:pt x="52292" y="46958"/>
                </a:lnTo>
                <a:lnTo>
                  <a:pt x="24383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3" y="241554"/>
                </a:lnTo>
                <a:lnTo>
                  <a:pt x="52292" y="273939"/>
                </a:lnTo>
                <a:lnTo>
                  <a:pt x="88391" y="298958"/>
                </a:lnTo>
                <a:lnTo>
                  <a:pt x="130968" y="315087"/>
                </a:lnTo>
                <a:lnTo>
                  <a:pt x="178307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3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0593" y="1584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10">
                <a:moveTo>
                  <a:pt x="178307" y="0"/>
                </a:moveTo>
                <a:lnTo>
                  <a:pt x="130968" y="5718"/>
                </a:lnTo>
                <a:lnTo>
                  <a:pt x="88391" y="21872"/>
                </a:lnTo>
                <a:lnTo>
                  <a:pt x="52292" y="46958"/>
                </a:lnTo>
                <a:lnTo>
                  <a:pt x="24383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3" y="241554"/>
                </a:lnTo>
                <a:lnTo>
                  <a:pt x="52292" y="273939"/>
                </a:lnTo>
                <a:lnTo>
                  <a:pt x="88391" y="298958"/>
                </a:lnTo>
                <a:lnTo>
                  <a:pt x="130968" y="315087"/>
                </a:lnTo>
                <a:lnTo>
                  <a:pt x="178307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3" y="160782"/>
                </a:ln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0" y="2545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29" h="320039">
                <a:moveTo>
                  <a:pt x="354330" y="160020"/>
                </a:move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0" y="2545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29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6503" y="3611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5" h="320039">
                <a:moveTo>
                  <a:pt x="353568" y="160020"/>
                </a:move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6503" y="3611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5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6476" y="2225801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5" h="319405">
                <a:moveTo>
                  <a:pt x="353567" y="159258"/>
                </a:move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6476" y="2225801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5" h="319405">
                <a:moveTo>
                  <a:pt x="176783" y="0"/>
                </a:move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65869" y="2650998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782"/>
                </a:move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5869" y="2650998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7026" y="4251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353567" y="160782"/>
                </a:moveTo>
                <a:lnTo>
                  <a:pt x="347246" y="117915"/>
                </a:lnTo>
                <a:lnTo>
                  <a:pt x="329409" y="79473"/>
                </a:lnTo>
                <a:lnTo>
                  <a:pt x="301751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3" y="0"/>
                </a:lnTo>
                <a:lnTo>
                  <a:pt x="129822" y="5718"/>
                </a:lnTo>
                <a:lnTo>
                  <a:pt x="87601" y="21872"/>
                </a:lnTo>
                <a:lnTo>
                  <a:pt x="51815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5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3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1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7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7026" y="4251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176783" y="0"/>
                </a:moveTo>
                <a:lnTo>
                  <a:pt x="129822" y="5718"/>
                </a:lnTo>
                <a:lnTo>
                  <a:pt x="87601" y="21872"/>
                </a:lnTo>
                <a:lnTo>
                  <a:pt x="51815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5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3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1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7" y="160782"/>
                </a:lnTo>
                <a:lnTo>
                  <a:pt x="347246" y="117915"/>
                </a:lnTo>
                <a:lnTo>
                  <a:pt x="329409" y="79473"/>
                </a:lnTo>
                <a:lnTo>
                  <a:pt x="301751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2695" y="3292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354330" y="159258"/>
                </a:moveTo>
                <a:lnTo>
                  <a:pt x="348008" y="117034"/>
                </a:lnTo>
                <a:lnTo>
                  <a:pt x="330171" y="79022"/>
                </a:lnTo>
                <a:lnTo>
                  <a:pt x="302514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6" y="0"/>
                </a:ln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6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4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30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2695" y="3292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177546" y="0"/>
                </a:move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6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4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30" y="159258"/>
                </a:lnTo>
                <a:lnTo>
                  <a:pt x="348008" y="117034"/>
                </a:lnTo>
                <a:lnTo>
                  <a:pt x="330171" y="79022"/>
                </a:lnTo>
                <a:lnTo>
                  <a:pt x="302514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0778" y="3717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355092" y="160782"/>
                </a:move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0778" y="3717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56503" y="1692401"/>
            <a:ext cx="471170" cy="852805"/>
          </a:xfrm>
          <a:custGeom>
            <a:avLst/>
            <a:gdLst/>
            <a:ahLst/>
            <a:cxnLst/>
            <a:rect l="l" t="t" r="r" b="b"/>
            <a:pathLst>
              <a:path w="471170" h="852805">
                <a:moveTo>
                  <a:pt x="470915" y="0"/>
                </a:moveTo>
                <a:lnTo>
                  <a:pt x="0" y="8526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64402" y="1584197"/>
            <a:ext cx="1536700" cy="108585"/>
          </a:xfrm>
          <a:custGeom>
            <a:avLst/>
            <a:gdLst/>
            <a:ahLst/>
            <a:cxnLst/>
            <a:rect l="l" t="t" r="r" b="b"/>
            <a:pathLst>
              <a:path w="1536700" h="108585">
                <a:moveTo>
                  <a:pt x="0" y="0"/>
                </a:moveTo>
                <a:lnTo>
                  <a:pt x="1536192" y="108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3852" y="2759201"/>
            <a:ext cx="1419225" cy="639445"/>
          </a:xfrm>
          <a:custGeom>
            <a:avLst/>
            <a:gdLst/>
            <a:ahLst/>
            <a:cxnLst/>
            <a:rect l="l" t="t" r="r" b="b"/>
            <a:pathLst>
              <a:path w="1419225" h="639445">
                <a:moveTo>
                  <a:pt x="0" y="0"/>
                </a:moveTo>
                <a:lnTo>
                  <a:pt x="1418844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3852" y="24384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7576" y="1905000"/>
            <a:ext cx="592455" cy="1812925"/>
          </a:xfrm>
          <a:custGeom>
            <a:avLst/>
            <a:gdLst/>
            <a:ahLst/>
            <a:cxnLst/>
            <a:rect l="l" t="t" r="r" b="b"/>
            <a:pathLst>
              <a:path w="592454" h="1812925">
                <a:moveTo>
                  <a:pt x="0" y="0"/>
                </a:moveTo>
                <a:lnTo>
                  <a:pt x="592074" y="1812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81771" y="1837944"/>
            <a:ext cx="829310" cy="854710"/>
          </a:xfrm>
          <a:custGeom>
            <a:avLst/>
            <a:gdLst/>
            <a:ahLst/>
            <a:cxnLst/>
            <a:rect l="l" t="t" r="r" b="b"/>
            <a:pathLst>
              <a:path w="829309" h="854710">
                <a:moveTo>
                  <a:pt x="0" y="0"/>
                </a:moveTo>
                <a:lnTo>
                  <a:pt x="829056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46997" y="2971800"/>
            <a:ext cx="237490" cy="746125"/>
          </a:xfrm>
          <a:custGeom>
            <a:avLst/>
            <a:gdLst/>
            <a:ahLst/>
            <a:cxnLst/>
            <a:rect l="l" t="t" r="r" b="b"/>
            <a:pathLst>
              <a:path w="237490" h="746125">
                <a:moveTo>
                  <a:pt x="236981" y="0"/>
                </a:moveTo>
                <a:lnTo>
                  <a:pt x="0" y="745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29678" y="1905000"/>
            <a:ext cx="590550" cy="1388110"/>
          </a:xfrm>
          <a:custGeom>
            <a:avLst/>
            <a:gdLst/>
            <a:ahLst/>
            <a:cxnLst/>
            <a:rect l="l" t="t" r="r" b="b"/>
            <a:pathLst>
              <a:path w="590550" h="1388110">
                <a:moveTo>
                  <a:pt x="590550" y="0"/>
                </a:moveTo>
                <a:lnTo>
                  <a:pt x="0" y="13876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29678" y="3611879"/>
            <a:ext cx="236220" cy="639445"/>
          </a:xfrm>
          <a:custGeom>
            <a:avLst/>
            <a:gdLst/>
            <a:ahLst/>
            <a:cxnLst/>
            <a:rect l="l" t="t" r="r" b="b"/>
            <a:pathLst>
              <a:path w="236220" h="639445">
                <a:moveTo>
                  <a:pt x="0" y="0"/>
                </a:moveTo>
                <a:lnTo>
                  <a:pt x="236220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0071" y="35052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19291" y="1397253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653524" y="3759450"/>
            <a:ext cx="74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72580" y="3668777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19432" y="3330445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62647" y="2278130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8645" y="2568454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19726" y="1625862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77386" y="2707135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79617" y="1947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98818" y="1414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89217" y="3471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26528" y="37764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08418" y="2557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13017" y="30144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32418" y="3319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17128" y="21000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94218" y="27858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13017" y="2328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42502" y="6574282"/>
            <a:ext cx="5461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*</a:t>
            </a:r>
            <a:r>
              <a:rPr sz="1400" spc="-10" dirty="0">
                <a:latin typeface="Arial"/>
                <a:cs typeface="Arial"/>
              </a:rPr>
              <a:t>1959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70102" y="4273801"/>
            <a:ext cx="7640955" cy="141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28700" algn="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We maintain a table D such that for each vertex v, D(v) is the minimum  </a:t>
            </a:r>
            <a:r>
              <a:rPr sz="2000" spc="-10" dirty="0">
                <a:latin typeface="Times New Roman"/>
                <a:cs typeface="Times New Roman"/>
              </a:rPr>
              <a:t>distance </a:t>
            </a:r>
            <a:r>
              <a:rPr sz="2000" spc="-5" dirty="0">
                <a:latin typeface="Times New Roman"/>
                <a:cs typeface="Times New Roman"/>
              </a:rPr>
              <a:t>from the </a:t>
            </a:r>
            <a:r>
              <a:rPr sz="2000" spc="-10" dirty="0">
                <a:latin typeface="Times New Roman"/>
                <a:cs typeface="Times New Roman"/>
              </a:rPr>
              <a:t>source </a:t>
            </a:r>
            <a:r>
              <a:rPr sz="2000" spc="-5" dirty="0">
                <a:latin typeface="Times New Roman"/>
                <a:cs typeface="Times New Roman"/>
              </a:rPr>
              <a:t>vertex to v via </a:t>
            </a:r>
            <a:r>
              <a:rPr sz="2000" spc="-10" dirty="0">
                <a:latin typeface="Times New Roman"/>
                <a:cs typeface="Times New Roman"/>
              </a:rPr>
              <a:t>vertices </a:t>
            </a:r>
            <a:r>
              <a:rPr sz="2000" spc="-5" dirty="0">
                <a:latin typeface="Times New Roman"/>
                <a:cs typeface="Times New Roman"/>
              </a:rPr>
              <a:t>that are </a:t>
            </a:r>
            <a:r>
              <a:rPr sz="2000" spc="-10" dirty="0">
                <a:latin typeface="Times New Roman"/>
                <a:cs typeface="Times New Roman"/>
              </a:rPr>
              <a:t>already </a:t>
            </a:r>
            <a:r>
              <a:rPr sz="2000" spc="-5" dirty="0">
                <a:latin typeface="Times New Roman"/>
                <a:cs typeface="Times New Roman"/>
              </a:rPr>
              <a:t>in S </a:t>
            </a:r>
            <a:r>
              <a:rPr sz="2000" spc="-10" dirty="0">
                <a:latin typeface="Times New Roman"/>
                <a:cs typeface="Times New Roman"/>
              </a:rPr>
              <a:t>(aside  possibly </a:t>
            </a:r>
            <a:r>
              <a:rPr sz="2000" spc="-5" dirty="0">
                <a:latin typeface="Times New Roman"/>
                <a:cs typeface="Times New Roman"/>
              </a:rPr>
              <a:t>from v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itself).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70102" y="5827521"/>
            <a:ext cx="71628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Greed: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81126" y="5827521"/>
            <a:ext cx="663829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on each iteration, add to S the vertex v not already in S for which  D(v) is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minimal.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4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Dijkstra's Algorithm</a:t>
            </a:r>
            <a:r>
              <a:rPr spc="-10" dirty="0"/>
              <a:t> </a:t>
            </a:r>
            <a:r>
              <a:rPr dirty="0"/>
              <a:t>Trace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902" y="1180846"/>
            <a:ext cx="27311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Let the source vertex 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62471" y="1081277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09">
                <a:moveTo>
                  <a:pt x="354330" y="160020"/>
                </a:move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621"/>
                </a:lnTo>
                <a:lnTo>
                  <a:pt x="24186" y="240989"/>
                </a:lnTo>
                <a:lnTo>
                  <a:pt x="51911" y="273558"/>
                </a:lnTo>
                <a:lnTo>
                  <a:pt x="87827" y="298760"/>
                </a:lnTo>
                <a:lnTo>
                  <a:pt x="130263" y="315030"/>
                </a:lnTo>
                <a:lnTo>
                  <a:pt x="177546" y="320802"/>
                </a:lnTo>
                <a:lnTo>
                  <a:pt x="224507" y="315030"/>
                </a:lnTo>
                <a:lnTo>
                  <a:pt x="266728" y="298760"/>
                </a:lnTo>
                <a:lnTo>
                  <a:pt x="302514" y="273558"/>
                </a:lnTo>
                <a:lnTo>
                  <a:pt x="330171" y="240989"/>
                </a:lnTo>
                <a:lnTo>
                  <a:pt x="348008" y="202621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2471" y="1081277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09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621"/>
                </a:lnTo>
                <a:lnTo>
                  <a:pt x="24186" y="240989"/>
                </a:lnTo>
                <a:lnTo>
                  <a:pt x="51911" y="273558"/>
                </a:lnTo>
                <a:lnTo>
                  <a:pt x="87827" y="298760"/>
                </a:lnTo>
                <a:lnTo>
                  <a:pt x="130263" y="315030"/>
                </a:lnTo>
                <a:lnTo>
                  <a:pt x="177546" y="320802"/>
                </a:lnTo>
                <a:lnTo>
                  <a:pt x="224507" y="315030"/>
                </a:lnTo>
                <a:lnTo>
                  <a:pt x="266728" y="298760"/>
                </a:lnTo>
                <a:lnTo>
                  <a:pt x="302514" y="273558"/>
                </a:lnTo>
                <a:lnTo>
                  <a:pt x="330171" y="240989"/>
                </a:lnTo>
                <a:lnTo>
                  <a:pt x="348008" y="202621"/>
                </a:lnTo>
                <a:lnTo>
                  <a:pt x="354330" y="160020"/>
                </a:ln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2993" y="1293875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09">
                <a:moveTo>
                  <a:pt x="355853" y="160020"/>
                </a:moveTo>
                <a:lnTo>
                  <a:pt x="349528" y="117475"/>
                </a:lnTo>
                <a:lnTo>
                  <a:pt x="331667" y="79247"/>
                </a:lnTo>
                <a:lnTo>
                  <a:pt x="303942" y="46862"/>
                </a:lnTo>
                <a:lnTo>
                  <a:pt x="268026" y="21843"/>
                </a:lnTo>
                <a:lnTo>
                  <a:pt x="225590" y="5714"/>
                </a:lnTo>
                <a:lnTo>
                  <a:pt x="178307" y="0"/>
                </a:lnTo>
                <a:lnTo>
                  <a:pt x="130968" y="5715"/>
                </a:lnTo>
                <a:lnTo>
                  <a:pt x="88391" y="21844"/>
                </a:lnTo>
                <a:lnTo>
                  <a:pt x="52292" y="46863"/>
                </a:lnTo>
                <a:lnTo>
                  <a:pt x="24383" y="79248"/>
                </a:lnTo>
                <a:lnTo>
                  <a:pt x="6381" y="117475"/>
                </a:lnTo>
                <a:lnTo>
                  <a:pt x="0" y="160020"/>
                </a:lnTo>
                <a:lnTo>
                  <a:pt x="6381" y="202886"/>
                </a:lnTo>
                <a:lnTo>
                  <a:pt x="24383" y="241328"/>
                </a:lnTo>
                <a:lnTo>
                  <a:pt x="52292" y="273843"/>
                </a:lnTo>
                <a:lnTo>
                  <a:pt x="88391" y="298929"/>
                </a:lnTo>
                <a:lnTo>
                  <a:pt x="130968" y="315083"/>
                </a:lnTo>
                <a:lnTo>
                  <a:pt x="178307" y="320802"/>
                </a:lnTo>
                <a:lnTo>
                  <a:pt x="225590" y="315083"/>
                </a:lnTo>
                <a:lnTo>
                  <a:pt x="268026" y="298929"/>
                </a:lnTo>
                <a:lnTo>
                  <a:pt x="303942" y="273843"/>
                </a:lnTo>
                <a:lnTo>
                  <a:pt x="331667" y="241328"/>
                </a:lnTo>
                <a:lnTo>
                  <a:pt x="349528" y="202886"/>
                </a:lnTo>
                <a:lnTo>
                  <a:pt x="355853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2993" y="1293875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09">
                <a:moveTo>
                  <a:pt x="178307" y="0"/>
                </a:moveTo>
                <a:lnTo>
                  <a:pt x="130968" y="5715"/>
                </a:lnTo>
                <a:lnTo>
                  <a:pt x="88391" y="21844"/>
                </a:lnTo>
                <a:lnTo>
                  <a:pt x="52292" y="46863"/>
                </a:lnTo>
                <a:lnTo>
                  <a:pt x="24383" y="79248"/>
                </a:lnTo>
                <a:lnTo>
                  <a:pt x="6381" y="117475"/>
                </a:lnTo>
                <a:lnTo>
                  <a:pt x="0" y="160020"/>
                </a:lnTo>
                <a:lnTo>
                  <a:pt x="6381" y="202886"/>
                </a:lnTo>
                <a:lnTo>
                  <a:pt x="24383" y="241328"/>
                </a:lnTo>
                <a:lnTo>
                  <a:pt x="52292" y="273843"/>
                </a:lnTo>
                <a:lnTo>
                  <a:pt x="88391" y="298929"/>
                </a:lnTo>
                <a:lnTo>
                  <a:pt x="130968" y="315083"/>
                </a:lnTo>
                <a:lnTo>
                  <a:pt x="178307" y="320802"/>
                </a:lnTo>
                <a:lnTo>
                  <a:pt x="225590" y="315083"/>
                </a:lnTo>
                <a:lnTo>
                  <a:pt x="268026" y="298929"/>
                </a:lnTo>
                <a:lnTo>
                  <a:pt x="303942" y="273843"/>
                </a:lnTo>
                <a:lnTo>
                  <a:pt x="331667" y="241328"/>
                </a:lnTo>
                <a:lnTo>
                  <a:pt x="349528" y="202886"/>
                </a:lnTo>
                <a:lnTo>
                  <a:pt x="355853" y="160020"/>
                </a:lnTo>
                <a:lnTo>
                  <a:pt x="349528" y="117475"/>
                </a:lnTo>
                <a:lnTo>
                  <a:pt x="331667" y="79247"/>
                </a:lnTo>
                <a:lnTo>
                  <a:pt x="303942" y="46862"/>
                </a:lnTo>
                <a:lnTo>
                  <a:pt x="268026" y="21843"/>
                </a:lnTo>
                <a:lnTo>
                  <a:pt x="225590" y="5714"/>
                </a:lnTo>
                <a:lnTo>
                  <a:pt x="1783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0" y="2253995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782"/>
                </a:moveTo>
                <a:lnTo>
                  <a:pt x="348004" y="118180"/>
                </a:lnTo>
                <a:lnTo>
                  <a:pt x="330143" y="79812"/>
                </a:lnTo>
                <a:lnTo>
                  <a:pt x="302418" y="47244"/>
                </a:lnTo>
                <a:lnTo>
                  <a:pt x="266502" y="22041"/>
                </a:lnTo>
                <a:lnTo>
                  <a:pt x="224066" y="5771"/>
                </a:lnTo>
                <a:lnTo>
                  <a:pt x="176784" y="0"/>
                </a:lnTo>
                <a:lnTo>
                  <a:pt x="129822" y="5771"/>
                </a:lnTo>
                <a:lnTo>
                  <a:pt x="87601" y="22041"/>
                </a:lnTo>
                <a:lnTo>
                  <a:pt x="51816" y="47244"/>
                </a:lnTo>
                <a:lnTo>
                  <a:pt x="24158" y="79812"/>
                </a:lnTo>
                <a:lnTo>
                  <a:pt x="6321" y="118180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4066" y="315087"/>
                </a:lnTo>
                <a:lnTo>
                  <a:pt x="266502" y="298958"/>
                </a:lnTo>
                <a:lnTo>
                  <a:pt x="302418" y="273939"/>
                </a:lnTo>
                <a:lnTo>
                  <a:pt x="330143" y="241554"/>
                </a:lnTo>
                <a:lnTo>
                  <a:pt x="348004" y="203327"/>
                </a:lnTo>
                <a:lnTo>
                  <a:pt x="354330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2253995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6784" y="0"/>
                </a:moveTo>
                <a:lnTo>
                  <a:pt x="129822" y="5771"/>
                </a:lnTo>
                <a:lnTo>
                  <a:pt x="87601" y="22041"/>
                </a:lnTo>
                <a:lnTo>
                  <a:pt x="51816" y="47244"/>
                </a:lnTo>
                <a:lnTo>
                  <a:pt x="24158" y="79812"/>
                </a:lnTo>
                <a:lnTo>
                  <a:pt x="6321" y="118180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4066" y="315087"/>
                </a:lnTo>
                <a:lnTo>
                  <a:pt x="266502" y="298958"/>
                </a:lnTo>
                <a:lnTo>
                  <a:pt x="302418" y="273939"/>
                </a:lnTo>
                <a:lnTo>
                  <a:pt x="330143" y="241554"/>
                </a:lnTo>
                <a:lnTo>
                  <a:pt x="348004" y="203327"/>
                </a:lnTo>
                <a:lnTo>
                  <a:pt x="354330" y="160782"/>
                </a:lnTo>
                <a:lnTo>
                  <a:pt x="348004" y="118180"/>
                </a:lnTo>
                <a:lnTo>
                  <a:pt x="330143" y="79812"/>
                </a:lnTo>
                <a:lnTo>
                  <a:pt x="302418" y="47244"/>
                </a:lnTo>
                <a:lnTo>
                  <a:pt x="266502" y="22041"/>
                </a:lnTo>
                <a:lnTo>
                  <a:pt x="224066" y="5771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903" y="3320796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353568" y="160782"/>
                </a:moveTo>
                <a:lnTo>
                  <a:pt x="347246" y="118180"/>
                </a:lnTo>
                <a:lnTo>
                  <a:pt x="329409" y="79812"/>
                </a:lnTo>
                <a:lnTo>
                  <a:pt x="301752" y="47244"/>
                </a:lnTo>
                <a:lnTo>
                  <a:pt x="265966" y="22041"/>
                </a:lnTo>
                <a:lnTo>
                  <a:pt x="223745" y="5771"/>
                </a:lnTo>
                <a:lnTo>
                  <a:pt x="176784" y="0"/>
                </a:lnTo>
                <a:lnTo>
                  <a:pt x="129822" y="5771"/>
                </a:lnTo>
                <a:lnTo>
                  <a:pt x="87601" y="22041"/>
                </a:lnTo>
                <a:lnTo>
                  <a:pt x="51816" y="47244"/>
                </a:lnTo>
                <a:lnTo>
                  <a:pt x="24158" y="79812"/>
                </a:lnTo>
                <a:lnTo>
                  <a:pt x="6321" y="118180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2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8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903" y="3320796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176784" y="0"/>
                </a:moveTo>
                <a:lnTo>
                  <a:pt x="129822" y="5771"/>
                </a:lnTo>
                <a:lnTo>
                  <a:pt x="87601" y="22041"/>
                </a:lnTo>
                <a:lnTo>
                  <a:pt x="51816" y="47244"/>
                </a:lnTo>
                <a:lnTo>
                  <a:pt x="24158" y="79812"/>
                </a:lnTo>
                <a:lnTo>
                  <a:pt x="6321" y="118180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2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8" y="160782"/>
                </a:lnTo>
                <a:lnTo>
                  <a:pt x="347246" y="118180"/>
                </a:lnTo>
                <a:lnTo>
                  <a:pt x="329409" y="79812"/>
                </a:lnTo>
                <a:lnTo>
                  <a:pt x="301752" y="47244"/>
                </a:lnTo>
                <a:lnTo>
                  <a:pt x="265966" y="22041"/>
                </a:lnTo>
                <a:lnTo>
                  <a:pt x="223745" y="5771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8876" y="1935479"/>
            <a:ext cx="353695" cy="318770"/>
          </a:xfrm>
          <a:custGeom>
            <a:avLst/>
            <a:gdLst/>
            <a:ahLst/>
            <a:cxnLst/>
            <a:rect l="l" t="t" r="r" b="b"/>
            <a:pathLst>
              <a:path w="353695" h="318769">
                <a:moveTo>
                  <a:pt x="353567" y="159258"/>
                </a:moveTo>
                <a:lnTo>
                  <a:pt x="347246" y="116769"/>
                </a:lnTo>
                <a:lnTo>
                  <a:pt x="329409" y="78683"/>
                </a:lnTo>
                <a:lnTo>
                  <a:pt x="301751" y="46481"/>
                </a:lnTo>
                <a:lnTo>
                  <a:pt x="265966" y="21646"/>
                </a:lnTo>
                <a:lnTo>
                  <a:pt x="223745" y="5658"/>
                </a:lnTo>
                <a:lnTo>
                  <a:pt x="176783" y="0"/>
                </a:lnTo>
                <a:lnTo>
                  <a:pt x="129822" y="5658"/>
                </a:lnTo>
                <a:lnTo>
                  <a:pt x="87601" y="21646"/>
                </a:lnTo>
                <a:lnTo>
                  <a:pt x="51815" y="46481"/>
                </a:lnTo>
                <a:lnTo>
                  <a:pt x="24158" y="78683"/>
                </a:lnTo>
                <a:lnTo>
                  <a:pt x="6321" y="116769"/>
                </a:lnTo>
                <a:lnTo>
                  <a:pt x="0" y="159258"/>
                </a:lnTo>
                <a:lnTo>
                  <a:pt x="6321" y="201746"/>
                </a:lnTo>
                <a:lnTo>
                  <a:pt x="24158" y="239832"/>
                </a:lnTo>
                <a:lnTo>
                  <a:pt x="51815" y="272034"/>
                </a:lnTo>
                <a:lnTo>
                  <a:pt x="87601" y="296869"/>
                </a:lnTo>
                <a:lnTo>
                  <a:pt x="129822" y="312857"/>
                </a:lnTo>
                <a:lnTo>
                  <a:pt x="176783" y="318516"/>
                </a:lnTo>
                <a:lnTo>
                  <a:pt x="223745" y="312857"/>
                </a:lnTo>
                <a:lnTo>
                  <a:pt x="265966" y="296869"/>
                </a:lnTo>
                <a:lnTo>
                  <a:pt x="301751" y="272034"/>
                </a:lnTo>
                <a:lnTo>
                  <a:pt x="329409" y="239832"/>
                </a:lnTo>
                <a:lnTo>
                  <a:pt x="347246" y="201746"/>
                </a:lnTo>
                <a:lnTo>
                  <a:pt x="353567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08876" y="1935479"/>
            <a:ext cx="353695" cy="318770"/>
          </a:xfrm>
          <a:custGeom>
            <a:avLst/>
            <a:gdLst/>
            <a:ahLst/>
            <a:cxnLst/>
            <a:rect l="l" t="t" r="r" b="b"/>
            <a:pathLst>
              <a:path w="353695" h="318769">
                <a:moveTo>
                  <a:pt x="176783" y="0"/>
                </a:moveTo>
                <a:lnTo>
                  <a:pt x="129822" y="5658"/>
                </a:lnTo>
                <a:lnTo>
                  <a:pt x="87601" y="21646"/>
                </a:lnTo>
                <a:lnTo>
                  <a:pt x="51815" y="46481"/>
                </a:lnTo>
                <a:lnTo>
                  <a:pt x="24158" y="78683"/>
                </a:lnTo>
                <a:lnTo>
                  <a:pt x="6321" y="116769"/>
                </a:lnTo>
                <a:lnTo>
                  <a:pt x="0" y="159258"/>
                </a:lnTo>
                <a:lnTo>
                  <a:pt x="6321" y="201746"/>
                </a:lnTo>
                <a:lnTo>
                  <a:pt x="24158" y="239832"/>
                </a:lnTo>
                <a:lnTo>
                  <a:pt x="51815" y="272034"/>
                </a:lnTo>
                <a:lnTo>
                  <a:pt x="87601" y="296869"/>
                </a:lnTo>
                <a:lnTo>
                  <a:pt x="129822" y="312857"/>
                </a:lnTo>
                <a:lnTo>
                  <a:pt x="176783" y="318516"/>
                </a:lnTo>
                <a:lnTo>
                  <a:pt x="223745" y="312857"/>
                </a:lnTo>
                <a:lnTo>
                  <a:pt x="265966" y="296869"/>
                </a:lnTo>
                <a:lnTo>
                  <a:pt x="301751" y="272034"/>
                </a:lnTo>
                <a:lnTo>
                  <a:pt x="329409" y="239832"/>
                </a:lnTo>
                <a:lnTo>
                  <a:pt x="347246" y="201746"/>
                </a:lnTo>
                <a:lnTo>
                  <a:pt x="353567" y="159258"/>
                </a:lnTo>
                <a:lnTo>
                  <a:pt x="347246" y="116769"/>
                </a:lnTo>
                <a:lnTo>
                  <a:pt x="329409" y="78683"/>
                </a:lnTo>
                <a:lnTo>
                  <a:pt x="301751" y="46481"/>
                </a:lnTo>
                <a:lnTo>
                  <a:pt x="265966" y="21646"/>
                </a:lnTo>
                <a:lnTo>
                  <a:pt x="223745" y="5658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18269" y="2360676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020"/>
                </a:move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18269" y="2360676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9426" y="3960876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353567" y="160020"/>
                </a:moveTo>
                <a:lnTo>
                  <a:pt x="347246" y="117475"/>
                </a:lnTo>
                <a:lnTo>
                  <a:pt x="329409" y="79247"/>
                </a:lnTo>
                <a:lnTo>
                  <a:pt x="301751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3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5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886"/>
                </a:lnTo>
                <a:lnTo>
                  <a:pt x="24158" y="241328"/>
                </a:lnTo>
                <a:lnTo>
                  <a:pt x="51815" y="273843"/>
                </a:lnTo>
                <a:lnTo>
                  <a:pt x="87601" y="298929"/>
                </a:lnTo>
                <a:lnTo>
                  <a:pt x="129822" y="315083"/>
                </a:lnTo>
                <a:lnTo>
                  <a:pt x="176783" y="320802"/>
                </a:lnTo>
                <a:lnTo>
                  <a:pt x="223745" y="315083"/>
                </a:lnTo>
                <a:lnTo>
                  <a:pt x="265966" y="298929"/>
                </a:lnTo>
                <a:lnTo>
                  <a:pt x="301751" y="273843"/>
                </a:lnTo>
                <a:lnTo>
                  <a:pt x="329409" y="241328"/>
                </a:lnTo>
                <a:lnTo>
                  <a:pt x="347246" y="202886"/>
                </a:lnTo>
                <a:lnTo>
                  <a:pt x="353567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99426" y="3960876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176783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5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886"/>
                </a:lnTo>
                <a:lnTo>
                  <a:pt x="24158" y="241328"/>
                </a:lnTo>
                <a:lnTo>
                  <a:pt x="51815" y="273843"/>
                </a:lnTo>
                <a:lnTo>
                  <a:pt x="87601" y="298929"/>
                </a:lnTo>
                <a:lnTo>
                  <a:pt x="129822" y="315083"/>
                </a:lnTo>
                <a:lnTo>
                  <a:pt x="176783" y="320802"/>
                </a:lnTo>
                <a:lnTo>
                  <a:pt x="223745" y="315083"/>
                </a:lnTo>
                <a:lnTo>
                  <a:pt x="265966" y="298929"/>
                </a:lnTo>
                <a:lnTo>
                  <a:pt x="301751" y="273843"/>
                </a:lnTo>
                <a:lnTo>
                  <a:pt x="329409" y="241328"/>
                </a:lnTo>
                <a:lnTo>
                  <a:pt x="347246" y="202886"/>
                </a:lnTo>
                <a:lnTo>
                  <a:pt x="353567" y="160020"/>
                </a:lnTo>
                <a:lnTo>
                  <a:pt x="347246" y="117475"/>
                </a:lnTo>
                <a:lnTo>
                  <a:pt x="329409" y="79247"/>
                </a:lnTo>
                <a:lnTo>
                  <a:pt x="301751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5095" y="3002279"/>
            <a:ext cx="354330" cy="318770"/>
          </a:xfrm>
          <a:custGeom>
            <a:avLst/>
            <a:gdLst/>
            <a:ahLst/>
            <a:cxnLst/>
            <a:rect l="l" t="t" r="r" b="b"/>
            <a:pathLst>
              <a:path w="354329" h="318770">
                <a:moveTo>
                  <a:pt x="354330" y="159258"/>
                </a:moveTo>
                <a:lnTo>
                  <a:pt x="348008" y="116769"/>
                </a:lnTo>
                <a:lnTo>
                  <a:pt x="330171" y="78683"/>
                </a:lnTo>
                <a:lnTo>
                  <a:pt x="302514" y="46481"/>
                </a:lnTo>
                <a:lnTo>
                  <a:pt x="266728" y="21646"/>
                </a:lnTo>
                <a:lnTo>
                  <a:pt x="224507" y="5658"/>
                </a:lnTo>
                <a:lnTo>
                  <a:pt x="177546" y="0"/>
                </a:lnTo>
                <a:lnTo>
                  <a:pt x="130263" y="5658"/>
                </a:lnTo>
                <a:lnTo>
                  <a:pt x="87827" y="21646"/>
                </a:lnTo>
                <a:lnTo>
                  <a:pt x="51911" y="46481"/>
                </a:lnTo>
                <a:lnTo>
                  <a:pt x="24186" y="78683"/>
                </a:lnTo>
                <a:lnTo>
                  <a:pt x="6325" y="116769"/>
                </a:lnTo>
                <a:lnTo>
                  <a:pt x="0" y="159258"/>
                </a:lnTo>
                <a:lnTo>
                  <a:pt x="6325" y="201746"/>
                </a:lnTo>
                <a:lnTo>
                  <a:pt x="24186" y="239832"/>
                </a:lnTo>
                <a:lnTo>
                  <a:pt x="51911" y="272034"/>
                </a:lnTo>
                <a:lnTo>
                  <a:pt x="87827" y="296869"/>
                </a:lnTo>
                <a:lnTo>
                  <a:pt x="130263" y="312857"/>
                </a:lnTo>
                <a:lnTo>
                  <a:pt x="177546" y="318516"/>
                </a:lnTo>
                <a:lnTo>
                  <a:pt x="224507" y="312857"/>
                </a:lnTo>
                <a:lnTo>
                  <a:pt x="266728" y="296869"/>
                </a:lnTo>
                <a:lnTo>
                  <a:pt x="302514" y="272034"/>
                </a:lnTo>
                <a:lnTo>
                  <a:pt x="330171" y="239832"/>
                </a:lnTo>
                <a:lnTo>
                  <a:pt x="348008" y="201746"/>
                </a:lnTo>
                <a:lnTo>
                  <a:pt x="354330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45095" y="3002279"/>
            <a:ext cx="354330" cy="318770"/>
          </a:xfrm>
          <a:custGeom>
            <a:avLst/>
            <a:gdLst/>
            <a:ahLst/>
            <a:cxnLst/>
            <a:rect l="l" t="t" r="r" b="b"/>
            <a:pathLst>
              <a:path w="354329" h="318770">
                <a:moveTo>
                  <a:pt x="177546" y="0"/>
                </a:moveTo>
                <a:lnTo>
                  <a:pt x="130263" y="5658"/>
                </a:lnTo>
                <a:lnTo>
                  <a:pt x="87827" y="21646"/>
                </a:lnTo>
                <a:lnTo>
                  <a:pt x="51911" y="46481"/>
                </a:lnTo>
                <a:lnTo>
                  <a:pt x="24186" y="78683"/>
                </a:lnTo>
                <a:lnTo>
                  <a:pt x="6325" y="116769"/>
                </a:lnTo>
                <a:lnTo>
                  <a:pt x="0" y="159258"/>
                </a:lnTo>
                <a:lnTo>
                  <a:pt x="6325" y="201746"/>
                </a:lnTo>
                <a:lnTo>
                  <a:pt x="24186" y="239832"/>
                </a:lnTo>
                <a:lnTo>
                  <a:pt x="51911" y="272034"/>
                </a:lnTo>
                <a:lnTo>
                  <a:pt x="87827" y="296869"/>
                </a:lnTo>
                <a:lnTo>
                  <a:pt x="130263" y="312857"/>
                </a:lnTo>
                <a:lnTo>
                  <a:pt x="177546" y="318516"/>
                </a:lnTo>
                <a:lnTo>
                  <a:pt x="224507" y="312857"/>
                </a:lnTo>
                <a:lnTo>
                  <a:pt x="266728" y="296869"/>
                </a:lnTo>
                <a:lnTo>
                  <a:pt x="302514" y="272034"/>
                </a:lnTo>
                <a:lnTo>
                  <a:pt x="330171" y="239832"/>
                </a:lnTo>
                <a:lnTo>
                  <a:pt x="348008" y="201746"/>
                </a:lnTo>
                <a:lnTo>
                  <a:pt x="354330" y="159258"/>
                </a:lnTo>
                <a:lnTo>
                  <a:pt x="348008" y="116769"/>
                </a:lnTo>
                <a:lnTo>
                  <a:pt x="330171" y="78683"/>
                </a:lnTo>
                <a:lnTo>
                  <a:pt x="302514" y="46481"/>
                </a:lnTo>
                <a:lnTo>
                  <a:pt x="266728" y="21646"/>
                </a:lnTo>
                <a:lnTo>
                  <a:pt x="224507" y="5658"/>
                </a:lnTo>
                <a:lnTo>
                  <a:pt x="17754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63178" y="3427476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355092" y="160020"/>
                </a:moveTo>
                <a:lnTo>
                  <a:pt x="348766" y="117475"/>
                </a:lnTo>
                <a:lnTo>
                  <a:pt x="330905" y="79247"/>
                </a:lnTo>
                <a:lnTo>
                  <a:pt x="303180" y="46862"/>
                </a:lnTo>
                <a:lnTo>
                  <a:pt x="267264" y="21843"/>
                </a:lnTo>
                <a:lnTo>
                  <a:pt x="224828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828" y="315083"/>
                </a:lnTo>
                <a:lnTo>
                  <a:pt x="267264" y="298929"/>
                </a:lnTo>
                <a:lnTo>
                  <a:pt x="303180" y="273843"/>
                </a:lnTo>
                <a:lnTo>
                  <a:pt x="330905" y="241328"/>
                </a:lnTo>
                <a:lnTo>
                  <a:pt x="348766" y="202886"/>
                </a:lnTo>
                <a:lnTo>
                  <a:pt x="355092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63178" y="3427476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828" y="315083"/>
                </a:lnTo>
                <a:lnTo>
                  <a:pt x="267264" y="298929"/>
                </a:lnTo>
                <a:lnTo>
                  <a:pt x="303180" y="273843"/>
                </a:lnTo>
                <a:lnTo>
                  <a:pt x="330905" y="241328"/>
                </a:lnTo>
                <a:lnTo>
                  <a:pt x="348766" y="202886"/>
                </a:lnTo>
                <a:lnTo>
                  <a:pt x="355092" y="160020"/>
                </a:lnTo>
                <a:lnTo>
                  <a:pt x="348766" y="117475"/>
                </a:lnTo>
                <a:lnTo>
                  <a:pt x="330905" y="79247"/>
                </a:lnTo>
                <a:lnTo>
                  <a:pt x="303180" y="46862"/>
                </a:lnTo>
                <a:lnTo>
                  <a:pt x="267264" y="21843"/>
                </a:lnTo>
                <a:lnTo>
                  <a:pt x="224828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8903" y="1402080"/>
            <a:ext cx="471170" cy="852169"/>
          </a:xfrm>
          <a:custGeom>
            <a:avLst/>
            <a:gdLst/>
            <a:ahLst/>
            <a:cxnLst/>
            <a:rect l="l" t="t" r="r" b="b"/>
            <a:pathLst>
              <a:path w="471170" h="852169">
                <a:moveTo>
                  <a:pt x="470915" y="0"/>
                </a:moveTo>
                <a:lnTo>
                  <a:pt x="0" y="8519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6802" y="1293875"/>
            <a:ext cx="1536700" cy="108585"/>
          </a:xfrm>
          <a:custGeom>
            <a:avLst/>
            <a:gdLst/>
            <a:ahLst/>
            <a:cxnLst/>
            <a:rect l="l" t="t" r="r" b="b"/>
            <a:pathLst>
              <a:path w="1536700" h="108584">
                <a:moveTo>
                  <a:pt x="0" y="0"/>
                </a:moveTo>
                <a:lnTo>
                  <a:pt x="1536192" y="108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26252" y="2468879"/>
            <a:ext cx="1419225" cy="639445"/>
          </a:xfrm>
          <a:custGeom>
            <a:avLst/>
            <a:gdLst/>
            <a:ahLst/>
            <a:cxnLst/>
            <a:rect l="l" t="t" r="r" b="b"/>
            <a:pathLst>
              <a:path w="1419225" h="639444">
                <a:moveTo>
                  <a:pt x="0" y="0"/>
                </a:moveTo>
                <a:lnTo>
                  <a:pt x="1418844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6252" y="2148077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89976" y="1614677"/>
            <a:ext cx="592455" cy="1812925"/>
          </a:xfrm>
          <a:custGeom>
            <a:avLst/>
            <a:gdLst/>
            <a:ahLst/>
            <a:cxnLst/>
            <a:rect l="l" t="t" r="r" b="b"/>
            <a:pathLst>
              <a:path w="592454" h="1812925">
                <a:moveTo>
                  <a:pt x="0" y="0"/>
                </a:moveTo>
                <a:lnTo>
                  <a:pt x="592074" y="1812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34171" y="1547622"/>
            <a:ext cx="829310" cy="854710"/>
          </a:xfrm>
          <a:custGeom>
            <a:avLst/>
            <a:gdLst/>
            <a:ahLst/>
            <a:cxnLst/>
            <a:rect l="l" t="t" r="r" b="b"/>
            <a:pathLst>
              <a:path w="829309" h="854710">
                <a:moveTo>
                  <a:pt x="0" y="0"/>
                </a:moveTo>
                <a:lnTo>
                  <a:pt x="829056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99397" y="2681477"/>
            <a:ext cx="237490" cy="746125"/>
          </a:xfrm>
          <a:custGeom>
            <a:avLst/>
            <a:gdLst/>
            <a:ahLst/>
            <a:cxnLst/>
            <a:rect l="l" t="t" r="r" b="b"/>
            <a:pathLst>
              <a:path w="237490" h="746125">
                <a:moveTo>
                  <a:pt x="236981" y="0"/>
                </a:moveTo>
                <a:lnTo>
                  <a:pt x="0" y="745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82078" y="1614677"/>
            <a:ext cx="590550" cy="1388110"/>
          </a:xfrm>
          <a:custGeom>
            <a:avLst/>
            <a:gdLst/>
            <a:ahLst/>
            <a:cxnLst/>
            <a:rect l="l" t="t" r="r" b="b"/>
            <a:pathLst>
              <a:path w="590550" h="1388110">
                <a:moveTo>
                  <a:pt x="590550" y="0"/>
                </a:moveTo>
                <a:lnTo>
                  <a:pt x="0" y="13876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2078" y="3320796"/>
            <a:ext cx="236220" cy="640080"/>
          </a:xfrm>
          <a:custGeom>
            <a:avLst/>
            <a:gdLst/>
            <a:ahLst/>
            <a:cxnLst/>
            <a:rect l="l" t="t" r="r" b="b"/>
            <a:pathLst>
              <a:path w="236220" h="640079">
                <a:moveTo>
                  <a:pt x="0" y="0"/>
                </a:moveTo>
                <a:lnTo>
                  <a:pt x="236220" y="6400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2471" y="3214877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71691" y="1106932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805924" y="3469128"/>
            <a:ext cx="74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05600" y="3983478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24980" y="3378455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71832" y="3040123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15029" y="1987808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91027" y="2278131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72091" y="1335540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29750" y="2416049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32017" y="16573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51218" y="11239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41617" y="31813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78928" y="3486150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60818" y="22669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65417" y="27241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84818" y="30289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69528" y="1809750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46618" y="24955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65417" y="20383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70102" y="4519929"/>
            <a:ext cx="79248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{a}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3719512" y="4481512"/>
          <a:ext cx="4419593" cy="760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251"/>
                <a:gridCol w="488441"/>
                <a:gridCol w="492251"/>
                <a:gridCol w="492251"/>
                <a:gridCol w="489203"/>
                <a:gridCol w="492252"/>
                <a:gridCol w="491490"/>
                <a:gridCol w="489203"/>
                <a:gridCol w="492251"/>
              </a:tblGrid>
              <a:tr h="364998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3432302" y="4535170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70104" y="5739118"/>
            <a:ext cx="100330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{a,b}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3719512" y="5702236"/>
          <a:ext cx="4419593" cy="774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251"/>
                <a:gridCol w="488441"/>
                <a:gridCol w="492251"/>
                <a:gridCol w="492251"/>
                <a:gridCol w="489203"/>
                <a:gridCol w="492252"/>
                <a:gridCol w="491490"/>
                <a:gridCol w="489203"/>
                <a:gridCol w="492251"/>
              </a:tblGrid>
              <a:tr h="37947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7" name="object 57"/>
          <p:cNvSpPr txBox="1"/>
          <p:nvPr/>
        </p:nvSpPr>
        <p:spPr>
          <a:xfrm>
            <a:off x="3432302" y="5756655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4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Dijkstra's Algorithm</a:t>
            </a:r>
            <a:r>
              <a:rPr spc="-10" dirty="0"/>
              <a:t> </a:t>
            </a:r>
            <a:r>
              <a:rPr dirty="0"/>
              <a:t>Trace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902" y="1180846"/>
            <a:ext cx="27311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Let the source vertex 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62471" y="1081277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09">
                <a:moveTo>
                  <a:pt x="354330" y="160020"/>
                </a:move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621"/>
                </a:lnTo>
                <a:lnTo>
                  <a:pt x="24186" y="240989"/>
                </a:lnTo>
                <a:lnTo>
                  <a:pt x="51911" y="273558"/>
                </a:lnTo>
                <a:lnTo>
                  <a:pt x="87827" y="298760"/>
                </a:lnTo>
                <a:lnTo>
                  <a:pt x="130263" y="315030"/>
                </a:lnTo>
                <a:lnTo>
                  <a:pt x="177546" y="320802"/>
                </a:lnTo>
                <a:lnTo>
                  <a:pt x="224507" y="315030"/>
                </a:lnTo>
                <a:lnTo>
                  <a:pt x="266728" y="298760"/>
                </a:lnTo>
                <a:lnTo>
                  <a:pt x="302514" y="273558"/>
                </a:lnTo>
                <a:lnTo>
                  <a:pt x="330171" y="240989"/>
                </a:lnTo>
                <a:lnTo>
                  <a:pt x="348008" y="202621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2471" y="1081277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09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621"/>
                </a:lnTo>
                <a:lnTo>
                  <a:pt x="24186" y="240989"/>
                </a:lnTo>
                <a:lnTo>
                  <a:pt x="51911" y="273558"/>
                </a:lnTo>
                <a:lnTo>
                  <a:pt x="87827" y="298760"/>
                </a:lnTo>
                <a:lnTo>
                  <a:pt x="130263" y="315030"/>
                </a:lnTo>
                <a:lnTo>
                  <a:pt x="177546" y="320802"/>
                </a:lnTo>
                <a:lnTo>
                  <a:pt x="224507" y="315030"/>
                </a:lnTo>
                <a:lnTo>
                  <a:pt x="266728" y="298760"/>
                </a:lnTo>
                <a:lnTo>
                  <a:pt x="302514" y="273558"/>
                </a:lnTo>
                <a:lnTo>
                  <a:pt x="330171" y="240989"/>
                </a:lnTo>
                <a:lnTo>
                  <a:pt x="348008" y="202621"/>
                </a:lnTo>
                <a:lnTo>
                  <a:pt x="354330" y="160020"/>
                </a:ln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2993" y="1293875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09">
                <a:moveTo>
                  <a:pt x="355853" y="160020"/>
                </a:moveTo>
                <a:lnTo>
                  <a:pt x="349528" y="117475"/>
                </a:lnTo>
                <a:lnTo>
                  <a:pt x="331667" y="79247"/>
                </a:lnTo>
                <a:lnTo>
                  <a:pt x="303942" y="46862"/>
                </a:lnTo>
                <a:lnTo>
                  <a:pt x="268026" y="21843"/>
                </a:lnTo>
                <a:lnTo>
                  <a:pt x="225590" y="5714"/>
                </a:lnTo>
                <a:lnTo>
                  <a:pt x="178307" y="0"/>
                </a:lnTo>
                <a:lnTo>
                  <a:pt x="130968" y="5715"/>
                </a:lnTo>
                <a:lnTo>
                  <a:pt x="88391" y="21844"/>
                </a:lnTo>
                <a:lnTo>
                  <a:pt x="52292" y="46863"/>
                </a:lnTo>
                <a:lnTo>
                  <a:pt x="24383" y="79248"/>
                </a:lnTo>
                <a:lnTo>
                  <a:pt x="6381" y="117475"/>
                </a:lnTo>
                <a:lnTo>
                  <a:pt x="0" y="160020"/>
                </a:lnTo>
                <a:lnTo>
                  <a:pt x="6381" y="202886"/>
                </a:lnTo>
                <a:lnTo>
                  <a:pt x="24383" y="241328"/>
                </a:lnTo>
                <a:lnTo>
                  <a:pt x="52292" y="273843"/>
                </a:lnTo>
                <a:lnTo>
                  <a:pt x="88391" y="298929"/>
                </a:lnTo>
                <a:lnTo>
                  <a:pt x="130968" y="315083"/>
                </a:lnTo>
                <a:lnTo>
                  <a:pt x="178307" y="320802"/>
                </a:lnTo>
                <a:lnTo>
                  <a:pt x="225590" y="315083"/>
                </a:lnTo>
                <a:lnTo>
                  <a:pt x="268026" y="298929"/>
                </a:lnTo>
                <a:lnTo>
                  <a:pt x="303942" y="273843"/>
                </a:lnTo>
                <a:lnTo>
                  <a:pt x="331667" y="241328"/>
                </a:lnTo>
                <a:lnTo>
                  <a:pt x="349528" y="202886"/>
                </a:lnTo>
                <a:lnTo>
                  <a:pt x="355853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2993" y="1293875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09">
                <a:moveTo>
                  <a:pt x="178307" y="0"/>
                </a:moveTo>
                <a:lnTo>
                  <a:pt x="130968" y="5715"/>
                </a:lnTo>
                <a:lnTo>
                  <a:pt x="88391" y="21844"/>
                </a:lnTo>
                <a:lnTo>
                  <a:pt x="52292" y="46863"/>
                </a:lnTo>
                <a:lnTo>
                  <a:pt x="24383" y="79248"/>
                </a:lnTo>
                <a:lnTo>
                  <a:pt x="6381" y="117475"/>
                </a:lnTo>
                <a:lnTo>
                  <a:pt x="0" y="160020"/>
                </a:lnTo>
                <a:lnTo>
                  <a:pt x="6381" y="202886"/>
                </a:lnTo>
                <a:lnTo>
                  <a:pt x="24383" y="241328"/>
                </a:lnTo>
                <a:lnTo>
                  <a:pt x="52292" y="273843"/>
                </a:lnTo>
                <a:lnTo>
                  <a:pt x="88391" y="298929"/>
                </a:lnTo>
                <a:lnTo>
                  <a:pt x="130968" y="315083"/>
                </a:lnTo>
                <a:lnTo>
                  <a:pt x="178307" y="320802"/>
                </a:lnTo>
                <a:lnTo>
                  <a:pt x="225590" y="315083"/>
                </a:lnTo>
                <a:lnTo>
                  <a:pt x="268026" y="298929"/>
                </a:lnTo>
                <a:lnTo>
                  <a:pt x="303942" y="273843"/>
                </a:lnTo>
                <a:lnTo>
                  <a:pt x="331667" y="241328"/>
                </a:lnTo>
                <a:lnTo>
                  <a:pt x="349528" y="202886"/>
                </a:lnTo>
                <a:lnTo>
                  <a:pt x="355853" y="160020"/>
                </a:lnTo>
                <a:lnTo>
                  <a:pt x="349528" y="117475"/>
                </a:lnTo>
                <a:lnTo>
                  <a:pt x="331667" y="79247"/>
                </a:lnTo>
                <a:lnTo>
                  <a:pt x="303942" y="46862"/>
                </a:lnTo>
                <a:lnTo>
                  <a:pt x="268026" y="21843"/>
                </a:lnTo>
                <a:lnTo>
                  <a:pt x="225590" y="5714"/>
                </a:lnTo>
                <a:lnTo>
                  <a:pt x="1783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0" y="2253995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782"/>
                </a:moveTo>
                <a:lnTo>
                  <a:pt x="348004" y="118180"/>
                </a:lnTo>
                <a:lnTo>
                  <a:pt x="330143" y="79812"/>
                </a:lnTo>
                <a:lnTo>
                  <a:pt x="302418" y="47244"/>
                </a:lnTo>
                <a:lnTo>
                  <a:pt x="266502" y="22041"/>
                </a:lnTo>
                <a:lnTo>
                  <a:pt x="224066" y="5771"/>
                </a:lnTo>
                <a:lnTo>
                  <a:pt x="176784" y="0"/>
                </a:lnTo>
                <a:lnTo>
                  <a:pt x="129822" y="5771"/>
                </a:lnTo>
                <a:lnTo>
                  <a:pt x="87601" y="22041"/>
                </a:lnTo>
                <a:lnTo>
                  <a:pt x="51816" y="47244"/>
                </a:lnTo>
                <a:lnTo>
                  <a:pt x="24158" y="79812"/>
                </a:lnTo>
                <a:lnTo>
                  <a:pt x="6321" y="118180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4066" y="315087"/>
                </a:lnTo>
                <a:lnTo>
                  <a:pt x="266502" y="298958"/>
                </a:lnTo>
                <a:lnTo>
                  <a:pt x="302418" y="273939"/>
                </a:lnTo>
                <a:lnTo>
                  <a:pt x="330143" y="241554"/>
                </a:lnTo>
                <a:lnTo>
                  <a:pt x="348004" y="203327"/>
                </a:lnTo>
                <a:lnTo>
                  <a:pt x="354330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2253995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6784" y="0"/>
                </a:moveTo>
                <a:lnTo>
                  <a:pt x="129822" y="5771"/>
                </a:lnTo>
                <a:lnTo>
                  <a:pt x="87601" y="22041"/>
                </a:lnTo>
                <a:lnTo>
                  <a:pt x="51816" y="47244"/>
                </a:lnTo>
                <a:lnTo>
                  <a:pt x="24158" y="79812"/>
                </a:lnTo>
                <a:lnTo>
                  <a:pt x="6321" y="118180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4066" y="315087"/>
                </a:lnTo>
                <a:lnTo>
                  <a:pt x="266502" y="298958"/>
                </a:lnTo>
                <a:lnTo>
                  <a:pt x="302418" y="273939"/>
                </a:lnTo>
                <a:lnTo>
                  <a:pt x="330143" y="241554"/>
                </a:lnTo>
                <a:lnTo>
                  <a:pt x="348004" y="203327"/>
                </a:lnTo>
                <a:lnTo>
                  <a:pt x="354330" y="160782"/>
                </a:lnTo>
                <a:lnTo>
                  <a:pt x="348004" y="118180"/>
                </a:lnTo>
                <a:lnTo>
                  <a:pt x="330143" y="79812"/>
                </a:lnTo>
                <a:lnTo>
                  <a:pt x="302418" y="47244"/>
                </a:lnTo>
                <a:lnTo>
                  <a:pt x="266502" y="22041"/>
                </a:lnTo>
                <a:lnTo>
                  <a:pt x="224066" y="5771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903" y="3320796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353568" y="160782"/>
                </a:moveTo>
                <a:lnTo>
                  <a:pt x="347246" y="118180"/>
                </a:lnTo>
                <a:lnTo>
                  <a:pt x="329409" y="79812"/>
                </a:lnTo>
                <a:lnTo>
                  <a:pt x="301752" y="47244"/>
                </a:lnTo>
                <a:lnTo>
                  <a:pt x="265966" y="22041"/>
                </a:lnTo>
                <a:lnTo>
                  <a:pt x="223745" y="5771"/>
                </a:lnTo>
                <a:lnTo>
                  <a:pt x="176784" y="0"/>
                </a:lnTo>
                <a:lnTo>
                  <a:pt x="129822" y="5771"/>
                </a:lnTo>
                <a:lnTo>
                  <a:pt x="87601" y="22041"/>
                </a:lnTo>
                <a:lnTo>
                  <a:pt x="51816" y="47244"/>
                </a:lnTo>
                <a:lnTo>
                  <a:pt x="24158" y="79812"/>
                </a:lnTo>
                <a:lnTo>
                  <a:pt x="6321" y="118180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2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8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903" y="3320796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176784" y="0"/>
                </a:moveTo>
                <a:lnTo>
                  <a:pt x="129822" y="5771"/>
                </a:lnTo>
                <a:lnTo>
                  <a:pt x="87601" y="22041"/>
                </a:lnTo>
                <a:lnTo>
                  <a:pt x="51816" y="47244"/>
                </a:lnTo>
                <a:lnTo>
                  <a:pt x="24158" y="79812"/>
                </a:lnTo>
                <a:lnTo>
                  <a:pt x="6321" y="118180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2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8" y="160782"/>
                </a:lnTo>
                <a:lnTo>
                  <a:pt x="347246" y="118180"/>
                </a:lnTo>
                <a:lnTo>
                  <a:pt x="329409" y="79812"/>
                </a:lnTo>
                <a:lnTo>
                  <a:pt x="301752" y="47244"/>
                </a:lnTo>
                <a:lnTo>
                  <a:pt x="265966" y="22041"/>
                </a:lnTo>
                <a:lnTo>
                  <a:pt x="223745" y="5771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8876" y="1935479"/>
            <a:ext cx="353695" cy="318770"/>
          </a:xfrm>
          <a:custGeom>
            <a:avLst/>
            <a:gdLst/>
            <a:ahLst/>
            <a:cxnLst/>
            <a:rect l="l" t="t" r="r" b="b"/>
            <a:pathLst>
              <a:path w="353695" h="318769">
                <a:moveTo>
                  <a:pt x="353567" y="159258"/>
                </a:moveTo>
                <a:lnTo>
                  <a:pt x="347246" y="116769"/>
                </a:lnTo>
                <a:lnTo>
                  <a:pt x="329409" y="78683"/>
                </a:lnTo>
                <a:lnTo>
                  <a:pt x="301751" y="46481"/>
                </a:lnTo>
                <a:lnTo>
                  <a:pt x="265966" y="21646"/>
                </a:lnTo>
                <a:lnTo>
                  <a:pt x="223745" y="5658"/>
                </a:lnTo>
                <a:lnTo>
                  <a:pt x="176783" y="0"/>
                </a:lnTo>
                <a:lnTo>
                  <a:pt x="129822" y="5658"/>
                </a:lnTo>
                <a:lnTo>
                  <a:pt x="87601" y="21646"/>
                </a:lnTo>
                <a:lnTo>
                  <a:pt x="51815" y="46481"/>
                </a:lnTo>
                <a:lnTo>
                  <a:pt x="24158" y="78683"/>
                </a:lnTo>
                <a:lnTo>
                  <a:pt x="6321" y="116769"/>
                </a:lnTo>
                <a:lnTo>
                  <a:pt x="0" y="159258"/>
                </a:lnTo>
                <a:lnTo>
                  <a:pt x="6321" y="201746"/>
                </a:lnTo>
                <a:lnTo>
                  <a:pt x="24158" y="239832"/>
                </a:lnTo>
                <a:lnTo>
                  <a:pt x="51815" y="272034"/>
                </a:lnTo>
                <a:lnTo>
                  <a:pt x="87601" y="296869"/>
                </a:lnTo>
                <a:lnTo>
                  <a:pt x="129822" y="312857"/>
                </a:lnTo>
                <a:lnTo>
                  <a:pt x="176783" y="318516"/>
                </a:lnTo>
                <a:lnTo>
                  <a:pt x="223745" y="312857"/>
                </a:lnTo>
                <a:lnTo>
                  <a:pt x="265966" y="296869"/>
                </a:lnTo>
                <a:lnTo>
                  <a:pt x="301751" y="272034"/>
                </a:lnTo>
                <a:lnTo>
                  <a:pt x="329409" y="239832"/>
                </a:lnTo>
                <a:lnTo>
                  <a:pt x="347246" y="201746"/>
                </a:lnTo>
                <a:lnTo>
                  <a:pt x="353567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08876" y="1935479"/>
            <a:ext cx="353695" cy="318770"/>
          </a:xfrm>
          <a:custGeom>
            <a:avLst/>
            <a:gdLst/>
            <a:ahLst/>
            <a:cxnLst/>
            <a:rect l="l" t="t" r="r" b="b"/>
            <a:pathLst>
              <a:path w="353695" h="318769">
                <a:moveTo>
                  <a:pt x="176783" y="0"/>
                </a:moveTo>
                <a:lnTo>
                  <a:pt x="129822" y="5658"/>
                </a:lnTo>
                <a:lnTo>
                  <a:pt x="87601" y="21646"/>
                </a:lnTo>
                <a:lnTo>
                  <a:pt x="51815" y="46481"/>
                </a:lnTo>
                <a:lnTo>
                  <a:pt x="24158" y="78683"/>
                </a:lnTo>
                <a:lnTo>
                  <a:pt x="6321" y="116769"/>
                </a:lnTo>
                <a:lnTo>
                  <a:pt x="0" y="159258"/>
                </a:lnTo>
                <a:lnTo>
                  <a:pt x="6321" y="201746"/>
                </a:lnTo>
                <a:lnTo>
                  <a:pt x="24158" y="239832"/>
                </a:lnTo>
                <a:lnTo>
                  <a:pt x="51815" y="272034"/>
                </a:lnTo>
                <a:lnTo>
                  <a:pt x="87601" y="296869"/>
                </a:lnTo>
                <a:lnTo>
                  <a:pt x="129822" y="312857"/>
                </a:lnTo>
                <a:lnTo>
                  <a:pt x="176783" y="318516"/>
                </a:lnTo>
                <a:lnTo>
                  <a:pt x="223745" y="312857"/>
                </a:lnTo>
                <a:lnTo>
                  <a:pt x="265966" y="296869"/>
                </a:lnTo>
                <a:lnTo>
                  <a:pt x="301751" y="272034"/>
                </a:lnTo>
                <a:lnTo>
                  <a:pt x="329409" y="239832"/>
                </a:lnTo>
                <a:lnTo>
                  <a:pt x="347246" y="201746"/>
                </a:lnTo>
                <a:lnTo>
                  <a:pt x="353567" y="159258"/>
                </a:lnTo>
                <a:lnTo>
                  <a:pt x="347246" y="116769"/>
                </a:lnTo>
                <a:lnTo>
                  <a:pt x="329409" y="78683"/>
                </a:lnTo>
                <a:lnTo>
                  <a:pt x="301751" y="46481"/>
                </a:lnTo>
                <a:lnTo>
                  <a:pt x="265966" y="21646"/>
                </a:lnTo>
                <a:lnTo>
                  <a:pt x="223745" y="5658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18269" y="2360676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020"/>
                </a:move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18269" y="2360676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9426" y="3960876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353567" y="160020"/>
                </a:moveTo>
                <a:lnTo>
                  <a:pt x="347246" y="117475"/>
                </a:lnTo>
                <a:lnTo>
                  <a:pt x="329409" y="79247"/>
                </a:lnTo>
                <a:lnTo>
                  <a:pt x="301751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3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5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886"/>
                </a:lnTo>
                <a:lnTo>
                  <a:pt x="24158" y="241328"/>
                </a:lnTo>
                <a:lnTo>
                  <a:pt x="51815" y="273843"/>
                </a:lnTo>
                <a:lnTo>
                  <a:pt x="87601" y="298929"/>
                </a:lnTo>
                <a:lnTo>
                  <a:pt x="129822" y="315083"/>
                </a:lnTo>
                <a:lnTo>
                  <a:pt x="176783" y="320802"/>
                </a:lnTo>
                <a:lnTo>
                  <a:pt x="223745" y="315083"/>
                </a:lnTo>
                <a:lnTo>
                  <a:pt x="265966" y="298929"/>
                </a:lnTo>
                <a:lnTo>
                  <a:pt x="301751" y="273843"/>
                </a:lnTo>
                <a:lnTo>
                  <a:pt x="329409" y="241328"/>
                </a:lnTo>
                <a:lnTo>
                  <a:pt x="347246" y="202886"/>
                </a:lnTo>
                <a:lnTo>
                  <a:pt x="353567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99426" y="3960876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176783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5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886"/>
                </a:lnTo>
                <a:lnTo>
                  <a:pt x="24158" y="241328"/>
                </a:lnTo>
                <a:lnTo>
                  <a:pt x="51815" y="273843"/>
                </a:lnTo>
                <a:lnTo>
                  <a:pt x="87601" y="298929"/>
                </a:lnTo>
                <a:lnTo>
                  <a:pt x="129822" y="315083"/>
                </a:lnTo>
                <a:lnTo>
                  <a:pt x="176783" y="320802"/>
                </a:lnTo>
                <a:lnTo>
                  <a:pt x="223745" y="315083"/>
                </a:lnTo>
                <a:lnTo>
                  <a:pt x="265966" y="298929"/>
                </a:lnTo>
                <a:lnTo>
                  <a:pt x="301751" y="273843"/>
                </a:lnTo>
                <a:lnTo>
                  <a:pt x="329409" y="241328"/>
                </a:lnTo>
                <a:lnTo>
                  <a:pt x="347246" y="202886"/>
                </a:lnTo>
                <a:lnTo>
                  <a:pt x="353567" y="160020"/>
                </a:lnTo>
                <a:lnTo>
                  <a:pt x="347246" y="117475"/>
                </a:lnTo>
                <a:lnTo>
                  <a:pt x="329409" y="79247"/>
                </a:lnTo>
                <a:lnTo>
                  <a:pt x="301751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5095" y="3002279"/>
            <a:ext cx="354330" cy="318770"/>
          </a:xfrm>
          <a:custGeom>
            <a:avLst/>
            <a:gdLst/>
            <a:ahLst/>
            <a:cxnLst/>
            <a:rect l="l" t="t" r="r" b="b"/>
            <a:pathLst>
              <a:path w="354329" h="318770">
                <a:moveTo>
                  <a:pt x="354330" y="159258"/>
                </a:moveTo>
                <a:lnTo>
                  <a:pt x="348008" y="116769"/>
                </a:lnTo>
                <a:lnTo>
                  <a:pt x="330171" y="78683"/>
                </a:lnTo>
                <a:lnTo>
                  <a:pt x="302514" y="46481"/>
                </a:lnTo>
                <a:lnTo>
                  <a:pt x="266728" y="21646"/>
                </a:lnTo>
                <a:lnTo>
                  <a:pt x="224507" y="5658"/>
                </a:lnTo>
                <a:lnTo>
                  <a:pt x="177546" y="0"/>
                </a:lnTo>
                <a:lnTo>
                  <a:pt x="130263" y="5658"/>
                </a:lnTo>
                <a:lnTo>
                  <a:pt x="87827" y="21646"/>
                </a:lnTo>
                <a:lnTo>
                  <a:pt x="51911" y="46481"/>
                </a:lnTo>
                <a:lnTo>
                  <a:pt x="24186" y="78683"/>
                </a:lnTo>
                <a:lnTo>
                  <a:pt x="6325" y="116769"/>
                </a:lnTo>
                <a:lnTo>
                  <a:pt x="0" y="159258"/>
                </a:lnTo>
                <a:lnTo>
                  <a:pt x="6325" y="201746"/>
                </a:lnTo>
                <a:lnTo>
                  <a:pt x="24186" y="239832"/>
                </a:lnTo>
                <a:lnTo>
                  <a:pt x="51911" y="272034"/>
                </a:lnTo>
                <a:lnTo>
                  <a:pt x="87827" y="296869"/>
                </a:lnTo>
                <a:lnTo>
                  <a:pt x="130263" y="312857"/>
                </a:lnTo>
                <a:lnTo>
                  <a:pt x="177546" y="318516"/>
                </a:lnTo>
                <a:lnTo>
                  <a:pt x="224507" y="312857"/>
                </a:lnTo>
                <a:lnTo>
                  <a:pt x="266728" y="296869"/>
                </a:lnTo>
                <a:lnTo>
                  <a:pt x="302514" y="272034"/>
                </a:lnTo>
                <a:lnTo>
                  <a:pt x="330171" y="239832"/>
                </a:lnTo>
                <a:lnTo>
                  <a:pt x="348008" y="201746"/>
                </a:lnTo>
                <a:lnTo>
                  <a:pt x="354330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45095" y="3002279"/>
            <a:ext cx="354330" cy="318770"/>
          </a:xfrm>
          <a:custGeom>
            <a:avLst/>
            <a:gdLst/>
            <a:ahLst/>
            <a:cxnLst/>
            <a:rect l="l" t="t" r="r" b="b"/>
            <a:pathLst>
              <a:path w="354329" h="318770">
                <a:moveTo>
                  <a:pt x="177546" y="0"/>
                </a:moveTo>
                <a:lnTo>
                  <a:pt x="130263" y="5658"/>
                </a:lnTo>
                <a:lnTo>
                  <a:pt x="87827" y="21646"/>
                </a:lnTo>
                <a:lnTo>
                  <a:pt x="51911" y="46481"/>
                </a:lnTo>
                <a:lnTo>
                  <a:pt x="24186" y="78683"/>
                </a:lnTo>
                <a:lnTo>
                  <a:pt x="6325" y="116769"/>
                </a:lnTo>
                <a:lnTo>
                  <a:pt x="0" y="159258"/>
                </a:lnTo>
                <a:lnTo>
                  <a:pt x="6325" y="201746"/>
                </a:lnTo>
                <a:lnTo>
                  <a:pt x="24186" y="239832"/>
                </a:lnTo>
                <a:lnTo>
                  <a:pt x="51911" y="272034"/>
                </a:lnTo>
                <a:lnTo>
                  <a:pt x="87827" y="296869"/>
                </a:lnTo>
                <a:lnTo>
                  <a:pt x="130263" y="312857"/>
                </a:lnTo>
                <a:lnTo>
                  <a:pt x="177546" y="318516"/>
                </a:lnTo>
                <a:lnTo>
                  <a:pt x="224507" y="312857"/>
                </a:lnTo>
                <a:lnTo>
                  <a:pt x="266728" y="296869"/>
                </a:lnTo>
                <a:lnTo>
                  <a:pt x="302514" y="272034"/>
                </a:lnTo>
                <a:lnTo>
                  <a:pt x="330171" y="239832"/>
                </a:lnTo>
                <a:lnTo>
                  <a:pt x="348008" y="201746"/>
                </a:lnTo>
                <a:lnTo>
                  <a:pt x="354330" y="159258"/>
                </a:lnTo>
                <a:lnTo>
                  <a:pt x="348008" y="116769"/>
                </a:lnTo>
                <a:lnTo>
                  <a:pt x="330171" y="78683"/>
                </a:lnTo>
                <a:lnTo>
                  <a:pt x="302514" y="46481"/>
                </a:lnTo>
                <a:lnTo>
                  <a:pt x="266728" y="21646"/>
                </a:lnTo>
                <a:lnTo>
                  <a:pt x="224507" y="5658"/>
                </a:lnTo>
                <a:lnTo>
                  <a:pt x="17754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63178" y="3427476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355092" y="160020"/>
                </a:moveTo>
                <a:lnTo>
                  <a:pt x="348766" y="117475"/>
                </a:lnTo>
                <a:lnTo>
                  <a:pt x="330905" y="79247"/>
                </a:lnTo>
                <a:lnTo>
                  <a:pt x="303180" y="46862"/>
                </a:lnTo>
                <a:lnTo>
                  <a:pt x="267264" y="21843"/>
                </a:lnTo>
                <a:lnTo>
                  <a:pt x="224828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828" y="315083"/>
                </a:lnTo>
                <a:lnTo>
                  <a:pt x="267264" y="298929"/>
                </a:lnTo>
                <a:lnTo>
                  <a:pt x="303180" y="273843"/>
                </a:lnTo>
                <a:lnTo>
                  <a:pt x="330905" y="241328"/>
                </a:lnTo>
                <a:lnTo>
                  <a:pt x="348766" y="202886"/>
                </a:lnTo>
                <a:lnTo>
                  <a:pt x="355092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63178" y="3427476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828" y="315083"/>
                </a:lnTo>
                <a:lnTo>
                  <a:pt x="267264" y="298929"/>
                </a:lnTo>
                <a:lnTo>
                  <a:pt x="303180" y="273843"/>
                </a:lnTo>
                <a:lnTo>
                  <a:pt x="330905" y="241328"/>
                </a:lnTo>
                <a:lnTo>
                  <a:pt x="348766" y="202886"/>
                </a:lnTo>
                <a:lnTo>
                  <a:pt x="355092" y="160020"/>
                </a:lnTo>
                <a:lnTo>
                  <a:pt x="348766" y="117475"/>
                </a:lnTo>
                <a:lnTo>
                  <a:pt x="330905" y="79247"/>
                </a:lnTo>
                <a:lnTo>
                  <a:pt x="303180" y="46862"/>
                </a:lnTo>
                <a:lnTo>
                  <a:pt x="267264" y="21843"/>
                </a:lnTo>
                <a:lnTo>
                  <a:pt x="224828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8903" y="1402080"/>
            <a:ext cx="471170" cy="852169"/>
          </a:xfrm>
          <a:custGeom>
            <a:avLst/>
            <a:gdLst/>
            <a:ahLst/>
            <a:cxnLst/>
            <a:rect l="l" t="t" r="r" b="b"/>
            <a:pathLst>
              <a:path w="471170" h="852169">
                <a:moveTo>
                  <a:pt x="470915" y="0"/>
                </a:moveTo>
                <a:lnTo>
                  <a:pt x="0" y="8519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6802" y="1293875"/>
            <a:ext cx="1536700" cy="108585"/>
          </a:xfrm>
          <a:custGeom>
            <a:avLst/>
            <a:gdLst/>
            <a:ahLst/>
            <a:cxnLst/>
            <a:rect l="l" t="t" r="r" b="b"/>
            <a:pathLst>
              <a:path w="1536700" h="108584">
                <a:moveTo>
                  <a:pt x="0" y="0"/>
                </a:moveTo>
                <a:lnTo>
                  <a:pt x="1536192" y="108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26252" y="2468879"/>
            <a:ext cx="1419225" cy="639445"/>
          </a:xfrm>
          <a:custGeom>
            <a:avLst/>
            <a:gdLst/>
            <a:ahLst/>
            <a:cxnLst/>
            <a:rect l="l" t="t" r="r" b="b"/>
            <a:pathLst>
              <a:path w="1419225" h="639444">
                <a:moveTo>
                  <a:pt x="0" y="0"/>
                </a:moveTo>
                <a:lnTo>
                  <a:pt x="1418844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6252" y="2148077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89976" y="1614677"/>
            <a:ext cx="592455" cy="1812925"/>
          </a:xfrm>
          <a:custGeom>
            <a:avLst/>
            <a:gdLst/>
            <a:ahLst/>
            <a:cxnLst/>
            <a:rect l="l" t="t" r="r" b="b"/>
            <a:pathLst>
              <a:path w="592454" h="1812925">
                <a:moveTo>
                  <a:pt x="0" y="0"/>
                </a:moveTo>
                <a:lnTo>
                  <a:pt x="592074" y="1812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34171" y="1547622"/>
            <a:ext cx="829310" cy="854710"/>
          </a:xfrm>
          <a:custGeom>
            <a:avLst/>
            <a:gdLst/>
            <a:ahLst/>
            <a:cxnLst/>
            <a:rect l="l" t="t" r="r" b="b"/>
            <a:pathLst>
              <a:path w="829309" h="854710">
                <a:moveTo>
                  <a:pt x="0" y="0"/>
                </a:moveTo>
                <a:lnTo>
                  <a:pt x="829056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99397" y="2681477"/>
            <a:ext cx="237490" cy="746125"/>
          </a:xfrm>
          <a:custGeom>
            <a:avLst/>
            <a:gdLst/>
            <a:ahLst/>
            <a:cxnLst/>
            <a:rect l="l" t="t" r="r" b="b"/>
            <a:pathLst>
              <a:path w="237490" h="746125">
                <a:moveTo>
                  <a:pt x="236981" y="0"/>
                </a:moveTo>
                <a:lnTo>
                  <a:pt x="0" y="745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82078" y="1614677"/>
            <a:ext cx="590550" cy="1388110"/>
          </a:xfrm>
          <a:custGeom>
            <a:avLst/>
            <a:gdLst/>
            <a:ahLst/>
            <a:cxnLst/>
            <a:rect l="l" t="t" r="r" b="b"/>
            <a:pathLst>
              <a:path w="590550" h="1388110">
                <a:moveTo>
                  <a:pt x="590550" y="0"/>
                </a:moveTo>
                <a:lnTo>
                  <a:pt x="0" y="13876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2078" y="3320796"/>
            <a:ext cx="236220" cy="640080"/>
          </a:xfrm>
          <a:custGeom>
            <a:avLst/>
            <a:gdLst/>
            <a:ahLst/>
            <a:cxnLst/>
            <a:rect l="l" t="t" r="r" b="b"/>
            <a:pathLst>
              <a:path w="236220" h="640079">
                <a:moveTo>
                  <a:pt x="0" y="0"/>
                </a:moveTo>
                <a:lnTo>
                  <a:pt x="236220" y="6400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2471" y="3214877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71691" y="1106932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805924" y="3469128"/>
            <a:ext cx="74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05600" y="3983478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24980" y="3378455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71832" y="3040123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15029" y="1987808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91027" y="2278131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72091" y="1335540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29750" y="2416049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32017" y="16573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51218" y="11239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41617" y="31813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78928" y="3486150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60818" y="22669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65417" y="27241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84818" y="30289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69528" y="1809750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46618" y="24955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65417" y="2038350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1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69458"/>
              </p:ext>
            </p:extLst>
          </p:nvPr>
        </p:nvGraphicFramePr>
        <p:xfrm>
          <a:off x="5169068" y="5760323"/>
          <a:ext cx="4152898" cy="83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72"/>
                <a:gridCol w="460248"/>
                <a:gridCol w="462534"/>
                <a:gridCol w="461771"/>
                <a:gridCol w="460248"/>
                <a:gridCol w="461772"/>
                <a:gridCol w="462533"/>
                <a:gridCol w="460248"/>
                <a:gridCol w="461772"/>
              </a:tblGrid>
              <a:tr h="403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35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62" name="object 6"/>
          <p:cNvSpPr txBox="1"/>
          <p:nvPr/>
        </p:nvSpPr>
        <p:spPr>
          <a:xfrm>
            <a:off x="1376657" y="4655752"/>
            <a:ext cx="135572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/>
          <p:nvPr/>
        </p:nvSpPr>
        <p:spPr>
          <a:xfrm>
            <a:off x="4729454" y="4673286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8"/>
          <p:cNvSpPr txBox="1"/>
          <p:nvPr/>
        </p:nvSpPr>
        <p:spPr>
          <a:xfrm>
            <a:off x="1376657" y="5722551"/>
            <a:ext cx="162242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" name="object 9"/>
          <p:cNvSpPr txBox="1"/>
          <p:nvPr/>
        </p:nvSpPr>
        <p:spPr>
          <a:xfrm>
            <a:off x="4729454" y="5740085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09758"/>
              </p:ext>
            </p:extLst>
          </p:nvPr>
        </p:nvGraphicFramePr>
        <p:xfrm>
          <a:off x="5169068" y="4617323"/>
          <a:ext cx="4152898" cy="83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72"/>
                <a:gridCol w="460248"/>
                <a:gridCol w="462534"/>
                <a:gridCol w="461771"/>
                <a:gridCol w="460248"/>
                <a:gridCol w="461772"/>
                <a:gridCol w="462533"/>
                <a:gridCol w="460248"/>
                <a:gridCol w="461772"/>
              </a:tblGrid>
              <a:tr h="403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35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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78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4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Dijkstra's Algorithm</a:t>
            </a:r>
            <a:r>
              <a:rPr spc="-10" dirty="0"/>
              <a:t> </a:t>
            </a:r>
            <a:r>
              <a:rPr dirty="0"/>
              <a:t>Trace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76" name="object 10"/>
          <p:cNvSpPr txBox="1"/>
          <p:nvPr/>
        </p:nvSpPr>
        <p:spPr>
          <a:xfrm>
            <a:off x="1243904" y="1225623"/>
            <a:ext cx="190373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 c,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11"/>
          <p:cNvSpPr txBox="1"/>
          <p:nvPr/>
        </p:nvSpPr>
        <p:spPr>
          <a:xfrm>
            <a:off x="4596701" y="1243157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12"/>
          <p:cNvSpPr txBox="1"/>
          <p:nvPr/>
        </p:nvSpPr>
        <p:spPr>
          <a:xfrm>
            <a:off x="1243904" y="2292422"/>
            <a:ext cx="21856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 c, e,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13"/>
          <p:cNvSpPr txBox="1"/>
          <p:nvPr/>
        </p:nvSpPr>
        <p:spPr>
          <a:xfrm>
            <a:off x="4596701" y="2309956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14"/>
          <p:cNvSpPr txBox="1"/>
          <p:nvPr/>
        </p:nvSpPr>
        <p:spPr>
          <a:xfrm>
            <a:off x="1243904" y="3359221"/>
            <a:ext cx="239585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 c, e, g,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15"/>
          <p:cNvSpPr txBox="1"/>
          <p:nvPr/>
        </p:nvSpPr>
        <p:spPr>
          <a:xfrm>
            <a:off x="4596701" y="3376755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2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93840"/>
              </p:ext>
            </p:extLst>
          </p:nvPr>
        </p:nvGraphicFramePr>
        <p:xfrm>
          <a:off x="5036315" y="1295400"/>
          <a:ext cx="4114797" cy="806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24"/>
                <a:gridCol w="454151"/>
                <a:gridCol w="458724"/>
                <a:gridCol w="458724"/>
                <a:gridCol w="454151"/>
                <a:gridCol w="458724"/>
                <a:gridCol w="458724"/>
                <a:gridCol w="454151"/>
                <a:gridCol w="458724"/>
              </a:tblGrid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24722"/>
              </p:ext>
            </p:extLst>
          </p:nvPr>
        </p:nvGraphicFramePr>
        <p:xfrm>
          <a:off x="5036315" y="2362200"/>
          <a:ext cx="4114797" cy="806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24"/>
                <a:gridCol w="454151"/>
                <a:gridCol w="458724"/>
                <a:gridCol w="458724"/>
                <a:gridCol w="454151"/>
                <a:gridCol w="458724"/>
                <a:gridCol w="458724"/>
                <a:gridCol w="454151"/>
                <a:gridCol w="458724"/>
              </a:tblGrid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77225"/>
              </p:ext>
            </p:extLst>
          </p:nvPr>
        </p:nvGraphicFramePr>
        <p:xfrm>
          <a:off x="5036315" y="3352800"/>
          <a:ext cx="4114796" cy="806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24"/>
                <a:gridCol w="454151"/>
                <a:gridCol w="458724"/>
                <a:gridCol w="458723"/>
                <a:gridCol w="454151"/>
                <a:gridCol w="458724"/>
                <a:gridCol w="458724"/>
                <a:gridCol w="454151"/>
                <a:gridCol w="458724"/>
              </a:tblGrid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990600" y="3995364"/>
            <a:ext cx="3845560" cy="3167436"/>
            <a:chOff x="5486400" y="1081277"/>
            <a:chExt cx="3886199" cy="3200909"/>
          </a:xfrm>
        </p:grpSpPr>
        <p:sp>
          <p:nvSpPr>
            <p:cNvPr id="86" name="object 5"/>
            <p:cNvSpPr/>
            <p:nvPr/>
          </p:nvSpPr>
          <p:spPr>
            <a:xfrm>
              <a:off x="6062471" y="1081277"/>
              <a:ext cx="354330" cy="321310"/>
            </a:xfrm>
            <a:custGeom>
              <a:avLst/>
              <a:gdLst/>
              <a:ahLst/>
              <a:cxnLst/>
              <a:rect l="l" t="t" r="r" b="b"/>
              <a:pathLst>
                <a:path w="354329" h="321309">
                  <a:moveTo>
                    <a:pt x="354330" y="160020"/>
                  </a:moveTo>
                  <a:lnTo>
                    <a:pt x="348008" y="117475"/>
                  </a:lnTo>
                  <a:lnTo>
                    <a:pt x="330171" y="79247"/>
                  </a:lnTo>
                  <a:lnTo>
                    <a:pt x="302514" y="46862"/>
                  </a:lnTo>
                  <a:lnTo>
                    <a:pt x="266728" y="21843"/>
                  </a:lnTo>
                  <a:lnTo>
                    <a:pt x="224507" y="5714"/>
                  </a:lnTo>
                  <a:lnTo>
                    <a:pt x="177546" y="0"/>
                  </a:lnTo>
                  <a:lnTo>
                    <a:pt x="130263" y="5715"/>
                  </a:lnTo>
                  <a:lnTo>
                    <a:pt x="87827" y="21844"/>
                  </a:lnTo>
                  <a:lnTo>
                    <a:pt x="51911" y="46863"/>
                  </a:lnTo>
                  <a:lnTo>
                    <a:pt x="24186" y="79248"/>
                  </a:lnTo>
                  <a:lnTo>
                    <a:pt x="6325" y="117475"/>
                  </a:lnTo>
                  <a:lnTo>
                    <a:pt x="0" y="160020"/>
                  </a:lnTo>
                  <a:lnTo>
                    <a:pt x="6325" y="202621"/>
                  </a:lnTo>
                  <a:lnTo>
                    <a:pt x="24186" y="240989"/>
                  </a:lnTo>
                  <a:lnTo>
                    <a:pt x="51911" y="273558"/>
                  </a:lnTo>
                  <a:lnTo>
                    <a:pt x="87827" y="298760"/>
                  </a:lnTo>
                  <a:lnTo>
                    <a:pt x="130263" y="315030"/>
                  </a:lnTo>
                  <a:lnTo>
                    <a:pt x="177546" y="320802"/>
                  </a:lnTo>
                  <a:lnTo>
                    <a:pt x="224507" y="315030"/>
                  </a:lnTo>
                  <a:lnTo>
                    <a:pt x="266728" y="298760"/>
                  </a:lnTo>
                  <a:lnTo>
                    <a:pt x="302514" y="273558"/>
                  </a:lnTo>
                  <a:lnTo>
                    <a:pt x="330171" y="240989"/>
                  </a:lnTo>
                  <a:lnTo>
                    <a:pt x="348008" y="202621"/>
                  </a:lnTo>
                  <a:lnTo>
                    <a:pt x="354330" y="16002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6"/>
            <p:cNvSpPr/>
            <p:nvPr/>
          </p:nvSpPr>
          <p:spPr>
            <a:xfrm>
              <a:off x="6062471" y="1081277"/>
              <a:ext cx="354330" cy="321310"/>
            </a:xfrm>
            <a:custGeom>
              <a:avLst/>
              <a:gdLst/>
              <a:ahLst/>
              <a:cxnLst/>
              <a:rect l="l" t="t" r="r" b="b"/>
              <a:pathLst>
                <a:path w="354329" h="321309">
                  <a:moveTo>
                    <a:pt x="177546" y="0"/>
                  </a:moveTo>
                  <a:lnTo>
                    <a:pt x="130263" y="5715"/>
                  </a:lnTo>
                  <a:lnTo>
                    <a:pt x="87827" y="21844"/>
                  </a:lnTo>
                  <a:lnTo>
                    <a:pt x="51911" y="46863"/>
                  </a:lnTo>
                  <a:lnTo>
                    <a:pt x="24186" y="79248"/>
                  </a:lnTo>
                  <a:lnTo>
                    <a:pt x="6325" y="117475"/>
                  </a:lnTo>
                  <a:lnTo>
                    <a:pt x="0" y="160020"/>
                  </a:lnTo>
                  <a:lnTo>
                    <a:pt x="6325" y="202621"/>
                  </a:lnTo>
                  <a:lnTo>
                    <a:pt x="24186" y="240989"/>
                  </a:lnTo>
                  <a:lnTo>
                    <a:pt x="51911" y="273558"/>
                  </a:lnTo>
                  <a:lnTo>
                    <a:pt x="87827" y="298760"/>
                  </a:lnTo>
                  <a:lnTo>
                    <a:pt x="130263" y="315030"/>
                  </a:lnTo>
                  <a:lnTo>
                    <a:pt x="177546" y="320802"/>
                  </a:lnTo>
                  <a:lnTo>
                    <a:pt x="224507" y="315030"/>
                  </a:lnTo>
                  <a:lnTo>
                    <a:pt x="266728" y="298760"/>
                  </a:lnTo>
                  <a:lnTo>
                    <a:pt x="302514" y="273558"/>
                  </a:lnTo>
                  <a:lnTo>
                    <a:pt x="330171" y="240989"/>
                  </a:lnTo>
                  <a:lnTo>
                    <a:pt x="348008" y="202621"/>
                  </a:lnTo>
                  <a:lnTo>
                    <a:pt x="354330" y="160020"/>
                  </a:lnTo>
                  <a:lnTo>
                    <a:pt x="348008" y="117475"/>
                  </a:lnTo>
                  <a:lnTo>
                    <a:pt x="330171" y="79247"/>
                  </a:lnTo>
                  <a:lnTo>
                    <a:pt x="302514" y="46862"/>
                  </a:lnTo>
                  <a:lnTo>
                    <a:pt x="266728" y="21843"/>
                  </a:lnTo>
                  <a:lnTo>
                    <a:pt x="224507" y="5714"/>
                  </a:lnTo>
                  <a:lnTo>
                    <a:pt x="17754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7"/>
            <p:cNvSpPr/>
            <p:nvPr/>
          </p:nvSpPr>
          <p:spPr>
            <a:xfrm>
              <a:off x="7952993" y="1293875"/>
              <a:ext cx="356235" cy="321310"/>
            </a:xfrm>
            <a:custGeom>
              <a:avLst/>
              <a:gdLst/>
              <a:ahLst/>
              <a:cxnLst/>
              <a:rect l="l" t="t" r="r" b="b"/>
              <a:pathLst>
                <a:path w="356234" h="321309">
                  <a:moveTo>
                    <a:pt x="355853" y="160020"/>
                  </a:moveTo>
                  <a:lnTo>
                    <a:pt x="349528" y="117475"/>
                  </a:lnTo>
                  <a:lnTo>
                    <a:pt x="331667" y="79247"/>
                  </a:lnTo>
                  <a:lnTo>
                    <a:pt x="303942" y="46862"/>
                  </a:lnTo>
                  <a:lnTo>
                    <a:pt x="268026" y="21843"/>
                  </a:lnTo>
                  <a:lnTo>
                    <a:pt x="225590" y="5714"/>
                  </a:lnTo>
                  <a:lnTo>
                    <a:pt x="178307" y="0"/>
                  </a:lnTo>
                  <a:lnTo>
                    <a:pt x="130968" y="5715"/>
                  </a:lnTo>
                  <a:lnTo>
                    <a:pt x="88391" y="21844"/>
                  </a:lnTo>
                  <a:lnTo>
                    <a:pt x="52292" y="46863"/>
                  </a:lnTo>
                  <a:lnTo>
                    <a:pt x="24383" y="79248"/>
                  </a:lnTo>
                  <a:lnTo>
                    <a:pt x="6381" y="117475"/>
                  </a:lnTo>
                  <a:lnTo>
                    <a:pt x="0" y="160020"/>
                  </a:lnTo>
                  <a:lnTo>
                    <a:pt x="6381" y="202886"/>
                  </a:lnTo>
                  <a:lnTo>
                    <a:pt x="24383" y="241328"/>
                  </a:lnTo>
                  <a:lnTo>
                    <a:pt x="52292" y="273843"/>
                  </a:lnTo>
                  <a:lnTo>
                    <a:pt x="88391" y="298929"/>
                  </a:lnTo>
                  <a:lnTo>
                    <a:pt x="130968" y="315083"/>
                  </a:lnTo>
                  <a:lnTo>
                    <a:pt x="178307" y="320802"/>
                  </a:lnTo>
                  <a:lnTo>
                    <a:pt x="225590" y="315083"/>
                  </a:lnTo>
                  <a:lnTo>
                    <a:pt x="268026" y="298929"/>
                  </a:lnTo>
                  <a:lnTo>
                    <a:pt x="303942" y="273843"/>
                  </a:lnTo>
                  <a:lnTo>
                    <a:pt x="331667" y="241328"/>
                  </a:lnTo>
                  <a:lnTo>
                    <a:pt x="349528" y="202886"/>
                  </a:lnTo>
                  <a:lnTo>
                    <a:pt x="355853" y="16002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"/>
            <p:cNvSpPr/>
            <p:nvPr/>
          </p:nvSpPr>
          <p:spPr>
            <a:xfrm>
              <a:off x="7952993" y="1293875"/>
              <a:ext cx="356235" cy="321310"/>
            </a:xfrm>
            <a:custGeom>
              <a:avLst/>
              <a:gdLst/>
              <a:ahLst/>
              <a:cxnLst/>
              <a:rect l="l" t="t" r="r" b="b"/>
              <a:pathLst>
                <a:path w="356234" h="321309">
                  <a:moveTo>
                    <a:pt x="178307" y="0"/>
                  </a:moveTo>
                  <a:lnTo>
                    <a:pt x="130968" y="5715"/>
                  </a:lnTo>
                  <a:lnTo>
                    <a:pt x="88391" y="21844"/>
                  </a:lnTo>
                  <a:lnTo>
                    <a:pt x="52292" y="46863"/>
                  </a:lnTo>
                  <a:lnTo>
                    <a:pt x="24383" y="79248"/>
                  </a:lnTo>
                  <a:lnTo>
                    <a:pt x="6381" y="117475"/>
                  </a:lnTo>
                  <a:lnTo>
                    <a:pt x="0" y="160020"/>
                  </a:lnTo>
                  <a:lnTo>
                    <a:pt x="6381" y="202886"/>
                  </a:lnTo>
                  <a:lnTo>
                    <a:pt x="24383" y="241328"/>
                  </a:lnTo>
                  <a:lnTo>
                    <a:pt x="52292" y="273843"/>
                  </a:lnTo>
                  <a:lnTo>
                    <a:pt x="88391" y="298929"/>
                  </a:lnTo>
                  <a:lnTo>
                    <a:pt x="130968" y="315083"/>
                  </a:lnTo>
                  <a:lnTo>
                    <a:pt x="178307" y="320802"/>
                  </a:lnTo>
                  <a:lnTo>
                    <a:pt x="225590" y="315083"/>
                  </a:lnTo>
                  <a:lnTo>
                    <a:pt x="268026" y="298929"/>
                  </a:lnTo>
                  <a:lnTo>
                    <a:pt x="303942" y="273843"/>
                  </a:lnTo>
                  <a:lnTo>
                    <a:pt x="331667" y="241328"/>
                  </a:lnTo>
                  <a:lnTo>
                    <a:pt x="349528" y="202886"/>
                  </a:lnTo>
                  <a:lnTo>
                    <a:pt x="355853" y="160020"/>
                  </a:lnTo>
                  <a:lnTo>
                    <a:pt x="349528" y="117475"/>
                  </a:lnTo>
                  <a:lnTo>
                    <a:pt x="331667" y="79247"/>
                  </a:lnTo>
                  <a:lnTo>
                    <a:pt x="303942" y="46862"/>
                  </a:lnTo>
                  <a:lnTo>
                    <a:pt x="268026" y="21843"/>
                  </a:lnTo>
                  <a:lnTo>
                    <a:pt x="225590" y="5714"/>
                  </a:lnTo>
                  <a:lnTo>
                    <a:pt x="17830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"/>
            <p:cNvSpPr/>
            <p:nvPr/>
          </p:nvSpPr>
          <p:spPr>
            <a:xfrm>
              <a:off x="5486400" y="2253995"/>
              <a:ext cx="354330" cy="321310"/>
            </a:xfrm>
            <a:custGeom>
              <a:avLst/>
              <a:gdLst/>
              <a:ahLst/>
              <a:cxnLst/>
              <a:rect l="l" t="t" r="r" b="b"/>
              <a:pathLst>
                <a:path w="354329" h="321310">
                  <a:moveTo>
                    <a:pt x="354330" y="160782"/>
                  </a:moveTo>
                  <a:lnTo>
                    <a:pt x="348004" y="118180"/>
                  </a:lnTo>
                  <a:lnTo>
                    <a:pt x="330143" y="79812"/>
                  </a:lnTo>
                  <a:lnTo>
                    <a:pt x="302418" y="47244"/>
                  </a:lnTo>
                  <a:lnTo>
                    <a:pt x="266502" y="22041"/>
                  </a:lnTo>
                  <a:lnTo>
                    <a:pt x="224066" y="5771"/>
                  </a:lnTo>
                  <a:lnTo>
                    <a:pt x="176784" y="0"/>
                  </a:lnTo>
                  <a:lnTo>
                    <a:pt x="129822" y="5771"/>
                  </a:lnTo>
                  <a:lnTo>
                    <a:pt x="87601" y="22041"/>
                  </a:lnTo>
                  <a:lnTo>
                    <a:pt x="51816" y="47244"/>
                  </a:lnTo>
                  <a:lnTo>
                    <a:pt x="24158" y="79812"/>
                  </a:lnTo>
                  <a:lnTo>
                    <a:pt x="6321" y="118180"/>
                  </a:lnTo>
                  <a:lnTo>
                    <a:pt x="0" y="160782"/>
                  </a:lnTo>
                  <a:lnTo>
                    <a:pt x="6321" y="203327"/>
                  </a:lnTo>
                  <a:lnTo>
                    <a:pt x="24158" y="241554"/>
                  </a:lnTo>
                  <a:lnTo>
                    <a:pt x="51816" y="273939"/>
                  </a:lnTo>
                  <a:lnTo>
                    <a:pt x="87601" y="298958"/>
                  </a:lnTo>
                  <a:lnTo>
                    <a:pt x="129822" y="315087"/>
                  </a:lnTo>
                  <a:lnTo>
                    <a:pt x="176784" y="320802"/>
                  </a:lnTo>
                  <a:lnTo>
                    <a:pt x="224066" y="315087"/>
                  </a:lnTo>
                  <a:lnTo>
                    <a:pt x="266502" y="298958"/>
                  </a:lnTo>
                  <a:lnTo>
                    <a:pt x="302418" y="273939"/>
                  </a:lnTo>
                  <a:lnTo>
                    <a:pt x="330143" y="241554"/>
                  </a:lnTo>
                  <a:lnTo>
                    <a:pt x="348004" y="203327"/>
                  </a:lnTo>
                  <a:lnTo>
                    <a:pt x="354330" y="160782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0"/>
            <p:cNvSpPr/>
            <p:nvPr/>
          </p:nvSpPr>
          <p:spPr>
            <a:xfrm>
              <a:off x="5486400" y="2253995"/>
              <a:ext cx="354330" cy="321310"/>
            </a:xfrm>
            <a:custGeom>
              <a:avLst/>
              <a:gdLst/>
              <a:ahLst/>
              <a:cxnLst/>
              <a:rect l="l" t="t" r="r" b="b"/>
              <a:pathLst>
                <a:path w="354329" h="321310">
                  <a:moveTo>
                    <a:pt x="176784" y="0"/>
                  </a:moveTo>
                  <a:lnTo>
                    <a:pt x="129822" y="5771"/>
                  </a:lnTo>
                  <a:lnTo>
                    <a:pt x="87601" y="22041"/>
                  </a:lnTo>
                  <a:lnTo>
                    <a:pt x="51816" y="47244"/>
                  </a:lnTo>
                  <a:lnTo>
                    <a:pt x="24158" y="79812"/>
                  </a:lnTo>
                  <a:lnTo>
                    <a:pt x="6321" y="118180"/>
                  </a:lnTo>
                  <a:lnTo>
                    <a:pt x="0" y="160782"/>
                  </a:lnTo>
                  <a:lnTo>
                    <a:pt x="6321" y="203327"/>
                  </a:lnTo>
                  <a:lnTo>
                    <a:pt x="24158" y="241554"/>
                  </a:lnTo>
                  <a:lnTo>
                    <a:pt x="51816" y="273939"/>
                  </a:lnTo>
                  <a:lnTo>
                    <a:pt x="87601" y="298958"/>
                  </a:lnTo>
                  <a:lnTo>
                    <a:pt x="129822" y="315087"/>
                  </a:lnTo>
                  <a:lnTo>
                    <a:pt x="176784" y="320802"/>
                  </a:lnTo>
                  <a:lnTo>
                    <a:pt x="224066" y="315087"/>
                  </a:lnTo>
                  <a:lnTo>
                    <a:pt x="266502" y="298958"/>
                  </a:lnTo>
                  <a:lnTo>
                    <a:pt x="302418" y="273939"/>
                  </a:lnTo>
                  <a:lnTo>
                    <a:pt x="330143" y="241554"/>
                  </a:lnTo>
                  <a:lnTo>
                    <a:pt x="348004" y="203327"/>
                  </a:lnTo>
                  <a:lnTo>
                    <a:pt x="354330" y="160782"/>
                  </a:lnTo>
                  <a:lnTo>
                    <a:pt x="348004" y="118180"/>
                  </a:lnTo>
                  <a:lnTo>
                    <a:pt x="330143" y="79812"/>
                  </a:lnTo>
                  <a:lnTo>
                    <a:pt x="302418" y="47244"/>
                  </a:lnTo>
                  <a:lnTo>
                    <a:pt x="266502" y="22041"/>
                  </a:lnTo>
                  <a:lnTo>
                    <a:pt x="224066" y="5771"/>
                  </a:lnTo>
                  <a:lnTo>
                    <a:pt x="1767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1"/>
            <p:cNvSpPr/>
            <p:nvPr/>
          </p:nvSpPr>
          <p:spPr>
            <a:xfrm>
              <a:off x="5708903" y="3320796"/>
              <a:ext cx="353695" cy="321310"/>
            </a:xfrm>
            <a:custGeom>
              <a:avLst/>
              <a:gdLst/>
              <a:ahLst/>
              <a:cxnLst/>
              <a:rect l="l" t="t" r="r" b="b"/>
              <a:pathLst>
                <a:path w="353695" h="321310">
                  <a:moveTo>
                    <a:pt x="353568" y="160782"/>
                  </a:moveTo>
                  <a:lnTo>
                    <a:pt x="347246" y="118180"/>
                  </a:lnTo>
                  <a:lnTo>
                    <a:pt x="329409" y="79812"/>
                  </a:lnTo>
                  <a:lnTo>
                    <a:pt x="301752" y="47244"/>
                  </a:lnTo>
                  <a:lnTo>
                    <a:pt x="265966" y="22041"/>
                  </a:lnTo>
                  <a:lnTo>
                    <a:pt x="223745" y="5771"/>
                  </a:lnTo>
                  <a:lnTo>
                    <a:pt x="176784" y="0"/>
                  </a:lnTo>
                  <a:lnTo>
                    <a:pt x="129822" y="5771"/>
                  </a:lnTo>
                  <a:lnTo>
                    <a:pt x="87601" y="22041"/>
                  </a:lnTo>
                  <a:lnTo>
                    <a:pt x="51816" y="47244"/>
                  </a:lnTo>
                  <a:lnTo>
                    <a:pt x="24158" y="79812"/>
                  </a:lnTo>
                  <a:lnTo>
                    <a:pt x="6321" y="118180"/>
                  </a:lnTo>
                  <a:lnTo>
                    <a:pt x="0" y="160782"/>
                  </a:lnTo>
                  <a:lnTo>
                    <a:pt x="6321" y="203327"/>
                  </a:lnTo>
                  <a:lnTo>
                    <a:pt x="24158" y="241554"/>
                  </a:lnTo>
                  <a:lnTo>
                    <a:pt x="51816" y="273939"/>
                  </a:lnTo>
                  <a:lnTo>
                    <a:pt x="87601" y="298958"/>
                  </a:lnTo>
                  <a:lnTo>
                    <a:pt x="129822" y="315087"/>
                  </a:lnTo>
                  <a:lnTo>
                    <a:pt x="176784" y="320802"/>
                  </a:lnTo>
                  <a:lnTo>
                    <a:pt x="223745" y="315087"/>
                  </a:lnTo>
                  <a:lnTo>
                    <a:pt x="265966" y="298958"/>
                  </a:lnTo>
                  <a:lnTo>
                    <a:pt x="301752" y="273939"/>
                  </a:lnTo>
                  <a:lnTo>
                    <a:pt x="329409" y="241554"/>
                  </a:lnTo>
                  <a:lnTo>
                    <a:pt x="347246" y="203327"/>
                  </a:lnTo>
                  <a:lnTo>
                    <a:pt x="353568" y="160782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2"/>
            <p:cNvSpPr/>
            <p:nvPr/>
          </p:nvSpPr>
          <p:spPr>
            <a:xfrm>
              <a:off x="5708903" y="3320796"/>
              <a:ext cx="353695" cy="321310"/>
            </a:xfrm>
            <a:custGeom>
              <a:avLst/>
              <a:gdLst/>
              <a:ahLst/>
              <a:cxnLst/>
              <a:rect l="l" t="t" r="r" b="b"/>
              <a:pathLst>
                <a:path w="353695" h="321310">
                  <a:moveTo>
                    <a:pt x="176784" y="0"/>
                  </a:moveTo>
                  <a:lnTo>
                    <a:pt x="129822" y="5771"/>
                  </a:lnTo>
                  <a:lnTo>
                    <a:pt x="87601" y="22041"/>
                  </a:lnTo>
                  <a:lnTo>
                    <a:pt x="51816" y="47244"/>
                  </a:lnTo>
                  <a:lnTo>
                    <a:pt x="24158" y="79812"/>
                  </a:lnTo>
                  <a:lnTo>
                    <a:pt x="6321" y="118180"/>
                  </a:lnTo>
                  <a:lnTo>
                    <a:pt x="0" y="160782"/>
                  </a:lnTo>
                  <a:lnTo>
                    <a:pt x="6321" y="203327"/>
                  </a:lnTo>
                  <a:lnTo>
                    <a:pt x="24158" y="241554"/>
                  </a:lnTo>
                  <a:lnTo>
                    <a:pt x="51816" y="273939"/>
                  </a:lnTo>
                  <a:lnTo>
                    <a:pt x="87601" y="298958"/>
                  </a:lnTo>
                  <a:lnTo>
                    <a:pt x="129822" y="315087"/>
                  </a:lnTo>
                  <a:lnTo>
                    <a:pt x="176784" y="320802"/>
                  </a:lnTo>
                  <a:lnTo>
                    <a:pt x="223745" y="315087"/>
                  </a:lnTo>
                  <a:lnTo>
                    <a:pt x="265966" y="298958"/>
                  </a:lnTo>
                  <a:lnTo>
                    <a:pt x="301752" y="273939"/>
                  </a:lnTo>
                  <a:lnTo>
                    <a:pt x="329409" y="241554"/>
                  </a:lnTo>
                  <a:lnTo>
                    <a:pt x="347246" y="203327"/>
                  </a:lnTo>
                  <a:lnTo>
                    <a:pt x="353568" y="160782"/>
                  </a:lnTo>
                  <a:lnTo>
                    <a:pt x="347246" y="118180"/>
                  </a:lnTo>
                  <a:lnTo>
                    <a:pt x="329409" y="79812"/>
                  </a:lnTo>
                  <a:lnTo>
                    <a:pt x="301752" y="47244"/>
                  </a:lnTo>
                  <a:lnTo>
                    <a:pt x="265966" y="22041"/>
                  </a:lnTo>
                  <a:lnTo>
                    <a:pt x="223745" y="5771"/>
                  </a:lnTo>
                  <a:lnTo>
                    <a:pt x="1767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3"/>
            <p:cNvSpPr/>
            <p:nvPr/>
          </p:nvSpPr>
          <p:spPr>
            <a:xfrm>
              <a:off x="7008876" y="1935479"/>
              <a:ext cx="353695" cy="318770"/>
            </a:xfrm>
            <a:custGeom>
              <a:avLst/>
              <a:gdLst/>
              <a:ahLst/>
              <a:cxnLst/>
              <a:rect l="l" t="t" r="r" b="b"/>
              <a:pathLst>
                <a:path w="353695" h="318769">
                  <a:moveTo>
                    <a:pt x="353567" y="159258"/>
                  </a:moveTo>
                  <a:lnTo>
                    <a:pt x="347246" y="116769"/>
                  </a:lnTo>
                  <a:lnTo>
                    <a:pt x="329409" y="78683"/>
                  </a:lnTo>
                  <a:lnTo>
                    <a:pt x="301751" y="46481"/>
                  </a:lnTo>
                  <a:lnTo>
                    <a:pt x="265966" y="21646"/>
                  </a:lnTo>
                  <a:lnTo>
                    <a:pt x="223745" y="5658"/>
                  </a:lnTo>
                  <a:lnTo>
                    <a:pt x="176783" y="0"/>
                  </a:lnTo>
                  <a:lnTo>
                    <a:pt x="129822" y="5658"/>
                  </a:lnTo>
                  <a:lnTo>
                    <a:pt x="87601" y="21646"/>
                  </a:lnTo>
                  <a:lnTo>
                    <a:pt x="51815" y="46481"/>
                  </a:lnTo>
                  <a:lnTo>
                    <a:pt x="24158" y="78683"/>
                  </a:lnTo>
                  <a:lnTo>
                    <a:pt x="6321" y="116769"/>
                  </a:lnTo>
                  <a:lnTo>
                    <a:pt x="0" y="159258"/>
                  </a:lnTo>
                  <a:lnTo>
                    <a:pt x="6321" y="201746"/>
                  </a:lnTo>
                  <a:lnTo>
                    <a:pt x="24158" y="239832"/>
                  </a:lnTo>
                  <a:lnTo>
                    <a:pt x="51815" y="272034"/>
                  </a:lnTo>
                  <a:lnTo>
                    <a:pt x="87601" y="296869"/>
                  </a:lnTo>
                  <a:lnTo>
                    <a:pt x="129822" y="312857"/>
                  </a:lnTo>
                  <a:lnTo>
                    <a:pt x="176783" y="318516"/>
                  </a:lnTo>
                  <a:lnTo>
                    <a:pt x="223745" y="312857"/>
                  </a:lnTo>
                  <a:lnTo>
                    <a:pt x="265966" y="296869"/>
                  </a:lnTo>
                  <a:lnTo>
                    <a:pt x="301751" y="272034"/>
                  </a:lnTo>
                  <a:lnTo>
                    <a:pt x="329409" y="239832"/>
                  </a:lnTo>
                  <a:lnTo>
                    <a:pt x="347246" y="201746"/>
                  </a:lnTo>
                  <a:lnTo>
                    <a:pt x="353567" y="15925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4"/>
            <p:cNvSpPr/>
            <p:nvPr/>
          </p:nvSpPr>
          <p:spPr>
            <a:xfrm>
              <a:off x="7008876" y="1935479"/>
              <a:ext cx="353695" cy="318770"/>
            </a:xfrm>
            <a:custGeom>
              <a:avLst/>
              <a:gdLst/>
              <a:ahLst/>
              <a:cxnLst/>
              <a:rect l="l" t="t" r="r" b="b"/>
              <a:pathLst>
                <a:path w="353695" h="318769">
                  <a:moveTo>
                    <a:pt x="176783" y="0"/>
                  </a:moveTo>
                  <a:lnTo>
                    <a:pt x="129822" y="5658"/>
                  </a:lnTo>
                  <a:lnTo>
                    <a:pt x="87601" y="21646"/>
                  </a:lnTo>
                  <a:lnTo>
                    <a:pt x="51815" y="46481"/>
                  </a:lnTo>
                  <a:lnTo>
                    <a:pt x="24158" y="78683"/>
                  </a:lnTo>
                  <a:lnTo>
                    <a:pt x="6321" y="116769"/>
                  </a:lnTo>
                  <a:lnTo>
                    <a:pt x="0" y="159258"/>
                  </a:lnTo>
                  <a:lnTo>
                    <a:pt x="6321" y="201746"/>
                  </a:lnTo>
                  <a:lnTo>
                    <a:pt x="24158" y="239832"/>
                  </a:lnTo>
                  <a:lnTo>
                    <a:pt x="51815" y="272034"/>
                  </a:lnTo>
                  <a:lnTo>
                    <a:pt x="87601" y="296869"/>
                  </a:lnTo>
                  <a:lnTo>
                    <a:pt x="129822" y="312857"/>
                  </a:lnTo>
                  <a:lnTo>
                    <a:pt x="176783" y="318516"/>
                  </a:lnTo>
                  <a:lnTo>
                    <a:pt x="223745" y="312857"/>
                  </a:lnTo>
                  <a:lnTo>
                    <a:pt x="265966" y="296869"/>
                  </a:lnTo>
                  <a:lnTo>
                    <a:pt x="301751" y="272034"/>
                  </a:lnTo>
                  <a:lnTo>
                    <a:pt x="329409" y="239832"/>
                  </a:lnTo>
                  <a:lnTo>
                    <a:pt x="347246" y="201746"/>
                  </a:lnTo>
                  <a:lnTo>
                    <a:pt x="353567" y="159258"/>
                  </a:lnTo>
                  <a:lnTo>
                    <a:pt x="347246" y="116769"/>
                  </a:lnTo>
                  <a:lnTo>
                    <a:pt x="329409" y="78683"/>
                  </a:lnTo>
                  <a:lnTo>
                    <a:pt x="301751" y="46481"/>
                  </a:lnTo>
                  <a:lnTo>
                    <a:pt x="265966" y="21646"/>
                  </a:lnTo>
                  <a:lnTo>
                    <a:pt x="223745" y="5658"/>
                  </a:lnTo>
                  <a:lnTo>
                    <a:pt x="1767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5"/>
            <p:cNvSpPr/>
            <p:nvPr/>
          </p:nvSpPr>
          <p:spPr>
            <a:xfrm>
              <a:off x="9018269" y="2360676"/>
              <a:ext cx="354330" cy="321310"/>
            </a:xfrm>
            <a:custGeom>
              <a:avLst/>
              <a:gdLst/>
              <a:ahLst/>
              <a:cxnLst/>
              <a:rect l="l" t="t" r="r" b="b"/>
              <a:pathLst>
                <a:path w="354329" h="321310">
                  <a:moveTo>
                    <a:pt x="354330" y="160020"/>
                  </a:moveTo>
                  <a:lnTo>
                    <a:pt x="348008" y="117475"/>
                  </a:lnTo>
                  <a:lnTo>
                    <a:pt x="330171" y="79247"/>
                  </a:lnTo>
                  <a:lnTo>
                    <a:pt x="302514" y="46862"/>
                  </a:lnTo>
                  <a:lnTo>
                    <a:pt x="266728" y="21843"/>
                  </a:lnTo>
                  <a:lnTo>
                    <a:pt x="224507" y="5714"/>
                  </a:lnTo>
                  <a:lnTo>
                    <a:pt x="177546" y="0"/>
                  </a:lnTo>
                  <a:lnTo>
                    <a:pt x="130263" y="5715"/>
                  </a:lnTo>
                  <a:lnTo>
                    <a:pt x="87827" y="21844"/>
                  </a:lnTo>
                  <a:lnTo>
                    <a:pt x="51911" y="46863"/>
                  </a:lnTo>
                  <a:lnTo>
                    <a:pt x="24186" y="79248"/>
                  </a:lnTo>
                  <a:lnTo>
                    <a:pt x="6325" y="117475"/>
                  </a:lnTo>
                  <a:lnTo>
                    <a:pt x="0" y="160020"/>
                  </a:lnTo>
                  <a:lnTo>
                    <a:pt x="6325" y="202886"/>
                  </a:lnTo>
                  <a:lnTo>
                    <a:pt x="24186" y="241328"/>
                  </a:lnTo>
                  <a:lnTo>
                    <a:pt x="51911" y="273843"/>
                  </a:lnTo>
                  <a:lnTo>
                    <a:pt x="87827" y="298929"/>
                  </a:lnTo>
                  <a:lnTo>
                    <a:pt x="130263" y="315083"/>
                  </a:lnTo>
                  <a:lnTo>
                    <a:pt x="177546" y="320802"/>
                  </a:lnTo>
                  <a:lnTo>
                    <a:pt x="224507" y="315083"/>
                  </a:lnTo>
                  <a:lnTo>
                    <a:pt x="266728" y="298929"/>
                  </a:lnTo>
                  <a:lnTo>
                    <a:pt x="302514" y="273843"/>
                  </a:lnTo>
                  <a:lnTo>
                    <a:pt x="330171" y="241328"/>
                  </a:lnTo>
                  <a:lnTo>
                    <a:pt x="348008" y="202886"/>
                  </a:lnTo>
                  <a:lnTo>
                    <a:pt x="354330" y="16002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6"/>
            <p:cNvSpPr/>
            <p:nvPr/>
          </p:nvSpPr>
          <p:spPr>
            <a:xfrm>
              <a:off x="9018269" y="2360676"/>
              <a:ext cx="354330" cy="321310"/>
            </a:xfrm>
            <a:custGeom>
              <a:avLst/>
              <a:gdLst/>
              <a:ahLst/>
              <a:cxnLst/>
              <a:rect l="l" t="t" r="r" b="b"/>
              <a:pathLst>
                <a:path w="354329" h="321310">
                  <a:moveTo>
                    <a:pt x="177546" y="0"/>
                  </a:moveTo>
                  <a:lnTo>
                    <a:pt x="130263" y="5715"/>
                  </a:lnTo>
                  <a:lnTo>
                    <a:pt x="87827" y="21844"/>
                  </a:lnTo>
                  <a:lnTo>
                    <a:pt x="51911" y="46863"/>
                  </a:lnTo>
                  <a:lnTo>
                    <a:pt x="24186" y="79248"/>
                  </a:lnTo>
                  <a:lnTo>
                    <a:pt x="6325" y="117475"/>
                  </a:lnTo>
                  <a:lnTo>
                    <a:pt x="0" y="160020"/>
                  </a:lnTo>
                  <a:lnTo>
                    <a:pt x="6325" y="202886"/>
                  </a:lnTo>
                  <a:lnTo>
                    <a:pt x="24186" y="241328"/>
                  </a:lnTo>
                  <a:lnTo>
                    <a:pt x="51911" y="273843"/>
                  </a:lnTo>
                  <a:lnTo>
                    <a:pt x="87827" y="298929"/>
                  </a:lnTo>
                  <a:lnTo>
                    <a:pt x="130263" y="315083"/>
                  </a:lnTo>
                  <a:lnTo>
                    <a:pt x="177546" y="320802"/>
                  </a:lnTo>
                  <a:lnTo>
                    <a:pt x="224507" y="315083"/>
                  </a:lnTo>
                  <a:lnTo>
                    <a:pt x="266728" y="298929"/>
                  </a:lnTo>
                  <a:lnTo>
                    <a:pt x="302514" y="273843"/>
                  </a:lnTo>
                  <a:lnTo>
                    <a:pt x="330171" y="241328"/>
                  </a:lnTo>
                  <a:lnTo>
                    <a:pt x="348008" y="202886"/>
                  </a:lnTo>
                  <a:lnTo>
                    <a:pt x="354330" y="160020"/>
                  </a:lnTo>
                  <a:lnTo>
                    <a:pt x="348008" y="117475"/>
                  </a:lnTo>
                  <a:lnTo>
                    <a:pt x="330171" y="79247"/>
                  </a:lnTo>
                  <a:lnTo>
                    <a:pt x="302514" y="46862"/>
                  </a:lnTo>
                  <a:lnTo>
                    <a:pt x="266728" y="21843"/>
                  </a:lnTo>
                  <a:lnTo>
                    <a:pt x="224507" y="5714"/>
                  </a:lnTo>
                  <a:lnTo>
                    <a:pt x="17754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7"/>
            <p:cNvSpPr/>
            <p:nvPr/>
          </p:nvSpPr>
          <p:spPr>
            <a:xfrm>
              <a:off x="7599426" y="3960876"/>
              <a:ext cx="353695" cy="321310"/>
            </a:xfrm>
            <a:custGeom>
              <a:avLst/>
              <a:gdLst/>
              <a:ahLst/>
              <a:cxnLst/>
              <a:rect l="l" t="t" r="r" b="b"/>
              <a:pathLst>
                <a:path w="353695" h="321310">
                  <a:moveTo>
                    <a:pt x="353567" y="160020"/>
                  </a:moveTo>
                  <a:lnTo>
                    <a:pt x="347246" y="117475"/>
                  </a:lnTo>
                  <a:lnTo>
                    <a:pt x="329409" y="79247"/>
                  </a:lnTo>
                  <a:lnTo>
                    <a:pt x="301751" y="46862"/>
                  </a:lnTo>
                  <a:lnTo>
                    <a:pt x="265966" y="21843"/>
                  </a:lnTo>
                  <a:lnTo>
                    <a:pt x="223745" y="5714"/>
                  </a:lnTo>
                  <a:lnTo>
                    <a:pt x="176783" y="0"/>
                  </a:lnTo>
                  <a:lnTo>
                    <a:pt x="129822" y="5715"/>
                  </a:lnTo>
                  <a:lnTo>
                    <a:pt x="87601" y="21844"/>
                  </a:lnTo>
                  <a:lnTo>
                    <a:pt x="51815" y="46863"/>
                  </a:lnTo>
                  <a:lnTo>
                    <a:pt x="24158" y="79248"/>
                  </a:lnTo>
                  <a:lnTo>
                    <a:pt x="6321" y="117475"/>
                  </a:lnTo>
                  <a:lnTo>
                    <a:pt x="0" y="160020"/>
                  </a:lnTo>
                  <a:lnTo>
                    <a:pt x="6321" y="202886"/>
                  </a:lnTo>
                  <a:lnTo>
                    <a:pt x="24158" y="241328"/>
                  </a:lnTo>
                  <a:lnTo>
                    <a:pt x="51815" y="273843"/>
                  </a:lnTo>
                  <a:lnTo>
                    <a:pt x="87601" y="298929"/>
                  </a:lnTo>
                  <a:lnTo>
                    <a:pt x="129822" y="315083"/>
                  </a:lnTo>
                  <a:lnTo>
                    <a:pt x="176783" y="320802"/>
                  </a:lnTo>
                  <a:lnTo>
                    <a:pt x="223745" y="315083"/>
                  </a:lnTo>
                  <a:lnTo>
                    <a:pt x="265966" y="298929"/>
                  </a:lnTo>
                  <a:lnTo>
                    <a:pt x="301751" y="273843"/>
                  </a:lnTo>
                  <a:lnTo>
                    <a:pt x="329409" y="241328"/>
                  </a:lnTo>
                  <a:lnTo>
                    <a:pt x="347246" y="202886"/>
                  </a:lnTo>
                  <a:lnTo>
                    <a:pt x="353567" y="16002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8"/>
            <p:cNvSpPr/>
            <p:nvPr/>
          </p:nvSpPr>
          <p:spPr>
            <a:xfrm>
              <a:off x="7599426" y="3960876"/>
              <a:ext cx="353695" cy="321310"/>
            </a:xfrm>
            <a:custGeom>
              <a:avLst/>
              <a:gdLst/>
              <a:ahLst/>
              <a:cxnLst/>
              <a:rect l="l" t="t" r="r" b="b"/>
              <a:pathLst>
                <a:path w="353695" h="321310">
                  <a:moveTo>
                    <a:pt x="176783" y="0"/>
                  </a:moveTo>
                  <a:lnTo>
                    <a:pt x="129822" y="5715"/>
                  </a:lnTo>
                  <a:lnTo>
                    <a:pt x="87601" y="21844"/>
                  </a:lnTo>
                  <a:lnTo>
                    <a:pt x="51815" y="46863"/>
                  </a:lnTo>
                  <a:lnTo>
                    <a:pt x="24158" y="79248"/>
                  </a:lnTo>
                  <a:lnTo>
                    <a:pt x="6321" y="117475"/>
                  </a:lnTo>
                  <a:lnTo>
                    <a:pt x="0" y="160020"/>
                  </a:lnTo>
                  <a:lnTo>
                    <a:pt x="6321" y="202886"/>
                  </a:lnTo>
                  <a:lnTo>
                    <a:pt x="24158" y="241328"/>
                  </a:lnTo>
                  <a:lnTo>
                    <a:pt x="51815" y="273843"/>
                  </a:lnTo>
                  <a:lnTo>
                    <a:pt x="87601" y="298929"/>
                  </a:lnTo>
                  <a:lnTo>
                    <a:pt x="129822" y="315083"/>
                  </a:lnTo>
                  <a:lnTo>
                    <a:pt x="176783" y="320802"/>
                  </a:lnTo>
                  <a:lnTo>
                    <a:pt x="223745" y="315083"/>
                  </a:lnTo>
                  <a:lnTo>
                    <a:pt x="265966" y="298929"/>
                  </a:lnTo>
                  <a:lnTo>
                    <a:pt x="301751" y="273843"/>
                  </a:lnTo>
                  <a:lnTo>
                    <a:pt x="329409" y="241328"/>
                  </a:lnTo>
                  <a:lnTo>
                    <a:pt x="347246" y="202886"/>
                  </a:lnTo>
                  <a:lnTo>
                    <a:pt x="353567" y="160020"/>
                  </a:lnTo>
                  <a:lnTo>
                    <a:pt x="347246" y="117475"/>
                  </a:lnTo>
                  <a:lnTo>
                    <a:pt x="329409" y="79247"/>
                  </a:lnTo>
                  <a:lnTo>
                    <a:pt x="301751" y="46862"/>
                  </a:lnTo>
                  <a:lnTo>
                    <a:pt x="265966" y="21843"/>
                  </a:lnTo>
                  <a:lnTo>
                    <a:pt x="223745" y="5714"/>
                  </a:lnTo>
                  <a:lnTo>
                    <a:pt x="1767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9"/>
            <p:cNvSpPr/>
            <p:nvPr/>
          </p:nvSpPr>
          <p:spPr>
            <a:xfrm>
              <a:off x="7245095" y="3002279"/>
              <a:ext cx="354330" cy="318770"/>
            </a:xfrm>
            <a:custGeom>
              <a:avLst/>
              <a:gdLst/>
              <a:ahLst/>
              <a:cxnLst/>
              <a:rect l="l" t="t" r="r" b="b"/>
              <a:pathLst>
                <a:path w="354329" h="318770">
                  <a:moveTo>
                    <a:pt x="354330" y="159258"/>
                  </a:moveTo>
                  <a:lnTo>
                    <a:pt x="348008" y="116769"/>
                  </a:lnTo>
                  <a:lnTo>
                    <a:pt x="330171" y="78683"/>
                  </a:lnTo>
                  <a:lnTo>
                    <a:pt x="302514" y="46481"/>
                  </a:lnTo>
                  <a:lnTo>
                    <a:pt x="266728" y="21646"/>
                  </a:lnTo>
                  <a:lnTo>
                    <a:pt x="224507" y="5658"/>
                  </a:lnTo>
                  <a:lnTo>
                    <a:pt x="177546" y="0"/>
                  </a:lnTo>
                  <a:lnTo>
                    <a:pt x="130263" y="5658"/>
                  </a:lnTo>
                  <a:lnTo>
                    <a:pt x="87827" y="21646"/>
                  </a:lnTo>
                  <a:lnTo>
                    <a:pt x="51911" y="46481"/>
                  </a:lnTo>
                  <a:lnTo>
                    <a:pt x="24186" y="78683"/>
                  </a:lnTo>
                  <a:lnTo>
                    <a:pt x="6325" y="116769"/>
                  </a:lnTo>
                  <a:lnTo>
                    <a:pt x="0" y="159258"/>
                  </a:lnTo>
                  <a:lnTo>
                    <a:pt x="6325" y="201746"/>
                  </a:lnTo>
                  <a:lnTo>
                    <a:pt x="24186" y="239832"/>
                  </a:lnTo>
                  <a:lnTo>
                    <a:pt x="51911" y="272034"/>
                  </a:lnTo>
                  <a:lnTo>
                    <a:pt x="87827" y="296869"/>
                  </a:lnTo>
                  <a:lnTo>
                    <a:pt x="130263" y="312857"/>
                  </a:lnTo>
                  <a:lnTo>
                    <a:pt x="177546" y="318516"/>
                  </a:lnTo>
                  <a:lnTo>
                    <a:pt x="224507" y="312857"/>
                  </a:lnTo>
                  <a:lnTo>
                    <a:pt x="266728" y="296869"/>
                  </a:lnTo>
                  <a:lnTo>
                    <a:pt x="302514" y="272034"/>
                  </a:lnTo>
                  <a:lnTo>
                    <a:pt x="330171" y="239832"/>
                  </a:lnTo>
                  <a:lnTo>
                    <a:pt x="348008" y="201746"/>
                  </a:lnTo>
                  <a:lnTo>
                    <a:pt x="354330" y="15925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0"/>
            <p:cNvSpPr/>
            <p:nvPr/>
          </p:nvSpPr>
          <p:spPr>
            <a:xfrm>
              <a:off x="7245095" y="3002279"/>
              <a:ext cx="354330" cy="318770"/>
            </a:xfrm>
            <a:custGeom>
              <a:avLst/>
              <a:gdLst/>
              <a:ahLst/>
              <a:cxnLst/>
              <a:rect l="l" t="t" r="r" b="b"/>
              <a:pathLst>
                <a:path w="354329" h="318770">
                  <a:moveTo>
                    <a:pt x="177546" y="0"/>
                  </a:moveTo>
                  <a:lnTo>
                    <a:pt x="130263" y="5658"/>
                  </a:lnTo>
                  <a:lnTo>
                    <a:pt x="87827" y="21646"/>
                  </a:lnTo>
                  <a:lnTo>
                    <a:pt x="51911" y="46481"/>
                  </a:lnTo>
                  <a:lnTo>
                    <a:pt x="24186" y="78683"/>
                  </a:lnTo>
                  <a:lnTo>
                    <a:pt x="6325" y="116769"/>
                  </a:lnTo>
                  <a:lnTo>
                    <a:pt x="0" y="159258"/>
                  </a:lnTo>
                  <a:lnTo>
                    <a:pt x="6325" y="201746"/>
                  </a:lnTo>
                  <a:lnTo>
                    <a:pt x="24186" y="239832"/>
                  </a:lnTo>
                  <a:lnTo>
                    <a:pt x="51911" y="272034"/>
                  </a:lnTo>
                  <a:lnTo>
                    <a:pt x="87827" y="296869"/>
                  </a:lnTo>
                  <a:lnTo>
                    <a:pt x="130263" y="312857"/>
                  </a:lnTo>
                  <a:lnTo>
                    <a:pt x="177546" y="318516"/>
                  </a:lnTo>
                  <a:lnTo>
                    <a:pt x="224507" y="312857"/>
                  </a:lnTo>
                  <a:lnTo>
                    <a:pt x="266728" y="296869"/>
                  </a:lnTo>
                  <a:lnTo>
                    <a:pt x="302514" y="272034"/>
                  </a:lnTo>
                  <a:lnTo>
                    <a:pt x="330171" y="239832"/>
                  </a:lnTo>
                  <a:lnTo>
                    <a:pt x="348008" y="201746"/>
                  </a:lnTo>
                  <a:lnTo>
                    <a:pt x="354330" y="159258"/>
                  </a:lnTo>
                  <a:lnTo>
                    <a:pt x="348008" y="116769"/>
                  </a:lnTo>
                  <a:lnTo>
                    <a:pt x="330171" y="78683"/>
                  </a:lnTo>
                  <a:lnTo>
                    <a:pt x="302514" y="46481"/>
                  </a:lnTo>
                  <a:lnTo>
                    <a:pt x="266728" y="21646"/>
                  </a:lnTo>
                  <a:lnTo>
                    <a:pt x="224507" y="5658"/>
                  </a:lnTo>
                  <a:lnTo>
                    <a:pt x="17754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1"/>
            <p:cNvSpPr/>
            <p:nvPr/>
          </p:nvSpPr>
          <p:spPr>
            <a:xfrm>
              <a:off x="8663178" y="3427476"/>
              <a:ext cx="355600" cy="321310"/>
            </a:xfrm>
            <a:custGeom>
              <a:avLst/>
              <a:gdLst/>
              <a:ahLst/>
              <a:cxnLst/>
              <a:rect l="l" t="t" r="r" b="b"/>
              <a:pathLst>
                <a:path w="355600" h="321310">
                  <a:moveTo>
                    <a:pt x="355092" y="160020"/>
                  </a:moveTo>
                  <a:lnTo>
                    <a:pt x="348766" y="117475"/>
                  </a:lnTo>
                  <a:lnTo>
                    <a:pt x="330905" y="79247"/>
                  </a:lnTo>
                  <a:lnTo>
                    <a:pt x="303180" y="46862"/>
                  </a:lnTo>
                  <a:lnTo>
                    <a:pt x="267264" y="21843"/>
                  </a:lnTo>
                  <a:lnTo>
                    <a:pt x="224828" y="5714"/>
                  </a:lnTo>
                  <a:lnTo>
                    <a:pt x="177546" y="0"/>
                  </a:lnTo>
                  <a:lnTo>
                    <a:pt x="130263" y="5715"/>
                  </a:lnTo>
                  <a:lnTo>
                    <a:pt x="87827" y="21844"/>
                  </a:lnTo>
                  <a:lnTo>
                    <a:pt x="51911" y="46863"/>
                  </a:lnTo>
                  <a:lnTo>
                    <a:pt x="24186" y="79248"/>
                  </a:lnTo>
                  <a:lnTo>
                    <a:pt x="6325" y="117475"/>
                  </a:lnTo>
                  <a:lnTo>
                    <a:pt x="0" y="160020"/>
                  </a:lnTo>
                  <a:lnTo>
                    <a:pt x="6325" y="202886"/>
                  </a:lnTo>
                  <a:lnTo>
                    <a:pt x="24186" y="241328"/>
                  </a:lnTo>
                  <a:lnTo>
                    <a:pt x="51911" y="273843"/>
                  </a:lnTo>
                  <a:lnTo>
                    <a:pt x="87827" y="298929"/>
                  </a:lnTo>
                  <a:lnTo>
                    <a:pt x="130263" y="315083"/>
                  </a:lnTo>
                  <a:lnTo>
                    <a:pt x="177546" y="320802"/>
                  </a:lnTo>
                  <a:lnTo>
                    <a:pt x="224828" y="315083"/>
                  </a:lnTo>
                  <a:lnTo>
                    <a:pt x="267264" y="298929"/>
                  </a:lnTo>
                  <a:lnTo>
                    <a:pt x="303180" y="273843"/>
                  </a:lnTo>
                  <a:lnTo>
                    <a:pt x="330905" y="241328"/>
                  </a:lnTo>
                  <a:lnTo>
                    <a:pt x="348766" y="202886"/>
                  </a:lnTo>
                  <a:lnTo>
                    <a:pt x="355092" y="16002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2"/>
            <p:cNvSpPr/>
            <p:nvPr/>
          </p:nvSpPr>
          <p:spPr>
            <a:xfrm>
              <a:off x="8663178" y="3427476"/>
              <a:ext cx="355600" cy="321310"/>
            </a:xfrm>
            <a:custGeom>
              <a:avLst/>
              <a:gdLst/>
              <a:ahLst/>
              <a:cxnLst/>
              <a:rect l="l" t="t" r="r" b="b"/>
              <a:pathLst>
                <a:path w="355600" h="321310">
                  <a:moveTo>
                    <a:pt x="177546" y="0"/>
                  </a:moveTo>
                  <a:lnTo>
                    <a:pt x="130263" y="5715"/>
                  </a:lnTo>
                  <a:lnTo>
                    <a:pt x="87827" y="21844"/>
                  </a:lnTo>
                  <a:lnTo>
                    <a:pt x="51911" y="46863"/>
                  </a:lnTo>
                  <a:lnTo>
                    <a:pt x="24186" y="79248"/>
                  </a:lnTo>
                  <a:lnTo>
                    <a:pt x="6325" y="117475"/>
                  </a:lnTo>
                  <a:lnTo>
                    <a:pt x="0" y="160020"/>
                  </a:lnTo>
                  <a:lnTo>
                    <a:pt x="6325" y="202886"/>
                  </a:lnTo>
                  <a:lnTo>
                    <a:pt x="24186" y="241328"/>
                  </a:lnTo>
                  <a:lnTo>
                    <a:pt x="51911" y="273843"/>
                  </a:lnTo>
                  <a:lnTo>
                    <a:pt x="87827" y="298929"/>
                  </a:lnTo>
                  <a:lnTo>
                    <a:pt x="130263" y="315083"/>
                  </a:lnTo>
                  <a:lnTo>
                    <a:pt x="177546" y="320802"/>
                  </a:lnTo>
                  <a:lnTo>
                    <a:pt x="224828" y="315083"/>
                  </a:lnTo>
                  <a:lnTo>
                    <a:pt x="267264" y="298929"/>
                  </a:lnTo>
                  <a:lnTo>
                    <a:pt x="303180" y="273843"/>
                  </a:lnTo>
                  <a:lnTo>
                    <a:pt x="330905" y="241328"/>
                  </a:lnTo>
                  <a:lnTo>
                    <a:pt x="348766" y="202886"/>
                  </a:lnTo>
                  <a:lnTo>
                    <a:pt x="355092" y="160020"/>
                  </a:lnTo>
                  <a:lnTo>
                    <a:pt x="348766" y="117475"/>
                  </a:lnTo>
                  <a:lnTo>
                    <a:pt x="330905" y="79247"/>
                  </a:lnTo>
                  <a:lnTo>
                    <a:pt x="303180" y="46862"/>
                  </a:lnTo>
                  <a:lnTo>
                    <a:pt x="267264" y="21843"/>
                  </a:lnTo>
                  <a:lnTo>
                    <a:pt x="224828" y="5714"/>
                  </a:lnTo>
                  <a:lnTo>
                    <a:pt x="17754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3"/>
            <p:cNvSpPr/>
            <p:nvPr/>
          </p:nvSpPr>
          <p:spPr>
            <a:xfrm>
              <a:off x="5708903" y="1402080"/>
              <a:ext cx="471170" cy="852169"/>
            </a:xfrm>
            <a:custGeom>
              <a:avLst/>
              <a:gdLst/>
              <a:ahLst/>
              <a:cxnLst/>
              <a:rect l="l" t="t" r="r" b="b"/>
              <a:pathLst>
                <a:path w="471170" h="852169">
                  <a:moveTo>
                    <a:pt x="470915" y="0"/>
                  </a:moveTo>
                  <a:lnTo>
                    <a:pt x="0" y="85191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4"/>
            <p:cNvSpPr/>
            <p:nvPr/>
          </p:nvSpPr>
          <p:spPr>
            <a:xfrm>
              <a:off x="6416802" y="1293875"/>
              <a:ext cx="1536700" cy="108585"/>
            </a:xfrm>
            <a:custGeom>
              <a:avLst/>
              <a:gdLst/>
              <a:ahLst/>
              <a:cxnLst/>
              <a:rect l="l" t="t" r="r" b="b"/>
              <a:pathLst>
                <a:path w="1536700" h="108584">
                  <a:moveTo>
                    <a:pt x="0" y="0"/>
                  </a:moveTo>
                  <a:lnTo>
                    <a:pt x="1536192" y="10820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5"/>
            <p:cNvSpPr/>
            <p:nvPr/>
          </p:nvSpPr>
          <p:spPr>
            <a:xfrm>
              <a:off x="5826252" y="2468879"/>
              <a:ext cx="1419225" cy="639445"/>
            </a:xfrm>
            <a:custGeom>
              <a:avLst/>
              <a:gdLst/>
              <a:ahLst/>
              <a:cxnLst/>
              <a:rect l="l" t="t" r="r" b="b"/>
              <a:pathLst>
                <a:path w="1419225" h="639444">
                  <a:moveTo>
                    <a:pt x="0" y="0"/>
                  </a:moveTo>
                  <a:lnTo>
                    <a:pt x="1418844" y="63931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26"/>
            <p:cNvSpPr/>
            <p:nvPr/>
          </p:nvSpPr>
          <p:spPr>
            <a:xfrm>
              <a:off x="5826252" y="2148077"/>
              <a:ext cx="1183005" cy="212725"/>
            </a:xfrm>
            <a:custGeom>
              <a:avLst/>
              <a:gdLst/>
              <a:ahLst/>
              <a:cxnLst/>
              <a:rect l="l" t="t" r="r" b="b"/>
              <a:pathLst>
                <a:path w="1183004" h="212725">
                  <a:moveTo>
                    <a:pt x="0" y="212598"/>
                  </a:moveTo>
                  <a:lnTo>
                    <a:pt x="118262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27"/>
            <p:cNvSpPr/>
            <p:nvPr/>
          </p:nvSpPr>
          <p:spPr>
            <a:xfrm>
              <a:off x="8189976" y="1614677"/>
              <a:ext cx="592455" cy="1812925"/>
            </a:xfrm>
            <a:custGeom>
              <a:avLst/>
              <a:gdLst/>
              <a:ahLst/>
              <a:cxnLst/>
              <a:rect l="l" t="t" r="r" b="b"/>
              <a:pathLst>
                <a:path w="592454" h="1812925">
                  <a:moveTo>
                    <a:pt x="0" y="0"/>
                  </a:moveTo>
                  <a:lnTo>
                    <a:pt x="592074" y="18127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8"/>
            <p:cNvSpPr/>
            <p:nvPr/>
          </p:nvSpPr>
          <p:spPr>
            <a:xfrm>
              <a:off x="8234171" y="1547622"/>
              <a:ext cx="829310" cy="854710"/>
            </a:xfrm>
            <a:custGeom>
              <a:avLst/>
              <a:gdLst/>
              <a:ahLst/>
              <a:cxnLst/>
              <a:rect l="l" t="t" r="r" b="b"/>
              <a:pathLst>
                <a:path w="829309" h="854710">
                  <a:moveTo>
                    <a:pt x="0" y="0"/>
                  </a:moveTo>
                  <a:lnTo>
                    <a:pt x="829056" y="8542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9"/>
            <p:cNvSpPr/>
            <p:nvPr/>
          </p:nvSpPr>
          <p:spPr>
            <a:xfrm>
              <a:off x="8899397" y="2681477"/>
              <a:ext cx="237490" cy="746125"/>
            </a:xfrm>
            <a:custGeom>
              <a:avLst/>
              <a:gdLst/>
              <a:ahLst/>
              <a:cxnLst/>
              <a:rect l="l" t="t" r="r" b="b"/>
              <a:pathLst>
                <a:path w="237490" h="746125">
                  <a:moveTo>
                    <a:pt x="236981" y="0"/>
                  </a:moveTo>
                  <a:lnTo>
                    <a:pt x="0" y="7459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0"/>
            <p:cNvSpPr/>
            <p:nvPr/>
          </p:nvSpPr>
          <p:spPr>
            <a:xfrm>
              <a:off x="7482078" y="1614677"/>
              <a:ext cx="590550" cy="1388110"/>
            </a:xfrm>
            <a:custGeom>
              <a:avLst/>
              <a:gdLst/>
              <a:ahLst/>
              <a:cxnLst/>
              <a:rect l="l" t="t" r="r" b="b"/>
              <a:pathLst>
                <a:path w="590550" h="1388110">
                  <a:moveTo>
                    <a:pt x="590550" y="0"/>
                  </a:moveTo>
                  <a:lnTo>
                    <a:pt x="0" y="138760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31"/>
            <p:cNvSpPr/>
            <p:nvPr/>
          </p:nvSpPr>
          <p:spPr>
            <a:xfrm>
              <a:off x="7482078" y="3320796"/>
              <a:ext cx="236220" cy="640080"/>
            </a:xfrm>
            <a:custGeom>
              <a:avLst/>
              <a:gdLst/>
              <a:ahLst/>
              <a:cxnLst/>
              <a:rect l="l" t="t" r="r" b="b"/>
              <a:pathLst>
                <a:path w="236220" h="640079">
                  <a:moveTo>
                    <a:pt x="0" y="0"/>
                  </a:moveTo>
                  <a:lnTo>
                    <a:pt x="236220" y="6400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32"/>
            <p:cNvSpPr/>
            <p:nvPr/>
          </p:nvSpPr>
          <p:spPr>
            <a:xfrm>
              <a:off x="6062471" y="3214877"/>
              <a:ext cx="1183005" cy="212725"/>
            </a:xfrm>
            <a:custGeom>
              <a:avLst/>
              <a:gdLst/>
              <a:ahLst/>
              <a:cxnLst/>
              <a:rect l="l" t="t" r="r" b="b"/>
              <a:pathLst>
                <a:path w="1183004" h="212725">
                  <a:moveTo>
                    <a:pt x="0" y="212598"/>
                  </a:moveTo>
                  <a:lnTo>
                    <a:pt x="118262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33"/>
            <p:cNvSpPr txBox="1"/>
            <p:nvPr/>
          </p:nvSpPr>
          <p:spPr>
            <a:xfrm>
              <a:off x="6171691" y="1106932"/>
              <a:ext cx="124460" cy="224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5" dirty="0">
                  <a:latin typeface="Arial"/>
                  <a:cs typeface="Arial"/>
                </a:rPr>
                <a:t>a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15" name="object 34"/>
            <p:cNvSpPr txBox="1"/>
            <p:nvPr/>
          </p:nvSpPr>
          <p:spPr>
            <a:xfrm>
              <a:off x="8805924" y="3469128"/>
              <a:ext cx="74930" cy="224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5" dirty="0">
                  <a:latin typeface="Arial"/>
                  <a:cs typeface="Arial"/>
                </a:rPr>
                <a:t>i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16" name="object 35"/>
            <p:cNvSpPr txBox="1"/>
            <p:nvPr/>
          </p:nvSpPr>
          <p:spPr>
            <a:xfrm>
              <a:off x="7705600" y="3983478"/>
              <a:ext cx="133985" cy="224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5" dirty="0">
                  <a:latin typeface="Arial"/>
                  <a:cs typeface="Arial"/>
                </a:rPr>
                <a:t>g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17" name="object 36"/>
            <p:cNvSpPr txBox="1"/>
            <p:nvPr/>
          </p:nvSpPr>
          <p:spPr>
            <a:xfrm>
              <a:off x="5824980" y="3378455"/>
              <a:ext cx="85090" cy="224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5" dirty="0">
                  <a:latin typeface="Arial"/>
                  <a:cs typeface="Arial"/>
                </a:rPr>
                <a:t>f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18" name="object 37"/>
            <p:cNvSpPr txBox="1"/>
            <p:nvPr/>
          </p:nvSpPr>
          <p:spPr>
            <a:xfrm>
              <a:off x="7371832" y="3040123"/>
              <a:ext cx="124460" cy="224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5" dirty="0">
                  <a:latin typeface="Arial"/>
                  <a:cs typeface="Arial"/>
                </a:rPr>
                <a:t>e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19" name="object 38"/>
            <p:cNvSpPr txBox="1"/>
            <p:nvPr/>
          </p:nvSpPr>
          <p:spPr>
            <a:xfrm>
              <a:off x="7115029" y="1987808"/>
              <a:ext cx="133985" cy="224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5" dirty="0">
                  <a:latin typeface="Arial"/>
                  <a:cs typeface="Arial"/>
                </a:rPr>
                <a:t>d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20" name="object 39"/>
            <p:cNvSpPr txBox="1"/>
            <p:nvPr/>
          </p:nvSpPr>
          <p:spPr>
            <a:xfrm>
              <a:off x="5591027" y="2278131"/>
              <a:ext cx="124460" cy="224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5" dirty="0">
                  <a:latin typeface="Arial"/>
                  <a:cs typeface="Arial"/>
                </a:rPr>
                <a:t>c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21" name="object 40"/>
            <p:cNvSpPr txBox="1"/>
            <p:nvPr/>
          </p:nvSpPr>
          <p:spPr>
            <a:xfrm>
              <a:off x="8072091" y="1335540"/>
              <a:ext cx="133985" cy="224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5" dirty="0">
                  <a:latin typeface="Arial"/>
                  <a:cs typeface="Arial"/>
                </a:rPr>
                <a:t>b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22" name="object 41"/>
            <p:cNvSpPr txBox="1"/>
            <p:nvPr/>
          </p:nvSpPr>
          <p:spPr>
            <a:xfrm>
              <a:off x="9129750" y="2416049"/>
              <a:ext cx="133985" cy="224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5" dirty="0">
                  <a:latin typeface="Arial"/>
                  <a:cs typeface="Arial"/>
                </a:rPr>
                <a:t>h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23" name="object 42"/>
            <p:cNvSpPr txBox="1"/>
            <p:nvPr/>
          </p:nvSpPr>
          <p:spPr>
            <a:xfrm>
              <a:off x="5732017" y="1657350"/>
              <a:ext cx="194945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>
                  <a:latin typeface="Arial"/>
                  <a:cs typeface="Arial"/>
                </a:rPr>
                <a:t>25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4" name="object 43"/>
            <p:cNvSpPr txBox="1"/>
            <p:nvPr/>
          </p:nvSpPr>
          <p:spPr>
            <a:xfrm>
              <a:off x="6951218" y="1123950"/>
              <a:ext cx="194945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>
                  <a:latin typeface="Arial"/>
                  <a:cs typeface="Arial"/>
                </a:rPr>
                <a:t>15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5" name="object 44"/>
            <p:cNvSpPr txBox="1"/>
            <p:nvPr/>
          </p:nvSpPr>
          <p:spPr>
            <a:xfrm>
              <a:off x="6341617" y="3181350"/>
              <a:ext cx="194945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>
                  <a:latin typeface="Arial"/>
                  <a:cs typeface="Arial"/>
                </a:rPr>
                <a:t>10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6" name="object 45"/>
            <p:cNvSpPr txBox="1"/>
            <p:nvPr/>
          </p:nvSpPr>
          <p:spPr>
            <a:xfrm>
              <a:off x="7678928" y="3486150"/>
              <a:ext cx="110489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>
                  <a:latin typeface="Arial"/>
                  <a:cs typeface="Arial"/>
                </a:rPr>
                <a:t>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7" name="object 46"/>
            <p:cNvSpPr txBox="1"/>
            <p:nvPr/>
          </p:nvSpPr>
          <p:spPr>
            <a:xfrm>
              <a:off x="7560818" y="2266950"/>
              <a:ext cx="194945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>
                  <a:latin typeface="Arial"/>
                  <a:cs typeface="Arial"/>
                </a:rPr>
                <a:t>10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8" name="object 47"/>
            <p:cNvSpPr txBox="1"/>
            <p:nvPr/>
          </p:nvSpPr>
          <p:spPr>
            <a:xfrm>
              <a:off x="6265417" y="2724150"/>
              <a:ext cx="194945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>
                  <a:latin typeface="Arial"/>
                  <a:cs typeface="Arial"/>
                </a:rPr>
                <a:t>20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9" name="object 48"/>
            <p:cNvSpPr txBox="1"/>
            <p:nvPr/>
          </p:nvSpPr>
          <p:spPr>
            <a:xfrm>
              <a:off x="9084818" y="3028950"/>
              <a:ext cx="194945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>
                  <a:latin typeface="Arial"/>
                  <a:cs typeface="Arial"/>
                </a:rPr>
                <a:t>15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0" name="object 49"/>
            <p:cNvSpPr txBox="1"/>
            <p:nvPr/>
          </p:nvSpPr>
          <p:spPr>
            <a:xfrm>
              <a:off x="8669528" y="1809750"/>
              <a:ext cx="110489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>
                  <a:latin typeface="Arial"/>
                  <a:cs typeface="Arial"/>
                </a:rPr>
                <a:t>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1" name="object 50"/>
            <p:cNvSpPr txBox="1"/>
            <p:nvPr/>
          </p:nvSpPr>
          <p:spPr>
            <a:xfrm>
              <a:off x="8246618" y="2495550"/>
              <a:ext cx="194945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>
                  <a:latin typeface="Arial"/>
                  <a:cs typeface="Arial"/>
                </a:rPr>
                <a:t>25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2" name="object 51"/>
            <p:cNvSpPr txBox="1"/>
            <p:nvPr/>
          </p:nvSpPr>
          <p:spPr>
            <a:xfrm>
              <a:off x="6265417" y="2038350"/>
              <a:ext cx="194945" cy="194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>
                  <a:latin typeface="Arial"/>
                  <a:cs typeface="Arial"/>
                </a:rPr>
                <a:t>10</a:t>
              </a:r>
              <a:endParaRPr sz="12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84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6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Dijkstra's Algorithm</a:t>
            </a:r>
            <a:r>
              <a:rPr spc="-10" dirty="0"/>
              <a:t> </a:t>
            </a:r>
            <a:r>
              <a:rPr dirty="0"/>
              <a:t>Trace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902" y="1179321"/>
            <a:ext cx="12376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Continuing: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1" y="1791966"/>
            <a:ext cx="267779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 c, e, g, f,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2898" y="1809500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0101" y="2873254"/>
            <a:ext cx="2875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 = {a, b, h, c, e, g, f, d,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2898" y="2890787"/>
            <a:ext cx="2089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9072" y="3657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30" h="321310">
                <a:moveTo>
                  <a:pt x="354329" y="160020"/>
                </a:moveTo>
                <a:lnTo>
                  <a:pt x="348008" y="117475"/>
                </a:lnTo>
                <a:lnTo>
                  <a:pt x="330171" y="79247"/>
                </a:lnTo>
                <a:lnTo>
                  <a:pt x="302513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5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5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3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29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9072" y="3657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30" h="321310">
                <a:moveTo>
                  <a:pt x="177545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5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3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29" y="160020"/>
                </a:lnTo>
                <a:lnTo>
                  <a:pt x="348008" y="117475"/>
                </a:lnTo>
                <a:lnTo>
                  <a:pt x="330171" y="79247"/>
                </a:lnTo>
                <a:lnTo>
                  <a:pt x="302513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9594" y="3870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5" h="321310">
                <a:moveTo>
                  <a:pt x="355854" y="160782"/>
                </a:move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8" y="0"/>
                </a:lnTo>
                <a:lnTo>
                  <a:pt x="130968" y="5718"/>
                </a:lnTo>
                <a:lnTo>
                  <a:pt x="88392" y="21872"/>
                </a:lnTo>
                <a:lnTo>
                  <a:pt x="52292" y="46958"/>
                </a:lnTo>
                <a:lnTo>
                  <a:pt x="24384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4" y="241554"/>
                </a:lnTo>
                <a:lnTo>
                  <a:pt x="52292" y="273939"/>
                </a:lnTo>
                <a:lnTo>
                  <a:pt x="88392" y="298958"/>
                </a:lnTo>
                <a:lnTo>
                  <a:pt x="130968" y="315087"/>
                </a:lnTo>
                <a:lnTo>
                  <a:pt x="178308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4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9594" y="3870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5" h="321310">
                <a:moveTo>
                  <a:pt x="178308" y="0"/>
                </a:moveTo>
                <a:lnTo>
                  <a:pt x="130968" y="5718"/>
                </a:lnTo>
                <a:lnTo>
                  <a:pt x="88392" y="21872"/>
                </a:lnTo>
                <a:lnTo>
                  <a:pt x="52292" y="46958"/>
                </a:lnTo>
                <a:lnTo>
                  <a:pt x="24384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4" y="241554"/>
                </a:lnTo>
                <a:lnTo>
                  <a:pt x="52292" y="273939"/>
                </a:lnTo>
                <a:lnTo>
                  <a:pt x="88392" y="298958"/>
                </a:lnTo>
                <a:lnTo>
                  <a:pt x="130968" y="315087"/>
                </a:lnTo>
                <a:lnTo>
                  <a:pt x="178308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4" y="160782"/>
                </a:ln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4831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30" h="320039">
                <a:moveTo>
                  <a:pt x="354330" y="160020"/>
                </a:move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4831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30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5503" y="5897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4" h="320039">
                <a:moveTo>
                  <a:pt x="353568" y="160020"/>
                </a:move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5503" y="5897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4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5476" y="4511802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4" h="319404">
                <a:moveTo>
                  <a:pt x="353567" y="159258"/>
                </a:move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5476" y="4511802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4" h="319404">
                <a:moveTo>
                  <a:pt x="176783" y="0"/>
                </a:move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4870" y="4936997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782"/>
                </a:move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4870" y="4936997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56026" y="6537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09">
                <a:moveTo>
                  <a:pt x="353568" y="160782"/>
                </a:moveTo>
                <a:lnTo>
                  <a:pt x="347246" y="117915"/>
                </a:lnTo>
                <a:lnTo>
                  <a:pt x="329409" y="79473"/>
                </a:lnTo>
                <a:lnTo>
                  <a:pt x="301752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4" y="0"/>
                </a:lnTo>
                <a:lnTo>
                  <a:pt x="129822" y="5718"/>
                </a:lnTo>
                <a:lnTo>
                  <a:pt x="87601" y="21872"/>
                </a:lnTo>
                <a:lnTo>
                  <a:pt x="51816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2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8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6026" y="6537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09">
                <a:moveTo>
                  <a:pt x="176784" y="0"/>
                </a:moveTo>
                <a:lnTo>
                  <a:pt x="129822" y="5718"/>
                </a:lnTo>
                <a:lnTo>
                  <a:pt x="87601" y="21872"/>
                </a:lnTo>
                <a:lnTo>
                  <a:pt x="51816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6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4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2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8" y="160782"/>
                </a:lnTo>
                <a:lnTo>
                  <a:pt x="347246" y="117915"/>
                </a:lnTo>
                <a:lnTo>
                  <a:pt x="329409" y="79473"/>
                </a:lnTo>
                <a:lnTo>
                  <a:pt x="301752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1695" y="5578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354329" y="159258"/>
                </a:moveTo>
                <a:lnTo>
                  <a:pt x="348008" y="117034"/>
                </a:lnTo>
                <a:lnTo>
                  <a:pt x="330171" y="79022"/>
                </a:lnTo>
                <a:lnTo>
                  <a:pt x="302513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5" y="0"/>
                </a:ln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5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3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29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1695" y="5578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177545" y="0"/>
                </a:move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5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3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29" y="159258"/>
                </a:lnTo>
                <a:lnTo>
                  <a:pt x="348008" y="117034"/>
                </a:lnTo>
                <a:lnTo>
                  <a:pt x="330171" y="79022"/>
                </a:lnTo>
                <a:lnTo>
                  <a:pt x="302513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9778" y="6003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355092" y="160782"/>
                </a:move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19778" y="6003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5503" y="3978402"/>
            <a:ext cx="471170" cy="852805"/>
          </a:xfrm>
          <a:custGeom>
            <a:avLst/>
            <a:gdLst/>
            <a:ahLst/>
            <a:cxnLst/>
            <a:rect l="l" t="t" r="r" b="b"/>
            <a:pathLst>
              <a:path w="471169" h="852804">
                <a:moveTo>
                  <a:pt x="470915" y="0"/>
                </a:moveTo>
                <a:lnTo>
                  <a:pt x="0" y="852678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73401" y="3870197"/>
            <a:ext cx="1536700" cy="108585"/>
          </a:xfrm>
          <a:custGeom>
            <a:avLst/>
            <a:gdLst/>
            <a:ahLst/>
            <a:cxnLst/>
            <a:rect l="l" t="t" r="r" b="b"/>
            <a:pathLst>
              <a:path w="1536700" h="108585">
                <a:moveTo>
                  <a:pt x="0" y="0"/>
                </a:moveTo>
                <a:lnTo>
                  <a:pt x="1536192" y="10820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2852" y="5045202"/>
            <a:ext cx="1419225" cy="639445"/>
          </a:xfrm>
          <a:custGeom>
            <a:avLst/>
            <a:gdLst/>
            <a:ahLst/>
            <a:cxnLst/>
            <a:rect l="l" t="t" r="r" b="b"/>
            <a:pathLst>
              <a:path w="1419225" h="639445">
                <a:moveTo>
                  <a:pt x="0" y="0"/>
                </a:moveTo>
                <a:lnTo>
                  <a:pt x="1418844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2852" y="47244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5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6576" y="4191000"/>
            <a:ext cx="592455" cy="1812925"/>
          </a:xfrm>
          <a:custGeom>
            <a:avLst/>
            <a:gdLst/>
            <a:ahLst/>
            <a:cxnLst/>
            <a:rect l="l" t="t" r="r" b="b"/>
            <a:pathLst>
              <a:path w="592454" h="1812925">
                <a:moveTo>
                  <a:pt x="0" y="0"/>
                </a:moveTo>
                <a:lnTo>
                  <a:pt x="592074" y="1812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0771" y="4123944"/>
            <a:ext cx="829310" cy="854710"/>
          </a:xfrm>
          <a:custGeom>
            <a:avLst/>
            <a:gdLst/>
            <a:ahLst/>
            <a:cxnLst/>
            <a:rect l="l" t="t" r="r" b="b"/>
            <a:pathLst>
              <a:path w="829310" h="854710">
                <a:moveTo>
                  <a:pt x="0" y="0"/>
                </a:moveTo>
                <a:lnTo>
                  <a:pt x="829056" y="854202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5997" y="5257800"/>
            <a:ext cx="237490" cy="746125"/>
          </a:xfrm>
          <a:custGeom>
            <a:avLst/>
            <a:gdLst/>
            <a:ahLst/>
            <a:cxnLst/>
            <a:rect l="l" t="t" r="r" b="b"/>
            <a:pathLst>
              <a:path w="237489" h="746125">
                <a:moveTo>
                  <a:pt x="236982" y="0"/>
                </a:moveTo>
                <a:lnTo>
                  <a:pt x="0" y="745998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38677" y="4191000"/>
            <a:ext cx="590550" cy="1388110"/>
          </a:xfrm>
          <a:custGeom>
            <a:avLst/>
            <a:gdLst/>
            <a:ahLst/>
            <a:cxnLst/>
            <a:rect l="l" t="t" r="r" b="b"/>
            <a:pathLst>
              <a:path w="590550" h="1388110">
                <a:moveTo>
                  <a:pt x="590550" y="0"/>
                </a:moveTo>
                <a:lnTo>
                  <a:pt x="0" y="1387602"/>
                </a:lnTo>
              </a:path>
            </a:pathLst>
          </a:custGeom>
          <a:ln w="507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38677" y="5897879"/>
            <a:ext cx="236220" cy="639445"/>
          </a:xfrm>
          <a:custGeom>
            <a:avLst/>
            <a:gdLst/>
            <a:ahLst/>
            <a:cxnLst/>
            <a:rect l="l" t="t" r="r" b="b"/>
            <a:pathLst>
              <a:path w="236220" h="639445">
                <a:moveTo>
                  <a:pt x="0" y="0"/>
                </a:moveTo>
                <a:lnTo>
                  <a:pt x="236220" y="639318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19072" y="57912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5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8292" y="3683253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462524" y="6045450"/>
            <a:ext cx="74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62200" y="6559801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81580" y="5954777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28432" y="5616445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71629" y="4564130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47627" y="4854454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28691" y="3911862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86350" y="4993135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88617" y="4233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07817" y="3700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98217" y="5757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35528" y="60624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17417" y="4843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22017" y="53004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41417" y="5605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26128" y="43860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03217" y="50718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22017" y="4614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65902" y="4288282"/>
            <a:ext cx="3552825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The corresponding tree is shown  at left. As described, the  algorithm does not maintain a  record of the edges that were used,  but that can easily be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remedied.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014912" y="1770316"/>
          <a:ext cx="4114797" cy="806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24"/>
                <a:gridCol w="454151"/>
                <a:gridCol w="458724"/>
                <a:gridCol w="458724"/>
                <a:gridCol w="454151"/>
                <a:gridCol w="458724"/>
                <a:gridCol w="458724"/>
                <a:gridCol w="454151"/>
                <a:gridCol w="458724"/>
              </a:tblGrid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5014912" y="2837116"/>
          <a:ext cx="4114797" cy="806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24"/>
                <a:gridCol w="454151"/>
                <a:gridCol w="458724"/>
                <a:gridCol w="458724"/>
                <a:gridCol w="454151"/>
                <a:gridCol w="458724"/>
                <a:gridCol w="458724"/>
                <a:gridCol w="454151"/>
                <a:gridCol w="458724"/>
              </a:tblGrid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030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7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Limitations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902" y="1179321"/>
            <a:ext cx="8147684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Dijkstra's SSAD Algorithm </a:t>
            </a:r>
            <a:r>
              <a:rPr sz="2000" spc="-5" dirty="0">
                <a:latin typeface="Times New Roman"/>
                <a:cs typeface="Times New Roman"/>
              </a:rPr>
              <a:t>only </a:t>
            </a:r>
            <a:r>
              <a:rPr sz="2000" spc="-10" dirty="0">
                <a:latin typeface="Times New Roman"/>
                <a:cs typeface="Times New Roman"/>
              </a:rPr>
              <a:t>works </a:t>
            </a:r>
            <a:r>
              <a:rPr sz="2000" spc="-5" dirty="0">
                <a:latin typeface="Times New Roman"/>
                <a:cs typeface="Times New Roman"/>
              </a:rPr>
              <a:t>for graphs with non-negative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See the </a:t>
            </a:r>
            <a:r>
              <a:rPr sz="2000" spc="-10" dirty="0">
                <a:latin typeface="Times New Roman"/>
                <a:cs typeface="Times New Roman"/>
              </a:rPr>
              <a:t>Bellman-Ford Algorithm, </a:t>
            </a:r>
            <a:r>
              <a:rPr sz="2000" spc="-5" dirty="0">
                <a:latin typeface="Times New Roman"/>
                <a:cs typeface="Times New Roman"/>
              </a:rPr>
              <a:t>which works even if the weights are negative,  provided there is no </a:t>
            </a:r>
            <a:r>
              <a:rPr sz="2000" i="1" spc="-10" dirty="0">
                <a:latin typeface="Times New Roman"/>
                <a:cs typeface="Times New Roman"/>
              </a:rPr>
              <a:t>negative </a:t>
            </a:r>
            <a:r>
              <a:rPr sz="2000" i="1" spc="-5" dirty="0">
                <a:latin typeface="Times New Roman"/>
                <a:cs typeface="Times New Roman"/>
              </a:rPr>
              <a:t>cycle </a:t>
            </a:r>
            <a:r>
              <a:rPr sz="2000" spc="-5" dirty="0">
                <a:latin typeface="Times New Roman"/>
                <a:cs typeface="Times New Roman"/>
              </a:rPr>
              <a:t>(a cycle </a:t>
            </a:r>
            <a:r>
              <a:rPr sz="2000" spc="-10" dirty="0">
                <a:latin typeface="Times New Roman"/>
                <a:cs typeface="Times New Roman"/>
              </a:rPr>
              <a:t>whose </a:t>
            </a:r>
            <a:r>
              <a:rPr sz="2000" spc="-5" dirty="0">
                <a:latin typeface="Times New Roman"/>
                <a:cs typeface="Times New Roman"/>
              </a:rPr>
              <a:t>total </a:t>
            </a:r>
            <a:r>
              <a:rPr sz="2000" spc="-10" dirty="0">
                <a:latin typeface="Times New Roman"/>
                <a:cs typeface="Times New Roman"/>
              </a:rPr>
              <a:t>weight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negative).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9902" y="663447"/>
            <a:ext cx="20612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Weighted </a:t>
            </a:r>
            <a:r>
              <a:rPr sz="1800" dirty="0">
                <a:latin typeface="Arial"/>
                <a:cs typeface="Arial"/>
              </a:rPr>
              <a:t>Graphs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3000" spc="-7" baseline="2777" dirty="0">
                <a:latin typeface="Arial"/>
                <a:cs typeface="Arial"/>
              </a:rPr>
              <a:t>8</a:t>
            </a:r>
            <a:endParaRPr sz="3000" baseline="277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Minimal Spanning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0102" y="1407921"/>
            <a:ext cx="3582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Given a weighted graph, we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would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1712721"/>
            <a:ext cx="3688079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like to find a spanning tree for the  graph that has minimal total weight.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102" y="2931920"/>
            <a:ext cx="379476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The total weight of a spanning tree is  the sum of the </a:t>
            </a:r>
            <a:r>
              <a:rPr sz="2000" spc="-10" dirty="0">
                <a:latin typeface="Times New Roman"/>
                <a:cs typeface="Times New Roman"/>
              </a:rPr>
              <a:t>weights </a:t>
            </a:r>
            <a:r>
              <a:rPr sz="2000" spc="-5" dirty="0">
                <a:latin typeface="Times New Roman"/>
                <a:cs typeface="Times New Roman"/>
              </a:rPr>
              <a:t>of its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edges.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0102" y="4151119"/>
            <a:ext cx="3641090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We want to find a spanning tree T,  such that if T' is any other </a:t>
            </a:r>
            <a:r>
              <a:rPr sz="2000" spc="-10" dirty="0">
                <a:latin typeface="Times New Roman"/>
                <a:cs typeface="Times New Roman"/>
              </a:rPr>
              <a:t>spanning  </a:t>
            </a:r>
            <a:r>
              <a:rPr sz="2000" spc="-5" dirty="0">
                <a:latin typeface="Times New Roman"/>
                <a:cs typeface="Times New Roman"/>
              </a:rPr>
              <a:t>tree for the graph then the total  weight of T is less than or equal to  that of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T'.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10071" y="1371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020"/>
                </a:move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0071" y="1371600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5"/>
                </a:lnTo>
                <a:lnTo>
                  <a:pt x="87827" y="21844"/>
                </a:lnTo>
                <a:lnTo>
                  <a:pt x="51911" y="46863"/>
                </a:lnTo>
                <a:lnTo>
                  <a:pt x="24186" y="79248"/>
                </a:lnTo>
                <a:lnTo>
                  <a:pt x="6325" y="117475"/>
                </a:lnTo>
                <a:lnTo>
                  <a:pt x="0" y="160020"/>
                </a:lnTo>
                <a:lnTo>
                  <a:pt x="6325" y="202886"/>
                </a:lnTo>
                <a:lnTo>
                  <a:pt x="24186" y="241328"/>
                </a:lnTo>
                <a:lnTo>
                  <a:pt x="51911" y="273843"/>
                </a:lnTo>
                <a:lnTo>
                  <a:pt x="87827" y="298929"/>
                </a:lnTo>
                <a:lnTo>
                  <a:pt x="130263" y="315083"/>
                </a:lnTo>
                <a:lnTo>
                  <a:pt x="177546" y="320802"/>
                </a:lnTo>
                <a:lnTo>
                  <a:pt x="224507" y="315083"/>
                </a:lnTo>
                <a:lnTo>
                  <a:pt x="266728" y="298929"/>
                </a:lnTo>
                <a:lnTo>
                  <a:pt x="302514" y="273843"/>
                </a:lnTo>
                <a:lnTo>
                  <a:pt x="330171" y="241328"/>
                </a:lnTo>
                <a:lnTo>
                  <a:pt x="348008" y="202886"/>
                </a:lnTo>
                <a:lnTo>
                  <a:pt x="354330" y="160020"/>
                </a:lnTo>
                <a:lnTo>
                  <a:pt x="348008" y="117475"/>
                </a:lnTo>
                <a:lnTo>
                  <a:pt x="330171" y="79247"/>
                </a:lnTo>
                <a:lnTo>
                  <a:pt x="302514" y="46862"/>
                </a:lnTo>
                <a:lnTo>
                  <a:pt x="266728" y="21843"/>
                </a:lnTo>
                <a:lnTo>
                  <a:pt x="224507" y="5714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0593" y="1584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10">
                <a:moveTo>
                  <a:pt x="355853" y="160782"/>
                </a:move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7" y="0"/>
                </a:lnTo>
                <a:lnTo>
                  <a:pt x="130968" y="5718"/>
                </a:lnTo>
                <a:lnTo>
                  <a:pt x="88391" y="21872"/>
                </a:lnTo>
                <a:lnTo>
                  <a:pt x="52292" y="46958"/>
                </a:lnTo>
                <a:lnTo>
                  <a:pt x="24383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3" y="241554"/>
                </a:lnTo>
                <a:lnTo>
                  <a:pt x="52292" y="273939"/>
                </a:lnTo>
                <a:lnTo>
                  <a:pt x="88391" y="298958"/>
                </a:lnTo>
                <a:lnTo>
                  <a:pt x="130968" y="315087"/>
                </a:lnTo>
                <a:lnTo>
                  <a:pt x="178307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3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0593" y="1584197"/>
            <a:ext cx="356235" cy="321310"/>
          </a:xfrm>
          <a:custGeom>
            <a:avLst/>
            <a:gdLst/>
            <a:ahLst/>
            <a:cxnLst/>
            <a:rect l="l" t="t" r="r" b="b"/>
            <a:pathLst>
              <a:path w="356234" h="321310">
                <a:moveTo>
                  <a:pt x="178307" y="0"/>
                </a:moveTo>
                <a:lnTo>
                  <a:pt x="130968" y="5718"/>
                </a:lnTo>
                <a:lnTo>
                  <a:pt x="88391" y="21872"/>
                </a:lnTo>
                <a:lnTo>
                  <a:pt x="52292" y="46958"/>
                </a:lnTo>
                <a:lnTo>
                  <a:pt x="24383" y="79473"/>
                </a:lnTo>
                <a:lnTo>
                  <a:pt x="6381" y="117915"/>
                </a:lnTo>
                <a:lnTo>
                  <a:pt x="0" y="160782"/>
                </a:lnTo>
                <a:lnTo>
                  <a:pt x="6381" y="203327"/>
                </a:lnTo>
                <a:lnTo>
                  <a:pt x="24383" y="241554"/>
                </a:lnTo>
                <a:lnTo>
                  <a:pt x="52292" y="273939"/>
                </a:lnTo>
                <a:lnTo>
                  <a:pt x="88391" y="298958"/>
                </a:lnTo>
                <a:lnTo>
                  <a:pt x="130968" y="315087"/>
                </a:lnTo>
                <a:lnTo>
                  <a:pt x="178307" y="320802"/>
                </a:lnTo>
                <a:lnTo>
                  <a:pt x="225590" y="315087"/>
                </a:lnTo>
                <a:lnTo>
                  <a:pt x="268026" y="298958"/>
                </a:lnTo>
                <a:lnTo>
                  <a:pt x="303942" y="273939"/>
                </a:lnTo>
                <a:lnTo>
                  <a:pt x="331667" y="241554"/>
                </a:lnTo>
                <a:lnTo>
                  <a:pt x="349528" y="203327"/>
                </a:lnTo>
                <a:lnTo>
                  <a:pt x="355853" y="160782"/>
                </a:lnTo>
                <a:lnTo>
                  <a:pt x="349528" y="117915"/>
                </a:lnTo>
                <a:lnTo>
                  <a:pt x="331667" y="79473"/>
                </a:lnTo>
                <a:lnTo>
                  <a:pt x="303942" y="46958"/>
                </a:lnTo>
                <a:lnTo>
                  <a:pt x="268026" y="21872"/>
                </a:lnTo>
                <a:lnTo>
                  <a:pt x="225590" y="5718"/>
                </a:lnTo>
                <a:lnTo>
                  <a:pt x="1783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0" y="2545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29" h="320039">
                <a:moveTo>
                  <a:pt x="354330" y="160020"/>
                </a:move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2545079"/>
            <a:ext cx="354330" cy="320040"/>
          </a:xfrm>
          <a:custGeom>
            <a:avLst/>
            <a:gdLst/>
            <a:ahLst/>
            <a:cxnLst/>
            <a:rect l="l" t="t" r="r" b="b"/>
            <a:pathLst>
              <a:path w="354329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4066" y="314325"/>
                </a:lnTo>
                <a:lnTo>
                  <a:pt x="266502" y="298196"/>
                </a:lnTo>
                <a:lnTo>
                  <a:pt x="302418" y="273177"/>
                </a:lnTo>
                <a:lnTo>
                  <a:pt x="330143" y="240792"/>
                </a:lnTo>
                <a:lnTo>
                  <a:pt x="348004" y="202565"/>
                </a:lnTo>
                <a:lnTo>
                  <a:pt x="354330" y="160020"/>
                </a:lnTo>
                <a:lnTo>
                  <a:pt x="348004" y="117475"/>
                </a:lnTo>
                <a:lnTo>
                  <a:pt x="330143" y="79247"/>
                </a:lnTo>
                <a:lnTo>
                  <a:pt x="302418" y="46862"/>
                </a:lnTo>
                <a:lnTo>
                  <a:pt x="266502" y="21843"/>
                </a:lnTo>
                <a:lnTo>
                  <a:pt x="224066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6503" y="3611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5" h="320039">
                <a:moveTo>
                  <a:pt x="353568" y="160020"/>
                </a:move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56503" y="3611879"/>
            <a:ext cx="353695" cy="320040"/>
          </a:xfrm>
          <a:custGeom>
            <a:avLst/>
            <a:gdLst/>
            <a:ahLst/>
            <a:cxnLst/>
            <a:rect l="l" t="t" r="r" b="b"/>
            <a:pathLst>
              <a:path w="353695" h="320039">
                <a:moveTo>
                  <a:pt x="176784" y="0"/>
                </a:moveTo>
                <a:lnTo>
                  <a:pt x="129822" y="5715"/>
                </a:lnTo>
                <a:lnTo>
                  <a:pt x="87601" y="21844"/>
                </a:lnTo>
                <a:lnTo>
                  <a:pt x="51816" y="46863"/>
                </a:lnTo>
                <a:lnTo>
                  <a:pt x="24158" y="79248"/>
                </a:lnTo>
                <a:lnTo>
                  <a:pt x="6321" y="117475"/>
                </a:lnTo>
                <a:lnTo>
                  <a:pt x="0" y="160020"/>
                </a:lnTo>
                <a:lnTo>
                  <a:pt x="6321" y="202565"/>
                </a:lnTo>
                <a:lnTo>
                  <a:pt x="24158" y="240792"/>
                </a:lnTo>
                <a:lnTo>
                  <a:pt x="51816" y="273177"/>
                </a:lnTo>
                <a:lnTo>
                  <a:pt x="87601" y="298196"/>
                </a:lnTo>
                <a:lnTo>
                  <a:pt x="129822" y="314325"/>
                </a:lnTo>
                <a:lnTo>
                  <a:pt x="176784" y="320040"/>
                </a:lnTo>
                <a:lnTo>
                  <a:pt x="223745" y="314325"/>
                </a:lnTo>
                <a:lnTo>
                  <a:pt x="265966" y="298196"/>
                </a:lnTo>
                <a:lnTo>
                  <a:pt x="301752" y="273177"/>
                </a:lnTo>
                <a:lnTo>
                  <a:pt x="329409" y="240792"/>
                </a:lnTo>
                <a:lnTo>
                  <a:pt x="347246" y="202565"/>
                </a:lnTo>
                <a:lnTo>
                  <a:pt x="353568" y="160020"/>
                </a:lnTo>
                <a:lnTo>
                  <a:pt x="347246" y="117475"/>
                </a:lnTo>
                <a:lnTo>
                  <a:pt x="329409" y="79247"/>
                </a:lnTo>
                <a:lnTo>
                  <a:pt x="301752" y="46862"/>
                </a:lnTo>
                <a:lnTo>
                  <a:pt x="265966" y="21843"/>
                </a:lnTo>
                <a:lnTo>
                  <a:pt x="223745" y="5714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6476" y="2225801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5" h="319405">
                <a:moveTo>
                  <a:pt x="353567" y="159258"/>
                </a:move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6476" y="2225801"/>
            <a:ext cx="353695" cy="319405"/>
          </a:xfrm>
          <a:custGeom>
            <a:avLst/>
            <a:gdLst/>
            <a:ahLst/>
            <a:cxnLst/>
            <a:rect l="l" t="t" r="r" b="b"/>
            <a:pathLst>
              <a:path w="353695" h="319405">
                <a:moveTo>
                  <a:pt x="176783" y="0"/>
                </a:moveTo>
                <a:lnTo>
                  <a:pt x="129822" y="5711"/>
                </a:lnTo>
                <a:lnTo>
                  <a:pt x="87601" y="21815"/>
                </a:lnTo>
                <a:lnTo>
                  <a:pt x="51815" y="46767"/>
                </a:lnTo>
                <a:lnTo>
                  <a:pt x="24158" y="79022"/>
                </a:lnTo>
                <a:lnTo>
                  <a:pt x="6321" y="117034"/>
                </a:lnTo>
                <a:lnTo>
                  <a:pt x="0" y="159258"/>
                </a:lnTo>
                <a:lnTo>
                  <a:pt x="6321" y="201803"/>
                </a:lnTo>
                <a:lnTo>
                  <a:pt x="24158" y="240030"/>
                </a:lnTo>
                <a:lnTo>
                  <a:pt x="51815" y="272415"/>
                </a:lnTo>
                <a:lnTo>
                  <a:pt x="87601" y="297434"/>
                </a:lnTo>
                <a:lnTo>
                  <a:pt x="129822" y="313563"/>
                </a:lnTo>
                <a:lnTo>
                  <a:pt x="176783" y="319278"/>
                </a:lnTo>
                <a:lnTo>
                  <a:pt x="223745" y="313563"/>
                </a:lnTo>
                <a:lnTo>
                  <a:pt x="265966" y="297434"/>
                </a:lnTo>
                <a:lnTo>
                  <a:pt x="301751" y="272415"/>
                </a:lnTo>
                <a:lnTo>
                  <a:pt x="329409" y="240030"/>
                </a:lnTo>
                <a:lnTo>
                  <a:pt x="347246" y="201803"/>
                </a:lnTo>
                <a:lnTo>
                  <a:pt x="353567" y="159258"/>
                </a:lnTo>
                <a:lnTo>
                  <a:pt x="347246" y="117034"/>
                </a:lnTo>
                <a:lnTo>
                  <a:pt x="329409" y="79022"/>
                </a:lnTo>
                <a:lnTo>
                  <a:pt x="301751" y="46767"/>
                </a:lnTo>
                <a:lnTo>
                  <a:pt x="265966" y="21815"/>
                </a:lnTo>
                <a:lnTo>
                  <a:pt x="223745" y="5711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65869" y="2650998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354330" y="160782"/>
                </a:move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65869" y="2650998"/>
            <a:ext cx="354330" cy="321310"/>
          </a:xfrm>
          <a:custGeom>
            <a:avLst/>
            <a:gdLst/>
            <a:ahLst/>
            <a:cxnLst/>
            <a:rect l="l" t="t" r="r" b="b"/>
            <a:pathLst>
              <a:path w="354329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507" y="315087"/>
                </a:lnTo>
                <a:lnTo>
                  <a:pt x="266728" y="298958"/>
                </a:lnTo>
                <a:lnTo>
                  <a:pt x="302514" y="273939"/>
                </a:lnTo>
                <a:lnTo>
                  <a:pt x="330171" y="241554"/>
                </a:lnTo>
                <a:lnTo>
                  <a:pt x="348008" y="203327"/>
                </a:lnTo>
                <a:lnTo>
                  <a:pt x="354330" y="160782"/>
                </a:lnTo>
                <a:lnTo>
                  <a:pt x="348008" y="117915"/>
                </a:lnTo>
                <a:lnTo>
                  <a:pt x="330171" y="79473"/>
                </a:lnTo>
                <a:lnTo>
                  <a:pt x="302514" y="46958"/>
                </a:lnTo>
                <a:lnTo>
                  <a:pt x="266728" y="21872"/>
                </a:lnTo>
                <a:lnTo>
                  <a:pt x="224507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47026" y="4251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353567" y="160782"/>
                </a:moveTo>
                <a:lnTo>
                  <a:pt x="347246" y="117915"/>
                </a:lnTo>
                <a:lnTo>
                  <a:pt x="329409" y="79473"/>
                </a:lnTo>
                <a:lnTo>
                  <a:pt x="301751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3" y="0"/>
                </a:lnTo>
                <a:lnTo>
                  <a:pt x="129822" y="5718"/>
                </a:lnTo>
                <a:lnTo>
                  <a:pt x="87601" y="21872"/>
                </a:lnTo>
                <a:lnTo>
                  <a:pt x="51815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5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3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1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7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7026" y="4251197"/>
            <a:ext cx="353695" cy="321310"/>
          </a:xfrm>
          <a:custGeom>
            <a:avLst/>
            <a:gdLst/>
            <a:ahLst/>
            <a:cxnLst/>
            <a:rect l="l" t="t" r="r" b="b"/>
            <a:pathLst>
              <a:path w="353695" h="321310">
                <a:moveTo>
                  <a:pt x="176783" y="0"/>
                </a:moveTo>
                <a:lnTo>
                  <a:pt x="129822" y="5718"/>
                </a:lnTo>
                <a:lnTo>
                  <a:pt x="87601" y="21872"/>
                </a:lnTo>
                <a:lnTo>
                  <a:pt x="51815" y="46958"/>
                </a:lnTo>
                <a:lnTo>
                  <a:pt x="24158" y="79473"/>
                </a:lnTo>
                <a:lnTo>
                  <a:pt x="6321" y="117915"/>
                </a:lnTo>
                <a:lnTo>
                  <a:pt x="0" y="160782"/>
                </a:lnTo>
                <a:lnTo>
                  <a:pt x="6321" y="203327"/>
                </a:lnTo>
                <a:lnTo>
                  <a:pt x="24158" y="241554"/>
                </a:lnTo>
                <a:lnTo>
                  <a:pt x="51815" y="273939"/>
                </a:lnTo>
                <a:lnTo>
                  <a:pt x="87601" y="298958"/>
                </a:lnTo>
                <a:lnTo>
                  <a:pt x="129822" y="315087"/>
                </a:lnTo>
                <a:lnTo>
                  <a:pt x="176783" y="320802"/>
                </a:lnTo>
                <a:lnTo>
                  <a:pt x="223745" y="315087"/>
                </a:lnTo>
                <a:lnTo>
                  <a:pt x="265966" y="298958"/>
                </a:lnTo>
                <a:lnTo>
                  <a:pt x="301751" y="273939"/>
                </a:lnTo>
                <a:lnTo>
                  <a:pt x="329409" y="241554"/>
                </a:lnTo>
                <a:lnTo>
                  <a:pt x="347246" y="203327"/>
                </a:lnTo>
                <a:lnTo>
                  <a:pt x="353567" y="160782"/>
                </a:lnTo>
                <a:lnTo>
                  <a:pt x="347246" y="117915"/>
                </a:lnTo>
                <a:lnTo>
                  <a:pt x="329409" y="79473"/>
                </a:lnTo>
                <a:lnTo>
                  <a:pt x="301751" y="46958"/>
                </a:lnTo>
                <a:lnTo>
                  <a:pt x="265966" y="21872"/>
                </a:lnTo>
                <a:lnTo>
                  <a:pt x="223745" y="5718"/>
                </a:lnTo>
                <a:lnTo>
                  <a:pt x="1767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2695" y="3292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354330" y="159258"/>
                </a:moveTo>
                <a:lnTo>
                  <a:pt x="348008" y="117034"/>
                </a:lnTo>
                <a:lnTo>
                  <a:pt x="330171" y="79022"/>
                </a:lnTo>
                <a:lnTo>
                  <a:pt x="302514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6" y="0"/>
                </a:ln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6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4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30" y="15925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2695" y="3292602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29" h="319404">
                <a:moveTo>
                  <a:pt x="177546" y="0"/>
                </a:moveTo>
                <a:lnTo>
                  <a:pt x="130263" y="5711"/>
                </a:lnTo>
                <a:lnTo>
                  <a:pt x="87827" y="21815"/>
                </a:lnTo>
                <a:lnTo>
                  <a:pt x="51911" y="46767"/>
                </a:lnTo>
                <a:lnTo>
                  <a:pt x="24186" y="79022"/>
                </a:lnTo>
                <a:lnTo>
                  <a:pt x="6325" y="117034"/>
                </a:lnTo>
                <a:lnTo>
                  <a:pt x="0" y="159258"/>
                </a:lnTo>
                <a:lnTo>
                  <a:pt x="6325" y="201803"/>
                </a:lnTo>
                <a:lnTo>
                  <a:pt x="24186" y="240030"/>
                </a:lnTo>
                <a:lnTo>
                  <a:pt x="51911" y="272415"/>
                </a:lnTo>
                <a:lnTo>
                  <a:pt x="87827" y="297434"/>
                </a:lnTo>
                <a:lnTo>
                  <a:pt x="130263" y="313563"/>
                </a:lnTo>
                <a:lnTo>
                  <a:pt x="177546" y="319278"/>
                </a:lnTo>
                <a:lnTo>
                  <a:pt x="224507" y="313563"/>
                </a:lnTo>
                <a:lnTo>
                  <a:pt x="266728" y="297434"/>
                </a:lnTo>
                <a:lnTo>
                  <a:pt x="302514" y="272415"/>
                </a:lnTo>
                <a:lnTo>
                  <a:pt x="330171" y="240030"/>
                </a:lnTo>
                <a:lnTo>
                  <a:pt x="348008" y="201803"/>
                </a:lnTo>
                <a:lnTo>
                  <a:pt x="354330" y="159258"/>
                </a:lnTo>
                <a:lnTo>
                  <a:pt x="348008" y="117034"/>
                </a:lnTo>
                <a:lnTo>
                  <a:pt x="330171" y="79022"/>
                </a:lnTo>
                <a:lnTo>
                  <a:pt x="302514" y="46767"/>
                </a:lnTo>
                <a:lnTo>
                  <a:pt x="266728" y="21815"/>
                </a:lnTo>
                <a:lnTo>
                  <a:pt x="224507" y="5711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0778" y="3717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355092" y="160782"/>
                </a:move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0778" y="3717797"/>
            <a:ext cx="355600" cy="321310"/>
          </a:xfrm>
          <a:custGeom>
            <a:avLst/>
            <a:gdLst/>
            <a:ahLst/>
            <a:cxnLst/>
            <a:rect l="l" t="t" r="r" b="b"/>
            <a:pathLst>
              <a:path w="355600" h="321310">
                <a:moveTo>
                  <a:pt x="177546" y="0"/>
                </a:moveTo>
                <a:lnTo>
                  <a:pt x="130263" y="5718"/>
                </a:lnTo>
                <a:lnTo>
                  <a:pt x="87827" y="21872"/>
                </a:lnTo>
                <a:lnTo>
                  <a:pt x="51911" y="46958"/>
                </a:lnTo>
                <a:lnTo>
                  <a:pt x="24186" y="79473"/>
                </a:lnTo>
                <a:lnTo>
                  <a:pt x="6325" y="117915"/>
                </a:lnTo>
                <a:lnTo>
                  <a:pt x="0" y="160782"/>
                </a:lnTo>
                <a:lnTo>
                  <a:pt x="6325" y="203327"/>
                </a:lnTo>
                <a:lnTo>
                  <a:pt x="24186" y="241554"/>
                </a:lnTo>
                <a:lnTo>
                  <a:pt x="51911" y="273939"/>
                </a:lnTo>
                <a:lnTo>
                  <a:pt x="87827" y="298958"/>
                </a:lnTo>
                <a:lnTo>
                  <a:pt x="130263" y="315087"/>
                </a:lnTo>
                <a:lnTo>
                  <a:pt x="177546" y="320802"/>
                </a:lnTo>
                <a:lnTo>
                  <a:pt x="224828" y="315087"/>
                </a:lnTo>
                <a:lnTo>
                  <a:pt x="267264" y="298958"/>
                </a:lnTo>
                <a:lnTo>
                  <a:pt x="303180" y="273939"/>
                </a:lnTo>
                <a:lnTo>
                  <a:pt x="330905" y="241554"/>
                </a:lnTo>
                <a:lnTo>
                  <a:pt x="348766" y="203327"/>
                </a:lnTo>
                <a:lnTo>
                  <a:pt x="355092" y="160782"/>
                </a:lnTo>
                <a:lnTo>
                  <a:pt x="348766" y="117915"/>
                </a:lnTo>
                <a:lnTo>
                  <a:pt x="330905" y="79473"/>
                </a:lnTo>
                <a:lnTo>
                  <a:pt x="303180" y="46958"/>
                </a:lnTo>
                <a:lnTo>
                  <a:pt x="267264" y="21872"/>
                </a:lnTo>
                <a:lnTo>
                  <a:pt x="224828" y="5718"/>
                </a:lnTo>
                <a:lnTo>
                  <a:pt x="1775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6503" y="1692401"/>
            <a:ext cx="471170" cy="852805"/>
          </a:xfrm>
          <a:custGeom>
            <a:avLst/>
            <a:gdLst/>
            <a:ahLst/>
            <a:cxnLst/>
            <a:rect l="l" t="t" r="r" b="b"/>
            <a:pathLst>
              <a:path w="471170" h="852805">
                <a:moveTo>
                  <a:pt x="470915" y="0"/>
                </a:moveTo>
                <a:lnTo>
                  <a:pt x="0" y="8526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64402" y="1584197"/>
            <a:ext cx="1536700" cy="108585"/>
          </a:xfrm>
          <a:custGeom>
            <a:avLst/>
            <a:gdLst/>
            <a:ahLst/>
            <a:cxnLst/>
            <a:rect l="l" t="t" r="r" b="b"/>
            <a:pathLst>
              <a:path w="1536700" h="108585">
                <a:moveTo>
                  <a:pt x="0" y="0"/>
                </a:moveTo>
                <a:lnTo>
                  <a:pt x="1536192" y="108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3852" y="2759201"/>
            <a:ext cx="1419225" cy="639445"/>
          </a:xfrm>
          <a:custGeom>
            <a:avLst/>
            <a:gdLst/>
            <a:ahLst/>
            <a:cxnLst/>
            <a:rect l="l" t="t" r="r" b="b"/>
            <a:pathLst>
              <a:path w="1419225" h="639445">
                <a:moveTo>
                  <a:pt x="0" y="0"/>
                </a:moveTo>
                <a:lnTo>
                  <a:pt x="1418844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3852" y="24384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37576" y="1905000"/>
            <a:ext cx="592455" cy="1812925"/>
          </a:xfrm>
          <a:custGeom>
            <a:avLst/>
            <a:gdLst/>
            <a:ahLst/>
            <a:cxnLst/>
            <a:rect l="l" t="t" r="r" b="b"/>
            <a:pathLst>
              <a:path w="592454" h="1812925">
                <a:moveTo>
                  <a:pt x="0" y="0"/>
                </a:moveTo>
                <a:lnTo>
                  <a:pt x="592074" y="1812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81771" y="1837944"/>
            <a:ext cx="829310" cy="854710"/>
          </a:xfrm>
          <a:custGeom>
            <a:avLst/>
            <a:gdLst/>
            <a:ahLst/>
            <a:cxnLst/>
            <a:rect l="l" t="t" r="r" b="b"/>
            <a:pathLst>
              <a:path w="829309" h="854710">
                <a:moveTo>
                  <a:pt x="0" y="0"/>
                </a:moveTo>
                <a:lnTo>
                  <a:pt x="829056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46997" y="2971800"/>
            <a:ext cx="237490" cy="746125"/>
          </a:xfrm>
          <a:custGeom>
            <a:avLst/>
            <a:gdLst/>
            <a:ahLst/>
            <a:cxnLst/>
            <a:rect l="l" t="t" r="r" b="b"/>
            <a:pathLst>
              <a:path w="237490" h="746125">
                <a:moveTo>
                  <a:pt x="236981" y="0"/>
                </a:moveTo>
                <a:lnTo>
                  <a:pt x="0" y="745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29678" y="1905000"/>
            <a:ext cx="590550" cy="1388110"/>
          </a:xfrm>
          <a:custGeom>
            <a:avLst/>
            <a:gdLst/>
            <a:ahLst/>
            <a:cxnLst/>
            <a:rect l="l" t="t" r="r" b="b"/>
            <a:pathLst>
              <a:path w="590550" h="1388110">
                <a:moveTo>
                  <a:pt x="590550" y="0"/>
                </a:moveTo>
                <a:lnTo>
                  <a:pt x="0" y="13876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9678" y="3611879"/>
            <a:ext cx="236220" cy="639445"/>
          </a:xfrm>
          <a:custGeom>
            <a:avLst/>
            <a:gdLst/>
            <a:ahLst/>
            <a:cxnLst/>
            <a:rect l="l" t="t" r="r" b="b"/>
            <a:pathLst>
              <a:path w="236220" h="639445">
                <a:moveTo>
                  <a:pt x="0" y="0"/>
                </a:moveTo>
                <a:lnTo>
                  <a:pt x="236220" y="6393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10071" y="3505200"/>
            <a:ext cx="1183005" cy="212725"/>
          </a:xfrm>
          <a:custGeom>
            <a:avLst/>
            <a:gdLst/>
            <a:ahLst/>
            <a:cxnLst/>
            <a:rect l="l" t="t" r="r" b="b"/>
            <a:pathLst>
              <a:path w="1183004" h="212725">
                <a:moveTo>
                  <a:pt x="0" y="212598"/>
                </a:moveTo>
                <a:lnTo>
                  <a:pt x="1182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19291" y="1397253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83940" y="7023337"/>
            <a:ext cx="28727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Data Structures </a:t>
            </a:r>
            <a:r>
              <a:rPr sz="1600" b="1" dirty="0">
                <a:solidFill>
                  <a:srgbClr val="9A0033"/>
                </a:solidFill>
                <a:latin typeface="Arial"/>
                <a:cs typeface="Arial"/>
              </a:rPr>
              <a:t>&amp;</a:t>
            </a:r>
            <a:r>
              <a:rPr sz="1600" b="1" spc="-70" dirty="0">
                <a:solidFill>
                  <a:srgbClr val="9A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A0033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CS@VT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©2000-2009</a:t>
            </a:r>
            <a:r>
              <a:rPr spc="-75" dirty="0"/>
              <a:t> </a:t>
            </a:r>
            <a:r>
              <a:rPr spc="-5" dirty="0"/>
              <a:t>McQuain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653524" y="3759450"/>
            <a:ext cx="74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53200" y="4273801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72580" y="3668777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19432" y="3330445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62647" y="2278130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8645" y="2568454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19726" y="1625862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77386" y="2707135"/>
            <a:ext cx="13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79617" y="1947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98818" y="1414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217" y="3471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26528" y="37764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08418" y="2557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13017" y="30144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32418" y="33192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17128" y="2100071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94218" y="27858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13017" y="2328671"/>
            <a:ext cx="194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1401</Words>
  <Application>Microsoft Office PowerPoint</Application>
  <PresentationFormat>Custom</PresentationFormat>
  <Paragraphs>574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Office Theme</vt:lpstr>
      <vt:lpstr>Weighted Graphs</vt:lpstr>
      <vt:lpstr>Shortest Paths (SSAD)</vt:lpstr>
      <vt:lpstr>Dijkstra's SSAD Algorithm*</vt:lpstr>
      <vt:lpstr>Dijkstra's Algorithm Trace</vt:lpstr>
      <vt:lpstr>Dijkstra's Algorithm Trace</vt:lpstr>
      <vt:lpstr>Dijkstra's Algorithm Trace</vt:lpstr>
      <vt:lpstr>Dijkstra's Algorithm Trace</vt:lpstr>
      <vt:lpstr>Limitations</vt:lpstr>
      <vt:lpstr>Minimal Spanning Tree</vt:lpstr>
      <vt:lpstr>Jarnik-Prim MST Algorithm</vt:lpstr>
      <vt:lpstr>Jarnik-Prim MST Algorithm Trace</vt:lpstr>
      <vt:lpstr>PowerPoint Presentation</vt:lpstr>
      <vt:lpstr>Dijkstra's Algorithm Trace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T22.WeightedGraphs.ppt</dc:title>
  <dc:creator>William D McQuain</dc:creator>
  <cp:lastModifiedBy>WELDON JASIK</cp:lastModifiedBy>
  <cp:revision>2</cp:revision>
  <dcterms:created xsi:type="dcterms:W3CDTF">2017-02-06T14:08:23Z</dcterms:created>
  <dcterms:modified xsi:type="dcterms:W3CDTF">2017-02-22T19:45:42Z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2009-12-03T00:00:00Z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2017-02-06T00:00:00Z</vt:filetime>
  </property>
</Properties>
</file>