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1" r:id="rId2"/>
    <p:sldId id="485" r:id="rId3"/>
    <p:sldId id="472" r:id="rId4"/>
    <p:sldId id="482" r:id="rId5"/>
    <p:sldId id="484" r:id="rId6"/>
    <p:sldId id="483" r:id="rId7"/>
    <p:sldId id="478" r:id="rId8"/>
    <p:sldId id="479" r:id="rId9"/>
    <p:sldId id="480" r:id="rId10"/>
    <p:sldId id="425" r:id="rId11"/>
    <p:sldId id="427" r:id="rId12"/>
    <p:sldId id="428" r:id="rId13"/>
    <p:sldId id="429" r:id="rId14"/>
    <p:sldId id="430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DDDDD"/>
    <a:srgbClr val="FFFF00"/>
    <a:srgbClr val="000000"/>
    <a:srgbClr val="080808"/>
    <a:srgbClr val="6600FF"/>
    <a:srgbClr val="3399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34" autoAdjust="0"/>
    <p:restoredTop sz="94434" autoAdjust="0"/>
  </p:normalViewPr>
  <p:slideViewPr>
    <p:cSldViewPr>
      <p:cViewPr varScale="1">
        <p:scale>
          <a:sx n="103" d="100"/>
          <a:sy n="103" d="100"/>
        </p:scale>
        <p:origin x="4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369" y="0"/>
            <a:ext cx="3037031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8649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369" y="8831264"/>
            <a:ext cx="3037031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0B646F-B864-4D71-A90E-092F55CAC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0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02080" y="8839200"/>
            <a:ext cx="5608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©A+ Computer Science     www.apluscompsci.com                 </a:t>
            </a:r>
            <a:fld id="{D26D3D48-BBAB-4193-80D2-B97096DED1B1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414463" y="1162050"/>
            <a:ext cx="4183062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848" y="4473576"/>
            <a:ext cx="5608320" cy="3660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5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414463" y="1162050"/>
            <a:ext cx="4183062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848" y="4473576"/>
            <a:ext cx="5608320" cy="3660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B379-042E-40BE-9C67-1B7225777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057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8B9EC-3E49-4CB8-9744-C3521FDA3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155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F90BC-29D7-4BC4-B1DF-9E5B44997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0171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FAEF-4D99-4E66-8734-B71BDEEBD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037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9080-4F13-4370-86FF-3097046E1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03316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A4142-7706-4336-9C12-09645CED0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9946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6B3B-F323-46FA-A3E3-4DEDD6FF6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6118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8AAAC-2815-40A8-A720-344CE37E1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982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8241-143A-4DC6-9147-009C85618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82625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751A2-B547-45C6-9ADD-38B809020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854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9E2E-9DC0-4DD4-9CE3-395F547C3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1735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329431-32F2-461A-AE36-63CE00C66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Weighted Shortest Path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839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Dijkstra: Algorithm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Dijkstra(S, 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Initialize: </a:t>
            </a:r>
            <a:r>
              <a:rPr lang="en-US" altLang="en-US" sz="2000" dirty="0" err="1">
                <a:latin typeface="Tahoma" panose="020B0604030504040204" pitchFamily="34" charset="0"/>
              </a:rPr>
              <a:t>PriorityQueue</a:t>
            </a:r>
            <a:r>
              <a:rPr lang="en-US" altLang="en-US" sz="2000" dirty="0">
                <a:latin typeface="Tahoma" panose="020B0604030504040204" pitchFamily="34" charset="0"/>
              </a:rPr>
              <a:t> (PQ), visited </a:t>
            </a:r>
            <a:r>
              <a:rPr lang="en-US" altLang="en-US" sz="2000" dirty="0" err="1">
                <a:latin typeface="Tahoma" panose="020B0604030504040204" pitchFamily="34" charset="0"/>
              </a:rPr>
              <a:t>HashSet</a:t>
            </a:r>
            <a:r>
              <a:rPr lang="en-US" altLang="en-US" sz="2000" dirty="0">
                <a:latin typeface="Tahoma" panose="020B0604030504040204" pitchFamily="34" charset="0"/>
              </a:rPr>
              <a:t>, parent 		</a:t>
            </a:r>
            <a:r>
              <a:rPr lang="en-US" altLang="en-US" sz="2000" dirty="0" err="1">
                <a:latin typeface="Tahoma" panose="020B0604030504040204" pitchFamily="34" charset="0"/>
              </a:rPr>
              <a:t>HashMap</a:t>
            </a:r>
            <a:r>
              <a:rPr lang="en-US" altLang="en-US" sz="2000" dirty="0">
                <a:latin typeface="Tahoma" panose="020B0604030504040204" pitchFamily="34" charset="0"/>
              </a:rPr>
              <a:t>, and distances to infinity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Add (S, 0) onto the </a:t>
            </a:r>
            <a:r>
              <a:rPr lang="en-US" altLang="en-US" sz="2000" dirty="0" err="1">
                <a:latin typeface="Tahoma" panose="020B0604030504040204" pitchFamily="34" charset="0"/>
              </a:rPr>
              <a:t>PriorityQueue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while PQ is not empty: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</a:t>
            </a:r>
            <a:r>
              <a:rPr lang="en-US" altLang="en-US" sz="2000" dirty="0" err="1">
                <a:latin typeface="Tahoma" panose="020B0604030504040204" pitchFamily="34" charset="0"/>
              </a:rPr>
              <a:t>dequeue</a:t>
            </a:r>
            <a:r>
              <a:rPr lang="en-US" altLang="en-US" sz="2000" dirty="0">
                <a:latin typeface="Tahoma" panose="020B0604030504040204" pitchFamily="34" charset="0"/>
              </a:rPr>
              <a:t> node 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from front of queue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if(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is not visited)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add 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to the visited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if(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== G) return parent map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      for each of </a:t>
            </a:r>
            <a:r>
              <a:rPr lang="en-US" altLang="en-US" sz="2000" dirty="0" err="1">
                <a:latin typeface="Tahoma" panose="020B0604030504040204" pitchFamily="34" charset="0"/>
              </a:rPr>
              <a:t>curr’s</a:t>
            </a:r>
            <a:r>
              <a:rPr lang="en-US" altLang="en-US" sz="2000" dirty="0">
                <a:latin typeface="Tahoma" panose="020B0604030504040204" pitchFamily="34" charset="0"/>
              </a:rPr>
              <a:t> neighbors, n, not in visited set: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if(path through 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to n is shorter)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     update n’s distance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     update </a:t>
            </a:r>
            <a:r>
              <a:rPr lang="en-US" altLang="en-US" sz="2000" dirty="0" err="1">
                <a:latin typeface="Tahoma" panose="020B0604030504040204" pitchFamily="34" charset="0"/>
              </a:rPr>
              <a:t>curr</a:t>
            </a:r>
            <a:r>
              <a:rPr lang="en-US" altLang="en-US" sz="2000" dirty="0">
                <a:latin typeface="Tahoma" panose="020B0604030504040204" pitchFamily="34" charset="0"/>
              </a:rPr>
              <a:t> as n’s parent in parent map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	           </a:t>
            </a:r>
            <a:r>
              <a:rPr lang="en-US" altLang="en-US" sz="2000" dirty="0" err="1">
                <a:latin typeface="Tahoma" panose="020B0604030504040204" pitchFamily="34" charset="0"/>
              </a:rPr>
              <a:t>enqueue</a:t>
            </a:r>
            <a:r>
              <a:rPr lang="en-US" altLang="en-US" sz="2000" dirty="0">
                <a:latin typeface="Tahoma" panose="020B0604030504040204" pitchFamily="34" charset="0"/>
              </a:rPr>
              <a:t> (n, distance) onto the PQ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// if we made it here then there’s no path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096000" y="1905000"/>
            <a:ext cx="203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. . . .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. .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S . . .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. . . E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80"/>
                </a:solidFill>
                <a:latin typeface="Courier New" panose="02070309020205020404" pitchFamily="49" charset="0"/>
              </a:rPr>
              <a:t>* * * * * *</a:t>
            </a:r>
          </a:p>
        </p:txBody>
      </p:sp>
      <p:sp>
        <p:nvSpPr>
          <p:cNvPr id="53252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934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Mazes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4648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Mazes are essentially graphs as you have to travel around the maze to see if an exit exists.  You will be checking vertices and travelling along the edges.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6172200" y="3962400"/>
            <a:ext cx="1828800" cy="866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. are paths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* are walls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762000" y="1449388"/>
            <a:ext cx="70389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Maze problems are very common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programming problems.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A5002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. 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. . .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* . . *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* .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* . * . .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A50021"/>
                </a:solidFill>
                <a:latin typeface="Courier New" panose="02070309020205020404" pitchFamily="49" charset="0"/>
              </a:rPr>
              <a:t>* * . * . 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505200" y="2819400"/>
            <a:ext cx="4648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Other times, you start at 0,0 and must check to see if you can get to length-1, length-1.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1828800" cy="866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. are paths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* are walls</a:t>
            </a:r>
          </a:p>
        </p:txBody>
      </p:sp>
      <p:sp>
        <p:nvSpPr>
          <p:cNvPr id="54278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934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Mazes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748347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void search(int row, int col)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if (row &gt;= 0 &amp;&amp; col &gt;= 0 &amp;&amp; row &lt; maze.length &amp;&amp;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                col &lt; maze[r].length &amp;&amp; maze[row][col] =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if (col = = maze[r].length - 1)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exitFound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else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	   maze[row][col] = 0;   //marking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search(row+1, col);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search(row-1, col);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search(row, col+1);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search(row, col-1);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2743200" cy="2541588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1 0 1 1 1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0 1 1 1 1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1 1 1 1 0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0 0 0 0 1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0 0 1 1 0</a:t>
            </a:r>
          </a:p>
        </p:txBody>
      </p:sp>
      <p:sp>
        <p:nvSpPr>
          <p:cNvPr id="55301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934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Mazes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71628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In some situations, you want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make changes to the maze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temporarily.   For instance, if you are trying to determine the shortest path, you have to find 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paths and determine which path is the shortest.  Each time to you search the maze for a path, the maze must be in its original state.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4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934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Mazes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68929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void search(int row, int col)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if (row &gt;= 0 &amp;&amp; col &gt;= 0 &amp;&amp; row &lt; maze.length &amp;&amp;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     col &lt; maze[r].length &amp;&amp; maze[row][col] =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if (col = = maze[r].length - 1)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exitFound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 else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maze[row][col] = 0;   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//marking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search(row+1, col);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search(row-1, col);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search(row, col+1);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search(row, col-1);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    maze[row][col] = 1;   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//unmarking ( set it back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7348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934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Mazes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07332"/>
            <a:ext cx="8915400" cy="65744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Dikstra’s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finding the shortest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the node at which we are starting be called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Let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of node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be the distance from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Dijkstra’s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 will assign some initial distance values and will try to improve them step by step.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>
              <a:spcAft>
                <a:spcPts val="600"/>
              </a:spcAft>
              <a:buFontTx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to every node a tentative distance value: set it to zero for our initial node and to infinity for all other nodes.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initial node as current. Mark all other nodes unvisited. Create a set of all the unvisited nodes called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unvisited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current node, consider all of its unvisited neighbors and calculate their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distances. Compare the newly calculated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distance to the current assigned value and assign the smaller one. For example, if the current node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marked with a distance of 6, and the edge connecting it with a neighbor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has length 2, then the distance to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(through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will be 6 + 2 = 8. If B was previously marked with a distance greater than 8 then change it to 8. Otherwise, keep the current value.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we are done considering all of the neighbors of the current node, mark the current node as visited and remove it from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unvisited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 visited node will never be checked again.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destination node has been marked visited (when planning a route between two specific nodes) or if the smallest tentative distance among the nodes in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unvisited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infinity (when planning a complete traversal; occurs when there is no connection between the initial node and remaining unvisited nodes), then stop. The algorithm has finished.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select the unvisited node that is marked with the smallest tentative distance, set it as the new “current node”, and go back to step </a:t>
            </a:r>
          </a:p>
        </p:txBody>
      </p:sp>
    </p:spTree>
    <p:extLst>
      <p:ext uri="{BB962C8B-B14F-4D97-AF65-F5344CB8AC3E}">
        <p14:creationId xmlns:p14="http://schemas.microsoft.com/office/powerpoint/2010/main" val="338573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Weighted Shortest Path</a:t>
            </a: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8009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3124200" y="15240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3390900" y="42672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3106738" y="251777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5829300" y="40322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4040" name="TextBox 13"/>
          <p:cNvSpPr txBox="1">
            <a:spLocks noChangeArrowheads="1"/>
          </p:cNvSpPr>
          <p:nvPr/>
        </p:nvSpPr>
        <p:spPr bwMode="auto">
          <a:xfrm>
            <a:off x="5299075" y="210026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85975" y="1293813"/>
            <a:ext cx="53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66570" name="TextBox 15"/>
          <p:cNvSpPr txBox="1">
            <a:spLocks noChangeArrowheads="1"/>
          </p:cNvSpPr>
          <p:nvPr/>
        </p:nvSpPr>
        <p:spPr bwMode="auto">
          <a:xfrm>
            <a:off x="4225925" y="132556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66571" name="TextBox 16"/>
          <p:cNvSpPr txBox="1">
            <a:spLocks noChangeArrowheads="1"/>
          </p:cNvSpPr>
          <p:nvPr/>
        </p:nvSpPr>
        <p:spPr bwMode="auto">
          <a:xfrm>
            <a:off x="2573338" y="28448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66572" name="TextBox 17"/>
          <p:cNvSpPr txBox="1">
            <a:spLocks noChangeArrowheads="1"/>
          </p:cNvSpPr>
          <p:nvPr/>
        </p:nvSpPr>
        <p:spPr bwMode="auto">
          <a:xfrm>
            <a:off x="6057900" y="228758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66573" name="TextBox 18"/>
          <p:cNvSpPr txBox="1">
            <a:spLocks noChangeArrowheads="1"/>
          </p:cNvSpPr>
          <p:nvPr/>
        </p:nvSpPr>
        <p:spPr bwMode="auto">
          <a:xfrm>
            <a:off x="4610100" y="36893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4046" name="TextBox 6"/>
          <p:cNvSpPr txBox="1">
            <a:spLocks noChangeArrowheads="1"/>
          </p:cNvSpPr>
          <p:nvPr/>
        </p:nvSpPr>
        <p:spPr bwMode="auto">
          <a:xfrm>
            <a:off x="246063" y="4972050"/>
            <a:ext cx="1430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PQ: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Tahoma" panose="020B0604030504040204" pitchFamily="34" charset="0"/>
              </a:rPr>
              <a:t>curr</a:t>
            </a:r>
            <a:r>
              <a:rPr lang="en-US" altLang="en-US" sz="2400" dirty="0">
                <a:latin typeface="Tahom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visited: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0125" y="4972050"/>
            <a:ext cx="1352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{V0, 0}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54225" y="1293813"/>
            <a:ext cx="53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6577" name="Oval 21"/>
          <p:cNvSpPr>
            <a:spLocks noChangeArrowheads="1"/>
          </p:cNvSpPr>
          <p:nvPr/>
        </p:nvSpPr>
        <p:spPr bwMode="auto">
          <a:xfrm>
            <a:off x="1676400" y="1757363"/>
            <a:ext cx="1236663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V0</a:t>
            </a:r>
          </a:p>
        </p:txBody>
      </p:sp>
      <p:sp>
        <p:nvSpPr>
          <p:cNvPr id="66578" name="Oval 21"/>
          <p:cNvSpPr>
            <a:spLocks noChangeArrowheads="1"/>
          </p:cNvSpPr>
          <p:nvPr/>
        </p:nvSpPr>
        <p:spPr bwMode="auto">
          <a:xfrm>
            <a:off x="3859213" y="1754188"/>
            <a:ext cx="1236662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V1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79550" y="5346700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487488" y="5710238"/>
            <a:ext cx="102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V0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67200" y="1271588"/>
            <a:ext cx="53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6767" y="4964907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{V1,2}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89075" y="5343525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035175" y="5695950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2352675" y="3300413"/>
            <a:ext cx="1236663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V2</a:t>
            </a:r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4298950" y="4179888"/>
            <a:ext cx="1236663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V3</a:t>
            </a:r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5672138" y="2724150"/>
            <a:ext cx="1236662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V4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5888" y="2865438"/>
            <a:ext cx="515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8977" y="4971256"/>
            <a:ext cx="1430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{V2, 3}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30925" y="2316163"/>
            <a:ext cx="617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52675" y="4957763"/>
            <a:ext cx="165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{V4, 8}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5858" y="4966796"/>
            <a:ext cx="170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{V4, 8}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62088" y="5357813"/>
            <a:ext cx="1119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79688" y="5695950"/>
            <a:ext cx="137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8200" y="3675063"/>
            <a:ext cx="665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98977" y="4968081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{V3, 5}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52675" y="4986338"/>
            <a:ext cx="176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{V4, 8}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62088" y="5349875"/>
            <a:ext cx="1409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128963" y="5703888"/>
            <a:ext cx="125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96000" y="2319338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98977" y="4964906"/>
            <a:ext cx="1971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{V4, 6}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474788" y="5362575"/>
            <a:ext cx="125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V4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684588" y="5727700"/>
            <a:ext cx="111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V4</a:t>
            </a:r>
          </a:p>
        </p:txBody>
      </p:sp>
      <p:sp>
        <p:nvSpPr>
          <p:cNvPr id="66560" name="TextBox 66559"/>
          <p:cNvSpPr txBox="1">
            <a:spLocks noChangeArrowheads="1"/>
          </p:cNvSpPr>
          <p:nvPr/>
        </p:nvSpPr>
        <p:spPr bwMode="auto">
          <a:xfrm>
            <a:off x="6591300" y="5060950"/>
            <a:ext cx="2247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FF0000"/>
                </a:solidFill>
                <a:latin typeface="Tahoma" panose="020B0604030504040204" pitchFamily="34" charset="0"/>
              </a:rPr>
              <a:t>STOP</a:t>
            </a: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 flipH="1" flipV="1">
            <a:off x="6858000" y="3876675"/>
            <a:ext cx="582613" cy="11017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6570" grpId="0"/>
      <p:bldP spid="66571" grpId="0"/>
      <p:bldP spid="66572" grpId="0"/>
      <p:bldP spid="66573" grpId="0"/>
      <p:bldP spid="8" grpId="0"/>
      <p:bldP spid="8" grpId="1"/>
      <p:bldP spid="21" grpId="0"/>
      <p:bldP spid="66577" grpId="0" animBg="1"/>
      <p:bldP spid="66578" grpId="0" animBg="1"/>
      <p:bldP spid="2" grpId="0"/>
      <p:bldP spid="2" grpId="1"/>
      <p:bldP spid="20" grpId="0"/>
      <p:bldP spid="3" grpId="0"/>
      <p:bldP spid="4" grpId="0"/>
      <p:bldP spid="4" grpId="1"/>
      <p:bldP spid="5" grpId="0"/>
      <p:bldP spid="5" grpId="1"/>
      <p:bldP spid="24" grpId="0"/>
      <p:bldP spid="26" grpId="0" animBg="1"/>
      <p:bldP spid="28" grpId="0" animBg="1"/>
      <p:bldP spid="29" grpId="0" animBg="1"/>
      <p:bldP spid="6" grpId="0"/>
      <p:bldP spid="7" grpId="0"/>
      <p:bldP spid="7" grpId="1"/>
      <p:bldP spid="9" grpId="0"/>
      <p:bldP spid="9" grpId="1"/>
      <p:bldP spid="10" grpId="0"/>
      <p:bldP spid="10" grpId="1"/>
      <p:bldP spid="10" grpId="2"/>
      <p:bldP spid="11" grpId="0"/>
      <p:bldP spid="11" grpId="1"/>
      <p:bldP spid="12" grpId="0"/>
      <p:bldP spid="12" grpId="1"/>
      <p:bldP spid="13" grpId="0"/>
      <p:bldP spid="14" grpId="0"/>
      <p:bldP spid="16" grpId="0"/>
      <p:bldP spid="16" grpId="1"/>
      <p:bldP spid="17" grpId="0"/>
      <p:bldP spid="18" grpId="0"/>
      <p:bldP spid="18" grpId="1"/>
      <p:bldP spid="19" grpId="0"/>
      <p:bldP spid="22" grpId="0"/>
      <p:bldP spid="23" grpId="0"/>
      <p:bldP spid="23" grpId="1"/>
      <p:bldP spid="30" grpId="0"/>
      <p:bldP spid="31" grpId="0"/>
      <p:bldP spid="66560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Dijkstra Round Two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839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Dijkstra: Algorithm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For each vertex, keep track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Cost: The cost of the cheapest path we’ve          	       found to this vertex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Previous: The previous vertex on the 			       cheapest 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Done: A bit telling us whether we have found 	       the shortest path to this vertex yet.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Dijkstra Round Two</a:t>
            </a:r>
          </a:p>
        </p:txBody>
      </p:sp>
      <p:sp>
        <p:nvSpPr>
          <p:cNvPr id="46083" name="Oval 9"/>
          <p:cNvSpPr>
            <a:spLocks noChangeArrowheads="1"/>
          </p:cNvSpPr>
          <p:nvPr/>
        </p:nvSpPr>
        <p:spPr bwMode="auto">
          <a:xfrm>
            <a:off x="914400" y="3124200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V0</a:t>
            </a:r>
          </a:p>
        </p:txBody>
      </p:sp>
      <p:sp>
        <p:nvSpPr>
          <p:cNvPr id="46084" name="Oval 10"/>
          <p:cNvSpPr>
            <a:spLocks noChangeArrowheads="1"/>
          </p:cNvSpPr>
          <p:nvPr/>
        </p:nvSpPr>
        <p:spPr bwMode="auto">
          <a:xfrm>
            <a:off x="914400" y="1295400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V1</a:t>
            </a:r>
          </a:p>
        </p:txBody>
      </p:sp>
      <p:cxnSp>
        <p:nvCxnSpPr>
          <p:cNvPr id="46085" name="Straight Connector 23"/>
          <p:cNvCxnSpPr>
            <a:cxnSpLocks noChangeShapeType="1"/>
          </p:cNvCxnSpPr>
          <p:nvPr/>
        </p:nvCxnSpPr>
        <p:spPr bwMode="auto">
          <a:xfrm>
            <a:off x="381000" y="4800600"/>
            <a:ext cx="861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Connector 25"/>
          <p:cNvCxnSpPr>
            <a:cxnSpLocks noChangeShapeType="1"/>
          </p:cNvCxnSpPr>
          <p:nvPr/>
        </p:nvCxnSpPr>
        <p:spPr bwMode="auto">
          <a:xfrm>
            <a:off x="1905000" y="4191000"/>
            <a:ext cx="0" cy="2438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TextBox 26"/>
          <p:cNvSpPr txBox="1">
            <a:spLocks noChangeArrowheads="1"/>
          </p:cNvSpPr>
          <p:nvPr/>
        </p:nvSpPr>
        <p:spPr bwMode="auto">
          <a:xfrm>
            <a:off x="368300" y="4953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Cost</a:t>
            </a:r>
          </a:p>
        </p:txBody>
      </p:sp>
      <p:sp>
        <p:nvSpPr>
          <p:cNvPr id="46088" name="TextBox 29"/>
          <p:cNvSpPr txBox="1">
            <a:spLocks noChangeArrowheads="1"/>
          </p:cNvSpPr>
          <p:nvPr/>
        </p:nvSpPr>
        <p:spPr bwMode="auto">
          <a:xfrm>
            <a:off x="368300" y="5557838"/>
            <a:ext cx="1601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46089" name="TextBox 30"/>
          <p:cNvSpPr txBox="1">
            <a:spLocks noChangeArrowheads="1"/>
          </p:cNvSpPr>
          <p:nvPr/>
        </p:nvSpPr>
        <p:spPr bwMode="auto">
          <a:xfrm>
            <a:off x="398463" y="6172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Done</a:t>
            </a:r>
          </a:p>
        </p:txBody>
      </p:sp>
      <p:sp>
        <p:nvSpPr>
          <p:cNvPr id="46090" name="TextBox 31"/>
          <p:cNvSpPr txBox="1">
            <a:spLocks noChangeArrowheads="1"/>
          </p:cNvSpPr>
          <p:nvPr/>
        </p:nvSpPr>
        <p:spPr bwMode="auto">
          <a:xfrm>
            <a:off x="2103438" y="4267200"/>
            <a:ext cx="688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V0       V1       V2       V3       V4       V5  </a:t>
            </a:r>
          </a:p>
        </p:txBody>
      </p:sp>
      <p:sp>
        <p:nvSpPr>
          <p:cNvPr id="46091" name="TextBox 27"/>
          <p:cNvSpPr txBox="1">
            <a:spLocks noChangeArrowheads="1"/>
          </p:cNvSpPr>
          <p:nvPr/>
        </p:nvSpPr>
        <p:spPr bwMode="auto">
          <a:xfrm>
            <a:off x="2332038" y="6210300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55975" y="6210300"/>
            <a:ext cx="5635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43413" y="6219825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53063" y="6210300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97638" y="6210300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570788" y="6211888"/>
            <a:ext cx="561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46097" name="TextBox 38"/>
          <p:cNvSpPr txBox="1">
            <a:spLocks noChangeArrowheads="1"/>
          </p:cNvSpPr>
          <p:nvPr/>
        </p:nvSpPr>
        <p:spPr bwMode="auto">
          <a:xfrm>
            <a:off x="2332038" y="4856163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22638" y="4897438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375150" y="487045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5750" y="4870450"/>
            <a:ext cx="5635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443663" y="4870450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408863" y="4856163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46103" name="Oval 44"/>
          <p:cNvSpPr>
            <a:spLocks noChangeArrowheads="1"/>
          </p:cNvSpPr>
          <p:nvPr/>
        </p:nvSpPr>
        <p:spPr bwMode="auto">
          <a:xfrm>
            <a:off x="3502025" y="1285875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V2</a:t>
            </a:r>
          </a:p>
        </p:txBody>
      </p:sp>
      <p:sp>
        <p:nvSpPr>
          <p:cNvPr id="46104" name="Oval 45"/>
          <p:cNvSpPr>
            <a:spLocks noChangeArrowheads="1"/>
          </p:cNvSpPr>
          <p:nvPr/>
        </p:nvSpPr>
        <p:spPr bwMode="auto">
          <a:xfrm>
            <a:off x="5826125" y="1285875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V4</a:t>
            </a:r>
          </a:p>
        </p:txBody>
      </p:sp>
      <p:sp>
        <p:nvSpPr>
          <p:cNvPr id="46105" name="Oval 46"/>
          <p:cNvSpPr>
            <a:spLocks noChangeArrowheads="1"/>
          </p:cNvSpPr>
          <p:nvPr/>
        </p:nvSpPr>
        <p:spPr bwMode="auto">
          <a:xfrm>
            <a:off x="3494088" y="3159125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V3</a:t>
            </a:r>
          </a:p>
        </p:txBody>
      </p:sp>
      <p:sp>
        <p:nvSpPr>
          <p:cNvPr id="46106" name="Oval 47"/>
          <p:cNvSpPr>
            <a:spLocks noChangeArrowheads="1"/>
          </p:cNvSpPr>
          <p:nvPr/>
        </p:nvSpPr>
        <p:spPr bwMode="auto">
          <a:xfrm>
            <a:off x="5838825" y="3173413"/>
            <a:ext cx="990600" cy="1066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V5</a:t>
            </a:r>
          </a:p>
        </p:txBody>
      </p:sp>
      <p:cxnSp>
        <p:nvCxnSpPr>
          <p:cNvPr id="46107" name="Straight Connector 43007"/>
          <p:cNvCxnSpPr>
            <a:cxnSpLocks noChangeShapeType="1"/>
            <a:stCxn id="46084" idx="6"/>
            <a:endCxn id="46103" idx="2"/>
          </p:cNvCxnSpPr>
          <p:nvPr/>
        </p:nvCxnSpPr>
        <p:spPr bwMode="auto">
          <a:xfrm flipV="1">
            <a:off x="1905000" y="1819275"/>
            <a:ext cx="1597025" cy="9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Straight Connector 43012"/>
          <p:cNvCxnSpPr>
            <a:cxnSpLocks noChangeShapeType="1"/>
            <a:stCxn id="46084" idx="4"/>
            <a:endCxn id="46083" idx="0"/>
          </p:cNvCxnSpPr>
          <p:nvPr/>
        </p:nvCxnSpPr>
        <p:spPr bwMode="auto">
          <a:xfrm>
            <a:off x="1409700" y="2362200"/>
            <a:ext cx="0" cy="76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Straight Connector 43014"/>
          <p:cNvCxnSpPr>
            <a:cxnSpLocks noChangeShapeType="1"/>
            <a:stCxn id="46083" idx="6"/>
            <a:endCxn id="46105" idx="2"/>
          </p:cNvCxnSpPr>
          <p:nvPr/>
        </p:nvCxnSpPr>
        <p:spPr bwMode="auto">
          <a:xfrm>
            <a:off x="1905000" y="3657600"/>
            <a:ext cx="1589088" cy="34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0" name="Straight Connector 43016"/>
          <p:cNvCxnSpPr>
            <a:cxnSpLocks noChangeShapeType="1"/>
            <a:stCxn id="46103" idx="4"/>
            <a:endCxn id="46105" idx="0"/>
          </p:cNvCxnSpPr>
          <p:nvPr/>
        </p:nvCxnSpPr>
        <p:spPr bwMode="auto">
          <a:xfrm flipH="1">
            <a:off x="3989388" y="2352675"/>
            <a:ext cx="7937" cy="8064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1" name="Straight Connector 43018"/>
          <p:cNvCxnSpPr>
            <a:cxnSpLocks noChangeShapeType="1"/>
            <a:stCxn id="46103" idx="6"/>
            <a:endCxn id="46104" idx="2"/>
          </p:cNvCxnSpPr>
          <p:nvPr/>
        </p:nvCxnSpPr>
        <p:spPr bwMode="auto">
          <a:xfrm>
            <a:off x="4492625" y="1819275"/>
            <a:ext cx="13335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Straight Connector 43020"/>
          <p:cNvCxnSpPr>
            <a:cxnSpLocks noChangeShapeType="1"/>
            <a:stCxn id="46105" idx="6"/>
            <a:endCxn id="46106" idx="2"/>
          </p:cNvCxnSpPr>
          <p:nvPr/>
        </p:nvCxnSpPr>
        <p:spPr bwMode="auto">
          <a:xfrm>
            <a:off x="4484688" y="3692525"/>
            <a:ext cx="1354137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3" name="Straight Connector 43022"/>
          <p:cNvCxnSpPr>
            <a:cxnSpLocks noChangeShapeType="1"/>
            <a:stCxn id="46104" idx="4"/>
            <a:endCxn id="46106" idx="0"/>
          </p:cNvCxnSpPr>
          <p:nvPr/>
        </p:nvCxnSpPr>
        <p:spPr bwMode="auto">
          <a:xfrm>
            <a:off x="6321425" y="2352675"/>
            <a:ext cx="12700" cy="8207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Straight Connector 43024"/>
          <p:cNvCxnSpPr>
            <a:cxnSpLocks noChangeShapeType="1"/>
            <a:stCxn id="46083" idx="7"/>
            <a:endCxn id="46103" idx="3"/>
          </p:cNvCxnSpPr>
          <p:nvPr/>
        </p:nvCxnSpPr>
        <p:spPr bwMode="auto">
          <a:xfrm flipV="1">
            <a:off x="1760538" y="2195513"/>
            <a:ext cx="1887537" cy="10842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Straight Connector 43026"/>
          <p:cNvCxnSpPr>
            <a:cxnSpLocks noChangeShapeType="1"/>
            <a:stCxn id="46103" idx="5"/>
            <a:endCxn id="46106" idx="1"/>
          </p:cNvCxnSpPr>
          <p:nvPr/>
        </p:nvCxnSpPr>
        <p:spPr bwMode="auto">
          <a:xfrm>
            <a:off x="4348163" y="2195513"/>
            <a:ext cx="1635125" cy="1133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6" name="TextBox 43027"/>
          <p:cNvSpPr txBox="1">
            <a:spLocks noChangeArrowheads="1"/>
          </p:cNvSpPr>
          <p:nvPr/>
        </p:nvSpPr>
        <p:spPr bwMode="auto">
          <a:xfrm>
            <a:off x="4895850" y="1260475"/>
            <a:ext cx="696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117" name="TextBox 68"/>
          <p:cNvSpPr txBox="1">
            <a:spLocks noChangeArrowheads="1"/>
          </p:cNvSpPr>
          <p:nvPr/>
        </p:nvSpPr>
        <p:spPr bwMode="auto">
          <a:xfrm>
            <a:off x="6465888" y="2525713"/>
            <a:ext cx="696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118" name="TextBox 69"/>
          <p:cNvSpPr txBox="1">
            <a:spLocks noChangeArrowheads="1"/>
          </p:cNvSpPr>
          <p:nvPr/>
        </p:nvSpPr>
        <p:spPr bwMode="auto">
          <a:xfrm>
            <a:off x="2324100" y="2293938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119" name="TextBox 70"/>
          <p:cNvSpPr txBox="1">
            <a:spLocks noChangeArrowheads="1"/>
          </p:cNvSpPr>
          <p:nvPr/>
        </p:nvSpPr>
        <p:spPr bwMode="auto">
          <a:xfrm>
            <a:off x="4035425" y="2525713"/>
            <a:ext cx="69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120" name="TextBox 71"/>
          <p:cNvSpPr txBox="1">
            <a:spLocks noChangeArrowheads="1"/>
          </p:cNvSpPr>
          <p:nvPr/>
        </p:nvSpPr>
        <p:spPr bwMode="auto">
          <a:xfrm>
            <a:off x="5006975" y="2284413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6121" name="TextBox 72"/>
          <p:cNvSpPr txBox="1">
            <a:spLocks noChangeArrowheads="1"/>
          </p:cNvSpPr>
          <p:nvPr/>
        </p:nvSpPr>
        <p:spPr bwMode="auto">
          <a:xfrm>
            <a:off x="2468563" y="3624263"/>
            <a:ext cx="696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6122" name="TextBox 73"/>
          <p:cNvSpPr txBox="1">
            <a:spLocks noChangeArrowheads="1"/>
          </p:cNvSpPr>
          <p:nvPr/>
        </p:nvSpPr>
        <p:spPr bwMode="auto">
          <a:xfrm>
            <a:off x="4835525" y="3670300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123" name="TextBox 74"/>
          <p:cNvSpPr txBox="1">
            <a:spLocks noChangeArrowheads="1"/>
          </p:cNvSpPr>
          <p:nvPr/>
        </p:nvSpPr>
        <p:spPr bwMode="auto">
          <a:xfrm>
            <a:off x="2378075" y="1341438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6124" name="TextBox 75"/>
          <p:cNvSpPr txBox="1">
            <a:spLocks noChangeArrowheads="1"/>
          </p:cNvSpPr>
          <p:nvPr/>
        </p:nvSpPr>
        <p:spPr bwMode="auto">
          <a:xfrm>
            <a:off x="949325" y="2436813"/>
            <a:ext cx="696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6125" name="TextBox 43028"/>
          <p:cNvSpPr txBox="1">
            <a:spLocks noChangeArrowheads="1"/>
          </p:cNvSpPr>
          <p:nvPr/>
        </p:nvSpPr>
        <p:spPr bwMode="auto">
          <a:xfrm>
            <a:off x="19050" y="3987800"/>
            <a:ext cx="1296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source</a:t>
            </a:r>
          </a:p>
        </p:txBody>
      </p:sp>
      <p:sp>
        <p:nvSpPr>
          <p:cNvPr id="46126" name="Rectangle 43030"/>
          <p:cNvSpPr>
            <a:spLocks noChangeArrowheads="1"/>
          </p:cNvSpPr>
          <p:nvPr/>
        </p:nvSpPr>
        <p:spPr bwMode="auto">
          <a:xfrm>
            <a:off x="82550" y="2614613"/>
            <a:ext cx="809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curr</a:t>
            </a:r>
          </a:p>
        </p:txBody>
      </p:sp>
      <p:sp>
        <p:nvSpPr>
          <p:cNvPr id="80" name="Line 55"/>
          <p:cNvSpPr>
            <a:spLocks noChangeShapeType="1"/>
          </p:cNvSpPr>
          <p:nvPr/>
        </p:nvSpPr>
        <p:spPr bwMode="auto">
          <a:xfrm>
            <a:off x="374650" y="3122613"/>
            <a:ext cx="503238" cy="3619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397250" y="5513388"/>
            <a:ext cx="5635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405313" y="5497513"/>
            <a:ext cx="561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26075" y="5484813"/>
            <a:ext cx="5635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379788" y="4905375"/>
            <a:ext cx="5635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402138" y="4905375"/>
            <a:ext cx="5619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453063" y="4932363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7" name="Line 55"/>
          <p:cNvSpPr>
            <a:spLocks noChangeShapeType="1"/>
          </p:cNvSpPr>
          <p:nvPr/>
        </p:nvSpPr>
        <p:spPr bwMode="auto">
          <a:xfrm>
            <a:off x="927100" y="2882900"/>
            <a:ext cx="2332038" cy="5461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0838" y="6219825"/>
            <a:ext cx="563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43033" name="TextBox 43032"/>
          <p:cNvSpPr txBox="1">
            <a:spLocks noChangeArrowheads="1"/>
          </p:cNvSpPr>
          <p:nvPr/>
        </p:nvSpPr>
        <p:spPr bwMode="auto">
          <a:xfrm>
            <a:off x="7508875" y="5484813"/>
            <a:ext cx="280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523163" y="4897438"/>
            <a:ext cx="280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 flipV="1">
            <a:off x="985838" y="2055813"/>
            <a:ext cx="2286000" cy="865187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TextBox 43033"/>
          <p:cNvSpPr txBox="1">
            <a:spLocks noChangeArrowheads="1"/>
          </p:cNvSpPr>
          <p:nvPr/>
        </p:nvSpPr>
        <p:spPr bwMode="auto">
          <a:xfrm>
            <a:off x="6503988" y="488315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497638" y="5456238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452938" y="6210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97" name="Line 55"/>
          <p:cNvSpPr>
            <a:spLocks noChangeShapeType="1"/>
          </p:cNvSpPr>
          <p:nvPr/>
        </p:nvSpPr>
        <p:spPr bwMode="auto">
          <a:xfrm flipV="1">
            <a:off x="404813" y="2195513"/>
            <a:ext cx="508000" cy="53181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TextBox 43034"/>
          <p:cNvSpPr txBox="1">
            <a:spLocks noChangeArrowheads="1"/>
          </p:cNvSpPr>
          <p:nvPr/>
        </p:nvSpPr>
        <p:spPr bwMode="auto">
          <a:xfrm>
            <a:off x="3335338" y="6224588"/>
            <a:ext cx="234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99" name="Line 55"/>
          <p:cNvSpPr>
            <a:spLocks noChangeShapeType="1"/>
          </p:cNvSpPr>
          <p:nvPr/>
        </p:nvSpPr>
        <p:spPr bwMode="auto">
          <a:xfrm>
            <a:off x="909638" y="2879725"/>
            <a:ext cx="4794250" cy="5461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Box 43035"/>
          <p:cNvSpPr txBox="1">
            <a:spLocks noChangeArrowheads="1"/>
          </p:cNvSpPr>
          <p:nvPr/>
        </p:nvSpPr>
        <p:spPr bwMode="auto">
          <a:xfrm>
            <a:off x="6483350" y="6203950"/>
            <a:ext cx="28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 flipH="1">
            <a:off x="7553325" y="6210300"/>
            <a:ext cx="192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102" name="Line 55"/>
          <p:cNvSpPr>
            <a:spLocks noChangeShapeType="1"/>
          </p:cNvSpPr>
          <p:nvPr/>
        </p:nvSpPr>
        <p:spPr bwMode="auto">
          <a:xfrm flipV="1">
            <a:off x="985838" y="2251075"/>
            <a:ext cx="4840287" cy="5826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7" grpId="1" animBg="1"/>
      <p:bldP spid="89" grpId="0"/>
      <p:bldP spid="43033" grpId="0"/>
      <p:bldP spid="92" grpId="0"/>
      <p:bldP spid="93" grpId="0" animBg="1"/>
      <p:bldP spid="93" grpId="1" animBg="1"/>
      <p:bldP spid="43034" grpId="0"/>
      <p:bldP spid="95" grpId="0"/>
      <p:bldP spid="96" grpId="0"/>
      <p:bldP spid="97" grpId="0" animBg="1"/>
      <p:bldP spid="97" grpId="1" animBg="1"/>
      <p:bldP spid="43035" grpId="0"/>
      <p:bldP spid="99" grpId="0" animBg="1"/>
      <p:bldP spid="99" grpId="1" animBg="1"/>
      <p:bldP spid="43036" grpId="0"/>
      <p:bldP spid="101" grpId="0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Big O</a:t>
            </a:r>
          </a:p>
        </p:txBody>
      </p:sp>
      <p:sp>
        <p:nvSpPr>
          <p:cNvPr id="43011" name="Text 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2400" y="990600"/>
            <a:ext cx="8839200" cy="5139869"/>
          </a:xfrm>
          <a:prstGeom prst="rect">
            <a:avLst/>
          </a:prstGeom>
          <a:blipFill rotWithShape="0">
            <a:blip r:embed="rId2"/>
            <a:stretch>
              <a:fillRect l="-2069" t="-1542" r="-966" b="-166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314450"/>
            <a:ext cx="9096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Dijkstra’s Algorithm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48400" y="3429000"/>
            <a:ext cx="463550" cy="533400"/>
          </a:xfrm>
          <a:prstGeom prst="ellipse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80808"/>
              </a:solidFill>
              <a:latin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flipV="1">
            <a:off x="5857875" y="2493963"/>
            <a:ext cx="152400" cy="1222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DDDDDD"/>
              </a:solidFill>
              <a:latin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 flipV="1">
            <a:off x="2749550" y="2303463"/>
            <a:ext cx="3108325" cy="2508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8600" y="5503863"/>
            <a:ext cx="7620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(1,130 mi) from Oklahoma City to Las Vegas and (442.3 mi) from Houston to Oklahoma City 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0" y="2428875"/>
            <a:ext cx="2286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Dijkstra’s only considers distance from source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6350" y="2416175"/>
            <a:ext cx="2162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We should consider the distance from the target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16" grpId="0"/>
      <p:bldP spid="23" grpId="0"/>
      <p:bldP spid="23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A* Algorithm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PriorityQueue</a:t>
            </a:r>
            <a:r>
              <a:rPr lang="en-US" altLang="en-US">
                <a:latin typeface="Tahoma" panose="020B0604030504040204" pitchFamily="34" charset="0"/>
              </a:rPr>
              <a:t> ordering is based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92D050"/>
                </a:solidFill>
                <a:latin typeface="Tahoma" panose="020B0604030504040204" pitchFamily="34" charset="0"/>
              </a:rPr>
              <a:t>f(n) = g(n)  + h(n)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where g(n) is the cost or distance from start to vertex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h(n) is the heuristic estimated cost from vertex n to goal vertex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WordArt 3"/>
          <p:cNvSpPr>
            <a:spLocks noChangeArrowheads="1" noChangeShapeType="1" noTextEdit="1"/>
          </p:cNvSpPr>
          <p:nvPr/>
        </p:nvSpPr>
        <p:spPr bwMode="auto">
          <a:xfrm>
            <a:off x="1524000" y="152400"/>
            <a:ext cx="548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A* Algorithm</a:t>
            </a:r>
          </a:p>
        </p:txBody>
      </p:sp>
      <p:pic>
        <p:nvPicPr>
          <p:cNvPr id="522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790700"/>
            <a:ext cx="90582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Oval 2"/>
          <p:cNvSpPr>
            <a:spLocks noChangeArrowheads="1"/>
          </p:cNvSpPr>
          <p:nvPr/>
        </p:nvSpPr>
        <p:spPr bwMode="auto">
          <a:xfrm>
            <a:off x="6248400" y="40386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29" name="Oval 13"/>
          <p:cNvSpPr>
            <a:spLocks noChangeArrowheads="1"/>
          </p:cNvSpPr>
          <p:nvPr/>
        </p:nvSpPr>
        <p:spPr bwMode="auto">
          <a:xfrm>
            <a:off x="5205413" y="39147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0" name="Oval 14"/>
          <p:cNvSpPr>
            <a:spLocks noChangeArrowheads="1"/>
          </p:cNvSpPr>
          <p:nvPr/>
        </p:nvSpPr>
        <p:spPr bwMode="auto">
          <a:xfrm>
            <a:off x="6019800" y="40386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1" name="Oval 15"/>
          <p:cNvSpPr>
            <a:spLocks noChangeArrowheads="1"/>
          </p:cNvSpPr>
          <p:nvPr/>
        </p:nvSpPr>
        <p:spPr bwMode="auto">
          <a:xfrm>
            <a:off x="5943600" y="40274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2" name="Oval 16"/>
          <p:cNvSpPr>
            <a:spLocks noChangeArrowheads="1"/>
          </p:cNvSpPr>
          <p:nvPr/>
        </p:nvSpPr>
        <p:spPr bwMode="auto">
          <a:xfrm>
            <a:off x="5357813" y="38100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3" name="Oval 17"/>
          <p:cNvSpPr>
            <a:spLocks noChangeArrowheads="1"/>
          </p:cNvSpPr>
          <p:nvPr/>
        </p:nvSpPr>
        <p:spPr bwMode="auto">
          <a:xfrm>
            <a:off x="5475288" y="39512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4" name="Oval 18"/>
          <p:cNvSpPr>
            <a:spLocks noChangeArrowheads="1"/>
          </p:cNvSpPr>
          <p:nvPr/>
        </p:nvSpPr>
        <p:spPr bwMode="auto">
          <a:xfrm>
            <a:off x="5503863" y="40274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5" name="Oval 19"/>
          <p:cNvSpPr>
            <a:spLocks noChangeArrowheads="1"/>
          </p:cNvSpPr>
          <p:nvPr/>
        </p:nvSpPr>
        <p:spPr bwMode="auto">
          <a:xfrm>
            <a:off x="5694363" y="40513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6" name="Oval 20"/>
          <p:cNvSpPr>
            <a:spLocks noChangeArrowheads="1"/>
          </p:cNvSpPr>
          <p:nvPr/>
        </p:nvSpPr>
        <p:spPr bwMode="auto">
          <a:xfrm>
            <a:off x="5129213" y="36861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7" name="Oval 21"/>
          <p:cNvSpPr>
            <a:spLocks noChangeArrowheads="1"/>
          </p:cNvSpPr>
          <p:nvPr/>
        </p:nvSpPr>
        <p:spPr bwMode="auto">
          <a:xfrm>
            <a:off x="4994275" y="382111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8" name="Oval 22"/>
          <p:cNvSpPr>
            <a:spLocks noChangeArrowheads="1"/>
          </p:cNvSpPr>
          <p:nvPr/>
        </p:nvSpPr>
        <p:spPr bwMode="auto">
          <a:xfrm>
            <a:off x="4865688" y="36464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39" name="Oval 24"/>
          <p:cNvSpPr>
            <a:spLocks noChangeArrowheads="1"/>
          </p:cNvSpPr>
          <p:nvPr/>
        </p:nvSpPr>
        <p:spPr bwMode="auto">
          <a:xfrm>
            <a:off x="4765675" y="375126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0" name="Oval 25"/>
          <p:cNvSpPr>
            <a:spLocks noChangeArrowheads="1"/>
          </p:cNvSpPr>
          <p:nvPr/>
        </p:nvSpPr>
        <p:spPr bwMode="auto">
          <a:xfrm>
            <a:off x="4565650" y="37623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1" name="Oval 26"/>
          <p:cNvSpPr>
            <a:spLocks noChangeArrowheads="1"/>
          </p:cNvSpPr>
          <p:nvPr/>
        </p:nvSpPr>
        <p:spPr bwMode="auto">
          <a:xfrm>
            <a:off x="5770563" y="41275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2" name="Oval 27"/>
          <p:cNvSpPr>
            <a:spLocks noChangeArrowheads="1"/>
          </p:cNvSpPr>
          <p:nvPr/>
        </p:nvSpPr>
        <p:spPr bwMode="auto">
          <a:xfrm>
            <a:off x="4291013" y="355282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3" name="Oval 28"/>
          <p:cNvSpPr>
            <a:spLocks noChangeArrowheads="1"/>
          </p:cNvSpPr>
          <p:nvPr/>
        </p:nvSpPr>
        <p:spPr bwMode="auto">
          <a:xfrm>
            <a:off x="4143375" y="34575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4" name="Oval 29"/>
          <p:cNvSpPr>
            <a:spLocks noChangeArrowheads="1"/>
          </p:cNvSpPr>
          <p:nvPr/>
        </p:nvSpPr>
        <p:spPr bwMode="auto">
          <a:xfrm>
            <a:off x="3944938" y="34940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5" name="Oval 30"/>
          <p:cNvSpPr>
            <a:spLocks noChangeArrowheads="1"/>
          </p:cNvSpPr>
          <p:nvPr/>
        </p:nvSpPr>
        <p:spPr bwMode="auto">
          <a:xfrm>
            <a:off x="4238625" y="36576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6" name="Oval 31"/>
          <p:cNvSpPr>
            <a:spLocks noChangeArrowheads="1"/>
          </p:cNvSpPr>
          <p:nvPr/>
        </p:nvSpPr>
        <p:spPr bwMode="auto">
          <a:xfrm>
            <a:off x="4408488" y="37623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7" name="Oval 32"/>
          <p:cNvSpPr>
            <a:spLocks noChangeArrowheads="1"/>
          </p:cNvSpPr>
          <p:nvPr/>
        </p:nvSpPr>
        <p:spPr bwMode="auto">
          <a:xfrm>
            <a:off x="3359150" y="351631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8" name="Oval 33"/>
          <p:cNvSpPr>
            <a:spLocks noChangeArrowheads="1"/>
          </p:cNvSpPr>
          <p:nvPr/>
        </p:nvSpPr>
        <p:spPr bwMode="auto">
          <a:xfrm>
            <a:off x="3095625" y="313055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49" name="Oval 34"/>
          <p:cNvSpPr>
            <a:spLocks noChangeArrowheads="1"/>
          </p:cNvSpPr>
          <p:nvPr/>
        </p:nvSpPr>
        <p:spPr bwMode="auto">
          <a:xfrm>
            <a:off x="3224213" y="335280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0" name="Oval 35"/>
          <p:cNvSpPr>
            <a:spLocks noChangeArrowheads="1"/>
          </p:cNvSpPr>
          <p:nvPr/>
        </p:nvSpPr>
        <p:spPr bwMode="auto">
          <a:xfrm>
            <a:off x="3851275" y="34940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1" name="Oval 36"/>
          <p:cNvSpPr>
            <a:spLocks noChangeArrowheads="1"/>
          </p:cNvSpPr>
          <p:nvPr/>
        </p:nvSpPr>
        <p:spPr bwMode="auto">
          <a:xfrm>
            <a:off x="3598863" y="3457575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2" name="Oval 37"/>
          <p:cNvSpPr>
            <a:spLocks noChangeArrowheads="1"/>
          </p:cNvSpPr>
          <p:nvPr/>
        </p:nvSpPr>
        <p:spPr bwMode="auto">
          <a:xfrm>
            <a:off x="2847975" y="297815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3" name="Oval 38"/>
          <p:cNvSpPr>
            <a:spLocks noChangeArrowheads="1"/>
          </p:cNvSpPr>
          <p:nvPr/>
        </p:nvSpPr>
        <p:spPr bwMode="auto">
          <a:xfrm>
            <a:off x="2819400" y="275431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4" name="Oval 39"/>
          <p:cNvSpPr>
            <a:spLocks noChangeArrowheads="1"/>
          </p:cNvSpPr>
          <p:nvPr/>
        </p:nvSpPr>
        <p:spPr bwMode="auto">
          <a:xfrm>
            <a:off x="3000375" y="313531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5" name="Oval 40"/>
          <p:cNvSpPr>
            <a:spLocks noChangeArrowheads="1"/>
          </p:cNvSpPr>
          <p:nvPr/>
        </p:nvSpPr>
        <p:spPr bwMode="auto">
          <a:xfrm>
            <a:off x="2601913" y="266065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6" name="Oval 41"/>
          <p:cNvSpPr>
            <a:spLocks noChangeArrowheads="1"/>
          </p:cNvSpPr>
          <p:nvPr/>
        </p:nvSpPr>
        <p:spPr bwMode="auto">
          <a:xfrm>
            <a:off x="3074988" y="322421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7" name="Oval 42"/>
          <p:cNvSpPr>
            <a:spLocks noChangeArrowheads="1"/>
          </p:cNvSpPr>
          <p:nvPr/>
        </p:nvSpPr>
        <p:spPr bwMode="auto">
          <a:xfrm>
            <a:off x="2743200" y="2833688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8" name="Oval 43"/>
          <p:cNvSpPr>
            <a:spLocks noChangeArrowheads="1"/>
          </p:cNvSpPr>
          <p:nvPr/>
        </p:nvSpPr>
        <p:spPr bwMode="auto">
          <a:xfrm>
            <a:off x="3603625" y="3598863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2259" name="Oval 44"/>
          <p:cNvSpPr>
            <a:spLocks noChangeArrowheads="1"/>
          </p:cNvSpPr>
          <p:nvPr/>
        </p:nvSpPr>
        <p:spPr bwMode="auto">
          <a:xfrm>
            <a:off x="3394075" y="3346450"/>
            <a:ext cx="304800" cy="304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4191</TotalTime>
  <Words>670</Words>
  <Application>Microsoft Office PowerPoint</Application>
  <PresentationFormat>On-screen Show (4:3)</PresentationFormat>
  <Paragraphs>231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Impact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Recursion</dc:subject>
  <dc:creator>A+ Computer Science</dc:creator>
  <cp:keywords>www.apluscompsci.com</cp:keywords>
  <dc:description>Recursion_x000d_
©A+ Computer Science_x000d_
www.apluscompsci.com</dc:description>
  <cp:lastModifiedBy>WELDON JASIK</cp:lastModifiedBy>
  <cp:revision>489</cp:revision>
  <cp:lastPrinted>2018-03-06T14:03:40Z</cp:lastPrinted>
  <dcterms:created xsi:type="dcterms:W3CDTF">1995-06-17T23:31:02Z</dcterms:created>
  <dcterms:modified xsi:type="dcterms:W3CDTF">2019-04-29T17:26:31Z</dcterms:modified>
  <cp:category>www.apluscomspci.com</cp:category>
</cp:coreProperties>
</file>