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7" r:id="rId2"/>
    <p:sldId id="259" r:id="rId3"/>
    <p:sldId id="270" r:id="rId4"/>
    <p:sldId id="260" r:id="rId5"/>
    <p:sldId id="261" r:id="rId6"/>
    <p:sldId id="302" r:id="rId7"/>
    <p:sldId id="274" r:id="rId8"/>
    <p:sldId id="275" r:id="rId9"/>
    <p:sldId id="276" r:id="rId10"/>
    <p:sldId id="277" r:id="rId11"/>
    <p:sldId id="278" r:id="rId12"/>
    <p:sldId id="279"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5" r:id="rId27"/>
    <p:sldId id="296" r:id="rId28"/>
    <p:sldId id="297" r:id="rId29"/>
    <p:sldId id="298" r:id="rId30"/>
    <p:sldId id="299" r:id="rId31"/>
    <p:sldId id="300" r:id="rId32"/>
    <p:sldId id="301" r:id="rId33"/>
    <p:sldId id="268"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77396" autoAdjust="0"/>
  </p:normalViewPr>
  <p:slideViewPr>
    <p:cSldViewPr snapToGrid="0">
      <p:cViewPr varScale="1">
        <p:scale>
          <a:sx n="68" d="100"/>
          <a:sy n="68" d="100"/>
        </p:scale>
        <p:origin x="130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69AFB5-F799-4D06-92DD-C51F6C49E2DD}" type="datetimeFigureOut">
              <a:rPr lang="en-US" smtClean="0"/>
              <a:t>3/19/2018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624C7C-75BF-40D7-9DD6-F528632A190E}" type="slidenum">
              <a:rPr lang="en-US" smtClean="0"/>
              <a:t>‹#›</a:t>
            </a:fld>
            <a:endParaRPr lang="en-US"/>
          </a:p>
        </p:txBody>
      </p:sp>
    </p:spTree>
    <p:extLst>
      <p:ext uri="{BB962C8B-B14F-4D97-AF65-F5344CB8AC3E}">
        <p14:creationId xmlns:p14="http://schemas.microsoft.com/office/powerpoint/2010/main" val="2771762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mathworld.wolfram.com/DirectedGraph.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Directed_graph"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n.wikipedia.org/wiki/Edge_(graph_theory)" TargetMode="External"/><Relationship Id="rId5" Type="http://schemas.openxmlformats.org/officeDocument/2006/relationships/hyperlink" Target="https://en.wikipedia.org/wiki/Vertex_(graph_theory)" TargetMode="External"/><Relationship Id="rId4" Type="http://schemas.openxmlformats.org/officeDocument/2006/relationships/hyperlink" Target="https://en.wikipedia.org/wiki/Cycle_graph#Directed_cycle_graph"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1371600" y="1143000"/>
            <a:ext cx="4114800" cy="3086100"/>
          </a:xfrm>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305008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Diagram from </a:t>
            </a:r>
            <a:r>
              <a:rPr lang="en-US" altLang="en-US" dirty="0" err="1"/>
              <a:t>Cormen</a:t>
            </a:r>
            <a:endParaRPr lang="en-US" altLang="en-US" dirty="0"/>
          </a:p>
        </p:txBody>
      </p:sp>
      <p:sp>
        <p:nvSpPr>
          <p:cNvPr id="4" name="Slide Number Placeholder 3"/>
          <p:cNvSpPr>
            <a:spLocks noGrp="1"/>
          </p:cNvSpPr>
          <p:nvPr>
            <p:ph type="sldNum" sz="quarter" idx="10"/>
          </p:nvPr>
        </p:nvSpPr>
        <p:spPr/>
        <p:txBody>
          <a:bodyPr/>
          <a:lstStyle/>
          <a:p>
            <a:fld id="{97624C7C-75BF-40D7-9DD6-F528632A190E}" type="slidenum">
              <a:rPr lang="en-US" smtClean="0"/>
              <a:t>13</a:t>
            </a:fld>
            <a:endParaRPr lang="en-US"/>
          </a:p>
        </p:txBody>
      </p:sp>
    </p:spTree>
    <p:extLst>
      <p:ext uri="{BB962C8B-B14F-4D97-AF65-F5344CB8AC3E}">
        <p14:creationId xmlns:p14="http://schemas.microsoft.com/office/powerpoint/2010/main" val="3631177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p:cNvSpPr>
          <p:nvPr>
            <p:ph type="sldImg"/>
          </p:nvPr>
        </p:nvSpPr>
        <p:spPr bwMode="auto">
          <a:xfrm>
            <a:off x="1350963" y="1162050"/>
            <a:ext cx="4181475" cy="31369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xfrm>
            <a:off x="688975" y="4473575"/>
            <a:ext cx="5505450" cy="36607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760745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p:cNvSpPr>
          <p:nvPr>
            <p:ph type="sldImg"/>
          </p:nvPr>
        </p:nvSpPr>
        <p:spPr bwMode="auto">
          <a:xfrm>
            <a:off x="1350963" y="1162050"/>
            <a:ext cx="4181475" cy="31369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xfrm>
            <a:off x="688975" y="4473575"/>
            <a:ext cx="5505450" cy="36607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This is just one topological sort from this graph. There are several others.</a:t>
            </a:r>
          </a:p>
        </p:txBody>
      </p:sp>
    </p:spTree>
    <p:extLst>
      <p:ext uri="{BB962C8B-B14F-4D97-AF65-F5344CB8AC3E}">
        <p14:creationId xmlns:p14="http://schemas.microsoft.com/office/powerpoint/2010/main" val="2909413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p:cNvSpPr>
          <p:nvPr>
            <p:ph type="sldImg"/>
          </p:nvPr>
        </p:nvSpPr>
        <p:spPr bwMode="auto">
          <a:xfrm>
            <a:off x="1350963" y="1162050"/>
            <a:ext cx="4181475" cy="31369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xfrm>
            <a:off x="688975" y="4473575"/>
            <a:ext cx="5505450" cy="36607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097567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p:cNvSpPr>
          <p:nvPr>
            <p:ph type="sldImg"/>
          </p:nvPr>
        </p:nvSpPr>
        <p:spPr bwMode="auto">
          <a:xfrm>
            <a:off x="1350963" y="1162050"/>
            <a:ext cx="4181475" cy="31369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xfrm>
            <a:off x="688975" y="4473575"/>
            <a:ext cx="5505450" cy="36607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579898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p:cNvSpPr>
          <p:nvPr>
            <p:ph type="sldImg"/>
          </p:nvPr>
        </p:nvSpPr>
        <p:spPr bwMode="auto">
          <a:xfrm>
            <a:off x="1350963" y="1162050"/>
            <a:ext cx="4181475" cy="31369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xfrm>
            <a:off x="688975" y="4473575"/>
            <a:ext cx="5505450" cy="36607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t>Kosaraju's algorithm</a:t>
            </a:r>
            <a:r>
              <a:rPr lang="en-US" altLang="en-US"/>
              <a:t> (also known as the </a:t>
            </a:r>
            <a:r>
              <a:rPr lang="en-US" altLang="en-US" b="1"/>
              <a:t>Kosaraju–Sharir algorithm</a:t>
            </a:r>
            <a:r>
              <a:rPr lang="en-US" altLang="en-US"/>
              <a:t>) is a linear time algorithm to find the strongly connected components of a directed graph. Aho, Hopcroft and Ullman credit it to an unpublished paper from 1978 by S. Rao Kosaraju. The same algorithm was independently discovered by Micha Sharir and published by him in 1981. It makes use of the fact that the transpose graph (the same graph with the direction of every edge reversed) has exactly the same strongly connected components as the original graph. – Wikipedia</a:t>
            </a:r>
          </a:p>
          <a:p>
            <a:endParaRPr lang="en-US" altLang="en-US"/>
          </a:p>
          <a:p>
            <a:r>
              <a:rPr lang="en-US" altLang="en-US"/>
              <a:t>An alternative algorithm credited to Robert Tarjan is also done in linear time and only has one call to DFS.</a:t>
            </a:r>
          </a:p>
        </p:txBody>
      </p:sp>
    </p:spTree>
    <p:extLst>
      <p:ext uri="{BB962C8B-B14F-4D97-AF65-F5344CB8AC3E}">
        <p14:creationId xmlns:p14="http://schemas.microsoft.com/office/powerpoint/2010/main" val="950486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p:cNvSpPr>
          <p:nvPr>
            <p:ph type="sldImg"/>
          </p:nvPr>
        </p:nvSpPr>
        <p:spPr bwMode="auto">
          <a:xfrm>
            <a:off x="1350963" y="1162050"/>
            <a:ext cx="4181475" cy="31369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xfrm>
            <a:off x="688975" y="4473575"/>
            <a:ext cx="5505450" cy="36607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393831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bwMode="auto">
          <a:xfrm>
            <a:off x="1350963" y="1162050"/>
            <a:ext cx="4181475" cy="31369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xfrm>
            <a:off x="688975" y="4473575"/>
            <a:ext cx="5505450" cy="36607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2002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624C7C-75BF-40D7-9DD6-F528632A190E}" type="slidenum">
              <a:rPr lang="en-US" smtClean="0"/>
              <a:t>33</a:t>
            </a:fld>
            <a:endParaRPr lang="en-US"/>
          </a:p>
        </p:txBody>
      </p:sp>
    </p:spTree>
    <p:extLst>
      <p:ext uri="{BB962C8B-B14F-4D97-AF65-F5344CB8AC3E}">
        <p14:creationId xmlns:p14="http://schemas.microsoft.com/office/powerpoint/2010/main" val="3880524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624C7C-75BF-40D7-9DD6-F528632A190E}" type="slidenum">
              <a:rPr lang="en-US" smtClean="0"/>
              <a:t>2</a:t>
            </a:fld>
            <a:endParaRPr lang="en-US"/>
          </a:p>
        </p:txBody>
      </p:sp>
    </p:spTree>
    <p:extLst>
      <p:ext uri="{BB962C8B-B14F-4D97-AF65-F5344CB8AC3E}">
        <p14:creationId xmlns:p14="http://schemas.microsoft.com/office/powerpoint/2010/main" val="1681805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624C7C-75BF-40D7-9DD6-F528632A190E}" type="slidenum">
              <a:rPr lang="en-US" smtClean="0"/>
              <a:t>3</a:t>
            </a:fld>
            <a:endParaRPr lang="en-US"/>
          </a:p>
        </p:txBody>
      </p:sp>
    </p:spTree>
    <p:extLst>
      <p:ext uri="{BB962C8B-B14F-4D97-AF65-F5344CB8AC3E}">
        <p14:creationId xmlns:p14="http://schemas.microsoft.com/office/powerpoint/2010/main" val="3337087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624C7C-75BF-40D7-9DD6-F528632A190E}" type="slidenum">
              <a:rPr lang="en-US" smtClean="0"/>
              <a:t>4</a:t>
            </a:fld>
            <a:endParaRPr lang="en-US"/>
          </a:p>
        </p:txBody>
      </p:sp>
    </p:spTree>
    <p:extLst>
      <p:ext uri="{BB962C8B-B14F-4D97-AF65-F5344CB8AC3E}">
        <p14:creationId xmlns:p14="http://schemas.microsoft.com/office/powerpoint/2010/main" val="2948212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624C7C-75BF-40D7-9DD6-F528632A190E}" type="slidenum">
              <a:rPr lang="en-US" smtClean="0"/>
              <a:t>5</a:t>
            </a:fld>
            <a:endParaRPr lang="en-US"/>
          </a:p>
        </p:txBody>
      </p:sp>
    </p:spTree>
    <p:extLst>
      <p:ext uri="{BB962C8B-B14F-4D97-AF65-F5344CB8AC3E}">
        <p14:creationId xmlns:p14="http://schemas.microsoft.com/office/powerpoint/2010/main" val="93252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p:cNvSpPr>
          <p:nvPr>
            <p:ph type="sldImg"/>
          </p:nvPr>
        </p:nvSpPr>
        <p:spPr bwMode="auto">
          <a:xfrm>
            <a:off x="1350963" y="1162050"/>
            <a:ext cx="4181475" cy="31369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xfrm>
            <a:off x="688975" y="4473575"/>
            <a:ext cx="5505450" cy="36607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892318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p:cNvSpPr>
          <p:nvPr>
            <p:ph type="sldImg"/>
          </p:nvPr>
        </p:nvSpPr>
        <p:spPr bwMode="auto">
          <a:xfrm>
            <a:off x="1350963" y="1162050"/>
            <a:ext cx="4181475" cy="31369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xfrm>
            <a:off x="688975" y="4473575"/>
            <a:ext cx="5505450" cy="36607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A digraph is strongly connected if there is a directed path from every vertex to every other vertex. </a:t>
            </a:r>
          </a:p>
          <a:p>
            <a:r>
              <a:rPr lang="en-US" altLang="en-US" dirty="0"/>
              <a:t>Think six degrees of separation or the Kevin Bacon number</a:t>
            </a:r>
            <a:r>
              <a:rPr lang="en-US" altLang="en-US" dirty="0" smtClean="0"/>
              <a:t>.</a:t>
            </a:r>
          </a:p>
          <a:p>
            <a:endParaRPr lang="en-US" altLang="en-US" dirty="0" smtClean="0"/>
          </a:p>
          <a:p>
            <a:r>
              <a:rPr lang="en-US" sz="1200" b="0" i="0" kern="1200" dirty="0" smtClean="0">
                <a:solidFill>
                  <a:schemeClr val="tx1"/>
                </a:solidFill>
                <a:effectLst/>
                <a:latin typeface="+mn-lt"/>
                <a:ea typeface="+mn-ea"/>
                <a:cs typeface="+mn-cs"/>
              </a:rPr>
              <a:t>I.e.  A strongly connected digraph is a </a:t>
            </a:r>
            <a:r>
              <a:rPr lang="en-US" sz="1200" b="0" i="0" u="none" strike="noStrike" kern="1200" dirty="0" smtClean="0">
                <a:solidFill>
                  <a:schemeClr val="tx1"/>
                </a:solidFill>
                <a:effectLst/>
                <a:latin typeface="+mn-lt"/>
                <a:ea typeface="+mn-ea"/>
                <a:cs typeface="+mn-cs"/>
                <a:hlinkClick r:id="rId3"/>
              </a:rPr>
              <a:t>directed graph</a:t>
            </a:r>
            <a:r>
              <a:rPr lang="en-US" sz="1200" b="0" i="0" kern="1200" dirty="0" smtClean="0">
                <a:solidFill>
                  <a:schemeClr val="tx1"/>
                </a:solidFill>
                <a:effectLst/>
                <a:latin typeface="+mn-lt"/>
                <a:ea typeface="+mn-ea"/>
                <a:cs typeface="+mn-cs"/>
              </a:rPr>
              <a:t> in which it is possible to reach any node starting from any other node by traversing edges in the direction(s) in which they point.</a:t>
            </a:r>
            <a:endParaRPr lang="en-US" altLang="en-US" dirty="0"/>
          </a:p>
        </p:txBody>
      </p:sp>
    </p:spTree>
    <p:extLst>
      <p:ext uri="{BB962C8B-B14F-4D97-AF65-F5344CB8AC3E}">
        <p14:creationId xmlns:p14="http://schemas.microsoft.com/office/powerpoint/2010/main" val="953684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p:cNvSpPr>
          <p:nvPr>
            <p:ph type="sldImg"/>
          </p:nvPr>
        </p:nvSpPr>
        <p:spPr bwMode="auto">
          <a:xfrm>
            <a:off x="1350963" y="1162050"/>
            <a:ext cx="4181475" cy="31369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xfrm>
            <a:off x="688975" y="4473575"/>
            <a:ext cx="5505450" cy="36607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405674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bwMode="auto">
          <a:xfrm>
            <a:off x="1350963" y="1162050"/>
            <a:ext cx="4181475" cy="31369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xfrm>
            <a:off x="688975" y="4473575"/>
            <a:ext cx="5505450" cy="36607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kern="1200" smtClean="0">
                <a:solidFill>
                  <a:schemeClr val="tx1"/>
                </a:solidFill>
                <a:effectLst/>
                <a:latin typeface="+mn-lt"/>
                <a:ea typeface="+mn-ea"/>
                <a:cs typeface="+mn-cs"/>
              </a:rPr>
              <a:t>A DAG is </a:t>
            </a:r>
            <a:r>
              <a:rPr lang="en-US" sz="1200" b="0" i="0" kern="1200" dirty="0" smtClean="0">
                <a:solidFill>
                  <a:schemeClr val="tx1"/>
                </a:solidFill>
                <a:effectLst/>
                <a:latin typeface="+mn-lt"/>
                <a:ea typeface="+mn-ea"/>
                <a:cs typeface="+mn-cs"/>
              </a:rPr>
              <a:t>a finite </a:t>
            </a:r>
            <a:r>
              <a:rPr lang="en-US" sz="1200" b="0" i="0" u="none" strike="noStrike" kern="1200" dirty="0" smtClean="0">
                <a:solidFill>
                  <a:schemeClr val="tx1"/>
                </a:solidFill>
                <a:effectLst/>
                <a:latin typeface="+mn-lt"/>
                <a:ea typeface="+mn-ea"/>
                <a:cs typeface="+mn-cs"/>
                <a:hlinkClick r:id="rId3" tooltip="Directed graph"/>
              </a:rPr>
              <a:t>directed graph</a:t>
            </a:r>
            <a:r>
              <a:rPr lang="en-US" sz="1200" b="0" i="0" kern="1200" dirty="0" smtClean="0">
                <a:solidFill>
                  <a:schemeClr val="tx1"/>
                </a:solidFill>
                <a:effectLst/>
                <a:latin typeface="+mn-lt"/>
                <a:ea typeface="+mn-ea"/>
                <a:cs typeface="+mn-cs"/>
              </a:rPr>
              <a:t> with no </a:t>
            </a:r>
            <a:r>
              <a:rPr lang="en-US" sz="1200" b="0" i="0" u="none" strike="noStrike" kern="1200" dirty="0" smtClean="0">
                <a:solidFill>
                  <a:schemeClr val="tx1"/>
                </a:solidFill>
                <a:effectLst/>
                <a:latin typeface="+mn-lt"/>
                <a:ea typeface="+mn-ea"/>
                <a:cs typeface="+mn-cs"/>
                <a:hlinkClick r:id="rId4" tooltip="Cycle graph"/>
              </a:rPr>
              <a:t>directed cycles</a:t>
            </a:r>
            <a:r>
              <a:rPr lang="en-US" sz="1200" b="0" i="0" kern="1200" dirty="0" smtClean="0">
                <a:solidFill>
                  <a:schemeClr val="tx1"/>
                </a:solidFill>
                <a:effectLst/>
                <a:latin typeface="+mn-lt"/>
                <a:ea typeface="+mn-ea"/>
                <a:cs typeface="+mn-cs"/>
              </a:rPr>
              <a:t>. That is, it consists of finitely many </a:t>
            </a:r>
            <a:r>
              <a:rPr lang="en-US" sz="1200" b="0" i="0" u="none" strike="noStrike" kern="1200" dirty="0" smtClean="0">
                <a:solidFill>
                  <a:schemeClr val="tx1"/>
                </a:solidFill>
                <a:effectLst/>
                <a:latin typeface="+mn-lt"/>
                <a:ea typeface="+mn-ea"/>
                <a:cs typeface="+mn-cs"/>
                <a:hlinkClick r:id="rId5" tooltip="Vertex (graph theory)"/>
              </a:rPr>
              <a:t>vertices</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6" tooltip="Edge (graph theory)"/>
              </a:rPr>
              <a:t>edges</a:t>
            </a:r>
            <a:r>
              <a:rPr lang="en-US" sz="1200" b="0" i="0" kern="1200" dirty="0" smtClean="0">
                <a:solidFill>
                  <a:schemeClr val="tx1"/>
                </a:solidFill>
                <a:effectLst/>
                <a:latin typeface="+mn-lt"/>
                <a:ea typeface="+mn-ea"/>
                <a:cs typeface="+mn-cs"/>
              </a:rPr>
              <a:t>, with each edge directed from one vertex to another, such that there is no way to start at any vertex </a:t>
            </a:r>
            <a:r>
              <a:rPr lang="en-US" sz="1200" b="0" i="1" kern="1200" dirty="0" smtClean="0">
                <a:solidFill>
                  <a:schemeClr val="tx1"/>
                </a:solidFill>
                <a:effectLst/>
                <a:latin typeface="+mn-lt"/>
                <a:ea typeface="+mn-ea"/>
                <a:cs typeface="+mn-cs"/>
              </a:rPr>
              <a:t>v</a:t>
            </a:r>
            <a:r>
              <a:rPr lang="en-US" sz="1200" b="0" i="0" kern="1200" dirty="0" smtClean="0">
                <a:solidFill>
                  <a:schemeClr val="tx1"/>
                </a:solidFill>
                <a:effectLst/>
                <a:latin typeface="+mn-lt"/>
                <a:ea typeface="+mn-ea"/>
                <a:cs typeface="+mn-cs"/>
              </a:rPr>
              <a:t> and follow a consistently-directed sequence of edges that eventually loops back to </a:t>
            </a:r>
            <a:r>
              <a:rPr lang="en-US" sz="1200" b="0" i="1" kern="1200" dirty="0" smtClean="0">
                <a:solidFill>
                  <a:schemeClr val="tx1"/>
                </a:solidFill>
                <a:effectLst/>
                <a:latin typeface="+mn-lt"/>
                <a:ea typeface="+mn-ea"/>
                <a:cs typeface="+mn-cs"/>
              </a:rPr>
              <a:t>v</a:t>
            </a:r>
            <a:r>
              <a:rPr lang="en-US" sz="1200" b="0" i="0" kern="1200" dirty="0" smtClean="0">
                <a:solidFill>
                  <a:schemeClr val="tx1"/>
                </a:solidFill>
                <a:effectLst/>
                <a:latin typeface="+mn-lt"/>
                <a:ea typeface="+mn-ea"/>
                <a:cs typeface="+mn-cs"/>
              </a:rPr>
              <a:t> again</a:t>
            </a:r>
            <a:endParaRPr lang="en-US" altLang="en-US" dirty="0"/>
          </a:p>
        </p:txBody>
      </p:sp>
    </p:spTree>
    <p:extLst>
      <p:ext uri="{BB962C8B-B14F-4D97-AF65-F5344CB8AC3E}">
        <p14:creationId xmlns:p14="http://schemas.microsoft.com/office/powerpoint/2010/main" val="1124272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C51CDB-1A11-48BD-B220-FB3FD2100E05}"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D429C-8788-47E2-A732-4544F48F98A2}" type="slidenum">
              <a:rPr lang="en-US" smtClean="0"/>
              <a:t>‹#›</a:t>
            </a:fld>
            <a:endParaRPr lang="en-US"/>
          </a:p>
        </p:txBody>
      </p:sp>
    </p:spTree>
    <p:extLst>
      <p:ext uri="{BB962C8B-B14F-4D97-AF65-F5344CB8AC3E}">
        <p14:creationId xmlns:p14="http://schemas.microsoft.com/office/powerpoint/2010/main" val="773128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C51CDB-1A11-48BD-B220-FB3FD2100E05}"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D429C-8788-47E2-A732-4544F48F98A2}" type="slidenum">
              <a:rPr lang="en-US" smtClean="0"/>
              <a:t>‹#›</a:t>
            </a:fld>
            <a:endParaRPr lang="en-US"/>
          </a:p>
        </p:txBody>
      </p:sp>
    </p:spTree>
    <p:extLst>
      <p:ext uri="{BB962C8B-B14F-4D97-AF65-F5344CB8AC3E}">
        <p14:creationId xmlns:p14="http://schemas.microsoft.com/office/powerpoint/2010/main" val="1816881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C51CDB-1A11-48BD-B220-FB3FD2100E05}"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D429C-8788-47E2-A732-4544F48F98A2}" type="slidenum">
              <a:rPr lang="en-US" smtClean="0"/>
              <a:t>‹#›</a:t>
            </a:fld>
            <a:endParaRPr lang="en-US"/>
          </a:p>
        </p:txBody>
      </p:sp>
    </p:spTree>
    <p:extLst>
      <p:ext uri="{BB962C8B-B14F-4D97-AF65-F5344CB8AC3E}">
        <p14:creationId xmlns:p14="http://schemas.microsoft.com/office/powerpoint/2010/main" val="4239154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C51CDB-1A11-48BD-B220-FB3FD2100E05}"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D429C-8788-47E2-A732-4544F48F98A2}" type="slidenum">
              <a:rPr lang="en-US" smtClean="0"/>
              <a:t>‹#›</a:t>
            </a:fld>
            <a:endParaRPr lang="en-US"/>
          </a:p>
        </p:txBody>
      </p:sp>
    </p:spTree>
    <p:extLst>
      <p:ext uri="{BB962C8B-B14F-4D97-AF65-F5344CB8AC3E}">
        <p14:creationId xmlns:p14="http://schemas.microsoft.com/office/powerpoint/2010/main" val="2385305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C51CDB-1A11-48BD-B220-FB3FD2100E05}"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D429C-8788-47E2-A732-4544F48F98A2}" type="slidenum">
              <a:rPr lang="en-US" smtClean="0"/>
              <a:t>‹#›</a:t>
            </a:fld>
            <a:endParaRPr lang="en-US"/>
          </a:p>
        </p:txBody>
      </p:sp>
    </p:spTree>
    <p:extLst>
      <p:ext uri="{BB962C8B-B14F-4D97-AF65-F5344CB8AC3E}">
        <p14:creationId xmlns:p14="http://schemas.microsoft.com/office/powerpoint/2010/main" val="314126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C51CDB-1A11-48BD-B220-FB3FD2100E05}" type="datetimeFigureOut">
              <a:rPr lang="en-US" smtClean="0"/>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D429C-8788-47E2-A732-4544F48F98A2}" type="slidenum">
              <a:rPr lang="en-US" smtClean="0"/>
              <a:t>‹#›</a:t>
            </a:fld>
            <a:endParaRPr lang="en-US"/>
          </a:p>
        </p:txBody>
      </p:sp>
    </p:spTree>
    <p:extLst>
      <p:ext uri="{BB962C8B-B14F-4D97-AF65-F5344CB8AC3E}">
        <p14:creationId xmlns:p14="http://schemas.microsoft.com/office/powerpoint/2010/main" val="1120553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C51CDB-1A11-48BD-B220-FB3FD2100E05}" type="datetimeFigureOut">
              <a:rPr lang="en-US" smtClean="0"/>
              <a:t>3/19/2018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DD429C-8788-47E2-A732-4544F48F98A2}" type="slidenum">
              <a:rPr lang="en-US" smtClean="0"/>
              <a:t>‹#›</a:t>
            </a:fld>
            <a:endParaRPr lang="en-US"/>
          </a:p>
        </p:txBody>
      </p:sp>
    </p:spTree>
    <p:extLst>
      <p:ext uri="{BB962C8B-B14F-4D97-AF65-F5344CB8AC3E}">
        <p14:creationId xmlns:p14="http://schemas.microsoft.com/office/powerpoint/2010/main" val="745856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C51CDB-1A11-48BD-B220-FB3FD2100E05}" type="datetimeFigureOut">
              <a:rPr lang="en-US" smtClean="0"/>
              <a:t>3/19/2018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DD429C-8788-47E2-A732-4544F48F98A2}" type="slidenum">
              <a:rPr lang="en-US" smtClean="0"/>
              <a:t>‹#›</a:t>
            </a:fld>
            <a:endParaRPr lang="en-US"/>
          </a:p>
        </p:txBody>
      </p:sp>
    </p:spTree>
    <p:extLst>
      <p:ext uri="{BB962C8B-B14F-4D97-AF65-F5344CB8AC3E}">
        <p14:creationId xmlns:p14="http://schemas.microsoft.com/office/powerpoint/2010/main" val="1070964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C51CDB-1A11-48BD-B220-FB3FD2100E05}" type="datetimeFigureOut">
              <a:rPr lang="en-US" smtClean="0"/>
              <a:t>3/19/2018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DD429C-8788-47E2-A732-4544F48F98A2}" type="slidenum">
              <a:rPr lang="en-US" smtClean="0"/>
              <a:t>‹#›</a:t>
            </a:fld>
            <a:endParaRPr lang="en-US"/>
          </a:p>
        </p:txBody>
      </p:sp>
      <p:sp>
        <p:nvSpPr>
          <p:cNvPr id="5" name="Text Box 10"/>
          <p:cNvSpPr txBox="1">
            <a:spLocks noChangeArrowheads="1"/>
          </p:cNvSpPr>
          <p:nvPr userDrawn="1"/>
        </p:nvSpPr>
        <p:spPr bwMode="auto">
          <a:xfrm>
            <a:off x="6705600" y="6019800"/>
            <a:ext cx="2286000" cy="646113"/>
          </a:xfrm>
          <a:prstGeom prst="rect">
            <a:avLst/>
          </a:prstGeom>
          <a:solidFill>
            <a:schemeClr val="bg2"/>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1">
            <a:spAutoFit/>
          </a:bodyPr>
          <a:lstStyle>
            <a:lvl1pPr>
              <a:spcBef>
                <a:spcPct val="50000"/>
              </a:spcBef>
              <a:defRPr sz="6600" b="1">
                <a:solidFill>
                  <a:schemeClr val="bg1"/>
                </a:solidFill>
                <a:latin typeface="Rockwell" panose="02060603020205020403" pitchFamily="18" charset="0"/>
              </a:defRPr>
            </a:lvl1pPr>
            <a:lvl2pPr marL="742950" indent="-285750">
              <a:spcBef>
                <a:spcPct val="50000"/>
              </a:spcBef>
              <a:defRPr sz="6600" b="1">
                <a:solidFill>
                  <a:schemeClr val="bg1"/>
                </a:solidFill>
                <a:latin typeface="Rockwell" panose="02060603020205020403" pitchFamily="18" charset="0"/>
              </a:defRPr>
            </a:lvl2pPr>
            <a:lvl3pPr marL="1143000" indent="-228600">
              <a:spcBef>
                <a:spcPct val="50000"/>
              </a:spcBef>
              <a:defRPr sz="6600" b="1">
                <a:solidFill>
                  <a:schemeClr val="bg1"/>
                </a:solidFill>
                <a:latin typeface="Rockwell" panose="02060603020205020403" pitchFamily="18" charset="0"/>
              </a:defRPr>
            </a:lvl3pPr>
            <a:lvl4pPr marL="1600200" indent="-228600">
              <a:spcBef>
                <a:spcPct val="50000"/>
              </a:spcBef>
              <a:defRPr sz="6600" b="1">
                <a:solidFill>
                  <a:schemeClr val="bg1"/>
                </a:solidFill>
                <a:latin typeface="Rockwell" panose="02060603020205020403" pitchFamily="18" charset="0"/>
              </a:defRPr>
            </a:lvl4pPr>
            <a:lvl5pPr marL="2057400" indent="-228600">
              <a:spcBef>
                <a:spcPct val="50000"/>
              </a:spcBef>
              <a:defRPr sz="6600" b="1">
                <a:solidFill>
                  <a:schemeClr val="bg1"/>
                </a:solidFill>
                <a:latin typeface="Rockwell" panose="02060603020205020403" pitchFamily="18" charset="0"/>
              </a:defRPr>
            </a:lvl5pPr>
            <a:lvl6pPr marL="2514600" indent="-228600" eaLnBrk="0" fontAlgn="base" hangingPunct="0">
              <a:spcBef>
                <a:spcPct val="50000"/>
              </a:spcBef>
              <a:spcAft>
                <a:spcPct val="0"/>
              </a:spcAft>
              <a:defRPr sz="6600" b="1">
                <a:solidFill>
                  <a:schemeClr val="bg1"/>
                </a:solidFill>
                <a:latin typeface="Rockwell" panose="02060603020205020403" pitchFamily="18" charset="0"/>
              </a:defRPr>
            </a:lvl6pPr>
            <a:lvl7pPr marL="2971800" indent="-228600" eaLnBrk="0" fontAlgn="base" hangingPunct="0">
              <a:spcBef>
                <a:spcPct val="50000"/>
              </a:spcBef>
              <a:spcAft>
                <a:spcPct val="0"/>
              </a:spcAft>
              <a:defRPr sz="6600" b="1">
                <a:solidFill>
                  <a:schemeClr val="bg1"/>
                </a:solidFill>
                <a:latin typeface="Rockwell" panose="02060603020205020403" pitchFamily="18" charset="0"/>
              </a:defRPr>
            </a:lvl7pPr>
            <a:lvl8pPr marL="3429000" indent="-228600" eaLnBrk="0" fontAlgn="base" hangingPunct="0">
              <a:spcBef>
                <a:spcPct val="50000"/>
              </a:spcBef>
              <a:spcAft>
                <a:spcPct val="0"/>
              </a:spcAft>
              <a:defRPr sz="6600" b="1">
                <a:solidFill>
                  <a:schemeClr val="bg1"/>
                </a:solidFill>
                <a:latin typeface="Rockwell" panose="02060603020205020403" pitchFamily="18" charset="0"/>
              </a:defRPr>
            </a:lvl8pPr>
            <a:lvl9pPr marL="3886200" indent="-228600" eaLnBrk="0" fontAlgn="base" hangingPunct="0">
              <a:spcBef>
                <a:spcPct val="50000"/>
              </a:spcBef>
              <a:spcAft>
                <a:spcPct val="0"/>
              </a:spcAft>
              <a:defRPr sz="6600" b="1">
                <a:solidFill>
                  <a:schemeClr val="bg1"/>
                </a:solidFill>
                <a:latin typeface="Rockwell" panose="02060603020205020403" pitchFamily="18" charset="0"/>
              </a:defRPr>
            </a:lvl9pPr>
          </a:lstStyle>
          <a:p>
            <a:pPr eaLnBrk="1" hangingPunct="1">
              <a:defRPr/>
            </a:pPr>
            <a:r>
              <a:rPr lang="en-US" altLang="en-US" sz="3600" dirty="0">
                <a:latin typeface="ScratchFont" pitchFamily="2" charset="0"/>
              </a:rPr>
              <a:t>Graphs</a:t>
            </a:r>
          </a:p>
        </p:txBody>
      </p:sp>
    </p:spTree>
    <p:extLst>
      <p:ext uri="{BB962C8B-B14F-4D97-AF65-F5344CB8AC3E}">
        <p14:creationId xmlns:p14="http://schemas.microsoft.com/office/powerpoint/2010/main" val="2265633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C51CDB-1A11-48BD-B220-FB3FD2100E05}" type="datetimeFigureOut">
              <a:rPr lang="en-US" smtClean="0"/>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D429C-8788-47E2-A732-4544F48F98A2}" type="slidenum">
              <a:rPr lang="en-US" smtClean="0"/>
              <a:t>‹#›</a:t>
            </a:fld>
            <a:endParaRPr lang="en-US"/>
          </a:p>
        </p:txBody>
      </p:sp>
    </p:spTree>
    <p:extLst>
      <p:ext uri="{BB962C8B-B14F-4D97-AF65-F5344CB8AC3E}">
        <p14:creationId xmlns:p14="http://schemas.microsoft.com/office/powerpoint/2010/main" val="299915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C51CDB-1A11-48BD-B220-FB3FD2100E05}" type="datetimeFigureOut">
              <a:rPr lang="en-US" smtClean="0"/>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D429C-8788-47E2-A732-4544F48F98A2}" type="slidenum">
              <a:rPr lang="en-US" smtClean="0"/>
              <a:t>‹#›</a:t>
            </a:fld>
            <a:endParaRPr lang="en-US"/>
          </a:p>
        </p:txBody>
      </p:sp>
    </p:spTree>
    <p:extLst>
      <p:ext uri="{BB962C8B-B14F-4D97-AF65-F5344CB8AC3E}">
        <p14:creationId xmlns:p14="http://schemas.microsoft.com/office/powerpoint/2010/main" val="3068290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C51CDB-1A11-48BD-B220-FB3FD2100E05}" type="datetimeFigureOut">
              <a:rPr lang="en-US" smtClean="0"/>
              <a:t>3/19/2018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D429C-8788-47E2-A732-4544F48F98A2}" type="slidenum">
              <a:rPr lang="en-US" smtClean="0"/>
              <a:t>‹#›</a:t>
            </a:fld>
            <a:endParaRPr lang="en-US"/>
          </a:p>
        </p:txBody>
      </p:sp>
    </p:spTree>
    <p:extLst>
      <p:ext uri="{BB962C8B-B14F-4D97-AF65-F5344CB8AC3E}">
        <p14:creationId xmlns:p14="http://schemas.microsoft.com/office/powerpoint/2010/main" val="42936252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WordArt 11"/>
          <p:cNvSpPr>
            <a:spLocks noChangeArrowheads="1" noChangeShapeType="1" noTextEdit="1"/>
          </p:cNvSpPr>
          <p:nvPr/>
        </p:nvSpPr>
        <p:spPr bwMode="auto">
          <a:xfrm>
            <a:off x="1447800" y="304800"/>
            <a:ext cx="6248400" cy="8382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Algorithms and Data Structures</a:t>
            </a:r>
          </a:p>
        </p:txBody>
      </p:sp>
      <p:pic>
        <p:nvPicPr>
          <p:cNvPr id="1434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340" y="1344108"/>
            <a:ext cx="4838700"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ChangeArrowheads="1"/>
          </p:cNvSpPr>
          <p:nvPr/>
        </p:nvSpPr>
        <p:spPr bwMode="auto">
          <a:xfrm>
            <a:off x="5150734" y="1477963"/>
            <a:ext cx="3840866"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dirty="0">
                <a:latin typeface="Tahoma" panose="020B0604030504040204" pitchFamily="34" charset="0"/>
              </a:rPr>
              <a:t>Graph Algorithms</a:t>
            </a:r>
          </a:p>
          <a:p>
            <a:pPr eaLnBrk="1" hangingPunct="1">
              <a:spcBef>
                <a:spcPct val="0"/>
              </a:spcBef>
              <a:buFontTx/>
              <a:buNone/>
            </a:pPr>
            <a:endParaRPr lang="en-US" altLang="en-US" sz="2800" dirty="0">
              <a:latin typeface="Tahoma" panose="020B0604030504040204" pitchFamily="34" charset="0"/>
            </a:endParaRPr>
          </a:p>
          <a:p>
            <a:pPr marL="457200" indent="-457200">
              <a:spcBef>
                <a:spcPct val="0"/>
              </a:spcBef>
            </a:pPr>
            <a:r>
              <a:rPr lang="en-US" altLang="en-US" sz="2800">
                <a:latin typeface="Tahoma" panose="020B0604030504040204" pitchFamily="34" charset="0"/>
              </a:rPr>
              <a:t>DFS/BFS </a:t>
            </a:r>
            <a:r>
              <a:rPr lang="en-US" altLang="en-US" sz="2800" smtClean="0">
                <a:latin typeface="Tahoma" panose="020B0604030504040204" pitchFamily="34" charset="0"/>
              </a:rPr>
              <a:t>Revisited</a:t>
            </a:r>
            <a:endParaRPr lang="en-US" altLang="en-US" sz="2800" dirty="0">
              <a:latin typeface="Tahoma" panose="020B0604030504040204" pitchFamily="34" charset="0"/>
            </a:endParaRPr>
          </a:p>
          <a:p>
            <a:pPr marL="457200" indent="-457200">
              <a:spcBef>
                <a:spcPct val="0"/>
              </a:spcBef>
            </a:pPr>
            <a:endParaRPr lang="en-US" altLang="en-US" sz="2800" dirty="0">
              <a:latin typeface="Tahoma" panose="020B0604030504040204" pitchFamily="34" charset="0"/>
            </a:endParaRPr>
          </a:p>
          <a:p>
            <a:pPr marL="457200" indent="-457200">
              <a:spcBef>
                <a:spcPct val="0"/>
              </a:spcBef>
            </a:pPr>
            <a:r>
              <a:rPr lang="en-US" altLang="en-US" sz="2800" dirty="0">
                <a:latin typeface="Tahoma" panose="020B0604030504040204" pitchFamily="34" charset="0"/>
              </a:rPr>
              <a:t>Topological Sort</a:t>
            </a:r>
          </a:p>
          <a:p>
            <a:pPr marL="457200" indent="-457200">
              <a:spcBef>
                <a:spcPct val="0"/>
              </a:spcBef>
            </a:pPr>
            <a:endParaRPr lang="en-US" altLang="en-US" sz="2800" dirty="0">
              <a:latin typeface="Tahoma" panose="020B0604030504040204" pitchFamily="34" charset="0"/>
            </a:endParaRPr>
          </a:p>
          <a:p>
            <a:pPr marL="457200" indent="-457200">
              <a:spcBef>
                <a:spcPct val="0"/>
              </a:spcBef>
            </a:pPr>
            <a:r>
              <a:rPr lang="en-US" altLang="en-US" sz="2800" dirty="0" err="1">
                <a:latin typeface="Tahoma" panose="020B0604030504040204" pitchFamily="34" charset="0"/>
              </a:rPr>
              <a:t>Kosaraju’s</a:t>
            </a:r>
            <a:r>
              <a:rPr lang="en-US" altLang="en-US" sz="2800" dirty="0">
                <a:latin typeface="Tahoma" panose="020B0604030504040204" pitchFamily="34" charset="0"/>
              </a:rPr>
              <a:t> Algorithm</a:t>
            </a:r>
          </a:p>
          <a:p>
            <a:pPr marL="457200" indent="-457200">
              <a:spcBef>
                <a:spcPct val="0"/>
              </a:spcBef>
            </a:pPr>
            <a:endParaRPr lang="en-US" altLang="en-US" sz="2800" dirty="0">
              <a:latin typeface="Tahoma" panose="020B0604030504040204" pitchFamily="34" charset="0"/>
            </a:endParaRPr>
          </a:p>
          <a:p>
            <a:pPr marL="457200" indent="-457200">
              <a:spcBef>
                <a:spcPct val="0"/>
              </a:spcBef>
            </a:pPr>
            <a:r>
              <a:rPr lang="en-US" altLang="en-US" sz="2800" dirty="0">
                <a:latin typeface="Tahoma" panose="020B0604030504040204" pitchFamily="34" charset="0"/>
              </a:rPr>
              <a:t>Bellman-Ford Algorithm</a:t>
            </a:r>
          </a:p>
          <a:p>
            <a:pPr eaLnBrk="1" hangingPunct="1">
              <a:spcBef>
                <a:spcPct val="0"/>
              </a:spcBef>
              <a:buFontTx/>
              <a:buNone/>
            </a:pPr>
            <a:endParaRPr lang="en-US" altLang="en-US" sz="2800" dirty="0">
              <a:latin typeface="Tahoma" panose="020B0604030504040204" pitchFamily="34" charset="0"/>
            </a:endParaRPr>
          </a:p>
        </p:txBody>
      </p:sp>
    </p:spTree>
    <p:extLst>
      <p:ext uri="{BB962C8B-B14F-4D97-AF65-F5344CB8AC3E}">
        <p14:creationId xmlns:p14="http://schemas.microsoft.com/office/powerpoint/2010/main" val="4215286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WordArt 2"/>
          <p:cNvSpPr>
            <a:spLocks noChangeArrowheads="1" noChangeShapeType="1" noTextEdit="1"/>
          </p:cNvSpPr>
          <p:nvPr/>
        </p:nvSpPr>
        <p:spPr bwMode="auto">
          <a:xfrm>
            <a:off x="304800" y="358775"/>
            <a:ext cx="8458200" cy="838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DAG-Directed Acyclic Graph</a:t>
            </a:r>
          </a:p>
        </p:txBody>
      </p:sp>
      <p:sp>
        <p:nvSpPr>
          <p:cNvPr id="30723" name="Oval 4"/>
          <p:cNvSpPr>
            <a:spLocks noChangeArrowheads="1"/>
          </p:cNvSpPr>
          <p:nvPr/>
        </p:nvSpPr>
        <p:spPr bwMode="auto">
          <a:xfrm>
            <a:off x="935038" y="1355725"/>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0</a:t>
            </a:r>
          </a:p>
        </p:txBody>
      </p:sp>
      <p:sp>
        <p:nvSpPr>
          <p:cNvPr id="30724" name="Oval 5"/>
          <p:cNvSpPr>
            <a:spLocks noChangeArrowheads="1"/>
          </p:cNvSpPr>
          <p:nvPr/>
        </p:nvSpPr>
        <p:spPr bwMode="auto">
          <a:xfrm>
            <a:off x="61913" y="3465513"/>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1</a:t>
            </a:r>
          </a:p>
        </p:txBody>
      </p:sp>
      <p:sp>
        <p:nvSpPr>
          <p:cNvPr id="30725" name="Oval 6"/>
          <p:cNvSpPr>
            <a:spLocks noChangeArrowheads="1"/>
          </p:cNvSpPr>
          <p:nvPr/>
        </p:nvSpPr>
        <p:spPr bwMode="auto">
          <a:xfrm>
            <a:off x="730250" y="5437188"/>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5</a:t>
            </a:r>
          </a:p>
        </p:txBody>
      </p:sp>
      <p:sp>
        <p:nvSpPr>
          <p:cNvPr id="30726" name="Oval 7"/>
          <p:cNvSpPr>
            <a:spLocks noChangeArrowheads="1"/>
          </p:cNvSpPr>
          <p:nvPr/>
        </p:nvSpPr>
        <p:spPr bwMode="auto">
          <a:xfrm>
            <a:off x="4187825" y="1484313"/>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6</a:t>
            </a:r>
          </a:p>
        </p:txBody>
      </p:sp>
      <p:sp>
        <p:nvSpPr>
          <p:cNvPr id="30727" name="Oval 8"/>
          <p:cNvSpPr>
            <a:spLocks noChangeArrowheads="1"/>
          </p:cNvSpPr>
          <p:nvPr/>
        </p:nvSpPr>
        <p:spPr bwMode="auto">
          <a:xfrm>
            <a:off x="3109913" y="4868863"/>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4</a:t>
            </a:r>
          </a:p>
        </p:txBody>
      </p:sp>
      <p:cxnSp>
        <p:nvCxnSpPr>
          <p:cNvPr id="30728" name="Straight Arrow Connector 3"/>
          <p:cNvCxnSpPr>
            <a:cxnSpLocks noChangeShapeType="1"/>
          </p:cNvCxnSpPr>
          <p:nvPr/>
        </p:nvCxnSpPr>
        <p:spPr bwMode="auto">
          <a:xfrm>
            <a:off x="2146300" y="1897063"/>
            <a:ext cx="1739900" cy="55562"/>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30729" name="Straight Arrow Connector 7"/>
          <p:cNvCxnSpPr>
            <a:cxnSpLocks noChangeShapeType="1"/>
          </p:cNvCxnSpPr>
          <p:nvPr/>
        </p:nvCxnSpPr>
        <p:spPr bwMode="auto">
          <a:xfrm flipH="1">
            <a:off x="730250" y="2506663"/>
            <a:ext cx="252413" cy="815975"/>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30730" name="Straight Arrow Connector 11"/>
          <p:cNvCxnSpPr>
            <a:cxnSpLocks noChangeShapeType="1"/>
          </p:cNvCxnSpPr>
          <p:nvPr/>
        </p:nvCxnSpPr>
        <p:spPr bwMode="auto">
          <a:xfrm flipH="1">
            <a:off x="1366838" y="2447925"/>
            <a:ext cx="65087" cy="2732088"/>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30731" name="Straight Arrow Connector 13"/>
          <p:cNvCxnSpPr>
            <a:cxnSpLocks noChangeShapeType="1"/>
          </p:cNvCxnSpPr>
          <p:nvPr/>
        </p:nvCxnSpPr>
        <p:spPr bwMode="auto">
          <a:xfrm flipH="1" flipV="1">
            <a:off x="1917700" y="2239963"/>
            <a:ext cx="739775" cy="447675"/>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30732" name="Straight Arrow Connector 13"/>
          <p:cNvCxnSpPr>
            <a:cxnSpLocks noChangeShapeType="1"/>
          </p:cNvCxnSpPr>
          <p:nvPr/>
        </p:nvCxnSpPr>
        <p:spPr bwMode="auto">
          <a:xfrm flipH="1">
            <a:off x="3886200" y="2555875"/>
            <a:ext cx="647700" cy="2092325"/>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30733" name="Oval 7"/>
          <p:cNvSpPr>
            <a:spLocks noChangeArrowheads="1"/>
          </p:cNvSpPr>
          <p:nvPr/>
        </p:nvSpPr>
        <p:spPr bwMode="auto">
          <a:xfrm>
            <a:off x="1781175" y="3921125"/>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3</a:t>
            </a:r>
          </a:p>
        </p:txBody>
      </p:sp>
      <p:sp>
        <p:nvSpPr>
          <p:cNvPr id="30734" name="Oval 7"/>
          <p:cNvSpPr>
            <a:spLocks noChangeArrowheads="1"/>
          </p:cNvSpPr>
          <p:nvPr/>
        </p:nvSpPr>
        <p:spPr bwMode="auto">
          <a:xfrm>
            <a:off x="2852738" y="2474913"/>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2</a:t>
            </a:r>
          </a:p>
        </p:txBody>
      </p:sp>
      <p:sp>
        <p:nvSpPr>
          <p:cNvPr id="30735" name="Oval 7"/>
          <p:cNvSpPr>
            <a:spLocks noChangeArrowheads="1"/>
          </p:cNvSpPr>
          <p:nvPr/>
        </p:nvSpPr>
        <p:spPr bwMode="auto">
          <a:xfrm>
            <a:off x="5972175" y="1457325"/>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7</a:t>
            </a:r>
          </a:p>
        </p:txBody>
      </p:sp>
      <p:sp>
        <p:nvSpPr>
          <p:cNvPr id="30736" name="Oval 7"/>
          <p:cNvSpPr>
            <a:spLocks noChangeArrowheads="1"/>
          </p:cNvSpPr>
          <p:nvPr/>
        </p:nvSpPr>
        <p:spPr bwMode="auto">
          <a:xfrm>
            <a:off x="7924800" y="1484313"/>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8</a:t>
            </a:r>
          </a:p>
        </p:txBody>
      </p:sp>
      <p:sp>
        <p:nvSpPr>
          <p:cNvPr id="30737" name="Oval 7"/>
          <p:cNvSpPr>
            <a:spLocks noChangeArrowheads="1"/>
          </p:cNvSpPr>
          <p:nvPr/>
        </p:nvSpPr>
        <p:spPr bwMode="auto">
          <a:xfrm>
            <a:off x="5292725" y="3209925"/>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9</a:t>
            </a:r>
          </a:p>
        </p:txBody>
      </p:sp>
      <p:sp>
        <p:nvSpPr>
          <p:cNvPr id="30738" name="Oval 7"/>
          <p:cNvSpPr>
            <a:spLocks noChangeArrowheads="1"/>
          </p:cNvSpPr>
          <p:nvPr/>
        </p:nvSpPr>
        <p:spPr bwMode="auto">
          <a:xfrm>
            <a:off x="7394575" y="3160713"/>
            <a:ext cx="1139825"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10</a:t>
            </a:r>
          </a:p>
        </p:txBody>
      </p:sp>
      <p:cxnSp>
        <p:nvCxnSpPr>
          <p:cNvPr id="30739" name="Straight Arrow Connector 13"/>
          <p:cNvCxnSpPr>
            <a:cxnSpLocks noChangeShapeType="1"/>
          </p:cNvCxnSpPr>
          <p:nvPr/>
        </p:nvCxnSpPr>
        <p:spPr bwMode="auto">
          <a:xfrm flipH="1">
            <a:off x="2701925" y="3579813"/>
            <a:ext cx="361950" cy="401637"/>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30740" name="Straight Arrow Connector 13"/>
          <p:cNvCxnSpPr>
            <a:cxnSpLocks noChangeShapeType="1"/>
          </p:cNvCxnSpPr>
          <p:nvPr/>
        </p:nvCxnSpPr>
        <p:spPr bwMode="auto">
          <a:xfrm flipH="1">
            <a:off x="1563688" y="4979988"/>
            <a:ext cx="361950" cy="401637"/>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30741" name="Straight Arrow Connector 13"/>
          <p:cNvCxnSpPr>
            <a:cxnSpLocks noChangeShapeType="1"/>
          </p:cNvCxnSpPr>
          <p:nvPr/>
        </p:nvCxnSpPr>
        <p:spPr bwMode="auto">
          <a:xfrm flipH="1" flipV="1">
            <a:off x="7080250" y="1966913"/>
            <a:ext cx="658813" cy="0"/>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30742" name="Straight Arrow Connector 7"/>
          <p:cNvCxnSpPr>
            <a:cxnSpLocks noChangeShapeType="1"/>
          </p:cNvCxnSpPr>
          <p:nvPr/>
        </p:nvCxnSpPr>
        <p:spPr bwMode="auto">
          <a:xfrm>
            <a:off x="5014913" y="2568575"/>
            <a:ext cx="341312" cy="641350"/>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30743" name="Straight Arrow Connector 13"/>
          <p:cNvCxnSpPr>
            <a:cxnSpLocks noChangeShapeType="1"/>
          </p:cNvCxnSpPr>
          <p:nvPr/>
        </p:nvCxnSpPr>
        <p:spPr bwMode="auto">
          <a:xfrm flipH="1">
            <a:off x="5365750" y="1952625"/>
            <a:ext cx="422275" cy="28575"/>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30744" name="Oval 7"/>
          <p:cNvSpPr>
            <a:spLocks noChangeArrowheads="1"/>
          </p:cNvSpPr>
          <p:nvPr/>
        </p:nvSpPr>
        <p:spPr bwMode="auto">
          <a:xfrm>
            <a:off x="5292725" y="5180013"/>
            <a:ext cx="1139825"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11</a:t>
            </a:r>
          </a:p>
        </p:txBody>
      </p:sp>
      <p:sp>
        <p:nvSpPr>
          <p:cNvPr id="30745" name="Oval 7"/>
          <p:cNvSpPr>
            <a:spLocks noChangeArrowheads="1"/>
          </p:cNvSpPr>
          <p:nvPr/>
        </p:nvSpPr>
        <p:spPr bwMode="auto">
          <a:xfrm>
            <a:off x="7394575" y="4939819"/>
            <a:ext cx="1139825"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12</a:t>
            </a:r>
          </a:p>
        </p:txBody>
      </p:sp>
      <p:cxnSp>
        <p:nvCxnSpPr>
          <p:cNvPr id="30746" name="Straight Arrow Connector 13"/>
          <p:cNvCxnSpPr>
            <a:cxnSpLocks noChangeShapeType="1"/>
          </p:cNvCxnSpPr>
          <p:nvPr/>
        </p:nvCxnSpPr>
        <p:spPr bwMode="auto">
          <a:xfrm>
            <a:off x="6345238" y="4132263"/>
            <a:ext cx="941387" cy="1047750"/>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30747" name="Straight Arrow Connector 13"/>
          <p:cNvCxnSpPr>
            <a:cxnSpLocks noChangeShapeType="1"/>
          </p:cNvCxnSpPr>
          <p:nvPr/>
        </p:nvCxnSpPr>
        <p:spPr bwMode="auto">
          <a:xfrm flipV="1">
            <a:off x="6367463" y="3656013"/>
            <a:ext cx="919162" cy="0"/>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30748" name="Straight Arrow Connector 13"/>
          <p:cNvCxnSpPr>
            <a:cxnSpLocks noChangeShapeType="1"/>
          </p:cNvCxnSpPr>
          <p:nvPr/>
        </p:nvCxnSpPr>
        <p:spPr bwMode="auto">
          <a:xfrm flipV="1">
            <a:off x="6538913" y="5675313"/>
            <a:ext cx="747712" cy="0"/>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30749" name="Straight Arrow Connector 7"/>
          <p:cNvCxnSpPr>
            <a:cxnSpLocks noChangeShapeType="1"/>
          </p:cNvCxnSpPr>
          <p:nvPr/>
        </p:nvCxnSpPr>
        <p:spPr bwMode="auto">
          <a:xfrm>
            <a:off x="5819775" y="4352925"/>
            <a:ext cx="49213" cy="658813"/>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30750" name="Straight Arrow Connector 13"/>
          <p:cNvCxnSpPr>
            <a:cxnSpLocks noChangeShapeType="1"/>
          </p:cNvCxnSpPr>
          <p:nvPr/>
        </p:nvCxnSpPr>
        <p:spPr bwMode="auto">
          <a:xfrm flipV="1">
            <a:off x="1909763" y="5448300"/>
            <a:ext cx="1092200" cy="385763"/>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18301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WordArt 3"/>
          <p:cNvSpPr>
            <a:spLocks noChangeArrowheads="1" noChangeShapeType="1" noTextEdit="1"/>
          </p:cNvSpPr>
          <p:nvPr/>
        </p:nvSpPr>
        <p:spPr bwMode="auto">
          <a:xfrm>
            <a:off x="1524000" y="263525"/>
            <a:ext cx="5486400" cy="609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DFS Revisited</a:t>
            </a:r>
          </a:p>
        </p:txBody>
      </p:sp>
      <p:sp>
        <p:nvSpPr>
          <p:cNvPr id="32771" name="Text Box 2"/>
          <p:cNvSpPr txBox="1">
            <a:spLocks noChangeArrowheads="1"/>
          </p:cNvSpPr>
          <p:nvPr/>
        </p:nvSpPr>
        <p:spPr bwMode="auto">
          <a:xfrm>
            <a:off x="761035" y="1792146"/>
            <a:ext cx="8267218"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dirty="0">
                <a:solidFill>
                  <a:srgbClr val="FF0000"/>
                </a:solidFill>
                <a:latin typeface="Tahoma" panose="020B0604030504040204" pitchFamily="34" charset="0"/>
              </a:rPr>
              <a:t>DFS: Algorithm</a:t>
            </a:r>
          </a:p>
          <a:p>
            <a:pPr eaLnBrk="1" hangingPunct="1">
              <a:spcBef>
                <a:spcPct val="0"/>
              </a:spcBef>
              <a:buFontTx/>
              <a:buNone/>
            </a:pPr>
            <a:endParaRPr lang="en-US" altLang="en-US" sz="2400" dirty="0">
              <a:latin typeface="Tahoma" panose="020B0604030504040204" pitchFamily="34" charset="0"/>
            </a:endParaRPr>
          </a:p>
          <a:p>
            <a:pPr eaLnBrk="1" hangingPunct="1">
              <a:spcBef>
                <a:spcPct val="0"/>
              </a:spcBef>
              <a:buFontTx/>
              <a:buNone/>
            </a:pPr>
            <a:r>
              <a:rPr lang="en-US" altLang="en-US" sz="2800" dirty="0">
                <a:latin typeface="Tahoma" panose="020B0604030504040204" pitchFamily="34" charset="0"/>
              </a:rPr>
              <a:t>DFS(Digraph g, </a:t>
            </a:r>
            <a:r>
              <a:rPr lang="en-US" altLang="en-US" sz="2800" dirty="0" err="1">
                <a:latin typeface="Tahoma" panose="020B0604030504040204" pitchFamily="34" charset="0"/>
              </a:rPr>
              <a:t>int</a:t>
            </a:r>
            <a:r>
              <a:rPr lang="en-US" altLang="en-US" sz="2800" dirty="0">
                <a:latin typeface="Tahoma" panose="020B0604030504040204" pitchFamily="34" charset="0"/>
              </a:rPr>
              <a:t> v)</a:t>
            </a:r>
          </a:p>
          <a:p>
            <a:pPr eaLnBrk="1" hangingPunct="1">
              <a:spcBef>
                <a:spcPct val="0"/>
              </a:spcBef>
              <a:buFontTx/>
              <a:buNone/>
            </a:pPr>
            <a:r>
              <a:rPr lang="en-US" altLang="en-US" sz="2800" dirty="0">
                <a:latin typeface="Tahoma" panose="020B0604030504040204" pitchFamily="34" charset="0"/>
              </a:rPr>
              <a:t>     mark v as visited</a:t>
            </a:r>
          </a:p>
          <a:p>
            <a:pPr eaLnBrk="1" hangingPunct="1">
              <a:spcBef>
                <a:spcPct val="0"/>
              </a:spcBef>
              <a:buFontTx/>
              <a:buNone/>
            </a:pPr>
            <a:r>
              <a:rPr lang="en-US" altLang="en-US" sz="2800" dirty="0">
                <a:latin typeface="Tahoma" panose="020B0604030504040204" pitchFamily="34" charset="0"/>
              </a:rPr>
              <a:t>     for each of v’s neighbors, n, not in visited set:</a:t>
            </a:r>
          </a:p>
          <a:p>
            <a:pPr eaLnBrk="1" hangingPunct="1">
              <a:spcBef>
                <a:spcPct val="0"/>
              </a:spcBef>
              <a:buFontTx/>
              <a:buNone/>
            </a:pPr>
            <a:r>
              <a:rPr lang="en-US" altLang="en-US" sz="2800" dirty="0">
                <a:latin typeface="Tahoma" panose="020B0604030504040204" pitchFamily="34" charset="0"/>
              </a:rPr>
              <a:t>	      DFS(g, n)</a:t>
            </a:r>
          </a:p>
          <a:p>
            <a:pPr eaLnBrk="1" hangingPunct="1">
              <a:spcBef>
                <a:spcPct val="0"/>
              </a:spcBef>
              <a:buFontTx/>
              <a:buNone/>
            </a:pPr>
            <a:endParaRPr lang="en-US" altLang="en-US" sz="2400" dirty="0">
              <a:latin typeface="Tahoma" panose="020B0604030504040204" pitchFamily="34" charset="0"/>
            </a:endParaRPr>
          </a:p>
        </p:txBody>
      </p:sp>
    </p:spTree>
    <p:extLst>
      <p:ext uri="{BB962C8B-B14F-4D97-AF65-F5344CB8AC3E}">
        <p14:creationId xmlns:p14="http://schemas.microsoft.com/office/powerpoint/2010/main" val="41119010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228600" y="2057400"/>
            <a:ext cx="89154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a:latin typeface="Tahoma" panose="020B0604030504040204" pitchFamily="34" charset="0"/>
                <a:cs typeface="Tahoma" panose="020B0604030504040204" pitchFamily="34" charset="0"/>
              </a:rPr>
              <a:t>Given a directed acyclic graph, put the vertices in order such that all its directed edges point from a vertex earlier in the order to a vertex later in the order.</a:t>
            </a:r>
            <a:endParaRPr lang="en-US" altLang="en-US" sz="2400">
              <a:latin typeface="Tahoma" panose="020B0604030504040204" pitchFamily="34" charset="0"/>
              <a:cs typeface="Tahoma" panose="020B0604030504040204" pitchFamily="34" charset="0"/>
            </a:endParaRPr>
          </a:p>
        </p:txBody>
      </p:sp>
      <p:sp>
        <p:nvSpPr>
          <p:cNvPr id="33795" name="WordArt 2"/>
          <p:cNvSpPr>
            <a:spLocks noChangeArrowheads="1" noChangeShapeType="1" noTextEdit="1"/>
          </p:cNvSpPr>
          <p:nvPr/>
        </p:nvSpPr>
        <p:spPr bwMode="auto">
          <a:xfrm>
            <a:off x="304800" y="358775"/>
            <a:ext cx="8458200" cy="838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Topological Sort</a:t>
            </a:r>
          </a:p>
        </p:txBody>
      </p:sp>
    </p:spTree>
    <p:extLst>
      <p:ext uri="{BB962C8B-B14F-4D97-AF65-F5344CB8AC3E}">
        <p14:creationId xmlns:p14="http://schemas.microsoft.com/office/powerpoint/2010/main" val="32433242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p:cNvSpPr/>
          <p:nvPr/>
        </p:nvSpPr>
        <p:spPr>
          <a:xfrm>
            <a:off x="159152" y="1470695"/>
            <a:ext cx="2426825" cy="706056"/>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95" name="WordArt 2"/>
          <p:cNvSpPr>
            <a:spLocks noChangeArrowheads="1" noChangeShapeType="1" noTextEdit="1"/>
          </p:cNvSpPr>
          <p:nvPr/>
        </p:nvSpPr>
        <p:spPr bwMode="auto">
          <a:xfrm>
            <a:off x="304800" y="358775"/>
            <a:ext cx="8458200" cy="838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Topological Sort</a:t>
            </a:r>
          </a:p>
        </p:txBody>
      </p:sp>
      <p:sp>
        <p:nvSpPr>
          <p:cNvPr id="2" name="TextBox 1"/>
          <p:cNvSpPr txBox="1"/>
          <p:nvPr/>
        </p:nvSpPr>
        <p:spPr>
          <a:xfrm>
            <a:off x="304800" y="1516030"/>
            <a:ext cx="2118166"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undershorts</a:t>
            </a:r>
          </a:p>
        </p:txBody>
      </p:sp>
      <p:sp>
        <p:nvSpPr>
          <p:cNvPr id="6" name="Rectangle: Rounded Corners 5"/>
          <p:cNvSpPr/>
          <p:nvPr/>
        </p:nvSpPr>
        <p:spPr>
          <a:xfrm>
            <a:off x="559677" y="2550389"/>
            <a:ext cx="1838446" cy="706056"/>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p:cNvSpPr/>
          <p:nvPr/>
        </p:nvSpPr>
        <p:spPr>
          <a:xfrm>
            <a:off x="667707" y="3862584"/>
            <a:ext cx="1622385" cy="706056"/>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p:cNvSpPr/>
          <p:nvPr/>
        </p:nvSpPr>
        <p:spPr>
          <a:xfrm>
            <a:off x="3470952" y="3093916"/>
            <a:ext cx="1826870" cy="706056"/>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p:cNvSpPr/>
          <p:nvPr/>
        </p:nvSpPr>
        <p:spPr>
          <a:xfrm>
            <a:off x="3475048" y="4435923"/>
            <a:ext cx="1826870" cy="706056"/>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p:cNvSpPr/>
          <p:nvPr/>
        </p:nvSpPr>
        <p:spPr>
          <a:xfrm>
            <a:off x="3490731" y="5797318"/>
            <a:ext cx="1826870" cy="706056"/>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p:cNvSpPr/>
          <p:nvPr/>
        </p:nvSpPr>
        <p:spPr>
          <a:xfrm>
            <a:off x="6495326" y="1516030"/>
            <a:ext cx="1826870" cy="706056"/>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p:cNvSpPr/>
          <p:nvPr/>
        </p:nvSpPr>
        <p:spPr>
          <a:xfrm>
            <a:off x="6495326" y="2541141"/>
            <a:ext cx="1826870" cy="706056"/>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p:cNvSpPr/>
          <p:nvPr/>
        </p:nvSpPr>
        <p:spPr>
          <a:xfrm>
            <a:off x="6395012" y="3862584"/>
            <a:ext cx="1826870" cy="706056"/>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99435" y="2541141"/>
            <a:ext cx="1496029"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pants</a:t>
            </a:r>
          </a:p>
        </p:txBody>
      </p:sp>
      <p:sp>
        <p:nvSpPr>
          <p:cNvPr id="15" name="TextBox 14"/>
          <p:cNvSpPr txBox="1"/>
          <p:nvPr/>
        </p:nvSpPr>
        <p:spPr>
          <a:xfrm>
            <a:off x="3900666" y="3144863"/>
            <a:ext cx="1006999"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shirt</a:t>
            </a:r>
          </a:p>
        </p:txBody>
      </p:sp>
      <p:sp>
        <p:nvSpPr>
          <p:cNvPr id="16" name="TextBox 15"/>
          <p:cNvSpPr txBox="1"/>
          <p:nvPr/>
        </p:nvSpPr>
        <p:spPr>
          <a:xfrm>
            <a:off x="6821345" y="1553267"/>
            <a:ext cx="1174831"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socks</a:t>
            </a:r>
          </a:p>
        </p:txBody>
      </p:sp>
      <p:sp>
        <p:nvSpPr>
          <p:cNvPr id="17" name="TextBox 16"/>
          <p:cNvSpPr txBox="1"/>
          <p:nvPr/>
        </p:nvSpPr>
        <p:spPr>
          <a:xfrm>
            <a:off x="1036407" y="3911847"/>
            <a:ext cx="1146861"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belt</a:t>
            </a:r>
          </a:p>
        </p:txBody>
      </p:sp>
      <p:sp>
        <p:nvSpPr>
          <p:cNvPr id="18" name="TextBox 17"/>
          <p:cNvSpPr txBox="1"/>
          <p:nvPr/>
        </p:nvSpPr>
        <p:spPr>
          <a:xfrm>
            <a:off x="4094662" y="4467968"/>
            <a:ext cx="878475"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tie</a:t>
            </a:r>
          </a:p>
        </p:txBody>
      </p:sp>
      <p:sp>
        <p:nvSpPr>
          <p:cNvPr id="19" name="TextBox 18"/>
          <p:cNvSpPr txBox="1"/>
          <p:nvPr/>
        </p:nvSpPr>
        <p:spPr>
          <a:xfrm>
            <a:off x="6759371" y="3883193"/>
            <a:ext cx="12987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watch</a:t>
            </a:r>
          </a:p>
        </p:txBody>
      </p:sp>
      <p:sp>
        <p:nvSpPr>
          <p:cNvPr id="20" name="TextBox 19"/>
          <p:cNvSpPr txBox="1"/>
          <p:nvPr/>
        </p:nvSpPr>
        <p:spPr>
          <a:xfrm>
            <a:off x="6902852" y="2560088"/>
            <a:ext cx="1270323"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shoes</a:t>
            </a:r>
          </a:p>
        </p:txBody>
      </p:sp>
      <p:sp>
        <p:nvSpPr>
          <p:cNvPr id="21" name="TextBox 20"/>
          <p:cNvSpPr txBox="1"/>
          <p:nvPr/>
        </p:nvSpPr>
        <p:spPr>
          <a:xfrm>
            <a:off x="3852188" y="5857958"/>
            <a:ext cx="1496029"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jacket</a:t>
            </a:r>
          </a:p>
        </p:txBody>
      </p:sp>
      <p:cxnSp>
        <p:nvCxnSpPr>
          <p:cNvPr id="24" name="Straight Arrow Connector 3"/>
          <p:cNvCxnSpPr>
            <a:cxnSpLocks noChangeShapeType="1"/>
          </p:cNvCxnSpPr>
          <p:nvPr/>
        </p:nvCxnSpPr>
        <p:spPr bwMode="auto">
          <a:xfrm>
            <a:off x="2568614" y="1870023"/>
            <a:ext cx="3600692" cy="940590"/>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7" name="Straight Arrow Connector 3"/>
          <p:cNvCxnSpPr>
            <a:cxnSpLocks noChangeShapeType="1"/>
            <a:stCxn id="8" idx="1"/>
          </p:cNvCxnSpPr>
          <p:nvPr/>
        </p:nvCxnSpPr>
        <p:spPr bwMode="auto">
          <a:xfrm flipH="1">
            <a:off x="2422966" y="3446944"/>
            <a:ext cx="1047986" cy="728636"/>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9" name="Straight Arrow Connector 3"/>
          <p:cNvCxnSpPr>
            <a:cxnSpLocks noChangeShapeType="1"/>
          </p:cNvCxnSpPr>
          <p:nvPr/>
        </p:nvCxnSpPr>
        <p:spPr bwMode="auto">
          <a:xfrm>
            <a:off x="1510012" y="4568640"/>
            <a:ext cx="1811922" cy="1427046"/>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33" name="Straight Arrow Connector 3"/>
          <p:cNvCxnSpPr>
            <a:cxnSpLocks noChangeShapeType="1"/>
            <a:stCxn id="3" idx="2"/>
          </p:cNvCxnSpPr>
          <p:nvPr/>
        </p:nvCxnSpPr>
        <p:spPr bwMode="auto">
          <a:xfrm>
            <a:off x="1372565" y="2176751"/>
            <a:ext cx="0" cy="353028"/>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35" name="Straight Arrow Connector 3"/>
          <p:cNvCxnSpPr>
            <a:cxnSpLocks noChangeShapeType="1"/>
            <a:stCxn id="9" idx="2"/>
          </p:cNvCxnSpPr>
          <p:nvPr/>
        </p:nvCxnSpPr>
        <p:spPr bwMode="auto">
          <a:xfrm flipH="1">
            <a:off x="4368961" y="5141979"/>
            <a:ext cx="19522" cy="491791"/>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36" name="Straight Arrow Connector 3"/>
          <p:cNvCxnSpPr>
            <a:cxnSpLocks noChangeShapeType="1"/>
          </p:cNvCxnSpPr>
          <p:nvPr/>
        </p:nvCxnSpPr>
        <p:spPr bwMode="auto">
          <a:xfrm>
            <a:off x="4404165" y="3811262"/>
            <a:ext cx="0" cy="459147"/>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37" name="Straight Arrow Connector 3"/>
          <p:cNvCxnSpPr>
            <a:cxnSpLocks noChangeShapeType="1"/>
          </p:cNvCxnSpPr>
          <p:nvPr/>
        </p:nvCxnSpPr>
        <p:spPr bwMode="auto">
          <a:xfrm flipH="1">
            <a:off x="7426122" y="2253623"/>
            <a:ext cx="10254" cy="266456"/>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43" name="Straight Arrow Connector 3"/>
          <p:cNvCxnSpPr>
            <a:cxnSpLocks noChangeShapeType="1"/>
          </p:cNvCxnSpPr>
          <p:nvPr/>
        </p:nvCxnSpPr>
        <p:spPr bwMode="auto">
          <a:xfrm>
            <a:off x="1363883" y="3277054"/>
            <a:ext cx="0" cy="422595"/>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48" name="Straight Arrow Connector 3"/>
          <p:cNvCxnSpPr>
            <a:cxnSpLocks noChangeShapeType="1"/>
            <a:stCxn id="14" idx="3"/>
          </p:cNvCxnSpPr>
          <p:nvPr/>
        </p:nvCxnSpPr>
        <p:spPr bwMode="auto">
          <a:xfrm>
            <a:off x="2395464" y="2833529"/>
            <a:ext cx="3646521" cy="116421"/>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626127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WordArt 2"/>
          <p:cNvSpPr>
            <a:spLocks noChangeArrowheads="1" noChangeShapeType="1" noTextEdit="1"/>
          </p:cNvSpPr>
          <p:nvPr/>
        </p:nvSpPr>
        <p:spPr bwMode="auto">
          <a:xfrm>
            <a:off x="304800" y="358775"/>
            <a:ext cx="8458200" cy="838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DAG-Directed Acyclic Graph</a:t>
            </a:r>
          </a:p>
        </p:txBody>
      </p:sp>
      <p:sp>
        <p:nvSpPr>
          <p:cNvPr id="36867" name="Oval 4"/>
          <p:cNvSpPr>
            <a:spLocks noChangeArrowheads="1"/>
          </p:cNvSpPr>
          <p:nvPr/>
        </p:nvSpPr>
        <p:spPr bwMode="auto">
          <a:xfrm>
            <a:off x="935038" y="1355725"/>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0</a:t>
            </a:r>
          </a:p>
        </p:txBody>
      </p:sp>
      <p:sp>
        <p:nvSpPr>
          <p:cNvPr id="36868" name="Oval 5"/>
          <p:cNvSpPr>
            <a:spLocks noChangeArrowheads="1"/>
          </p:cNvSpPr>
          <p:nvPr/>
        </p:nvSpPr>
        <p:spPr bwMode="auto">
          <a:xfrm>
            <a:off x="61913" y="3465513"/>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1</a:t>
            </a:r>
          </a:p>
        </p:txBody>
      </p:sp>
      <p:sp>
        <p:nvSpPr>
          <p:cNvPr id="36869" name="Oval 6"/>
          <p:cNvSpPr>
            <a:spLocks noChangeArrowheads="1"/>
          </p:cNvSpPr>
          <p:nvPr/>
        </p:nvSpPr>
        <p:spPr bwMode="auto">
          <a:xfrm>
            <a:off x="730250" y="5437188"/>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5</a:t>
            </a:r>
          </a:p>
        </p:txBody>
      </p:sp>
      <p:sp>
        <p:nvSpPr>
          <p:cNvPr id="36870" name="Oval 7"/>
          <p:cNvSpPr>
            <a:spLocks noChangeArrowheads="1"/>
          </p:cNvSpPr>
          <p:nvPr/>
        </p:nvSpPr>
        <p:spPr bwMode="auto">
          <a:xfrm>
            <a:off x="4187825" y="1484313"/>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6</a:t>
            </a:r>
          </a:p>
        </p:txBody>
      </p:sp>
      <p:sp>
        <p:nvSpPr>
          <p:cNvPr id="36871" name="Oval 8"/>
          <p:cNvSpPr>
            <a:spLocks noChangeArrowheads="1"/>
          </p:cNvSpPr>
          <p:nvPr/>
        </p:nvSpPr>
        <p:spPr bwMode="auto">
          <a:xfrm>
            <a:off x="3109913" y="4868863"/>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4</a:t>
            </a:r>
          </a:p>
        </p:txBody>
      </p:sp>
      <p:cxnSp>
        <p:nvCxnSpPr>
          <p:cNvPr id="36872" name="Straight Arrow Connector 3"/>
          <p:cNvCxnSpPr>
            <a:cxnSpLocks noChangeShapeType="1"/>
          </p:cNvCxnSpPr>
          <p:nvPr/>
        </p:nvCxnSpPr>
        <p:spPr bwMode="auto">
          <a:xfrm>
            <a:off x="2146300" y="1897063"/>
            <a:ext cx="1739900" cy="55562"/>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36873" name="Straight Arrow Connector 7"/>
          <p:cNvCxnSpPr>
            <a:cxnSpLocks noChangeShapeType="1"/>
          </p:cNvCxnSpPr>
          <p:nvPr/>
        </p:nvCxnSpPr>
        <p:spPr bwMode="auto">
          <a:xfrm flipH="1">
            <a:off x="730250" y="2506663"/>
            <a:ext cx="252413" cy="815975"/>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36874" name="Straight Arrow Connector 11"/>
          <p:cNvCxnSpPr>
            <a:cxnSpLocks noChangeShapeType="1"/>
          </p:cNvCxnSpPr>
          <p:nvPr/>
        </p:nvCxnSpPr>
        <p:spPr bwMode="auto">
          <a:xfrm flipH="1">
            <a:off x="1366838" y="2447925"/>
            <a:ext cx="65087" cy="2732088"/>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36875" name="Straight Arrow Connector 13"/>
          <p:cNvCxnSpPr>
            <a:cxnSpLocks noChangeShapeType="1"/>
          </p:cNvCxnSpPr>
          <p:nvPr/>
        </p:nvCxnSpPr>
        <p:spPr bwMode="auto">
          <a:xfrm flipH="1" flipV="1">
            <a:off x="1917700" y="2239963"/>
            <a:ext cx="739775" cy="447675"/>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36876" name="Straight Arrow Connector 13"/>
          <p:cNvCxnSpPr>
            <a:cxnSpLocks noChangeShapeType="1"/>
          </p:cNvCxnSpPr>
          <p:nvPr/>
        </p:nvCxnSpPr>
        <p:spPr bwMode="auto">
          <a:xfrm flipH="1">
            <a:off x="3886200" y="2555875"/>
            <a:ext cx="647700" cy="2092325"/>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36877" name="Oval 7"/>
          <p:cNvSpPr>
            <a:spLocks noChangeArrowheads="1"/>
          </p:cNvSpPr>
          <p:nvPr/>
        </p:nvSpPr>
        <p:spPr bwMode="auto">
          <a:xfrm>
            <a:off x="1781175" y="3921125"/>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3</a:t>
            </a:r>
          </a:p>
        </p:txBody>
      </p:sp>
      <p:sp>
        <p:nvSpPr>
          <p:cNvPr id="36878" name="Oval 7"/>
          <p:cNvSpPr>
            <a:spLocks noChangeArrowheads="1"/>
          </p:cNvSpPr>
          <p:nvPr/>
        </p:nvSpPr>
        <p:spPr bwMode="auto">
          <a:xfrm>
            <a:off x="2852738" y="2474913"/>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2</a:t>
            </a:r>
          </a:p>
        </p:txBody>
      </p:sp>
      <p:sp>
        <p:nvSpPr>
          <p:cNvPr id="36879" name="Oval 7"/>
          <p:cNvSpPr>
            <a:spLocks noChangeArrowheads="1"/>
          </p:cNvSpPr>
          <p:nvPr/>
        </p:nvSpPr>
        <p:spPr bwMode="auto">
          <a:xfrm>
            <a:off x="5972175" y="1457325"/>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7</a:t>
            </a:r>
          </a:p>
        </p:txBody>
      </p:sp>
      <p:sp>
        <p:nvSpPr>
          <p:cNvPr id="36880" name="Oval 7"/>
          <p:cNvSpPr>
            <a:spLocks noChangeArrowheads="1"/>
          </p:cNvSpPr>
          <p:nvPr/>
        </p:nvSpPr>
        <p:spPr bwMode="auto">
          <a:xfrm>
            <a:off x="7924800" y="1484313"/>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8</a:t>
            </a:r>
          </a:p>
        </p:txBody>
      </p:sp>
      <p:sp>
        <p:nvSpPr>
          <p:cNvPr id="36881" name="Oval 7"/>
          <p:cNvSpPr>
            <a:spLocks noChangeArrowheads="1"/>
          </p:cNvSpPr>
          <p:nvPr/>
        </p:nvSpPr>
        <p:spPr bwMode="auto">
          <a:xfrm>
            <a:off x="5292725" y="3209925"/>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9</a:t>
            </a:r>
          </a:p>
        </p:txBody>
      </p:sp>
      <p:sp>
        <p:nvSpPr>
          <p:cNvPr id="36882" name="Oval 7"/>
          <p:cNvSpPr>
            <a:spLocks noChangeArrowheads="1"/>
          </p:cNvSpPr>
          <p:nvPr/>
        </p:nvSpPr>
        <p:spPr bwMode="auto">
          <a:xfrm>
            <a:off x="7394575" y="3160713"/>
            <a:ext cx="1139825"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10</a:t>
            </a:r>
          </a:p>
        </p:txBody>
      </p:sp>
      <p:cxnSp>
        <p:nvCxnSpPr>
          <p:cNvPr id="36883" name="Straight Arrow Connector 13"/>
          <p:cNvCxnSpPr>
            <a:cxnSpLocks noChangeShapeType="1"/>
          </p:cNvCxnSpPr>
          <p:nvPr/>
        </p:nvCxnSpPr>
        <p:spPr bwMode="auto">
          <a:xfrm flipH="1">
            <a:off x="2701925" y="3579813"/>
            <a:ext cx="361950" cy="401637"/>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36884" name="Straight Arrow Connector 13"/>
          <p:cNvCxnSpPr>
            <a:cxnSpLocks noChangeShapeType="1"/>
          </p:cNvCxnSpPr>
          <p:nvPr/>
        </p:nvCxnSpPr>
        <p:spPr bwMode="auto">
          <a:xfrm flipH="1">
            <a:off x="1563688" y="4979988"/>
            <a:ext cx="361950" cy="401637"/>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36885" name="Straight Arrow Connector 13"/>
          <p:cNvCxnSpPr>
            <a:cxnSpLocks noChangeShapeType="1"/>
          </p:cNvCxnSpPr>
          <p:nvPr/>
        </p:nvCxnSpPr>
        <p:spPr bwMode="auto">
          <a:xfrm flipH="1" flipV="1">
            <a:off x="7080250" y="1966913"/>
            <a:ext cx="658813" cy="0"/>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36886" name="Straight Arrow Connector 7"/>
          <p:cNvCxnSpPr>
            <a:cxnSpLocks noChangeShapeType="1"/>
          </p:cNvCxnSpPr>
          <p:nvPr/>
        </p:nvCxnSpPr>
        <p:spPr bwMode="auto">
          <a:xfrm>
            <a:off x="5014913" y="2568575"/>
            <a:ext cx="341312" cy="641350"/>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36887" name="Straight Arrow Connector 13"/>
          <p:cNvCxnSpPr>
            <a:cxnSpLocks noChangeShapeType="1"/>
          </p:cNvCxnSpPr>
          <p:nvPr/>
        </p:nvCxnSpPr>
        <p:spPr bwMode="auto">
          <a:xfrm flipH="1">
            <a:off x="5365750" y="1952625"/>
            <a:ext cx="422275" cy="28575"/>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36888" name="Oval 7"/>
          <p:cNvSpPr>
            <a:spLocks noChangeArrowheads="1"/>
          </p:cNvSpPr>
          <p:nvPr/>
        </p:nvSpPr>
        <p:spPr bwMode="auto">
          <a:xfrm>
            <a:off x="5292725" y="5180013"/>
            <a:ext cx="1139825"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11</a:t>
            </a:r>
          </a:p>
        </p:txBody>
      </p:sp>
      <p:sp>
        <p:nvSpPr>
          <p:cNvPr id="36889" name="Oval 7"/>
          <p:cNvSpPr>
            <a:spLocks noChangeArrowheads="1"/>
          </p:cNvSpPr>
          <p:nvPr/>
        </p:nvSpPr>
        <p:spPr bwMode="auto">
          <a:xfrm>
            <a:off x="7485063" y="4886325"/>
            <a:ext cx="1139825"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12</a:t>
            </a:r>
          </a:p>
        </p:txBody>
      </p:sp>
      <p:cxnSp>
        <p:nvCxnSpPr>
          <p:cNvPr id="36890" name="Straight Arrow Connector 13"/>
          <p:cNvCxnSpPr>
            <a:cxnSpLocks noChangeShapeType="1"/>
          </p:cNvCxnSpPr>
          <p:nvPr/>
        </p:nvCxnSpPr>
        <p:spPr bwMode="auto">
          <a:xfrm>
            <a:off x="6345238" y="4132263"/>
            <a:ext cx="990600" cy="879475"/>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36891" name="Straight Arrow Connector 13"/>
          <p:cNvCxnSpPr>
            <a:cxnSpLocks noChangeShapeType="1"/>
          </p:cNvCxnSpPr>
          <p:nvPr/>
        </p:nvCxnSpPr>
        <p:spPr bwMode="auto">
          <a:xfrm flipV="1">
            <a:off x="6367463" y="3656013"/>
            <a:ext cx="919162" cy="0"/>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36892" name="Straight Arrow Connector 13"/>
          <p:cNvCxnSpPr>
            <a:cxnSpLocks noChangeShapeType="1"/>
          </p:cNvCxnSpPr>
          <p:nvPr/>
        </p:nvCxnSpPr>
        <p:spPr bwMode="auto">
          <a:xfrm flipV="1">
            <a:off x="6538913" y="5675313"/>
            <a:ext cx="747712" cy="0"/>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36893" name="Straight Arrow Connector 7"/>
          <p:cNvCxnSpPr>
            <a:cxnSpLocks noChangeShapeType="1"/>
          </p:cNvCxnSpPr>
          <p:nvPr/>
        </p:nvCxnSpPr>
        <p:spPr bwMode="auto">
          <a:xfrm>
            <a:off x="5819775" y="4352925"/>
            <a:ext cx="49213" cy="658813"/>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36894" name="Straight Arrow Connector 13"/>
          <p:cNvCxnSpPr>
            <a:cxnSpLocks noChangeShapeType="1"/>
          </p:cNvCxnSpPr>
          <p:nvPr/>
        </p:nvCxnSpPr>
        <p:spPr bwMode="auto">
          <a:xfrm flipV="1">
            <a:off x="1909763" y="5448300"/>
            <a:ext cx="1092200" cy="385763"/>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8761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WordArt 2"/>
          <p:cNvSpPr>
            <a:spLocks noChangeArrowheads="1" noChangeShapeType="1" noTextEdit="1"/>
          </p:cNvSpPr>
          <p:nvPr/>
        </p:nvSpPr>
        <p:spPr bwMode="auto">
          <a:xfrm>
            <a:off x="304800" y="358775"/>
            <a:ext cx="8458200" cy="838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Topological Sort</a:t>
            </a:r>
          </a:p>
        </p:txBody>
      </p:sp>
      <p:sp>
        <p:nvSpPr>
          <p:cNvPr id="38915" name="Oval 5"/>
          <p:cNvSpPr>
            <a:spLocks noChangeArrowheads="1"/>
          </p:cNvSpPr>
          <p:nvPr/>
        </p:nvSpPr>
        <p:spPr bwMode="auto">
          <a:xfrm>
            <a:off x="61913" y="3465513"/>
            <a:ext cx="395287" cy="496887"/>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latin typeface="Tahoma" panose="020B0604030504040204" pitchFamily="34" charset="0"/>
              </a:rPr>
              <a:t>8</a:t>
            </a:r>
          </a:p>
        </p:txBody>
      </p:sp>
      <p:sp>
        <p:nvSpPr>
          <p:cNvPr id="38916" name="Oval 5"/>
          <p:cNvSpPr>
            <a:spLocks noChangeArrowheads="1"/>
          </p:cNvSpPr>
          <p:nvPr/>
        </p:nvSpPr>
        <p:spPr bwMode="auto">
          <a:xfrm>
            <a:off x="668338" y="3454400"/>
            <a:ext cx="395287" cy="498475"/>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latin typeface="Tahoma" panose="020B0604030504040204" pitchFamily="34" charset="0"/>
              </a:rPr>
              <a:t>7</a:t>
            </a:r>
          </a:p>
        </p:txBody>
      </p:sp>
      <p:sp>
        <p:nvSpPr>
          <p:cNvPr id="38917" name="Oval 5"/>
          <p:cNvSpPr>
            <a:spLocks noChangeArrowheads="1"/>
          </p:cNvSpPr>
          <p:nvPr/>
        </p:nvSpPr>
        <p:spPr bwMode="auto">
          <a:xfrm>
            <a:off x="1333500" y="3454400"/>
            <a:ext cx="395288" cy="498475"/>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latin typeface="Tahoma" panose="020B0604030504040204" pitchFamily="34" charset="0"/>
              </a:rPr>
              <a:t>2</a:t>
            </a:r>
          </a:p>
        </p:txBody>
      </p:sp>
      <p:sp>
        <p:nvSpPr>
          <p:cNvPr id="38918" name="Oval 5"/>
          <p:cNvSpPr>
            <a:spLocks noChangeArrowheads="1"/>
          </p:cNvSpPr>
          <p:nvPr/>
        </p:nvSpPr>
        <p:spPr bwMode="auto">
          <a:xfrm>
            <a:off x="1952625" y="3454400"/>
            <a:ext cx="395288" cy="498475"/>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latin typeface="Tahoma" panose="020B0604030504040204" pitchFamily="34" charset="0"/>
              </a:rPr>
              <a:t>3</a:t>
            </a:r>
          </a:p>
        </p:txBody>
      </p:sp>
      <p:sp>
        <p:nvSpPr>
          <p:cNvPr id="38919" name="Oval 5"/>
          <p:cNvSpPr>
            <a:spLocks noChangeArrowheads="1"/>
          </p:cNvSpPr>
          <p:nvPr/>
        </p:nvSpPr>
        <p:spPr bwMode="auto">
          <a:xfrm>
            <a:off x="2605088" y="3454400"/>
            <a:ext cx="395287" cy="498475"/>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latin typeface="Tahoma" panose="020B0604030504040204" pitchFamily="34" charset="0"/>
              </a:rPr>
              <a:t>0</a:t>
            </a:r>
          </a:p>
        </p:txBody>
      </p:sp>
      <p:sp>
        <p:nvSpPr>
          <p:cNvPr id="38920" name="Oval 5"/>
          <p:cNvSpPr>
            <a:spLocks noChangeArrowheads="1"/>
          </p:cNvSpPr>
          <p:nvPr/>
        </p:nvSpPr>
        <p:spPr bwMode="auto">
          <a:xfrm>
            <a:off x="3294063" y="3454400"/>
            <a:ext cx="395287" cy="498475"/>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latin typeface="Tahoma" panose="020B0604030504040204" pitchFamily="34" charset="0"/>
              </a:rPr>
              <a:t>6</a:t>
            </a:r>
          </a:p>
        </p:txBody>
      </p:sp>
      <p:sp>
        <p:nvSpPr>
          <p:cNvPr id="38921" name="Oval 5"/>
          <p:cNvSpPr>
            <a:spLocks noChangeArrowheads="1"/>
          </p:cNvSpPr>
          <p:nvPr/>
        </p:nvSpPr>
        <p:spPr bwMode="auto">
          <a:xfrm>
            <a:off x="3949700" y="3454400"/>
            <a:ext cx="395288" cy="498475"/>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latin typeface="Tahoma" panose="020B0604030504040204" pitchFamily="34" charset="0"/>
              </a:rPr>
              <a:t>9</a:t>
            </a:r>
          </a:p>
        </p:txBody>
      </p:sp>
      <p:sp>
        <p:nvSpPr>
          <p:cNvPr id="38922" name="Oval 5"/>
          <p:cNvSpPr>
            <a:spLocks noChangeArrowheads="1"/>
          </p:cNvSpPr>
          <p:nvPr/>
        </p:nvSpPr>
        <p:spPr bwMode="auto">
          <a:xfrm>
            <a:off x="4584700" y="3454400"/>
            <a:ext cx="720725" cy="498475"/>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latin typeface="Tahoma" panose="020B0604030504040204" pitchFamily="34" charset="0"/>
              </a:rPr>
              <a:t>10</a:t>
            </a:r>
          </a:p>
        </p:txBody>
      </p:sp>
      <p:sp>
        <p:nvSpPr>
          <p:cNvPr id="38923" name="Oval 5"/>
          <p:cNvSpPr>
            <a:spLocks noChangeArrowheads="1"/>
          </p:cNvSpPr>
          <p:nvPr/>
        </p:nvSpPr>
        <p:spPr bwMode="auto">
          <a:xfrm>
            <a:off x="5559425" y="3432175"/>
            <a:ext cx="720725" cy="498475"/>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latin typeface="Tahoma" panose="020B0604030504040204" pitchFamily="34" charset="0"/>
              </a:rPr>
              <a:t>11</a:t>
            </a:r>
          </a:p>
        </p:txBody>
      </p:sp>
      <p:sp>
        <p:nvSpPr>
          <p:cNvPr id="38924" name="Oval 5"/>
          <p:cNvSpPr>
            <a:spLocks noChangeArrowheads="1"/>
          </p:cNvSpPr>
          <p:nvPr/>
        </p:nvSpPr>
        <p:spPr bwMode="auto">
          <a:xfrm>
            <a:off x="6540500" y="3422650"/>
            <a:ext cx="720725" cy="498475"/>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latin typeface="Tahoma" panose="020B0604030504040204" pitchFamily="34" charset="0"/>
              </a:rPr>
              <a:t>12</a:t>
            </a:r>
          </a:p>
        </p:txBody>
      </p:sp>
      <p:sp>
        <p:nvSpPr>
          <p:cNvPr id="38925" name="Oval 5"/>
          <p:cNvSpPr>
            <a:spLocks noChangeArrowheads="1"/>
          </p:cNvSpPr>
          <p:nvPr/>
        </p:nvSpPr>
        <p:spPr bwMode="auto">
          <a:xfrm>
            <a:off x="7454900" y="3411538"/>
            <a:ext cx="395288" cy="498475"/>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latin typeface="Tahoma" panose="020B0604030504040204" pitchFamily="34" charset="0"/>
              </a:rPr>
              <a:t>1</a:t>
            </a:r>
          </a:p>
        </p:txBody>
      </p:sp>
      <p:sp>
        <p:nvSpPr>
          <p:cNvPr id="38926" name="Oval 5"/>
          <p:cNvSpPr>
            <a:spLocks noChangeArrowheads="1"/>
          </p:cNvSpPr>
          <p:nvPr/>
        </p:nvSpPr>
        <p:spPr bwMode="auto">
          <a:xfrm>
            <a:off x="8074025" y="3411538"/>
            <a:ext cx="395288" cy="498475"/>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latin typeface="Tahoma" panose="020B0604030504040204" pitchFamily="34" charset="0"/>
              </a:rPr>
              <a:t>5</a:t>
            </a:r>
          </a:p>
        </p:txBody>
      </p:sp>
      <p:sp>
        <p:nvSpPr>
          <p:cNvPr id="38927" name="Oval 5"/>
          <p:cNvSpPr>
            <a:spLocks noChangeArrowheads="1"/>
          </p:cNvSpPr>
          <p:nvPr/>
        </p:nvSpPr>
        <p:spPr bwMode="auto">
          <a:xfrm>
            <a:off x="8693150" y="3422650"/>
            <a:ext cx="395288" cy="498475"/>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latin typeface="Tahoma" panose="020B0604030504040204" pitchFamily="34" charset="0"/>
              </a:rPr>
              <a:t>4</a:t>
            </a:r>
          </a:p>
        </p:txBody>
      </p:sp>
      <p:cxnSp>
        <p:nvCxnSpPr>
          <p:cNvPr id="38928" name="Straight Arrow Connector 13"/>
          <p:cNvCxnSpPr>
            <a:cxnSpLocks noChangeShapeType="1"/>
          </p:cNvCxnSpPr>
          <p:nvPr/>
        </p:nvCxnSpPr>
        <p:spPr bwMode="auto">
          <a:xfrm>
            <a:off x="1625600" y="3713163"/>
            <a:ext cx="430213" cy="0"/>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38929" name="Straight Arrow Connector 13"/>
          <p:cNvCxnSpPr>
            <a:cxnSpLocks noChangeShapeType="1"/>
          </p:cNvCxnSpPr>
          <p:nvPr/>
        </p:nvCxnSpPr>
        <p:spPr bwMode="auto">
          <a:xfrm>
            <a:off x="2932113" y="3717925"/>
            <a:ext cx="430212" cy="0"/>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38930" name="Straight Arrow Connector 13"/>
          <p:cNvCxnSpPr>
            <a:cxnSpLocks noChangeShapeType="1"/>
          </p:cNvCxnSpPr>
          <p:nvPr/>
        </p:nvCxnSpPr>
        <p:spPr bwMode="auto">
          <a:xfrm>
            <a:off x="3606800" y="3733800"/>
            <a:ext cx="431800" cy="0"/>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38931" name="Straight Arrow Connector 13"/>
          <p:cNvCxnSpPr>
            <a:cxnSpLocks noChangeShapeType="1"/>
          </p:cNvCxnSpPr>
          <p:nvPr/>
        </p:nvCxnSpPr>
        <p:spPr bwMode="auto">
          <a:xfrm>
            <a:off x="4302125" y="3733800"/>
            <a:ext cx="430213" cy="0"/>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38932" name="Straight Arrow Connector 13"/>
          <p:cNvCxnSpPr>
            <a:cxnSpLocks noChangeShapeType="1"/>
          </p:cNvCxnSpPr>
          <p:nvPr/>
        </p:nvCxnSpPr>
        <p:spPr bwMode="auto">
          <a:xfrm>
            <a:off x="6191250" y="3703638"/>
            <a:ext cx="431800" cy="0"/>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38933" name="Straight Arrow Connector 13"/>
          <p:cNvCxnSpPr>
            <a:cxnSpLocks noChangeShapeType="1"/>
          </p:cNvCxnSpPr>
          <p:nvPr/>
        </p:nvCxnSpPr>
        <p:spPr bwMode="auto">
          <a:xfrm>
            <a:off x="360363" y="3733800"/>
            <a:ext cx="430212" cy="0"/>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38934" name="Freeform: Shape 86"/>
          <p:cNvSpPr>
            <a:spLocks/>
          </p:cNvSpPr>
          <p:nvPr/>
        </p:nvSpPr>
        <p:spPr bwMode="auto">
          <a:xfrm>
            <a:off x="2130425" y="2136775"/>
            <a:ext cx="6007100" cy="1177925"/>
          </a:xfrm>
          <a:custGeom>
            <a:avLst/>
            <a:gdLst>
              <a:gd name="T0" fmla="*/ 0 w 6007100"/>
              <a:gd name="T1" fmla="*/ 1179301 h 1177581"/>
              <a:gd name="T2" fmla="*/ 6007100 w 6007100"/>
              <a:gd name="T3" fmla="*/ 1096631 h 1177581"/>
              <a:gd name="T4" fmla="*/ 0 60000 65536"/>
              <a:gd name="T5" fmla="*/ 0 60000 65536"/>
            </a:gdLst>
            <a:ahLst/>
            <a:cxnLst>
              <a:cxn ang="T4">
                <a:pos x="T0" y="T1"/>
              </a:cxn>
              <a:cxn ang="T5">
                <a:pos x="T2" y="T3"/>
              </a:cxn>
            </a:cxnLst>
            <a:rect l="0" t="0" r="r" b="b"/>
            <a:pathLst>
              <a:path w="6007100" h="1177581">
                <a:moveTo>
                  <a:pt x="0" y="1177581"/>
                </a:moveTo>
                <a:cubicBezTo>
                  <a:pt x="317500" y="-479769"/>
                  <a:pt x="5397500" y="-276569"/>
                  <a:pt x="6007100" y="1095031"/>
                </a:cubicBezTo>
              </a:path>
            </a:pathLst>
          </a:custGeom>
          <a:noFill/>
          <a:ln w="38100" cap="flat" cmpd="sng" algn="ctr">
            <a:solidFill>
              <a:schemeClr val="tx1"/>
            </a:solidFill>
            <a:prstDash val="solid"/>
            <a:round/>
            <a:headEnd type="none" w="sm" len="sm"/>
            <a:tailEnd type="arrow"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35" name="Freeform: Shape 99"/>
          <p:cNvSpPr>
            <a:spLocks/>
          </p:cNvSpPr>
          <p:nvPr/>
        </p:nvSpPr>
        <p:spPr bwMode="auto">
          <a:xfrm>
            <a:off x="3000375" y="2749550"/>
            <a:ext cx="4427538" cy="714375"/>
          </a:xfrm>
          <a:custGeom>
            <a:avLst/>
            <a:gdLst>
              <a:gd name="T0" fmla="*/ 0 w 6007100"/>
              <a:gd name="T1" fmla="*/ 1512794 h 614699"/>
              <a:gd name="T2" fmla="*/ 962837 w 6007100"/>
              <a:gd name="T3" fmla="*/ 1309636 h 614699"/>
              <a:gd name="T4" fmla="*/ 0 60000 65536"/>
              <a:gd name="T5" fmla="*/ 0 60000 65536"/>
            </a:gdLst>
            <a:ahLst/>
            <a:cxnLst>
              <a:cxn ang="T4">
                <a:pos x="T0" y="T1"/>
              </a:cxn>
              <a:cxn ang="T5">
                <a:pos x="T2" y="T3"/>
              </a:cxn>
            </a:cxnLst>
            <a:rect l="0" t="0" r="r" b="b"/>
            <a:pathLst>
              <a:path w="6007100" h="614699">
                <a:moveTo>
                  <a:pt x="0" y="614699"/>
                </a:moveTo>
                <a:cubicBezTo>
                  <a:pt x="922680" y="-74846"/>
                  <a:pt x="4819441" y="-292716"/>
                  <a:pt x="6007100" y="532149"/>
                </a:cubicBezTo>
              </a:path>
            </a:pathLst>
          </a:custGeom>
          <a:noFill/>
          <a:ln w="38100" cap="flat" cmpd="sng" algn="ctr">
            <a:solidFill>
              <a:schemeClr val="tx1"/>
            </a:solidFill>
            <a:prstDash val="solid"/>
            <a:round/>
            <a:headEnd type="none" w="sm" len="sm"/>
            <a:tailEnd type="arrow"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36" name="Freeform: Shape 100"/>
          <p:cNvSpPr>
            <a:spLocks/>
          </p:cNvSpPr>
          <p:nvPr/>
        </p:nvSpPr>
        <p:spPr bwMode="auto">
          <a:xfrm>
            <a:off x="2803525" y="2616200"/>
            <a:ext cx="5197475" cy="847725"/>
          </a:xfrm>
          <a:custGeom>
            <a:avLst/>
            <a:gdLst>
              <a:gd name="T0" fmla="*/ 0 w 6007100"/>
              <a:gd name="T1" fmla="*/ 11893640 h 499893"/>
              <a:gd name="T2" fmla="*/ 2520491 w 6007100"/>
              <a:gd name="T3" fmla="*/ 9929581 h 499893"/>
              <a:gd name="T4" fmla="*/ 0 60000 65536"/>
              <a:gd name="T5" fmla="*/ 0 60000 65536"/>
            </a:gdLst>
            <a:ahLst/>
            <a:cxnLst>
              <a:cxn ang="T4">
                <a:pos x="T0" y="T1"/>
              </a:cxn>
              <a:cxn ang="T5">
                <a:pos x="T2" y="T3"/>
              </a:cxn>
            </a:cxnLst>
            <a:rect l="0" t="0" r="r" b="b"/>
            <a:pathLst>
              <a:path w="6007100" h="499893">
                <a:moveTo>
                  <a:pt x="0" y="499893"/>
                </a:moveTo>
                <a:cubicBezTo>
                  <a:pt x="922680" y="-189652"/>
                  <a:pt x="5953835" y="-116078"/>
                  <a:pt x="6007100" y="417343"/>
                </a:cubicBezTo>
              </a:path>
            </a:pathLst>
          </a:custGeom>
          <a:noFill/>
          <a:ln w="38100" cap="flat" cmpd="sng" algn="ctr">
            <a:solidFill>
              <a:schemeClr val="tx1"/>
            </a:solidFill>
            <a:prstDash val="solid"/>
            <a:round/>
            <a:headEnd type="none" w="sm" len="sm"/>
            <a:tailEnd type="arrow"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37" name="Freeform: Shape 90"/>
          <p:cNvSpPr>
            <a:spLocks/>
          </p:cNvSpPr>
          <p:nvPr/>
        </p:nvSpPr>
        <p:spPr bwMode="auto">
          <a:xfrm>
            <a:off x="4146550" y="4025900"/>
            <a:ext cx="2476500" cy="317500"/>
          </a:xfrm>
          <a:custGeom>
            <a:avLst/>
            <a:gdLst>
              <a:gd name="T0" fmla="*/ 2797547 w 603838"/>
              <a:gd name="T1" fmla="*/ 205631 h 265307"/>
              <a:gd name="T2" fmla="*/ 2147483646 w 603838"/>
              <a:gd name="T3" fmla="*/ 0 h 265307"/>
              <a:gd name="T4" fmla="*/ 0 60000 65536"/>
              <a:gd name="T5" fmla="*/ 0 60000 65536"/>
            </a:gdLst>
            <a:ahLst/>
            <a:cxnLst>
              <a:cxn ang="T4">
                <a:pos x="T0" y="T1"/>
              </a:cxn>
              <a:cxn ang="T5">
                <a:pos x="T2" y="T3"/>
              </a:cxn>
            </a:cxnLst>
            <a:rect l="0" t="0" r="r" b="b"/>
            <a:pathLst>
              <a:path w="603838" h="265307">
                <a:moveTo>
                  <a:pt x="588" y="69850"/>
                </a:moveTo>
                <a:cubicBezTo>
                  <a:pt x="-20579" y="440267"/>
                  <a:pt x="536105" y="207433"/>
                  <a:pt x="603838" y="0"/>
                </a:cubicBezTo>
              </a:path>
            </a:pathLst>
          </a:custGeom>
          <a:noFill/>
          <a:ln w="38100" cap="flat" cmpd="sng" algn="ctr">
            <a:solidFill>
              <a:schemeClr val="tx1"/>
            </a:solidFill>
            <a:prstDash val="solid"/>
            <a:round/>
            <a:headEnd type="none" w="sm" len="sm"/>
            <a:tailEnd type="arrow"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38" name="Freeform: Shape 104"/>
          <p:cNvSpPr>
            <a:spLocks/>
          </p:cNvSpPr>
          <p:nvPr/>
        </p:nvSpPr>
        <p:spPr bwMode="auto">
          <a:xfrm>
            <a:off x="839788" y="4005263"/>
            <a:ext cx="2590800" cy="676275"/>
          </a:xfrm>
          <a:custGeom>
            <a:avLst/>
            <a:gdLst>
              <a:gd name="T0" fmla="*/ 3668424 w 603838"/>
              <a:gd name="T1" fmla="*/ 19136321 h 265307"/>
              <a:gd name="T2" fmla="*/ 2147483646 w 603838"/>
              <a:gd name="T3" fmla="*/ 0 h 265307"/>
              <a:gd name="T4" fmla="*/ 0 60000 65536"/>
              <a:gd name="T5" fmla="*/ 0 60000 65536"/>
            </a:gdLst>
            <a:ahLst/>
            <a:cxnLst>
              <a:cxn ang="T4">
                <a:pos x="T0" y="T1"/>
              </a:cxn>
              <a:cxn ang="T5">
                <a:pos x="T2" y="T3"/>
              </a:cxn>
            </a:cxnLst>
            <a:rect l="0" t="0" r="r" b="b"/>
            <a:pathLst>
              <a:path w="603838" h="265307">
                <a:moveTo>
                  <a:pt x="588" y="69850"/>
                </a:moveTo>
                <a:cubicBezTo>
                  <a:pt x="-20579" y="440267"/>
                  <a:pt x="536105" y="207433"/>
                  <a:pt x="603838" y="0"/>
                </a:cubicBezTo>
              </a:path>
            </a:pathLst>
          </a:custGeom>
          <a:noFill/>
          <a:ln w="38100" cap="flat" cmpd="sng" algn="ctr">
            <a:solidFill>
              <a:schemeClr val="tx1"/>
            </a:solidFill>
            <a:prstDash val="solid"/>
            <a:round/>
            <a:headEnd type="none" w="sm" len="sm"/>
            <a:tailEnd type="arrow"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39" name="Freeform: Shape 105"/>
          <p:cNvSpPr>
            <a:spLocks/>
          </p:cNvSpPr>
          <p:nvPr/>
        </p:nvSpPr>
        <p:spPr bwMode="auto">
          <a:xfrm>
            <a:off x="4225925" y="3960813"/>
            <a:ext cx="1412875" cy="261937"/>
          </a:xfrm>
          <a:custGeom>
            <a:avLst/>
            <a:gdLst>
              <a:gd name="T0" fmla="*/ 96508 w 603838"/>
              <a:gd name="T1" fmla="*/ 64706 h 265307"/>
              <a:gd name="T2" fmla="*/ 99116425 w 603838"/>
              <a:gd name="T3" fmla="*/ 0 h 265307"/>
              <a:gd name="T4" fmla="*/ 0 60000 65536"/>
              <a:gd name="T5" fmla="*/ 0 60000 65536"/>
            </a:gdLst>
            <a:ahLst/>
            <a:cxnLst>
              <a:cxn ang="T4">
                <a:pos x="T0" y="T1"/>
              </a:cxn>
              <a:cxn ang="T5">
                <a:pos x="T2" y="T3"/>
              </a:cxn>
            </a:cxnLst>
            <a:rect l="0" t="0" r="r" b="b"/>
            <a:pathLst>
              <a:path w="603838" h="265307">
                <a:moveTo>
                  <a:pt x="588" y="69850"/>
                </a:moveTo>
                <a:cubicBezTo>
                  <a:pt x="-20579" y="440267"/>
                  <a:pt x="536105" y="207433"/>
                  <a:pt x="603838" y="0"/>
                </a:cubicBezTo>
              </a:path>
            </a:pathLst>
          </a:custGeom>
          <a:noFill/>
          <a:ln w="38100" cap="flat" cmpd="sng" algn="ctr">
            <a:solidFill>
              <a:schemeClr val="tx1"/>
            </a:solidFill>
            <a:prstDash val="solid"/>
            <a:round/>
            <a:headEnd type="none" w="sm" len="sm"/>
            <a:tailEnd type="arrow"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40" name="Freeform: Shape 106"/>
          <p:cNvSpPr>
            <a:spLocks/>
          </p:cNvSpPr>
          <p:nvPr/>
        </p:nvSpPr>
        <p:spPr bwMode="auto">
          <a:xfrm>
            <a:off x="3568700" y="3979863"/>
            <a:ext cx="5246688" cy="1560512"/>
          </a:xfrm>
          <a:custGeom>
            <a:avLst/>
            <a:gdLst>
              <a:gd name="T0" fmla="*/ 237987056 w 603803"/>
              <a:gd name="T1" fmla="*/ 1510555715 h 295617"/>
              <a:gd name="T2" fmla="*/ 2147483646 w 603803"/>
              <a:gd name="T3" fmla="*/ 0 h 295617"/>
              <a:gd name="T4" fmla="*/ 0 60000 65536"/>
              <a:gd name="T5" fmla="*/ 0 60000 65536"/>
            </a:gdLst>
            <a:ahLst/>
            <a:cxnLst>
              <a:cxn ang="T4">
                <a:pos x="T0" y="T1"/>
              </a:cxn>
              <a:cxn ang="T5">
                <a:pos x="T2" y="T3"/>
              </a:cxn>
            </a:cxnLst>
            <a:rect l="0" t="0" r="r" b="b"/>
            <a:pathLst>
              <a:path w="603803" h="295617">
                <a:moveTo>
                  <a:pt x="553" y="69850"/>
                </a:moveTo>
                <a:cubicBezTo>
                  <a:pt x="-20614" y="440267"/>
                  <a:pt x="573649" y="310444"/>
                  <a:pt x="603803" y="0"/>
                </a:cubicBezTo>
              </a:path>
            </a:pathLst>
          </a:custGeom>
          <a:noFill/>
          <a:ln w="38100" cap="flat" cmpd="sng" algn="ctr">
            <a:solidFill>
              <a:schemeClr val="tx1"/>
            </a:solidFill>
            <a:prstDash val="solid"/>
            <a:round/>
            <a:headEnd type="none" w="sm" len="sm"/>
            <a:tailEnd type="arrow"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41" name="Freeform: Shape 107"/>
          <p:cNvSpPr>
            <a:spLocks/>
          </p:cNvSpPr>
          <p:nvPr/>
        </p:nvSpPr>
        <p:spPr bwMode="auto">
          <a:xfrm>
            <a:off x="1533525" y="4000500"/>
            <a:ext cx="1111250" cy="265113"/>
          </a:xfrm>
          <a:custGeom>
            <a:avLst/>
            <a:gdLst>
              <a:gd name="T0" fmla="*/ 22836 w 603838"/>
              <a:gd name="T1" fmla="*/ 69595 h 265307"/>
              <a:gd name="T2" fmla="*/ 23448088 w 603838"/>
              <a:gd name="T3" fmla="*/ 0 h 265307"/>
              <a:gd name="T4" fmla="*/ 0 60000 65536"/>
              <a:gd name="T5" fmla="*/ 0 60000 65536"/>
            </a:gdLst>
            <a:ahLst/>
            <a:cxnLst>
              <a:cxn ang="T4">
                <a:pos x="T0" y="T1"/>
              </a:cxn>
              <a:cxn ang="T5">
                <a:pos x="T2" y="T3"/>
              </a:cxn>
            </a:cxnLst>
            <a:rect l="0" t="0" r="r" b="b"/>
            <a:pathLst>
              <a:path w="603838" h="265307">
                <a:moveTo>
                  <a:pt x="588" y="69850"/>
                </a:moveTo>
                <a:cubicBezTo>
                  <a:pt x="-20579" y="440267"/>
                  <a:pt x="536105" y="207433"/>
                  <a:pt x="603838" y="0"/>
                </a:cubicBezTo>
              </a:path>
            </a:pathLst>
          </a:custGeom>
          <a:noFill/>
          <a:ln w="38100" cap="flat" cmpd="sng" algn="ctr">
            <a:solidFill>
              <a:schemeClr val="tx1"/>
            </a:solidFill>
            <a:prstDash val="solid"/>
            <a:round/>
            <a:headEnd type="none" w="sm" len="sm"/>
            <a:tailEnd type="arrow"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42" name="Text Box 2"/>
          <p:cNvSpPr txBox="1">
            <a:spLocks noChangeArrowheads="1"/>
          </p:cNvSpPr>
          <p:nvPr/>
        </p:nvSpPr>
        <p:spPr bwMode="auto">
          <a:xfrm>
            <a:off x="127000" y="5540375"/>
            <a:ext cx="89154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latin typeface="Tahoma" panose="020B0604030504040204" pitchFamily="34" charset="0"/>
                <a:cs typeface="Tahoma" panose="020B0604030504040204" pitchFamily="34" charset="0"/>
              </a:rPr>
              <a:t>Any linear ordering where the arrows go to the right is a valid topological order.</a:t>
            </a:r>
          </a:p>
        </p:txBody>
      </p:sp>
    </p:spTree>
    <p:extLst>
      <p:ext uri="{BB962C8B-B14F-4D97-AF65-F5344CB8AC3E}">
        <p14:creationId xmlns:p14="http://schemas.microsoft.com/office/powerpoint/2010/main" val="2906866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1"/>
          <p:cNvPicPr>
            <a:picLocks noChangeAspect="1"/>
          </p:cNvPicPr>
          <p:nvPr/>
        </p:nvPicPr>
        <p:blipFill>
          <a:blip r:embed="rId2">
            <a:extLst>
              <a:ext uri="{BEBA8EAE-BF5A-486C-A8C5-ECC9F3942E4B}">
                <a14:imgProps xmlns:a14="http://schemas.microsoft.com/office/drawing/2010/main">
                  <a14:imgLayer r:embed="rId3">
                    <a14:imgEffect>
                      <a14:colorTemperature colorTemp="6712"/>
                    </a14:imgEffect>
                    <a14:imgEffect>
                      <a14:saturation sat="186000"/>
                    </a14:imgEffect>
                  </a14:imgLayer>
                </a14:imgProps>
              </a:ext>
              <a:ext uri="{28A0092B-C50C-407E-A947-70E740481C1C}">
                <a14:useLocalDpi xmlns:a14="http://schemas.microsoft.com/office/drawing/2010/main" val="0"/>
              </a:ext>
            </a:extLst>
          </a:blip>
          <a:srcRect/>
          <a:stretch>
            <a:fillRect/>
          </a:stretch>
        </p:blipFill>
        <p:spPr bwMode="auto">
          <a:xfrm>
            <a:off x="1362438" y="1312723"/>
            <a:ext cx="6658819" cy="4669266"/>
          </a:xfrm>
          <a:prstGeom prst="rect">
            <a:avLst/>
          </a:prstGeom>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2" name="WordArt 2"/>
          <p:cNvSpPr>
            <a:spLocks noChangeArrowheads="1" noChangeShapeType="1" noTextEdit="1"/>
          </p:cNvSpPr>
          <p:nvPr/>
        </p:nvSpPr>
        <p:spPr bwMode="auto">
          <a:xfrm>
            <a:off x="304800" y="358775"/>
            <a:ext cx="8458200" cy="838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Topological Sort</a:t>
            </a:r>
          </a:p>
        </p:txBody>
      </p:sp>
    </p:spTree>
    <p:extLst>
      <p:ext uri="{BB962C8B-B14F-4D97-AF65-F5344CB8AC3E}">
        <p14:creationId xmlns:p14="http://schemas.microsoft.com/office/powerpoint/2010/main" val="1677188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WordArt 2"/>
          <p:cNvSpPr>
            <a:spLocks noChangeArrowheads="1" noChangeShapeType="1" noTextEdit="1"/>
          </p:cNvSpPr>
          <p:nvPr/>
        </p:nvSpPr>
        <p:spPr bwMode="auto">
          <a:xfrm>
            <a:off x="304800" y="358775"/>
            <a:ext cx="8458200" cy="838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Topological Sort</a:t>
            </a:r>
          </a:p>
        </p:txBody>
      </p:sp>
      <p:pic>
        <p:nvPicPr>
          <p:cNvPr id="41987"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95887" y="1196975"/>
            <a:ext cx="6676026" cy="4752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9946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WordArt 2"/>
          <p:cNvSpPr>
            <a:spLocks noChangeArrowheads="1" noChangeShapeType="1" noTextEdit="1"/>
          </p:cNvSpPr>
          <p:nvPr/>
        </p:nvSpPr>
        <p:spPr bwMode="auto">
          <a:xfrm>
            <a:off x="304800" y="358775"/>
            <a:ext cx="8458200" cy="838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DAG-Directed Acyclic Graph</a:t>
            </a:r>
          </a:p>
        </p:txBody>
      </p:sp>
      <p:sp>
        <p:nvSpPr>
          <p:cNvPr id="43011" name="Oval 4"/>
          <p:cNvSpPr>
            <a:spLocks noChangeArrowheads="1"/>
          </p:cNvSpPr>
          <p:nvPr/>
        </p:nvSpPr>
        <p:spPr bwMode="auto">
          <a:xfrm>
            <a:off x="935038" y="1355725"/>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0</a:t>
            </a:r>
          </a:p>
        </p:txBody>
      </p:sp>
      <p:sp>
        <p:nvSpPr>
          <p:cNvPr id="43012" name="Oval 5"/>
          <p:cNvSpPr>
            <a:spLocks noChangeArrowheads="1"/>
          </p:cNvSpPr>
          <p:nvPr/>
        </p:nvSpPr>
        <p:spPr bwMode="auto">
          <a:xfrm>
            <a:off x="61913" y="3465513"/>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1</a:t>
            </a:r>
          </a:p>
        </p:txBody>
      </p:sp>
      <p:sp>
        <p:nvSpPr>
          <p:cNvPr id="43013" name="Oval 6"/>
          <p:cNvSpPr>
            <a:spLocks noChangeArrowheads="1"/>
          </p:cNvSpPr>
          <p:nvPr/>
        </p:nvSpPr>
        <p:spPr bwMode="auto">
          <a:xfrm>
            <a:off x="730250" y="5437188"/>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5</a:t>
            </a:r>
          </a:p>
        </p:txBody>
      </p:sp>
      <p:sp>
        <p:nvSpPr>
          <p:cNvPr id="43014" name="Oval 7"/>
          <p:cNvSpPr>
            <a:spLocks noChangeArrowheads="1"/>
          </p:cNvSpPr>
          <p:nvPr/>
        </p:nvSpPr>
        <p:spPr bwMode="auto">
          <a:xfrm>
            <a:off x="3663950" y="1516063"/>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6</a:t>
            </a:r>
          </a:p>
        </p:txBody>
      </p:sp>
      <p:sp>
        <p:nvSpPr>
          <p:cNvPr id="43015" name="Oval 8"/>
          <p:cNvSpPr>
            <a:spLocks noChangeArrowheads="1"/>
          </p:cNvSpPr>
          <p:nvPr/>
        </p:nvSpPr>
        <p:spPr bwMode="auto">
          <a:xfrm>
            <a:off x="3109913" y="4868863"/>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4</a:t>
            </a:r>
          </a:p>
        </p:txBody>
      </p:sp>
      <p:cxnSp>
        <p:nvCxnSpPr>
          <p:cNvPr id="43016" name="Straight Arrow Connector 3"/>
          <p:cNvCxnSpPr>
            <a:cxnSpLocks noChangeShapeType="1"/>
          </p:cNvCxnSpPr>
          <p:nvPr/>
        </p:nvCxnSpPr>
        <p:spPr bwMode="auto">
          <a:xfrm>
            <a:off x="2146300" y="1897063"/>
            <a:ext cx="1281113" cy="12700"/>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43017" name="Straight Arrow Connector 7"/>
          <p:cNvCxnSpPr>
            <a:cxnSpLocks noChangeShapeType="1"/>
          </p:cNvCxnSpPr>
          <p:nvPr/>
        </p:nvCxnSpPr>
        <p:spPr bwMode="auto">
          <a:xfrm flipH="1">
            <a:off x="730250" y="2506663"/>
            <a:ext cx="252413" cy="815975"/>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43018" name="Straight Arrow Connector 11"/>
          <p:cNvCxnSpPr>
            <a:cxnSpLocks noChangeShapeType="1"/>
          </p:cNvCxnSpPr>
          <p:nvPr/>
        </p:nvCxnSpPr>
        <p:spPr bwMode="auto">
          <a:xfrm flipH="1">
            <a:off x="1366838" y="2447925"/>
            <a:ext cx="65087" cy="2732088"/>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43019" name="Straight Arrow Connector 13"/>
          <p:cNvCxnSpPr>
            <a:cxnSpLocks noChangeShapeType="1"/>
          </p:cNvCxnSpPr>
          <p:nvPr/>
        </p:nvCxnSpPr>
        <p:spPr bwMode="auto">
          <a:xfrm flipH="1" flipV="1">
            <a:off x="1917700" y="2239963"/>
            <a:ext cx="739775" cy="447675"/>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43020" name="Straight Arrow Connector 13"/>
          <p:cNvCxnSpPr>
            <a:cxnSpLocks noChangeShapeType="1"/>
          </p:cNvCxnSpPr>
          <p:nvPr/>
        </p:nvCxnSpPr>
        <p:spPr bwMode="auto">
          <a:xfrm flipH="1">
            <a:off x="3886200" y="2649538"/>
            <a:ext cx="339725" cy="1998662"/>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43021" name="Oval 7"/>
          <p:cNvSpPr>
            <a:spLocks noChangeArrowheads="1"/>
          </p:cNvSpPr>
          <p:nvPr/>
        </p:nvSpPr>
        <p:spPr bwMode="auto">
          <a:xfrm>
            <a:off x="1781175" y="3921125"/>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3</a:t>
            </a:r>
          </a:p>
        </p:txBody>
      </p:sp>
      <p:sp>
        <p:nvSpPr>
          <p:cNvPr id="43022" name="Oval 7"/>
          <p:cNvSpPr>
            <a:spLocks noChangeArrowheads="1"/>
          </p:cNvSpPr>
          <p:nvPr/>
        </p:nvSpPr>
        <p:spPr bwMode="auto">
          <a:xfrm>
            <a:off x="2852738" y="2474913"/>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2</a:t>
            </a:r>
          </a:p>
        </p:txBody>
      </p:sp>
      <p:sp>
        <p:nvSpPr>
          <p:cNvPr id="43023" name="Oval 7"/>
          <p:cNvSpPr>
            <a:spLocks noChangeArrowheads="1"/>
          </p:cNvSpPr>
          <p:nvPr/>
        </p:nvSpPr>
        <p:spPr bwMode="auto">
          <a:xfrm>
            <a:off x="5308600" y="2389188"/>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7</a:t>
            </a:r>
          </a:p>
        </p:txBody>
      </p:sp>
      <p:sp>
        <p:nvSpPr>
          <p:cNvPr id="43024" name="Oval 7"/>
          <p:cNvSpPr>
            <a:spLocks noChangeArrowheads="1"/>
          </p:cNvSpPr>
          <p:nvPr/>
        </p:nvSpPr>
        <p:spPr bwMode="auto">
          <a:xfrm>
            <a:off x="4914900" y="1262063"/>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8</a:t>
            </a:r>
          </a:p>
        </p:txBody>
      </p:sp>
      <p:sp>
        <p:nvSpPr>
          <p:cNvPr id="43025" name="Oval 7"/>
          <p:cNvSpPr>
            <a:spLocks noChangeArrowheads="1"/>
          </p:cNvSpPr>
          <p:nvPr/>
        </p:nvSpPr>
        <p:spPr bwMode="auto">
          <a:xfrm>
            <a:off x="4632325" y="3354388"/>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9</a:t>
            </a:r>
          </a:p>
        </p:txBody>
      </p:sp>
      <p:sp>
        <p:nvSpPr>
          <p:cNvPr id="43026" name="Oval 7"/>
          <p:cNvSpPr>
            <a:spLocks noChangeArrowheads="1"/>
          </p:cNvSpPr>
          <p:nvPr/>
        </p:nvSpPr>
        <p:spPr bwMode="auto">
          <a:xfrm>
            <a:off x="5918200" y="3732213"/>
            <a:ext cx="1139825"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10</a:t>
            </a:r>
          </a:p>
        </p:txBody>
      </p:sp>
      <p:cxnSp>
        <p:nvCxnSpPr>
          <p:cNvPr id="43027" name="Straight Arrow Connector 13"/>
          <p:cNvCxnSpPr>
            <a:cxnSpLocks noChangeShapeType="1"/>
          </p:cNvCxnSpPr>
          <p:nvPr/>
        </p:nvCxnSpPr>
        <p:spPr bwMode="auto">
          <a:xfrm flipH="1">
            <a:off x="2701925" y="3579813"/>
            <a:ext cx="361950" cy="401637"/>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43028" name="Straight Arrow Connector 13"/>
          <p:cNvCxnSpPr>
            <a:cxnSpLocks noChangeShapeType="1"/>
          </p:cNvCxnSpPr>
          <p:nvPr/>
        </p:nvCxnSpPr>
        <p:spPr bwMode="auto">
          <a:xfrm flipH="1">
            <a:off x="1563688" y="4979988"/>
            <a:ext cx="361950" cy="401637"/>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43029" name="Straight Arrow Connector 13"/>
          <p:cNvCxnSpPr>
            <a:cxnSpLocks noChangeShapeType="1"/>
          </p:cNvCxnSpPr>
          <p:nvPr/>
        </p:nvCxnSpPr>
        <p:spPr bwMode="auto">
          <a:xfrm>
            <a:off x="5521325" y="2117725"/>
            <a:ext cx="138113" cy="414338"/>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43030" name="Straight Arrow Connector 7"/>
          <p:cNvCxnSpPr>
            <a:cxnSpLocks noChangeShapeType="1"/>
          </p:cNvCxnSpPr>
          <p:nvPr/>
        </p:nvCxnSpPr>
        <p:spPr bwMode="auto">
          <a:xfrm>
            <a:off x="4510088" y="2646363"/>
            <a:ext cx="212725" cy="695325"/>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43031" name="Straight Arrow Connector 13"/>
          <p:cNvCxnSpPr>
            <a:cxnSpLocks noChangeShapeType="1"/>
          </p:cNvCxnSpPr>
          <p:nvPr/>
        </p:nvCxnSpPr>
        <p:spPr bwMode="auto">
          <a:xfrm flipH="1" flipV="1">
            <a:off x="4691063" y="2346325"/>
            <a:ext cx="574675" cy="341313"/>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43032" name="Oval 7"/>
          <p:cNvSpPr>
            <a:spLocks noChangeArrowheads="1"/>
          </p:cNvSpPr>
          <p:nvPr/>
        </p:nvSpPr>
        <p:spPr bwMode="auto">
          <a:xfrm>
            <a:off x="4348163" y="5202238"/>
            <a:ext cx="1141412"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11</a:t>
            </a:r>
          </a:p>
        </p:txBody>
      </p:sp>
      <p:sp>
        <p:nvSpPr>
          <p:cNvPr id="43033" name="Oval 7"/>
          <p:cNvSpPr>
            <a:spLocks noChangeArrowheads="1"/>
          </p:cNvSpPr>
          <p:nvPr/>
        </p:nvSpPr>
        <p:spPr bwMode="auto">
          <a:xfrm>
            <a:off x="6089650" y="5122582"/>
            <a:ext cx="995362" cy="78105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12</a:t>
            </a:r>
          </a:p>
        </p:txBody>
      </p:sp>
      <p:cxnSp>
        <p:nvCxnSpPr>
          <p:cNvPr id="43034" name="Straight Arrow Connector 13"/>
          <p:cNvCxnSpPr>
            <a:cxnSpLocks noChangeShapeType="1"/>
          </p:cNvCxnSpPr>
          <p:nvPr/>
        </p:nvCxnSpPr>
        <p:spPr bwMode="auto">
          <a:xfrm>
            <a:off x="5535613" y="4344988"/>
            <a:ext cx="620712" cy="730250"/>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43035" name="Straight Arrow Connector 13"/>
          <p:cNvCxnSpPr>
            <a:cxnSpLocks noChangeShapeType="1"/>
          </p:cNvCxnSpPr>
          <p:nvPr/>
        </p:nvCxnSpPr>
        <p:spPr bwMode="auto">
          <a:xfrm>
            <a:off x="5459413" y="3849688"/>
            <a:ext cx="571500" cy="307975"/>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43036" name="Straight Arrow Connector 13"/>
          <p:cNvCxnSpPr>
            <a:cxnSpLocks noChangeShapeType="1"/>
          </p:cNvCxnSpPr>
          <p:nvPr/>
        </p:nvCxnSpPr>
        <p:spPr bwMode="auto">
          <a:xfrm flipV="1">
            <a:off x="5284788" y="5705475"/>
            <a:ext cx="747712" cy="0"/>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43037" name="Straight Arrow Connector 7"/>
          <p:cNvCxnSpPr>
            <a:cxnSpLocks noChangeShapeType="1"/>
          </p:cNvCxnSpPr>
          <p:nvPr/>
        </p:nvCxnSpPr>
        <p:spPr bwMode="auto">
          <a:xfrm>
            <a:off x="5103813" y="4484688"/>
            <a:ext cx="49212" cy="658812"/>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43038" name="Straight Arrow Connector 13"/>
          <p:cNvCxnSpPr>
            <a:cxnSpLocks noChangeShapeType="1"/>
          </p:cNvCxnSpPr>
          <p:nvPr/>
        </p:nvCxnSpPr>
        <p:spPr bwMode="auto">
          <a:xfrm flipV="1">
            <a:off x="1909763" y="5448300"/>
            <a:ext cx="1092200" cy="385763"/>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43039" name="Rectangle 12"/>
          <p:cNvSpPr>
            <a:spLocks noChangeArrowheads="1"/>
          </p:cNvSpPr>
          <p:nvPr/>
        </p:nvSpPr>
        <p:spPr bwMode="auto">
          <a:xfrm>
            <a:off x="7294563" y="1897063"/>
            <a:ext cx="671512" cy="4049712"/>
          </a:xfrm>
          <a:prstGeom prst="rect">
            <a:avLst/>
          </a:prstGeom>
          <a:solidFill>
            <a:srgbClr val="FFFF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latin typeface="Tahoma" panose="020B0604030504040204" pitchFamily="34" charset="0"/>
            </a:endParaRPr>
          </a:p>
        </p:txBody>
      </p:sp>
      <p:sp>
        <p:nvSpPr>
          <p:cNvPr id="43040" name="Rectangle 44"/>
          <p:cNvSpPr>
            <a:spLocks noChangeArrowheads="1"/>
          </p:cNvSpPr>
          <p:nvPr/>
        </p:nvSpPr>
        <p:spPr bwMode="auto">
          <a:xfrm>
            <a:off x="8237538" y="1897062"/>
            <a:ext cx="671513" cy="4048125"/>
          </a:xfrm>
          <a:prstGeom prst="rect">
            <a:avLst/>
          </a:prstGeom>
          <a:solidFill>
            <a:srgbClr val="FFFF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latin typeface="Tahoma" panose="020B0604030504040204" pitchFamily="34" charset="0"/>
            </a:endParaRPr>
          </a:p>
        </p:txBody>
      </p:sp>
      <p:sp>
        <p:nvSpPr>
          <p:cNvPr id="43041" name="TextBox 13"/>
          <p:cNvSpPr txBox="1">
            <a:spLocks noChangeArrowheads="1"/>
          </p:cNvSpPr>
          <p:nvPr/>
        </p:nvSpPr>
        <p:spPr bwMode="auto">
          <a:xfrm>
            <a:off x="7294563" y="1414242"/>
            <a:ext cx="9826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dirty="0">
                <a:latin typeface="Tahoma" panose="020B0604030504040204" pitchFamily="34" charset="0"/>
              </a:rPr>
              <a:t>SET</a:t>
            </a:r>
          </a:p>
        </p:txBody>
      </p:sp>
      <p:sp>
        <p:nvSpPr>
          <p:cNvPr id="43042" name="TextBox 14"/>
          <p:cNvSpPr txBox="1">
            <a:spLocks noChangeArrowheads="1"/>
          </p:cNvSpPr>
          <p:nvPr/>
        </p:nvSpPr>
        <p:spPr bwMode="auto">
          <a:xfrm>
            <a:off x="8358187" y="1414242"/>
            <a:ext cx="536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dirty="0">
                <a:latin typeface="Tahoma" panose="020B0604030504040204" pitchFamily="34" charset="0"/>
              </a:rPr>
              <a:t>LL</a:t>
            </a:r>
          </a:p>
        </p:txBody>
      </p:sp>
    </p:spTree>
    <p:extLst>
      <p:ext uri="{BB962C8B-B14F-4D97-AF65-F5344CB8AC3E}">
        <p14:creationId xmlns:p14="http://schemas.microsoft.com/office/powerpoint/2010/main" val="211224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268288" y="1600200"/>
            <a:ext cx="8915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a:latin typeface="Tahoma" panose="020B0604030504040204" pitchFamily="34" charset="0"/>
                <a:cs typeface="Tahoma" panose="020B0604030504040204" pitchFamily="34" charset="0"/>
              </a:rPr>
              <a:t>A reverse post order of a DAG will provide a topological order.</a:t>
            </a:r>
            <a:endParaRPr lang="en-US" altLang="en-US" sz="2400">
              <a:latin typeface="Tahoma" panose="020B0604030504040204" pitchFamily="34" charset="0"/>
              <a:cs typeface="Tahoma" panose="020B0604030504040204" pitchFamily="34" charset="0"/>
            </a:endParaRPr>
          </a:p>
        </p:txBody>
      </p:sp>
      <p:sp>
        <p:nvSpPr>
          <p:cNvPr id="45059" name="WordArt 2"/>
          <p:cNvSpPr>
            <a:spLocks noChangeArrowheads="1" noChangeShapeType="1" noTextEdit="1"/>
          </p:cNvSpPr>
          <p:nvPr/>
        </p:nvSpPr>
        <p:spPr bwMode="auto">
          <a:xfrm>
            <a:off x="304800" y="358775"/>
            <a:ext cx="8458200" cy="838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Topological Sort</a:t>
            </a:r>
          </a:p>
        </p:txBody>
      </p:sp>
      <p:sp>
        <p:nvSpPr>
          <p:cNvPr id="45060" name="Text Box 2"/>
          <p:cNvSpPr txBox="1">
            <a:spLocks noChangeArrowheads="1"/>
          </p:cNvSpPr>
          <p:nvPr/>
        </p:nvSpPr>
        <p:spPr bwMode="auto">
          <a:xfrm>
            <a:off x="268288" y="2895600"/>
            <a:ext cx="8723312"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dirty="0">
                <a:solidFill>
                  <a:srgbClr val="FF0000"/>
                </a:solidFill>
                <a:latin typeface="Tahoma" panose="020B0604030504040204" pitchFamily="34" charset="0"/>
              </a:rPr>
              <a:t>Algorithm</a:t>
            </a:r>
          </a:p>
          <a:p>
            <a:pPr eaLnBrk="1" hangingPunct="1">
              <a:spcBef>
                <a:spcPct val="0"/>
              </a:spcBef>
              <a:buFontTx/>
              <a:buNone/>
            </a:pPr>
            <a:r>
              <a:rPr lang="en-US" altLang="en-US" sz="2800" dirty="0">
                <a:latin typeface="Tahoma" panose="020B0604030504040204" pitchFamily="34" charset="0"/>
              </a:rPr>
              <a:t>   loop thru all vertices</a:t>
            </a:r>
          </a:p>
          <a:p>
            <a:pPr eaLnBrk="1" hangingPunct="1">
              <a:spcBef>
                <a:spcPct val="0"/>
              </a:spcBef>
              <a:buFontTx/>
              <a:buNone/>
            </a:pPr>
            <a:r>
              <a:rPr lang="en-US" altLang="en-US" sz="2800" dirty="0">
                <a:latin typeface="Tahoma" panose="020B0604030504040204" pitchFamily="34" charset="0"/>
              </a:rPr>
              <a:t>	   if vertex hasn’t been visited call DFS(g, v)</a:t>
            </a:r>
          </a:p>
          <a:p>
            <a:pPr eaLnBrk="1" hangingPunct="1">
              <a:spcBef>
                <a:spcPct val="0"/>
              </a:spcBef>
              <a:buFontTx/>
              <a:buNone/>
            </a:pPr>
            <a:endParaRPr lang="en-US" altLang="en-US" sz="2800" dirty="0">
              <a:latin typeface="Tahoma" panose="020B0604030504040204" pitchFamily="34" charset="0"/>
            </a:endParaRPr>
          </a:p>
          <a:p>
            <a:pPr eaLnBrk="1" hangingPunct="1">
              <a:spcBef>
                <a:spcPct val="0"/>
              </a:spcBef>
              <a:buFontTx/>
              <a:buNone/>
            </a:pPr>
            <a:r>
              <a:rPr lang="en-US" altLang="en-US" sz="2800" dirty="0">
                <a:latin typeface="Tahoma" panose="020B0604030504040204" pitchFamily="34" charset="0"/>
              </a:rPr>
              <a:t>At the end of DFS(after all recursive calls) be sure to add the vertex to the front of a linked list or to a stack.</a:t>
            </a:r>
          </a:p>
          <a:p>
            <a:pPr eaLnBrk="1" hangingPunct="1">
              <a:spcBef>
                <a:spcPct val="0"/>
              </a:spcBef>
              <a:buFontTx/>
              <a:buNone/>
            </a:pPr>
            <a:endParaRPr lang="en-US" altLang="en-US" sz="2400" dirty="0">
              <a:latin typeface="Tahoma" panose="020B0604030504040204" pitchFamily="34" charset="0"/>
            </a:endParaRPr>
          </a:p>
        </p:txBody>
      </p:sp>
    </p:spTree>
    <p:extLst>
      <p:ext uri="{BB962C8B-B14F-4D97-AF65-F5344CB8AC3E}">
        <p14:creationId xmlns:p14="http://schemas.microsoft.com/office/powerpoint/2010/main" val="1539929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ordArt 11"/>
          <p:cNvSpPr>
            <a:spLocks noChangeArrowheads="1" noChangeShapeType="1" noTextEdit="1"/>
          </p:cNvSpPr>
          <p:nvPr/>
        </p:nvSpPr>
        <p:spPr bwMode="auto">
          <a:xfrm>
            <a:off x="1447800" y="304800"/>
            <a:ext cx="6248400" cy="8382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Internet Network</a:t>
            </a:r>
          </a:p>
        </p:txBody>
      </p:sp>
      <p:pic>
        <p:nvPicPr>
          <p:cNvPr id="7" name="Picture 6"/>
          <p:cNvPicPr>
            <a:picLocks noChangeAspect="1"/>
          </p:cNvPicPr>
          <p:nvPr/>
        </p:nvPicPr>
        <p:blipFill>
          <a:blip r:embed="rId3"/>
          <a:stretch>
            <a:fillRect/>
          </a:stretch>
        </p:blipFill>
        <p:spPr>
          <a:xfrm>
            <a:off x="1759773" y="1411388"/>
            <a:ext cx="6145735" cy="4562877"/>
          </a:xfrm>
          <a:prstGeom prst="rect">
            <a:avLst/>
          </a:prstGeom>
        </p:spPr>
      </p:pic>
    </p:spTree>
    <p:extLst>
      <p:ext uri="{BB962C8B-B14F-4D97-AF65-F5344CB8AC3E}">
        <p14:creationId xmlns:p14="http://schemas.microsoft.com/office/powerpoint/2010/main" val="11340407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p:cNvSpPr/>
          <p:nvPr/>
        </p:nvSpPr>
        <p:spPr>
          <a:xfrm>
            <a:off x="4833330" y="2741071"/>
            <a:ext cx="4243000" cy="3224394"/>
          </a:xfrm>
          <a:custGeom>
            <a:avLst/>
            <a:gdLst>
              <a:gd name="connsiteX0" fmla="*/ 245326 w 4243000"/>
              <a:gd name="connsiteY0" fmla="*/ 420007 h 3224394"/>
              <a:gd name="connsiteX1" fmla="*/ 1750035 w 4243000"/>
              <a:gd name="connsiteY1" fmla="*/ 107490 h 3224394"/>
              <a:gd name="connsiteX2" fmla="*/ 3972374 w 4243000"/>
              <a:gd name="connsiteY2" fmla="*/ 269536 h 3224394"/>
              <a:gd name="connsiteX3" fmla="*/ 3960799 w 4243000"/>
              <a:gd name="connsiteY3" fmla="*/ 2931713 h 3224394"/>
              <a:gd name="connsiteX4" fmla="*/ 1761609 w 4243000"/>
              <a:gd name="connsiteY4" fmla="*/ 3105333 h 3224394"/>
              <a:gd name="connsiteX5" fmla="*/ 152728 w 4243000"/>
              <a:gd name="connsiteY5" fmla="*/ 2480300 h 3224394"/>
              <a:gd name="connsiteX6" fmla="*/ 245326 w 4243000"/>
              <a:gd name="connsiteY6" fmla="*/ 420007 h 3224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3000" h="3224394">
                <a:moveTo>
                  <a:pt x="245326" y="420007"/>
                </a:moveTo>
                <a:cubicBezTo>
                  <a:pt x="511544" y="24539"/>
                  <a:pt x="1128860" y="132568"/>
                  <a:pt x="1750035" y="107490"/>
                </a:cubicBezTo>
                <a:cubicBezTo>
                  <a:pt x="2371210" y="82412"/>
                  <a:pt x="3603913" y="-201168"/>
                  <a:pt x="3972374" y="269536"/>
                </a:cubicBezTo>
                <a:cubicBezTo>
                  <a:pt x="4340835" y="740240"/>
                  <a:pt x="4329260" y="2459080"/>
                  <a:pt x="3960799" y="2931713"/>
                </a:cubicBezTo>
                <a:cubicBezTo>
                  <a:pt x="3592338" y="3404346"/>
                  <a:pt x="2396288" y="3180569"/>
                  <a:pt x="1761609" y="3105333"/>
                </a:cubicBezTo>
                <a:cubicBezTo>
                  <a:pt x="1126930" y="3030097"/>
                  <a:pt x="403513" y="2923996"/>
                  <a:pt x="152728" y="2480300"/>
                </a:cubicBezTo>
                <a:cubicBezTo>
                  <a:pt x="-98057" y="2036604"/>
                  <a:pt x="-20892" y="815475"/>
                  <a:pt x="245326" y="420007"/>
                </a:cubicBezTo>
                <a:close/>
              </a:path>
            </a:pathLst>
          </a:cu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74" name="Freeform: Shape 74"/>
          <p:cNvSpPr>
            <a:spLocks/>
          </p:cNvSpPr>
          <p:nvPr/>
        </p:nvSpPr>
        <p:spPr bwMode="auto">
          <a:xfrm>
            <a:off x="5524500" y="1196975"/>
            <a:ext cx="3619500" cy="1452562"/>
          </a:xfrm>
          <a:custGeom>
            <a:avLst/>
            <a:gdLst>
              <a:gd name="T0" fmla="*/ 387616 w 3619389"/>
              <a:gd name="T1" fmla="*/ 167460 h 1453191"/>
              <a:gd name="T2" fmla="*/ 3183798 w 3619389"/>
              <a:gd name="T3" fmla="*/ 125513 h 1453191"/>
              <a:gd name="T4" fmla="*/ 3320452 w 3619389"/>
              <a:gd name="T5" fmla="*/ 1321100 h 1453191"/>
              <a:gd name="T6" fmla="*/ 335054 w 3619389"/>
              <a:gd name="T7" fmla="*/ 1289638 h 1453191"/>
              <a:gd name="T8" fmla="*/ 387616 w 3619389"/>
              <a:gd name="T9" fmla="*/ 167460 h 14531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19389" h="1453191">
                <a:moveTo>
                  <a:pt x="387556" y="167825"/>
                </a:moveTo>
                <a:cubicBezTo>
                  <a:pt x="862273" y="-26616"/>
                  <a:pt x="2694577" y="-66907"/>
                  <a:pt x="3183308" y="125783"/>
                </a:cubicBezTo>
                <a:cubicBezTo>
                  <a:pt x="3672039" y="318473"/>
                  <a:pt x="3794659" y="1129522"/>
                  <a:pt x="3319942" y="1323963"/>
                </a:cubicBezTo>
                <a:cubicBezTo>
                  <a:pt x="2845225" y="1518404"/>
                  <a:pt x="820231" y="1481618"/>
                  <a:pt x="335004" y="1292432"/>
                </a:cubicBezTo>
                <a:cubicBezTo>
                  <a:pt x="-150223" y="1103246"/>
                  <a:pt x="-87161" y="362266"/>
                  <a:pt x="387556" y="167825"/>
                </a:cubicBezTo>
                <a:close/>
              </a:path>
            </a:pathLst>
          </a:custGeom>
          <a:solidFill>
            <a:srgbClr val="FFFF00"/>
          </a:solidFill>
          <a:ln w="12700" cap="flat" cmpd="sng" algn="ctr">
            <a:solidFill>
              <a:schemeClr val="tx1"/>
            </a:solidFill>
            <a:prstDash val="solid"/>
            <a:round/>
            <a:headEnd type="none" w="sm" len="sm"/>
            <a:tailEnd type="none" w="sm" len="sm"/>
          </a:ln>
        </p:spPr>
        <p:txBody>
          <a:bodyPr/>
          <a:lstStyle/>
          <a:p>
            <a:endParaRPr lang="en-US"/>
          </a:p>
        </p:txBody>
      </p:sp>
      <p:sp>
        <p:nvSpPr>
          <p:cNvPr id="28676" name="Freeform: Shape 70"/>
          <p:cNvSpPr>
            <a:spLocks/>
          </p:cNvSpPr>
          <p:nvPr/>
        </p:nvSpPr>
        <p:spPr bwMode="auto">
          <a:xfrm>
            <a:off x="3911600" y="1260475"/>
            <a:ext cx="1471613" cy="1454150"/>
          </a:xfrm>
          <a:custGeom>
            <a:avLst/>
            <a:gdLst>
              <a:gd name="T0" fmla="*/ 271238 w 1471080"/>
              <a:gd name="T1" fmla="*/ 116484 h 1454542"/>
              <a:gd name="T2" fmla="*/ 1303120 w 1471080"/>
              <a:gd name="T3" fmla="*/ 84993 h 1454542"/>
              <a:gd name="T4" fmla="*/ 1408414 w 1471080"/>
              <a:gd name="T5" fmla="*/ 987667 h 1454542"/>
              <a:gd name="T6" fmla="*/ 639768 w 1471080"/>
              <a:gd name="T7" fmla="*/ 1449498 h 1454542"/>
              <a:gd name="T8" fmla="*/ 18535 w 1471080"/>
              <a:gd name="T9" fmla="*/ 777741 h 1454542"/>
              <a:gd name="T10" fmla="*/ 271238 w 1471080"/>
              <a:gd name="T11" fmla="*/ 116484 h 14545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71080" h="1454542">
                <a:moveTo>
                  <a:pt x="270748" y="116639"/>
                </a:moveTo>
                <a:cubicBezTo>
                  <a:pt x="484458" y="1025"/>
                  <a:pt x="1111576" y="-60285"/>
                  <a:pt x="1300762" y="85108"/>
                </a:cubicBezTo>
                <a:cubicBezTo>
                  <a:pt x="1489948" y="230501"/>
                  <a:pt x="1516224" y="761274"/>
                  <a:pt x="1405865" y="988998"/>
                </a:cubicBezTo>
                <a:cubicBezTo>
                  <a:pt x="1295506" y="1216722"/>
                  <a:pt x="869838" y="1486488"/>
                  <a:pt x="638610" y="1451453"/>
                </a:cubicBezTo>
                <a:cubicBezTo>
                  <a:pt x="407383" y="1416419"/>
                  <a:pt x="81562" y="997757"/>
                  <a:pt x="18500" y="778791"/>
                </a:cubicBezTo>
                <a:cubicBezTo>
                  <a:pt x="-44562" y="559826"/>
                  <a:pt x="57038" y="232253"/>
                  <a:pt x="270748" y="116639"/>
                </a:cubicBezTo>
                <a:close/>
              </a:path>
            </a:pathLst>
          </a:custGeom>
          <a:solidFill>
            <a:srgbClr val="FFFF00"/>
          </a:solidFill>
          <a:ln w="12700" cap="flat" cmpd="sng" algn="ctr">
            <a:solidFill>
              <a:schemeClr val="tx1"/>
            </a:solidFill>
            <a:prstDash val="solid"/>
            <a:round/>
            <a:headEnd type="none" w="sm" len="sm"/>
            <a:tailEnd type="none" w="sm" len="sm"/>
          </a:ln>
        </p:spPr>
        <p:txBody>
          <a:bodyPr/>
          <a:lstStyle/>
          <a:p>
            <a:endParaRPr lang="en-US"/>
          </a:p>
        </p:txBody>
      </p:sp>
      <p:sp>
        <p:nvSpPr>
          <p:cNvPr id="28677" name="Freeform: Shape 69"/>
          <p:cNvSpPr>
            <a:spLocks/>
          </p:cNvSpPr>
          <p:nvPr/>
        </p:nvSpPr>
        <p:spPr bwMode="auto">
          <a:xfrm>
            <a:off x="441325" y="1189038"/>
            <a:ext cx="3836988" cy="5457825"/>
          </a:xfrm>
          <a:custGeom>
            <a:avLst/>
            <a:gdLst>
              <a:gd name="T0" fmla="*/ 620051 w 3836752"/>
              <a:gd name="T1" fmla="*/ 103128 h 5457896"/>
              <a:gd name="T2" fmla="*/ 1587303 w 3836752"/>
              <a:gd name="T3" fmla="*/ 113639 h 5457896"/>
              <a:gd name="T4" fmla="*/ 2091954 w 3836752"/>
              <a:gd name="T5" fmla="*/ 1038484 h 5457896"/>
              <a:gd name="T6" fmla="*/ 3332555 w 3836752"/>
              <a:gd name="T7" fmla="*/ 1091036 h 5457896"/>
              <a:gd name="T8" fmla="*/ 3679501 w 3836752"/>
              <a:gd name="T9" fmla="*/ 2099964 h 5457896"/>
              <a:gd name="T10" fmla="*/ 3605909 w 3836752"/>
              <a:gd name="T11" fmla="*/ 3592333 h 5457896"/>
              <a:gd name="T12" fmla="*/ 3826691 w 3836752"/>
              <a:gd name="T13" fmla="*/ 4254445 h 5457896"/>
              <a:gd name="T14" fmla="*/ 3195880 w 3836752"/>
              <a:gd name="T15" fmla="*/ 5053176 h 5457896"/>
              <a:gd name="T16" fmla="*/ 146940 w 3836752"/>
              <a:gd name="T17" fmla="*/ 5263373 h 5457896"/>
              <a:gd name="T18" fmla="*/ 1576787 w 3836752"/>
              <a:gd name="T19" fmla="*/ 2226078 h 5457896"/>
              <a:gd name="T20" fmla="*/ 31292 w 3836752"/>
              <a:gd name="T21" fmla="*/ 912370 h 5457896"/>
              <a:gd name="T22" fmla="*/ 620051 w 3836752"/>
              <a:gd name="T23" fmla="*/ 103128 h 54578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836752" h="5457896">
                <a:moveTo>
                  <a:pt x="619861" y="103133"/>
                </a:moveTo>
                <a:cubicBezTo>
                  <a:pt x="879116" y="-29998"/>
                  <a:pt x="1341572" y="-42260"/>
                  <a:pt x="1586813" y="113644"/>
                </a:cubicBezTo>
                <a:cubicBezTo>
                  <a:pt x="1832054" y="269548"/>
                  <a:pt x="1800523" y="875644"/>
                  <a:pt x="2091309" y="1038554"/>
                </a:cubicBezTo>
                <a:cubicBezTo>
                  <a:pt x="2382095" y="1201464"/>
                  <a:pt x="3067020" y="914182"/>
                  <a:pt x="3331530" y="1091106"/>
                </a:cubicBezTo>
                <a:cubicBezTo>
                  <a:pt x="3596040" y="1268030"/>
                  <a:pt x="3632826" y="1683189"/>
                  <a:pt x="3678371" y="2100099"/>
                </a:cubicBezTo>
                <a:cubicBezTo>
                  <a:pt x="3723916" y="2517009"/>
                  <a:pt x="3580275" y="3233464"/>
                  <a:pt x="3604799" y="3592568"/>
                </a:cubicBezTo>
                <a:cubicBezTo>
                  <a:pt x="3629323" y="3951672"/>
                  <a:pt x="3893833" y="4011230"/>
                  <a:pt x="3825516" y="4254720"/>
                </a:cubicBezTo>
                <a:cubicBezTo>
                  <a:pt x="3757199" y="4498210"/>
                  <a:pt x="3807998" y="4885341"/>
                  <a:pt x="3194895" y="5053506"/>
                </a:cubicBezTo>
                <a:cubicBezTo>
                  <a:pt x="2581792" y="5221671"/>
                  <a:pt x="416660" y="5734927"/>
                  <a:pt x="146895" y="5263713"/>
                </a:cubicBezTo>
                <a:cubicBezTo>
                  <a:pt x="-122871" y="4792499"/>
                  <a:pt x="1595571" y="2951437"/>
                  <a:pt x="1576302" y="2226223"/>
                </a:cubicBezTo>
                <a:cubicBezTo>
                  <a:pt x="1557033" y="1501009"/>
                  <a:pt x="190689" y="1264526"/>
                  <a:pt x="31282" y="912430"/>
                </a:cubicBezTo>
                <a:cubicBezTo>
                  <a:pt x="-128125" y="560334"/>
                  <a:pt x="360606" y="236264"/>
                  <a:pt x="619861" y="103133"/>
                </a:cubicBezTo>
                <a:close/>
              </a:path>
            </a:pathLst>
          </a:custGeom>
          <a:solidFill>
            <a:srgbClr val="FFFF00"/>
          </a:solidFill>
          <a:ln w="12700" cap="flat" cmpd="sng" algn="ctr">
            <a:solidFill>
              <a:schemeClr val="tx1"/>
            </a:solidFill>
            <a:prstDash val="solid"/>
            <a:round/>
            <a:headEnd type="none" w="sm" len="sm"/>
            <a:tailEnd type="none" w="sm" len="sm"/>
          </a:ln>
        </p:spPr>
        <p:txBody>
          <a:bodyPr/>
          <a:lstStyle/>
          <a:p>
            <a:endParaRPr lang="en-US"/>
          </a:p>
        </p:txBody>
      </p:sp>
      <p:sp>
        <p:nvSpPr>
          <p:cNvPr id="28678" name="Freeform: Shape 68"/>
          <p:cNvSpPr>
            <a:spLocks/>
          </p:cNvSpPr>
          <p:nvPr/>
        </p:nvSpPr>
        <p:spPr bwMode="auto">
          <a:xfrm>
            <a:off x="26988" y="3189288"/>
            <a:ext cx="1258887" cy="1438275"/>
          </a:xfrm>
          <a:custGeom>
            <a:avLst/>
            <a:gdLst>
              <a:gd name="T0" fmla="*/ 120528 w 1258273"/>
              <a:gd name="T1" fmla="*/ 92353 h 1437934"/>
              <a:gd name="T2" fmla="*/ 1100376 w 1258273"/>
              <a:gd name="T3" fmla="*/ 218627 h 1437934"/>
              <a:gd name="T4" fmla="*/ 1163593 w 1258273"/>
              <a:gd name="T5" fmla="*/ 1291952 h 1437934"/>
              <a:gd name="T6" fmla="*/ 131064 w 1258273"/>
              <a:gd name="T7" fmla="*/ 1302478 h 1437934"/>
              <a:gd name="T8" fmla="*/ 120528 w 1258273"/>
              <a:gd name="T9" fmla="*/ 92353 h 14379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8273" h="1437934">
                <a:moveTo>
                  <a:pt x="120233" y="92243"/>
                </a:moveTo>
                <a:cubicBezTo>
                  <a:pt x="281392" y="-88185"/>
                  <a:pt x="924274" y="18671"/>
                  <a:pt x="1097695" y="218367"/>
                </a:cubicBezTo>
                <a:cubicBezTo>
                  <a:pt x="1271116" y="418063"/>
                  <a:pt x="1321917" y="1109994"/>
                  <a:pt x="1160758" y="1290422"/>
                </a:cubicBezTo>
                <a:cubicBezTo>
                  <a:pt x="999600" y="1470850"/>
                  <a:pt x="304165" y="1498878"/>
                  <a:pt x="130744" y="1300933"/>
                </a:cubicBezTo>
                <a:cubicBezTo>
                  <a:pt x="-42677" y="1102988"/>
                  <a:pt x="-40926" y="272671"/>
                  <a:pt x="120233" y="92243"/>
                </a:cubicBezTo>
                <a:close/>
              </a:path>
            </a:pathLst>
          </a:custGeom>
          <a:solidFill>
            <a:srgbClr val="FFFF00"/>
          </a:solidFill>
          <a:ln w="12700" cap="flat" cmpd="sng" algn="ctr">
            <a:solidFill>
              <a:schemeClr val="tx1"/>
            </a:solidFill>
            <a:prstDash val="solid"/>
            <a:round/>
            <a:headEnd type="none" w="sm" len="sm"/>
            <a:tailEnd type="none" w="sm" len="sm"/>
          </a:ln>
        </p:spPr>
        <p:txBody>
          <a:bodyPr/>
          <a:lstStyle/>
          <a:p>
            <a:endParaRPr lang="en-US"/>
          </a:p>
        </p:txBody>
      </p:sp>
      <p:sp>
        <p:nvSpPr>
          <p:cNvPr id="28679" name="WordArt 2"/>
          <p:cNvSpPr>
            <a:spLocks noChangeArrowheads="1" noChangeShapeType="1" noTextEdit="1"/>
          </p:cNvSpPr>
          <p:nvPr/>
        </p:nvSpPr>
        <p:spPr bwMode="auto">
          <a:xfrm>
            <a:off x="304800" y="358775"/>
            <a:ext cx="8458200" cy="8382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Digraph – SCC</a:t>
            </a:r>
          </a:p>
        </p:txBody>
      </p:sp>
      <p:sp>
        <p:nvSpPr>
          <p:cNvPr id="28680" name="Oval 4"/>
          <p:cNvSpPr>
            <a:spLocks noChangeArrowheads="1"/>
          </p:cNvSpPr>
          <p:nvPr/>
        </p:nvSpPr>
        <p:spPr bwMode="auto">
          <a:xfrm>
            <a:off x="935038" y="1355725"/>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0</a:t>
            </a:r>
          </a:p>
        </p:txBody>
      </p:sp>
      <p:sp>
        <p:nvSpPr>
          <p:cNvPr id="28681" name="Oval 5"/>
          <p:cNvSpPr>
            <a:spLocks noChangeArrowheads="1"/>
          </p:cNvSpPr>
          <p:nvPr/>
        </p:nvSpPr>
        <p:spPr bwMode="auto">
          <a:xfrm>
            <a:off x="61913" y="3465513"/>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1</a:t>
            </a:r>
          </a:p>
        </p:txBody>
      </p:sp>
      <p:sp>
        <p:nvSpPr>
          <p:cNvPr id="28682" name="Oval 6"/>
          <p:cNvSpPr>
            <a:spLocks noChangeArrowheads="1"/>
          </p:cNvSpPr>
          <p:nvPr/>
        </p:nvSpPr>
        <p:spPr bwMode="auto">
          <a:xfrm>
            <a:off x="774700" y="5448300"/>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5</a:t>
            </a:r>
          </a:p>
        </p:txBody>
      </p:sp>
      <p:sp>
        <p:nvSpPr>
          <p:cNvPr id="28683" name="Oval 7"/>
          <p:cNvSpPr>
            <a:spLocks noChangeArrowheads="1"/>
          </p:cNvSpPr>
          <p:nvPr/>
        </p:nvSpPr>
        <p:spPr bwMode="auto">
          <a:xfrm>
            <a:off x="4187825" y="1484313"/>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6</a:t>
            </a:r>
          </a:p>
        </p:txBody>
      </p:sp>
      <p:sp>
        <p:nvSpPr>
          <p:cNvPr id="28684" name="Oval 8"/>
          <p:cNvSpPr>
            <a:spLocks noChangeArrowheads="1"/>
          </p:cNvSpPr>
          <p:nvPr/>
        </p:nvSpPr>
        <p:spPr bwMode="auto">
          <a:xfrm>
            <a:off x="3109913" y="4868863"/>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4</a:t>
            </a:r>
          </a:p>
        </p:txBody>
      </p:sp>
      <p:cxnSp>
        <p:nvCxnSpPr>
          <p:cNvPr id="28685" name="Straight Arrow Connector 3"/>
          <p:cNvCxnSpPr>
            <a:cxnSpLocks noChangeShapeType="1"/>
          </p:cNvCxnSpPr>
          <p:nvPr/>
        </p:nvCxnSpPr>
        <p:spPr bwMode="auto">
          <a:xfrm flipH="1" flipV="1">
            <a:off x="2170113" y="1952625"/>
            <a:ext cx="1820862" cy="82550"/>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8686" name="Straight Arrow Connector 7"/>
          <p:cNvCxnSpPr>
            <a:cxnSpLocks noChangeShapeType="1"/>
          </p:cNvCxnSpPr>
          <p:nvPr/>
        </p:nvCxnSpPr>
        <p:spPr bwMode="auto">
          <a:xfrm flipH="1">
            <a:off x="730250" y="2506663"/>
            <a:ext cx="252413" cy="815975"/>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8687" name="Straight Arrow Connector 11"/>
          <p:cNvCxnSpPr>
            <a:cxnSpLocks noChangeShapeType="1"/>
          </p:cNvCxnSpPr>
          <p:nvPr/>
        </p:nvCxnSpPr>
        <p:spPr bwMode="auto">
          <a:xfrm flipH="1">
            <a:off x="1366838" y="2447925"/>
            <a:ext cx="65087" cy="2732088"/>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8688" name="Straight Arrow Connector 13"/>
          <p:cNvCxnSpPr>
            <a:cxnSpLocks noChangeShapeType="1"/>
          </p:cNvCxnSpPr>
          <p:nvPr/>
        </p:nvCxnSpPr>
        <p:spPr bwMode="auto">
          <a:xfrm flipH="1" flipV="1">
            <a:off x="1839913" y="2284413"/>
            <a:ext cx="798512" cy="387350"/>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8689" name="Straight Arrow Connector 13"/>
          <p:cNvCxnSpPr>
            <a:cxnSpLocks noChangeShapeType="1"/>
          </p:cNvCxnSpPr>
          <p:nvPr/>
        </p:nvCxnSpPr>
        <p:spPr bwMode="auto">
          <a:xfrm flipH="1">
            <a:off x="3886200" y="2555875"/>
            <a:ext cx="647700" cy="2092325"/>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sp>
        <p:nvSpPr>
          <p:cNvPr id="28690" name="Oval 7"/>
          <p:cNvSpPr>
            <a:spLocks noChangeArrowheads="1"/>
          </p:cNvSpPr>
          <p:nvPr/>
        </p:nvSpPr>
        <p:spPr bwMode="auto">
          <a:xfrm>
            <a:off x="1781175" y="3921125"/>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3</a:t>
            </a:r>
          </a:p>
        </p:txBody>
      </p:sp>
      <p:sp>
        <p:nvSpPr>
          <p:cNvPr id="28691" name="Oval 7"/>
          <p:cNvSpPr>
            <a:spLocks noChangeArrowheads="1"/>
          </p:cNvSpPr>
          <p:nvPr/>
        </p:nvSpPr>
        <p:spPr bwMode="auto">
          <a:xfrm>
            <a:off x="2852738" y="2474913"/>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2</a:t>
            </a:r>
          </a:p>
        </p:txBody>
      </p:sp>
      <p:sp>
        <p:nvSpPr>
          <p:cNvPr id="28692" name="Oval 7"/>
          <p:cNvSpPr>
            <a:spLocks noChangeArrowheads="1"/>
          </p:cNvSpPr>
          <p:nvPr/>
        </p:nvSpPr>
        <p:spPr bwMode="auto">
          <a:xfrm>
            <a:off x="5972175" y="1457325"/>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7</a:t>
            </a:r>
          </a:p>
        </p:txBody>
      </p:sp>
      <p:sp>
        <p:nvSpPr>
          <p:cNvPr id="28693" name="Oval 7"/>
          <p:cNvSpPr>
            <a:spLocks noChangeArrowheads="1"/>
          </p:cNvSpPr>
          <p:nvPr/>
        </p:nvSpPr>
        <p:spPr bwMode="auto">
          <a:xfrm>
            <a:off x="7924800" y="1484313"/>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8</a:t>
            </a:r>
          </a:p>
        </p:txBody>
      </p:sp>
      <p:sp>
        <p:nvSpPr>
          <p:cNvPr id="28694" name="Oval 7"/>
          <p:cNvSpPr>
            <a:spLocks noChangeArrowheads="1"/>
          </p:cNvSpPr>
          <p:nvPr/>
        </p:nvSpPr>
        <p:spPr bwMode="auto">
          <a:xfrm>
            <a:off x="5292725" y="3209925"/>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9</a:t>
            </a:r>
          </a:p>
        </p:txBody>
      </p:sp>
      <p:sp>
        <p:nvSpPr>
          <p:cNvPr id="28695" name="Oval 7"/>
          <p:cNvSpPr>
            <a:spLocks noChangeArrowheads="1"/>
          </p:cNvSpPr>
          <p:nvPr/>
        </p:nvSpPr>
        <p:spPr bwMode="auto">
          <a:xfrm>
            <a:off x="7394575" y="3160713"/>
            <a:ext cx="1139825"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10</a:t>
            </a:r>
          </a:p>
        </p:txBody>
      </p:sp>
      <p:cxnSp>
        <p:nvCxnSpPr>
          <p:cNvPr id="28696" name="Straight Arrow Connector 13"/>
          <p:cNvCxnSpPr>
            <a:cxnSpLocks noChangeShapeType="1"/>
          </p:cNvCxnSpPr>
          <p:nvPr/>
        </p:nvCxnSpPr>
        <p:spPr bwMode="auto">
          <a:xfrm flipH="1" flipV="1">
            <a:off x="3409950" y="3921125"/>
            <a:ext cx="130175" cy="838200"/>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8697" name="Straight Arrow Connector 13"/>
          <p:cNvCxnSpPr>
            <a:cxnSpLocks noChangeShapeType="1"/>
          </p:cNvCxnSpPr>
          <p:nvPr/>
        </p:nvCxnSpPr>
        <p:spPr bwMode="auto">
          <a:xfrm flipH="1">
            <a:off x="2701925" y="3579813"/>
            <a:ext cx="361950" cy="401637"/>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8698" name="Straight Arrow Connector 13"/>
          <p:cNvCxnSpPr>
            <a:cxnSpLocks noChangeShapeType="1"/>
          </p:cNvCxnSpPr>
          <p:nvPr/>
        </p:nvCxnSpPr>
        <p:spPr bwMode="auto">
          <a:xfrm flipV="1">
            <a:off x="2506663" y="3389313"/>
            <a:ext cx="311150" cy="315912"/>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8699" name="Straight Arrow Connector 13"/>
          <p:cNvCxnSpPr>
            <a:cxnSpLocks noChangeShapeType="1"/>
          </p:cNvCxnSpPr>
          <p:nvPr/>
        </p:nvCxnSpPr>
        <p:spPr bwMode="auto">
          <a:xfrm flipH="1">
            <a:off x="1563688" y="4979988"/>
            <a:ext cx="361950" cy="401637"/>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8700" name="Straight Arrow Connector 13"/>
          <p:cNvCxnSpPr>
            <a:cxnSpLocks noChangeShapeType="1"/>
          </p:cNvCxnSpPr>
          <p:nvPr/>
        </p:nvCxnSpPr>
        <p:spPr bwMode="auto">
          <a:xfrm flipV="1">
            <a:off x="7089775" y="1835150"/>
            <a:ext cx="685800" cy="0"/>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8701" name="Straight Arrow Connector 13"/>
          <p:cNvCxnSpPr>
            <a:cxnSpLocks noChangeShapeType="1"/>
          </p:cNvCxnSpPr>
          <p:nvPr/>
        </p:nvCxnSpPr>
        <p:spPr bwMode="auto">
          <a:xfrm flipH="1" flipV="1">
            <a:off x="7115175" y="2178050"/>
            <a:ext cx="660400" cy="0"/>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8702" name="Straight Arrow Connector 7"/>
          <p:cNvCxnSpPr>
            <a:cxnSpLocks noChangeShapeType="1"/>
          </p:cNvCxnSpPr>
          <p:nvPr/>
        </p:nvCxnSpPr>
        <p:spPr bwMode="auto">
          <a:xfrm>
            <a:off x="5014913" y="2568575"/>
            <a:ext cx="341312" cy="641350"/>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8703" name="Straight Arrow Connector 13"/>
          <p:cNvCxnSpPr>
            <a:cxnSpLocks noChangeShapeType="1"/>
          </p:cNvCxnSpPr>
          <p:nvPr/>
        </p:nvCxnSpPr>
        <p:spPr bwMode="auto">
          <a:xfrm flipH="1">
            <a:off x="6561138" y="2487613"/>
            <a:ext cx="1304925" cy="801687"/>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8704" name="Straight Arrow Connector 13"/>
          <p:cNvCxnSpPr>
            <a:cxnSpLocks noChangeShapeType="1"/>
          </p:cNvCxnSpPr>
          <p:nvPr/>
        </p:nvCxnSpPr>
        <p:spPr bwMode="auto">
          <a:xfrm flipH="1">
            <a:off x="5235575" y="1952625"/>
            <a:ext cx="552450" cy="0"/>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sp>
        <p:nvSpPr>
          <p:cNvPr id="28705" name="Oval 7"/>
          <p:cNvSpPr>
            <a:spLocks noChangeArrowheads="1"/>
          </p:cNvSpPr>
          <p:nvPr/>
        </p:nvSpPr>
        <p:spPr bwMode="auto">
          <a:xfrm>
            <a:off x="5372894" y="4704328"/>
            <a:ext cx="1139825"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latin typeface="Tahoma" panose="020B0604030504040204" pitchFamily="34" charset="0"/>
              </a:rPr>
              <a:t>11</a:t>
            </a:r>
          </a:p>
        </p:txBody>
      </p:sp>
      <p:sp>
        <p:nvSpPr>
          <p:cNvPr id="28706" name="Oval 7"/>
          <p:cNvSpPr>
            <a:spLocks noChangeArrowheads="1"/>
          </p:cNvSpPr>
          <p:nvPr/>
        </p:nvSpPr>
        <p:spPr bwMode="auto">
          <a:xfrm>
            <a:off x="7308729" y="4916530"/>
            <a:ext cx="1139825"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latin typeface="Tahoma" panose="020B0604030504040204" pitchFamily="34" charset="0"/>
              </a:rPr>
              <a:t>12</a:t>
            </a:r>
          </a:p>
        </p:txBody>
      </p:sp>
      <p:cxnSp>
        <p:nvCxnSpPr>
          <p:cNvPr id="28707" name="Straight Arrow Connector 13"/>
          <p:cNvCxnSpPr>
            <a:cxnSpLocks noChangeShapeType="1"/>
          </p:cNvCxnSpPr>
          <p:nvPr/>
        </p:nvCxnSpPr>
        <p:spPr bwMode="auto">
          <a:xfrm flipH="1" flipV="1">
            <a:off x="6243241" y="4048608"/>
            <a:ext cx="1027112" cy="950913"/>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8708" name="Straight Arrow Connector 13"/>
          <p:cNvCxnSpPr>
            <a:cxnSpLocks noChangeShapeType="1"/>
          </p:cNvCxnSpPr>
          <p:nvPr/>
        </p:nvCxnSpPr>
        <p:spPr bwMode="auto">
          <a:xfrm flipV="1">
            <a:off x="6367463" y="3656013"/>
            <a:ext cx="919162" cy="0"/>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8709" name="Straight Arrow Connector 13"/>
          <p:cNvCxnSpPr>
            <a:cxnSpLocks noChangeShapeType="1"/>
          </p:cNvCxnSpPr>
          <p:nvPr/>
        </p:nvCxnSpPr>
        <p:spPr bwMode="auto">
          <a:xfrm flipV="1">
            <a:off x="6512719" y="5619750"/>
            <a:ext cx="747712" cy="0"/>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8710" name="Straight Arrow Connector 7"/>
          <p:cNvCxnSpPr>
            <a:cxnSpLocks noChangeShapeType="1"/>
          </p:cNvCxnSpPr>
          <p:nvPr/>
        </p:nvCxnSpPr>
        <p:spPr bwMode="auto">
          <a:xfrm>
            <a:off x="5756479" y="3991237"/>
            <a:ext cx="49213" cy="658813"/>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8711" name="Straight Arrow Connector 7"/>
          <p:cNvCxnSpPr>
            <a:cxnSpLocks noChangeShapeType="1"/>
          </p:cNvCxnSpPr>
          <p:nvPr/>
        </p:nvCxnSpPr>
        <p:spPr bwMode="auto">
          <a:xfrm>
            <a:off x="7971340" y="4217657"/>
            <a:ext cx="49212" cy="658812"/>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8712" name="Straight Arrow Connector 13"/>
          <p:cNvCxnSpPr>
            <a:cxnSpLocks noChangeShapeType="1"/>
          </p:cNvCxnSpPr>
          <p:nvPr/>
        </p:nvCxnSpPr>
        <p:spPr bwMode="auto">
          <a:xfrm flipH="1" flipV="1">
            <a:off x="4448969" y="5316137"/>
            <a:ext cx="736600" cy="0"/>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8713" name="Straight Arrow Connector 13"/>
          <p:cNvCxnSpPr>
            <a:cxnSpLocks noChangeShapeType="1"/>
          </p:cNvCxnSpPr>
          <p:nvPr/>
        </p:nvCxnSpPr>
        <p:spPr bwMode="auto">
          <a:xfrm flipV="1">
            <a:off x="1909763" y="5448300"/>
            <a:ext cx="1092200" cy="385763"/>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108780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268288" y="1600200"/>
            <a:ext cx="8915400"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a:latin typeface="Tahoma" panose="020B0604030504040204" pitchFamily="34" charset="0"/>
                <a:cs typeface="Tahoma" panose="020B0604030504040204" pitchFamily="34" charset="0"/>
              </a:rPr>
              <a:t>1) Use same reverse post order algorithm from topological sort.</a:t>
            </a:r>
            <a:br>
              <a:rPr lang="en-US" altLang="en-US">
                <a:latin typeface="Tahoma" panose="020B0604030504040204" pitchFamily="34" charset="0"/>
                <a:cs typeface="Tahoma" panose="020B0604030504040204" pitchFamily="34" charset="0"/>
              </a:rPr>
            </a:br>
            <a:r>
              <a:rPr lang="en-US" altLang="en-US">
                <a:latin typeface="Tahoma" panose="020B0604030504040204" pitchFamily="34" charset="0"/>
                <a:cs typeface="Tahoma" panose="020B0604030504040204" pitchFamily="34" charset="0"/>
              </a:rPr>
              <a:t>2) Transpose the graph(reverse arrows).</a:t>
            </a:r>
            <a:br>
              <a:rPr lang="en-US" altLang="en-US">
                <a:latin typeface="Tahoma" panose="020B0604030504040204" pitchFamily="34" charset="0"/>
                <a:cs typeface="Tahoma" panose="020B0604030504040204" pitchFamily="34" charset="0"/>
              </a:rPr>
            </a:br>
            <a:r>
              <a:rPr lang="en-US" altLang="en-US">
                <a:latin typeface="Tahoma" panose="020B0604030504040204" pitchFamily="34" charset="0"/>
                <a:cs typeface="Tahoma" panose="020B0604030504040204" pitchFamily="34" charset="0"/>
              </a:rPr>
              <a:t>3) Loop thru list acquired from part 1 and call DFS on each vertex not visited yet. Find all reachable nodes from that vertex and group them as a SCC.</a:t>
            </a:r>
          </a:p>
          <a:p>
            <a:pPr eaLnBrk="1" hangingPunct="1">
              <a:spcBef>
                <a:spcPct val="0"/>
              </a:spcBef>
              <a:buFontTx/>
              <a:buNone/>
            </a:pPr>
            <a:endParaRPr lang="en-US" altLang="en-US" sz="2400">
              <a:latin typeface="Tahoma" panose="020B0604030504040204" pitchFamily="34" charset="0"/>
              <a:cs typeface="Tahoma" panose="020B0604030504040204" pitchFamily="34" charset="0"/>
            </a:endParaRPr>
          </a:p>
        </p:txBody>
      </p:sp>
      <p:sp>
        <p:nvSpPr>
          <p:cNvPr id="48131" name="WordArt 2"/>
          <p:cNvSpPr>
            <a:spLocks noChangeArrowheads="1" noChangeShapeType="1" noTextEdit="1"/>
          </p:cNvSpPr>
          <p:nvPr/>
        </p:nvSpPr>
        <p:spPr bwMode="auto">
          <a:xfrm>
            <a:off x="268288" y="381000"/>
            <a:ext cx="8458200" cy="838200"/>
          </a:xfrm>
          <a:prstGeom prst="rect">
            <a:avLst/>
          </a:prstGeom>
        </p:spPr>
        <p:txBody>
          <a:bodyPr wrap="none" fromWordArt="1">
            <a:prstTxWarp prst="textPlain">
              <a:avLst>
                <a:gd name="adj" fmla="val 50000"/>
              </a:avLst>
            </a:prstTxWarp>
          </a:bodyPr>
          <a:lstStyle/>
          <a:p>
            <a:pPr algn="ctr"/>
            <a:r>
              <a:rPr lang="en-US" sz="3600" kern="10" dirty="0" err="1">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Kosaraju’s</a:t>
            </a: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 Algorithm</a:t>
            </a:r>
          </a:p>
        </p:txBody>
      </p:sp>
    </p:spTree>
    <p:extLst>
      <p:ext uri="{BB962C8B-B14F-4D97-AF65-F5344CB8AC3E}">
        <p14:creationId xmlns:p14="http://schemas.microsoft.com/office/powerpoint/2010/main" val="4111398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p:cNvSpPr/>
          <p:nvPr/>
        </p:nvSpPr>
        <p:spPr>
          <a:xfrm>
            <a:off x="4564310" y="2810933"/>
            <a:ext cx="4227025" cy="3186969"/>
          </a:xfrm>
          <a:custGeom>
            <a:avLst/>
            <a:gdLst>
              <a:gd name="connsiteX0" fmla="*/ 285482 w 4227025"/>
              <a:gd name="connsiteY0" fmla="*/ 742495 h 3186969"/>
              <a:gd name="connsiteX1" fmla="*/ 760044 w 4227025"/>
              <a:gd name="connsiteY1" fmla="*/ 82738 h 3186969"/>
              <a:gd name="connsiteX2" fmla="*/ 2473098 w 4227025"/>
              <a:gd name="connsiteY2" fmla="*/ 175335 h 3186969"/>
              <a:gd name="connsiteX3" fmla="*/ 4116703 w 4227025"/>
              <a:gd name="connsiteY3" fmla="*/ 186910 h 3186969"/>
              <a:gd name="connsiteX4" fmla="*/ 3653715 w 4227025"/>
              <a:gd name="connsiteY4" fmla="*/ 2710191 h 3186969"/>
              <a:gd name="connsiteX5" fmla="*/ 262333 w 4227025"/>
              <a:gd name="connsiteY5" fmla="*/ 3011133 h 3186969"/>
              <a:gd name="connsiteX6" fmla="*/ 285482 w 4227025"/>
              <a:gd name="connsiteY6" fmla="*/ 742495 h 318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7025" h="3186969">
                <a:moveTo>
                  <a:pt x="285482" y="742495"/>
                </a:moveTo>
                <a:cubicBezTo>
                  <a:pt x="368434" y="254429"/>
                  <a:pt x="395441" y="177265"/>
                  <a:pt x="760044" y="82738"/>
                </a:cubicBezTo>
                <a:cubicBezTo>
                  <a:pt x="1124647" y="-11789"/>
                  <a:pt x="1913655" y="157973"/>
                  <a:pt x="2473098" y="175335"/>
                </a:cubicBezTo>
                <a:cubicBezTo>
                  <a:pt x="3032541" y="192697"/>
                  <a:pt x="3919934" y="-235566"/>
                  <a:pt x="4116703" y="186910"/>
                </a:cubicBezTo>
                <a:cubicBezTo>
                  <a:pt x="4313473" y="609386"/>
                  <a:pt x="4296110" y="2239487"/>
                  <a:pt x="3653715" y="2710191"/>
                </a:cubicBezTo>
                <a:cubicBezTo>
                  <a:pt x="3011320" y="3180895"/>
                  <a:pt x="823705" y="3344870"/>
                  <a:pt x="262333" y="3011133"/>
                </a:cubicBezTo>
                <a:cubicBezTo>
                  <a:pt x="-299039" y="2677396"/>
                  <a:pt x="202530" y="1230561"/>
                  <a:pt x="285482" y="742495"/>
                </a:cubicBezTo>
                <a:close/>
              </a:path>
            </a:pathLst>
          </a:cu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78" name="Freeform: Shape 74"/>
          <p:cNvSpPr>
            <a:spLocks/>
          </p:cNvSpPr>
          <p:nvPr/>
        </p:nvSpPr>
        <p:spPr bwMode="auto">
          <a:xfrm>
            <a:off x="5561013" y="1230313"/>
            <a:ext cx="3619500" cy="1452562"/>
          </a:xfrm>
          <a:custGeom>
            <a:avLst/>
            <a:gdLst>
              <a:gd name="T0" fmla="*/ 387616 w 3619389"/>
              <a:gd name="T1" fmla="*/ 167460 h 1453191"/>
              <a:gd name="T2" fmla="*/ 3183798 w 3619389"/>
              <a:gd name="T3" fmla="*/ 125513 h 1453191"/>
              <a:gd name="T4" fmla="*/ 3320452 w 3619389"/>
              <a:gd name="T5" fmla="*/ 1321100 h 1453191"/>
              <a:gd name="T6" fmla="*/ 335054 w 3619389"/>
              <a:gd name="T7" fmla="*/ 1289638 h 1453191"/>
              <a:gd name="T8" fmla="*/ 387616 w 3619389"/>
              <a:gd name="T9" fmla="*/ 167460 h 14531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19389" h="1453191">
                <a:moveTo>
                  <a:pt x="387556" y="167825"/>
                </a:moveTo>
                <a:cubicBezTo>
                  <a:pt x="862273" y="-26616"/>
                  <a:pt x="2694577" y="-66907"/>
                  <a:pt x="3183308" y="125783"/>
                </a:cubicBezTo>
                <a:cubicBezTo>
                  <a:pt x="3672039" y="318473"/>
                  <a:pt x="3794659" y="1129522"/>
                  <a:pt x="3319942" y="1323963"/>
                </a:cubicBezTo>
                <a:cubicBezTo>
                  <a:pt x="2845225" y="1518404"/>
                  <a:pt x="820231" y="1481618"/>
                  <a:pt x="335004" y="1292432"/>
                </a:cubicBezTo>
                <a:cubicBezTo>
                  <a:pt x="-150223" y="1103246"/>
                  <a:pt x="-87161" y="362266"/>
                  <a:pt x="387556" y="167825"/>
                </a:cubicBezTo>
                <a:close/>
              </a:path>
            </a:pathLst>
          </a:custGeom>
          <a:solidFill>
            <a:srgbClr val="FFFF00"/>
          </a:solidFill>
          <a:ln w="12700" cap="flat" cmpd="sng" algn="ctr">
            <a:solidFill>
              <a:schemeClr val="tx1"/>
            </a:solidFill>
            <a:prstDash val="solid"/>
            <a:round/>
            <a:headEnd type="none" w="sm" len="sm"/>
            <a:tailEnd type="none" w="sm" len="sm"/>
          </a:ln>
        </p:spPr>
        <p:txBody>
          <a:bodyPr/>
          <a:lstStyle/>
          <a:p>
            <a:endParaRPr lang="en-US"/>
          </a:p>
        </p:txBody>
      </p:sp>
      <p:sp>
        <p:nvSpPr>
          <p:cNvPr id="50180" name="Freeform: Shape 70"/>
          <p:cNvSpPr>
            <a:spLocks/>
          </p:cNvSpPr>
          <p:nvPr/>
        </p:nvSpPr>
        <p:spPr bwMode="auto">
          <a:xfrm>
            <a:off x="3911600" y="1260475"/>
            <a:ext cx="1471613" cy="1454150"/>
          </a:xfrm>
          <a:custGeom>
            <a:avLst/>
            <a:gdLst>
              <a:gd name="T0" fmla="*/ 271238 w 1471080"/>
              <a:gd name="T1" fmla="*/ 116484 h 1454542"/>
              <a:gd name="T2" fmla="*/ 1303120 w 1471080"/>
              <a:gd name="T3" fmla="*/ 84993 h 1454542"/>
              <a:gd name="T4" fmla="*/ 1408414 w 1471080"/>
              <a:gd name="T5" fmla="*/ 987667 h 1454542"/>
              <a:gd name="T6" fmla="*/ 639768 w 1471080"/>
              <a:gd name="T7" fmla="*/ 1449498 h 1454542"/>
              <a:gd name="T8" fmla="*/ 18535 w 1471080"/>
              <a:gd name="T9" fmla="*/ 777741 h 1454542"/>
              <a:gd name="T10" fmla="*/ 271238 w 1471080"/>
              <a:gd name="T11" fmla="*/ 116484 h 14545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71080" h="1454542">
                <a:moveTo>
                  <a:pt x="270748" y="116639"/>
                </a:moveTo>
                <a:cubicBezTo>
                  <a:pt x="484458" y="1025"/>
                  <a:pt x="1111576" y="-60285"/>
                  <a:pt x="1300762" y="85108"/>
                </a:cubicBezTo>
                <a:cubicBezTo>
                  <a:pt x="1489948" y="230501"/>
                  <a:pt x="1516224" y="761274"/>
                  <a:pt x="1405865" y="988998"/>
                </a:cubicBezTo>
                <a:cubicBezTo>
                  <a:pt x="1295506" y="1216722"/>
                  <a:pt x="869838" y="1486488"/>
                  <a:pt x="638610" y="1451453"/>
                </a:cubicBezTo>
                <a:cubicBezTo>
                  <a:pt x="407383" y="1416419"/>
                  <a:pt x="81562" y="997757"/>
                  <a:pt x="18500" y="778791"/>
                </a:cubicBezTo>
                <a:cubicBezTo>
                  <a:pt x="-44562" y="559826"/>
                  <a:pt x="57038" y="232253"/>
                  <a:pt x="270748" y="116639"/>
                </a:cubicBezTo>
                <a:close/>
              </a:path>
            </a:pathLst>
          </a:custGeom>
          <a:solidFill>
            <a:srgbClr val="FFFF00"/>
          </a:solidFill>
          <a:ln w="12700" cap="flat" cmpd="sng" algn="ctr">
            <a:solidFill>
              <a:schemeClr val="tx1"/>
            </a:solidFill>
            <a:prstDash val="solid"/>
            <a:round/>
            <a:headEnd type="none" w="sm" len="sm"/>
            <a:tailEnd type="none" w="sm" len="sm"/>
          </a:ln>
        </p:spPr>
        <p:txBody>
          <a:bodyPr/>
          <a:lstStyle/>
          <a:p>
            <a:endParaRPr lang="en-US"/>
          </a:p>
        </p:txBody>
      </p:sp>
      <p:sp>
        <p:nvSpPr>
          <p:cNvPr id="50181" name="Freeform: Shape 69"/>
          <p:cNvSpPr>
            <a:spLocks/>
          </p:cNvSpPr>
          <p:nvPr/>
        </p:nvSpPr>
        <p:spPr bwMode="auto">
          <a:xfrm>
            <a:off x="441325" y="1189038"/>
            <a:ext cx="3836988" cy="5457825"/>
          </a:xfrm>
          <a:custGeom>
            <a:avLst/>
            <a:gdLst>
              <a:gd name="T0" fmla="*/ 620051 w 3836752"/>
              <a:gd name="T1" fmla="*/ 103128 h 5457896"/>
              <a:gd name="T2" fmla="*/ 1587303 w 3836752"/>
              <a:gd name="T3" fmla="*/ 113639 h 5457896"/>
              <a:gd name="T4" fmla="*/ 2091954 w 3836752"/>
              <a:gd name="T5" fmla="*/ 1038484 h 5457896"/>
              <a:gd name="T6" fmla="*/ 3332555 w 3836752"/>
              <a:gd name="T7" fmla="*/ 1091036 h 5457896"/>
              <a:gd name="T8" fmla="*/ 3679501 w 3836752"/>
              <a:gd name="T9" fmla="*/ 2099964 h 5457896"/>
              <a:gd name="T10" fmla="*/ 3605909 w 3836752"/>
              <a:gd name="T11" fmla="*/ 3592333 h 5457896"/>
              <a:gd name="T12" fmla="*/ 3826691 w 3836752"/>
              <a:gd name="T13" fmla="*/ 4254445 h 5457896"/>
              <a:gd name="T14" fmla="*/ 3195880 w 3836752"/>
              <a:gd name="T15" fmla="*/ 5053176 h 5457896"/>
              <a:gd name="T16" fmla="*/ 146940 w 3836752"/>
              <a:gd name="T17" fmla="*/ 5263373 h 5457896"/>
              <a:gd name="T18" fmla="*/ 1576787 w 3836752"/>
              <a:gd name="T19" fmla="*/ 2226078 h 5457896"/>
              <a:gd name="T20" fmla="*/ 31292 w 3836752"/>
              <a:gd name="T21" fmla="*/ 912370 h 5457896"/>
              <a:gd name="T22" fmla="*/ 620051 w 3836752"/>
              <a:gd name="T23" fmla="*/ 103128 h 54578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836752" h="5457896">
                <a:moveTo>
                  <a:pt x="619861" y="103133"/>
                </a:moveTo>
                <a:cubicBezTo>
                  <a:pt x="879116" y="-29998"/>
                  <a:pt x="1341572" y="-42260"/>
                  <a:pt x="1586813" y="113644"/>
                </a:cubicBezTo>
                <a:cubicBezTo>
                  <a:pt x="1832054" y="269548"/>
                  <a:pt x="1800523" y="875644"/>
                  <a:pt x="2091309" y="1038554"/>
                </a:cubicBezTo>
                <a:cubicBezTo>
                  <a:pt x="2382095" y="1201464"/>
                  <a:pt x="3067020" y="914182"/>
                  <a:pt x="3331530" y="1091106"/>
                </a:cubicBezTo>
                <a:cubicBezTo>
                  <a:pt x="3596040" y="1268030"/>
                  <a:pt x="3632826" y="1683189"/>
                  <a:pt x="3678371" y="2100099"/>
                </a:cubicBezTo>
                <a:cubicBezTo>
                  <a:pt x="3723916" y="2517009"/>
                  <a:pt x="3580275" y="3233464"/>
                  <a:pt x="3604799" y="3592568"/>
                </a:cubicBezTo>
                <a:cubicBezTo>
                  <a:pt x="3629323" y="3951672"/>
                  <a:pt x="3893833" y="4011230"/>
                  <a:pt x="3825516" y="4254720"/>
                </a:cubicBezTo>
                <a:cubicBezTo>
                  <a:pt x="3757199" y="4498210"/>
                  <a:pt x="3807998" y="4885341"/>
                  <a:pt x="3194895" y="5053506"/>
                </a:cubicBezTo>
                <a:cubicBezTo>
                  <a:pt x="2581792" y="5221671"/>
                  <a:pt x="416660" y="5734927"/>
                  <a:pt x="146895" y="5263713"/>
                </a:cubicBezTo>
                <a:cubicBezTo>
                  <a:pt x="-122871" y="4792499"/>
                  <a:pt x="1595571" y="2951437"/>
                  <a:pt x="1576302" y="2226223"/>
                </a:cubicBezTo>
                <a:cubicBezTo>
                  <a:pt x="1557033" y="1501009"/>
                  <a:pt x="190689" y="1264526"/>
                  <a:pt x="31282" y="912430"/>
                </a:cubicBezTo>
                <a:cubicBezTo>
                  <a:pt x="-128125" y="560334"/>
                  <a:pt x="360606" y="236264"/>
                  <a:pt x="619861" y="103133"/>
                </a:cubicBezTo>
                <a:close/>
              </a:path>
            </a:pathLst>
          </a:custGeom>
          <a:solidFill>
            <a:srgbClr val="FFFF00"/>
          </a:solidFill>
          <a:ln w="12700" cap="flat" cmpd="sng" algn="ctr">
            <a:solidFill>
              <a:schemeClr val="tx1"/>
            </a:solidFill>
            <a:prstDash val="solid"/>
            <a:round/>
            <a:headEnd type="none" w="sm" len="sm"/>
            <a:tailEnd type="none" w="sm" len="sm"/>
          </a:ln>
        </p:spPr>
        <p:txBody>
          <a:bodyPr/>
          <a:lstStyle/>
          <a:p>
            <a:endParaRPr lang="en-US"/>
          </a:p>
        </p:txBody>
      </p:sp>
      <p:sp>
        <p:nvSpPr>
          <p:cNvPr id="50182" name="Freeform: Shape 68"/>
          <p:cNvSpPr>
            <a:spLocks/>
          </p:cNvSpPr>
          <p:nvPr/>
        </p:nvSpPr>
        <p:spPr bwMode="auto">
          <a:xfrm>
            <a:off x="26988" y="3189288"/>
            <a:ext cx="1258887" cy="1438275"/>
          </a:xfrm>
          <a:custGeom>
            <a:avLst/>
            <a:gdLst>
              <a:gd name="T0" fmla="*/ 120528 w 1258273"/>
              <a:gd name="T1" fmla="*/ 92353 h 1437934"/>
              <a:gd name="T2" fmla="*/ 1100376 w 1258273"/>
              <a:gd name="T3" fmla="*/ 218627 h 1437934"/>
              <a:gd name="T4" fmla="*/ 1163593 w 1258273"/>
              <a:gd name="T5" fmla="*/ 1291952 h 1437934"/>
              <a:gd name="T6" fmla="*/ 131064 w 1258273"/>
              <a:gd name="T7" fmla="*/ 1302478 h 1437934"/>
              <a:gd name="T8" fmla="*/ 120528 w 1258273"/>
              <a:gd name="T9" fmla="*/ 92353 h 14379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8273" h="1437934">
                <a:moveTo>
                  <a:pt x="120233" y="92243"/>
                </a:moveTo>
                <a:cubicBezTo>
                  <a:pt x="281392" y="-88185"/>
                  <a:pt x="924274" y="18671"/>
                  <a:pt x="1097695" y="218367"/>
                </a:cubicBezTo>
                <a:cubicBezTo>
                  <a:pt x="1271116" y="418063"/>
                  <a:pt x="1321917" y="1109994"/>
                  <a:pt x="1160758" y="1290422"/>
                </a:cubicBezTo>
                <a:cubicBezTo>
                  <a:pt x="999600" y="1470850"/>
                  <a:pt x="304165" y="1498878"/>
                  <a:pt x="130744" y="1300933"/>
                </a:cubicBezTo>
                <a:cubicBezTo>
                  <a:pt x="-42677" y="1102988"/>
                  <a:pt x="-40926" y="272671"/>
                  <a:pt x="120233" y="92243"/>
                </a:cubicBezTo>
                <a:close/>
              </a:path>
            </a:pathLst>
          </a:custGeom>
          <a:solidFill>
            <a:srgbClr val="FFFF00"/>
          </a:solidFill>
          <a:ln w="12700" cap="flat" cmpd="sng" algn="ctr">
            <a:solidFill>
              <a:schemeClr val="tx1"/>
            </a:solidFill>
            <a:prstDash val="solid"/>
            <a:round/>
            <a:headEnd type="none" w="sm" len="sm"/>
            <a:tailEnd type="none" w="sm" len="sm"/>
          </a:ln>
        </p:spPr>
        <p:txBody>
          <a:bodyPr/>
          <a:lstStyle/>
          <a:p>
            <a:endParaRPr lang="en-US"/>
          </a:p>
        </p:txBody>
      </p:sp>
      <p:sp>
        <p:nvSpPr>
          <p:cNvPr id="50183" name="Oval 4"/>
          <p:cNvSpPr>
            <a:spLocks noChangeArrowheads="1"/>
          </p:cNvSpPr>
          <p:nvPr/>
        </p:nvSpPr>
        <p:spPr bwMode="auto">
          <a:xfrm>
            <a:off x="935038" y="1355725"/>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0</a:t>
            </a:r>
          </a:p>
        </p:txBody>
      </p:sp>
      <p:sp>
        <p:nvSpPr>
          <p:cNvPr id="50184" name="Oval 5"/>
          <p:cNvSpPr>
            <a:spLocks noChangeArrowheads="1"/>
          </p:cNvSpPr>
          <p:nvPr/>
        </p:nvSpPr>
        <p:spPr bwMode="auto">
          <a:xfrm>
            <a:off x="61913" y="3465513"/>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1</a:t>
            </a:r>
          </a:p>
        </p:txBody>
      </p:sp>
      <p:sp>
        <p:nvSpPr>
          <p:cNvPr id="50185" name="Oval 6"/>
          <p:cNvSpPr>
            <a:spLocks noChangeArrowheads="1"/>
          </p:cNvSpPr>
          <p:nvPr/>
        </p:nvSpPr>
        <p:spPr bwMode="auto">
          <a:xfrm>
            <a:off x="774700" y="5448300"/>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5</a:t>
            </a:r>
          </a:p>
        </p:txBody>
      </p:sp>
      <p:sp>
        <p:nvSpPr>
          <p:cNvPr id="50186" name="Oval 7"/>
          <p:cNvSpPr>
            <a:spLocks noChangeArrowheads="1"/>
          </p:cNvSpPr>
          <p:nvPr/>
        </p:nvSpPr>
        <p:spPr bwMode="auto">
          <a:xfrm>
            <a:off x="4187825" y="1484313"/>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6</a:t>
            </a:r>
          </a:p>
        </p:txBody>
      </p:sp>
      <p:sp>
        <p:nvSpPr>
          <p:cNvPr id="50187" name="Oval 8"/>
          <p:cNvSpPr>
            <a:spLocks noChangeArrowheads="1"/>
          </p:cNvSpPr>
          <p:nvPr/>
        </p:nvSpPr>
        <p:spPr bwMode="auto">
          <a:xfrm>
            <a:off x="3109913" y="4868863"/>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4</a:t>
            </a:r>
          </a:p>
        </p:txBody>
      </p:sp>
      <p:sp>
        <p:nvSpPr>
          <p:cNvPr id="50188" name="Oval 7"/>
          <p:cNvSpPr>
            <a:spLocks noChangeArrowheads="1"/>
          </p:cNvSpPr>
          <p:nvPr/>
        </p:nvSpPr>
        <p:spPr bwMode="auto">
          <a:xfrm>
            <a:off x="1781175" y="3921125"/>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3</a:t>
            </a:r>
          </a:p>
        </p:txBody>
      </p:sp>
      <p:sp>
        <p:nvSpPr>
          <p:cNvPr id="50189" name="Oval 7"/>
          <p:cNvSpPr>
            <a:spLocks noChangeArrowheads="1"/>
          </p:cNvSpPr>
          <p:nvPr/>
        </p:nvSpPr>
        <p:spPr bwMode="auto">
          <a:xfrm>
            <a:off x="2852738" y="2474913"/>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2</a:t>
            </a:r>
          </a:p>
        </p:txBody>
      </p:sp>
      <p:sp>
        <p:nvSpPr>
          <p:cNvPr id="50190" name="Oval 7"/>
          <p:cNvSpPr>
            <a:spLocks noChangeArrowheads="1"/>
          </p:cNvSpPr>
          <p:nvPr/>
        </p:nvSpPr>
        <p:spPr bwMode="auto">
          <a:xfrm>
            <a:off x="5972175" y="1457325"/>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7</a:t>
            </a:r>
          </a:p>
        </p:txBody>
      </p:sp>
      <p:sp>
        <p:nvSpPr>
          <p:cNvPr id="50191" name="Oval 7"/>
          <p:cNvSpPr>
            <a:spLocks noChangeArrowheads="1"/>
          </p:cNvSpPr>
          <p:nvPr/>
        </p:nvSpPr>
        <p:spPr bwMode="auto">
          <a:xfrm>
            <a:off x="7924800" y="1484313"/>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8</a:t>
            </a:r>
          </a:p>
        </p:txBody>
      </p:sp>
      <p:sp>
        <p:nvSpPr>
          <p:cNvPr id="50192" name="Oval 7"/>
          <p:cNvSpPr>
            <a:spLocks noChangeArrowheads="1"/>
          </p:cNvSpPr>
          <p:nvPr/>
        </p:nvSpPr>
        <p:spPr bwMode="auto">
          <a:xfrm>
            <a:off x="5292725" y="3209925"/>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9</a:t>
            </a:r>
          </a:p>
        </p:txBody>
      </p:sp>
      <p:sp>
        <p:nvSpPr>
          <p:cNvPr id="50193" name="Oval 7"/>
          <p:cNvSpPr>
            <a:spLocks noChangeArrowheads="1"/>
          </p:cNvSpPr>
          <p:nvPr/>
        </p:nvSpPr>
        <p:spPr bwMode="auto">
          <a:xfrm>
            <a:off x="7394575" y="3160713"/>
            <a:ext cx="1139825"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10</a:t>
            </a:r>
          </a:p>
        </p:txBody>
      </p:sp>
      <p:cxnSp>
        <p:nvCxnSpPr>
          <p:cNvPr id="27678" name="Straight Arrow Connector 7"/>
          <p:cNvCxnSpPr>
            <a:cxnSpLocks noChangeShapeType="1"/>
          </p:cNvCxnSpPr>
          <p:nvPr/>
        </p:nvCxnSpPr>
        <p:spPr bwMode="auto">
          <a:xfrm>
            <a:off x="5014913" y="2568575"/>
            <a:ext cx="341312" cy="641350"/>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7679" name="Straight Arrow Connector 13"/>
          <p:cNvCxnSpPr>
            <a:cxnSpLocks noChangeShapeType="1"/>
          </p:cNvCxnSpPr>
          <p:nvPr/>
        </p:nvCxnSpPr>
        <p:spPr bwMode="auto">
          <a:xfrm flipH="1">
            <a:off x="6561138" y="2187575"/>
            <a:ext cx="833437" cy="1101725"/>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7680" name="Straight Arrow Connector 13"/>
          <p:cNvCxnSpPr>
            <a:cxnSpLocks noChangeShapeType="1"/>
          </p:cNvCxnSpPr>
          <p:nvPr/>
        </p:nvCxnSpPr>
        <p:spPr bwMode="auto">
          <a:xfrm flipH="1">
            <a:off x="5235575" y="1952625"/>
            <a:ext cx="552450" cy="0"/>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sp>
        <p:nvSpPr>
          <p:cNvPr id="50197" name="Oval 7"/>
          <p:cNvSpPr>
            <a:spLocks noChangeArrowheads="1"/>
          </p:cNvSpPr>
          <p:nvPr/>
        </p:nvSpPr>
        <p:spPr bwMode="auto">
          <a:xfrm>
            <a:off x="5211220" y="4790038"/>
            <a:ext cx="1139825"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11</a:t>
            </a:r>
          </a:p>
        </p:txBody>
      </p:sp>
      <p:sp>
        <p:nvSpPr>
          <p:cNvPr id="50198" name="Oval 7"/>
          <p:cNvSpPr>
            <a:spLocks noChangeArrowheads="1"/>
          </p:cNvSpPr>
          <p:nvPr/>
        </p:nvSpPr>
        <p:spPr bwMode="auto">
          <a:xfrm>
            <a:off x="6824662" y="4373563"/>
            <a:ext cx="1139825"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12</a:t>
            </a:r>
          </a:p>
        </p:txBody>
      </p:sp>
      <p:cxnSp>
        <p:nvCxnSpPr>
          <p:cNvPr id="27688" name="Straight Arrow Connector 13"/>
          <p:cNvCxnSpPr>
            <a:cxnSpLocks noChangeShapeType="1"/>
          </p:cNvCxnSpPr>
          <p:nvPr/>
        </p:nvCxnSpPr>
        <p:spPr bwMode="auto">
          <a:xfrm flipH="1" flipV="1">
            <a:off x="4449763" y="4611688"/>
            <a:ext cx="2017712" cy="15875"/>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sp>
        <p:nvSpPr>
          <p:cNvPr id="50200" name="TextBox 5"/>
          <p:cNvSpPr txBox="1">
            <a:spLocks noChangeArrowheads="1"/>
          </p:cNvSpPr>
          <p:nvPr/>
        </p:nvSpPr>
        <p:spPr bwMode="auto">
          <a:xfrm>
            <a:off x="757238" y="25400"/>
            <a:ext cx="85153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dirty="0">
                <a:latin typeface="Tahoma" panose="020B0604030504040204" pitchFamily="34" charset="0"/>
              </a:rPr>
              <a:t>[7, 8, 6, 9, 11, 10, 12, 0, 5, 4, 2, 3, 1]</a:t>
            </a:r>
          </a:p>
        </p:txBody>
      </p:sp>
      <p:sp>
        <p:nvSpPr>
          <p:cNvPr id="47" name="TextBox 46"/>
          <p:cNvSpPr txBox="1">
            <a:spLocks noChangeArrowheads="1"/>
          </p:cNvSpPr>
          <p:nvPr/>
        </p:nvSpPr>
        <p:spPr bwMode="auto">
          <a:xfrm>
            <a:off x="339725" y="554038"/>
            <a:ext cx="8686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a:latin typeface="Tahoma" panose="020B0604030504040204" pitchFamily="34" charset="0"/>
              </a:rPr>
              <a:t>[7, 8] [6] [9, 10, 11, 12] [0, 2, 3, 4, 5] [1]</a:t>
            </a:r>
          </a:p>
        </p:txBody>
      </p:sp>
      <p:cxnSp>
        <p:nvCxnSpPr>
          <p:cNvPr id="52" name="Straight Arrow Connector 7"/>
          <p:cNvCxnSpPr>
            <a:cxnSpLocks noChangeShapeType="1"/>
          </p:cNvCxnSpPr>
          <p:nvPr/>
        </p:nvCxnSpPr>
        <p:spPr bwMode="auto">
          <a:xfrm flipH="1">
            <a:off x="1158875" y="2568575"/>
            <a:ext cx="882650" cy="744538"/>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53" name="Straight Arrow Connector 7"/>
          <p:cNvCxnSpPr>
            <a:cxnSpLocks noChangeShapeType="1"/>
          </p:cNvCxnSpPr>
          <p:nvPr/>
        </p:nvCxnSpPr>
        <p:spPr bwMode="auto">
          <a:xfrm flipH="1">
            <a:off x="3535363" y="2474913"/>
            <a:ext cx="838200" cy="1606550"/>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55" name="Straight Arrow Connector 7"/>
          <p:cNvCxnSpPr>
            <a:cxnSpLocks noChangeShapeType="1"/>
          </p:cNvCxnSpPr>
          <p:nvPr/>
        </p:nvCxnSpPr>
        <p:spPr bwMode="auto">
          <a:xfrm flipV="1">
            <a:off x="7067550" y="2351088"/>
            <a:ext cx="630238" cy="762000"/>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56" name="Straight Arrow Connector 7"/>
          <p:cNvCxnSpPr>
            <a:cxnSpLocks noChangeShapeType="1"/>
          </p:cNvCxnSpPr>
          <p:nvPr/>
        </p:nvCxnSpPr>
        <p:spPr bwMode="auto">
          <a:xfrm flipV="1">
            <a:off x="3916363" y="2582863"/>
            <a:ext cx="554037" cy="1219200"/>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57" name="Straight Arrow Connector 7"/>
          <p:cNvCxnSpPr>
            <a:cxnSpLocks noChangeShapeType="1"/>
          </p:cNvCxnSpPr>
          <p:nvPr/>
        </p:nvCxnSpPr>
        <p:spPr bwMode="auto">
          <a:xfrm flipV="1">
            <a:off x="3716338" y="4373563"/>
            <a:ext cx="1665287" cy="4762"/>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58" name="Straight Arrow Connector 7"/>
          <p:cNvCxnSpPr>
            <a:cxnSpLocks noChangeShapeType="1"/>
          </p:cNvCxnSpPr>
          <p:nvPr/>
        </p:nvCxnSpPr>
        <p:spPr bwMode="auto">
          <a:xfrm flipH="1" flipV="1">
            <a:off x="4802188" y="2498725"/>
            <a:ext cx="504825" cy="844550"/>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59" name="Straight Arrow Connector 7"/>
          <p:cNvCxnSpPr>
            <a:cxnSpLocks noChangeShapeType="1"/>
          </p:cNvCxnSpPr>
          <p:nvPr/>
        </p:nvCxnSpPr>
        <p:spPr bwMode="auto">
          <a:xfrm>
            <a:off x="5146675" y="1651000"/>
            <a:ext cx="715963" cy="50800"/>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60" name="Straight Arrow Connector 7"/>
          <p:cNvCxnSpPr>
            <a:cxnSpLocks noChangeShapeType="1"/>
          </p:cNvCxnSpPr>
          <p:nvPr/>
        </p:nvCxnSpPr>
        <p:spPr bwMode="auto">
          <a:xfrm flipV="1">
            <a:off x="965200" y="2527300"/>
            <a:ext cx="609600" cy="558800"/>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726348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2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7678"/>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7680"/>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767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7688"/>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53"/>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5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00" grpId="0"/>
      <p:bldP spid="4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268288" y="1600200"/>
            <a:ext cx="8915400" cy="479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457200" indent="-457200" eaLnBrk="1" hangingPunct="1">
              <a:spcBef>
                <a:spcPct val="0"/>
              </a:spcBef>
              <a:defRPr/>
            </a:pPr>
            <a:r>
              <a:rPr lang="en-US" altLang="en-US" dirty="0">
                <a:latin typeface="Tahoma" panose="020B0604030504040204" pitchFamily="34" charset="0"/>
                <a:ea typeface="Tahoma" panose="020B0604030504040204" pitchFamily="34" charset="0"/>
                <a:cs typeface="Tahoma" panose="020B0604030504040204" pitchFamily="34" charset="0"/>
              </a:rPr>
              <a:t>Algorithm for single source shortest paths</a:t>
            </a:r>
          </a:p>
          <a:p>
            <a:pPr eaLnBrk="1" hangingPunct="1">
              <a:spcBef>
                <a:spcPct val="0"/>
              </a:spcBef>
              <a:buFontTx/>
              <a:buNone/>
              <a:defRPr/>
            </a:pPr>
            <a:endParaRPr lang="en-US" altLang="en-US" dirty="0">
              <a:latin typeface="Tahoma" panose="020B0604030504040204" pitchFamily="34" charset="0"/>
              <a:ea typeface="Tahoma" panose="020B0604030504040204" pitchFamily="34" charset="0"/>
              <a:cs typeface="Tahoma" panose="020B0604030504040204" pitchFamily="34" charset="0"/>
            </a:endParaRPr>
          </a:p>
          <a:p>
            <a:pPr>
              <a:defRPr/>
            </a:pPr>
            <a:r>
              <a:rPr lang="en-US" altLang="en-US" dirty="0">
                <a:solidFill>
                  <a:schemeClr val="tx2"/>
                </a:solidFill>
                <a:latin typeface="Tahoma" panose="020B0604030504040204" pitchFamily="34" charset="0"/>
                <a:ea typeface="Tahoma" panose="020B0604030504040204" pitchFamily="34" charset="0"/>
                <a:cs typeface="Tahoma" panose="020B0604030504040204" pitchFamily="34" charset="0"/>
              </a:rPr>
              <a:t>M</a:t>
            </a:r>
            <a:r>
              <a:rPr lang="tr-TR" altLang="en-US" dirty="0">
                <a:solidFill>
                  <a:schemeClr val="tx2"/>
                </a:solidFill>
                <a:latin typeface="Tahoma" panose="020B0604030504040204" pitchFamily="34" charset="0"/>
                <a:ea typeface="Tahoma" panose="020B0604030504040204" pitchFamily="34" charset="0"/>
                <a:cs typeface="Tahoma" panose="020B0604030504040204" pitchFamily="34" charset="0"/>
              </a:rPr>
              <a:t>ore general than Dijkstra’s algorithm: </a:t>
            </a:r>
            <a:endParaRPr lang="en-US" altLang="en-US"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lvl="2">
              <a:buFont typeface="Wingdings" panose="05000000000000000000" pitchFamily="2" charset="2"/>
              <a:buChar char="Ø"/>
              <a:defRPr/>
            </a:pPr>
            <a:r>
              <a:rPr lang="en-US" altLang="en-US" sz="3200" dirty="0">
                <a:solidFill>
                  <a:schemeClr val="tx2"/>
                </a:solidFill>
                <a:latin typeface="Tahoma" panose="020B0604030504040204" pitchFamily="34" charset="0"/>
                <a:ea typeface="Tahoma" panose="020B0604030504040204" pitchFamily="34" charset="0"/>
                <a:cs typeface="Tahoma" panose="020B0604030504040204" pitchFamily="34" charset="0"/>
              </a:rPr>
              <a:t>E</a:t>
            </a:r>
            <a:r>
              <a:rPr lang="tr-TR" altLang="en-US" sz="3200" dirty="0">
                <a:solidFill>
                  <a:schemeClr val="tx2"/>
                </a:solidFill>
                <a:latin typeface="Tahoma" panose="020B0604030504040204" pitchFamily="34" charset="0"/>
                <a:ea typeface="Tahoma" panose="020B0604030504040204" pitchFamily="34" charset="0"/>
                <a:cs typeface="Tahoma" panose="020B0604030504040204" pitchFamily="34" charset="0"/>
              </a:rPr>
              <a:t>dge-weights can be negative</a:t>
            </a:r>
          </a:p>
          <a:p>
            <a:pPr>
              <a:buSzPct val="75000"/>
              <a:defRPr/>
            </a:pPr>
            <a:endParaRPr lang="tr-TR" altLang="en-US"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a:defRPr/>
            </a:pPr>
            <a:r>
              <a:rPr lang="en-US" altLang="en-US" dirty="0">
                <a:solidFill>
                  <a:schemeClr val="tx2"/>
                </a:solidFill>
                <a:latin typeface="Tahoma" panose="020B0604030504040204" pitchFamily="34" charset="0"/>
                <a:ea typeface="Tahoma" panose="020B0604030504040204" pitchFamily="34" charset="0"/>
                <a:cs typeface="Tahoma" panose="020B0604030504040204" pitchFamily="34" charset="0"/>
              </a:rPr>
              <a:t>D</a:t>
            </a:r>
            <a:r>
              <a:rPr lang="tr-TR" altLang="en-US" dirty="0">
                <a:solidFill>
                  <a:schemeClr val="tx2"/>
                </a:solidFill>
                <a:latin typeface="Tahoma" panose="020B0604030504040204" pitchFamily="34" charset="0"/>
                <a:ea typeface="Tahoma" panose="020B0604030504040204" pitchFamily="34" charset="0"/>
                <a:cs typeface="Tahoma" panose="020B0604030504040204" pitchFamily="34" charset="0"/>
              </a:rPr>
              <a:t>etects the existence of negative-weight cycle(s) reachable from s.</a:t>
            </a:r>
          </a:p>
          <a:p>
            <a:pPr eaLnBrk="1" hangingPunct="1">
              <a:spcBef>
                <a:spcPct val="0"/>
              </a:spcBef>
              <a:buFontTx/>
              <a:buNone/>
              <a:defRPr/>
            </a:pPr>
            <a:endParaRPr lang="en-US" altLang="en-US" sz="2400" dirty="0">
              <a:latin typeface="Tahoma" panose="020B0604030504040204" pitchFamily="34" charset="0"/>
              <a:cs typeface="Tahoma" panose="020B0604030504040204" pitchFamily="34" charset="0"/>
            </a:endParaRPr>
          </a:p>
        </p:txBody>
      </p:sp>
      <p:sp>
        <p:nvSpPr>
          <p:cNvPr id="52227" name="WordArt 2"/>
          <p:cNvSpPr>
            <a:spLocks noChangeArrowheads="1" noChangeShapeType="1" noTextEdit="1"/>
          </p:cNvSpPr>
          <p:nvPr/>
        </p:nvSpPr>
        <p:spPr bwMode="auto">
          <a:xfrm>
            <a:off x="304800" y="358775"/>
            <a:ext cx="8458200" cy="838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Bellman-Ford</a:t>
            </a:r>
          </a:p>
        </p:txBody>
      </p:sp>
      <p:sp>
        <p:nvSpPr>
          <p:cNvPr id="52228" name="Text Box 2"/>
          <p:cNvSpPr txBox="1">
            <a:spLocks noChangeArrowheads="1"/>
          </p:cNvSpPr>
          <p:nvPr/>
        </p:nvSpPr>
        <p:spPr bwMode="auto">
          <a:xfrm>
            <a:off x="268288" y="2895600"/>
            <a:ext cx="8723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Tahoma" panose="020B0604030504040204" pitchFamily="34" charset="0"/>
            </a:endParaRPr>
          </a:p>
        </p:txBody>
      </p:sp>
    </p:spTree>
    <p:extLst>
      <p:ext uri="{BB962C8B-B14F-4D97-AF65-F5344CB8AC3E}">
        <p14:creationId xmlns:p14="http://schemas.microsoft.com/office/powerpoint/2010/main" val="16545359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4">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403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268288" y="2895600"/>
            <a:ext cx="8723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Tahoma" panose="020B0604030504040204" pitchFamily="34" charset="0"/>
            </a:endParaRPr>
          </a:p>
        </p:txBody>
      </p:sp>
      <p:pic>
        <p:nvPicPr>
          <p:cNvPr id="53251"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90816" y="1520142"/>
            <a:ext cx="5278256" cy="4290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WordArt 2"/>
          <p:cNvSpPr>
            <a:spLocks noChangeArrowheads="1" noChangeShapeType="1" noTextEdit="1"/>
          </p:cNvSpPr>
          <p:nvPr/>
        </p:nvSpPr>
        <p:spPr bwMode="auto">
          <a:xfrm>
            <a:off x="304800" y="358775"/>
            <a:ext cx="8458200" cy="838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Bellman-Ford</a:t>
            </a:r>
          </a:p>
        </p:txBody>
      </p:sp>
    </p:spTree>
    <p:extLst>
      <p:ext uri="{BB962C8B-B14F-4D97-AF65-F5344CB8AC3E}">
        <p14:creationId xmlns:p14="http://schemas.microsoft.com/office/powerpoint/2010/main" val="2324362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268288" y="1600200"/>
            <a:ext cx="891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Tahoma" panose="020B0604030504040204" pitchFamily="34" charset="0"/>
              <a:cs typeface="Tahoma" panose="020B0604030504040204" pitchFamily="34" charset="0"/>
            </a:endParaRPr>
          </a:p>
        </p:txBody>
      </p:sp>
      <p:sp>
        <p:nvSpPr>
          <p:cNvPr id="54275" name="WordArt 2"/>
          <p:cNvSpPr>
            <a:spLocks noChangeArrowheads="1" noChangeShapeType="1" noTextEdit="1"/>
          </p:cNvSpPr>
          <p:nvPr/>
        </p:nvSpPr>
        <p:spPr bwMode="auto">
          <a:xfrm>
            <a:off x="304800" y="358775"/>
            <a:ext cx="8458200" cy="838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Bellman-Ford</a:t>
            </a:r>
          </a:p>
        </p:txBody>
      </p:sp>
      <p:sp>
        <p:nvSpPr>
          <p:cNvPr id="54277" name="Text Box 2"/>
          <p:cNvSpPr txBox="1">
            <a:spLocks noChangeArrowheads="1"/>
          </p:cNvSpPr>
          <p:nvPr/>
        </p:nvSpPr>
        <p:spPr bwMode="auto">
          <a:xfrm>
            <a:off x="1027253" y="1491205"/>
            <a:ext cx="5755511"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dirty="0" err="1">
                <a:solidFill>
                  <a:srgbClr val="FF0000"/>
                </a:solidFill>
                <a:latin typeface="Tahoma" panose="020B0604030504040204" pitchFamily="34" charset="0"/>
              </a:rPr>
              <a:t>bellmanFordAlgorithm</a:t>
            </a:r>
            <a:r>
              <a:rPr lang="en-US" altLang="en-US" dirty="0">
                <a:solidFill>
                  <a:srgbClr val="FF0000"/>
                </a:solidFill>
                <a:latin typeface="Tahoma" panose="020B0604030504040204" pitchFamily="34" charset="0"/>
              </a:rPr>
              <a:t>(G,s):</a:t>
            </a:r>
            <a:endParaRPr lang="en-US" altLang="en-US" sz="2800" dirty="0">
              <a:latin typeface="Tahoma" panose="020B0604030504040204" pitchFamily="34" charset="0"/>
            </a:endParaRPr>
          </a:p>
          <a:p>
            <a:pPr eaLnBrk="1" hangingPunct="1">
              <a:spcBef>
                <a:spcPct val="0"/>
              </a:spcBef>
              <a:buFontTx/>
              <a:buNone/>
            </a:pPr>
            <a:r>
              <a:rPr lang="en-US" altLang="en-US" sz="2800" dirty="0">
                <a:latin typeface="Tahoma" panose="020B0604030504040204" pitchFamily="34" charset="0"/>
              </a:rPr>
              <a:t>    for v in V:</a:t>
            </a:r>
          </a:p>
          <a:p>
            <a:pPr eaLnBrk="1" hangingPunct="1">
              <a:spcBef>
                <a:spcPct val="0"/>
              </a:spcBef>
              <a:buFontTx/>
              <a:buNone/>
            </a:pPr>
            <a:r>
              <a:rPr lang="en-US" altLang="en-US" sz="2800" dirty="0">
                <a:latin typeface="Tahoma" panose="020B0604030504040204" pitchFamily="34" charset="0"/>
              </a:rPr>
              <a:t>    	    </a:t>
            </a:r>
            <a:r>
              <a:rPr lang="en-US" altLang="en-US" sz="2800" dirty="0" err="1">
                <a:latin typeface="Tahoma" panose="020B0604030504040204" pitchFamily="34" charset="0"/>
              </a:rPr>
              <a:t>v.d</a:t>
            </a:r>
            <a:r>
              <a:rPr lang="en-US" altLang="en-US" sz="2800" dirty="0">
                <a:latin typeface="Tahoma" panose="020B0604030504040204" pitchFamily="34" charset="0"/>
              </a:rPr>
              <a:t> = ∞</a:t>
            </a:r>
          </a:p>
          <a:p>
            <a:pPr eaLnBrk="1" hangingPunct="1">
              <a:spcBef>
                <a:spcPct val="0"/>
              </a:spcBef>
              <a:buFontTx/>
              <a:buNone/>
            </a:pPr>
            <a:r>
              <a:rPr lang="en-US" altLang="en-US" sz="2800" dirty="0">
                <a:latin typeface="Tahoma" panose="020B0604030504040204" pitchFamily="34" charset="0"/>
              </a:rPr>
              <a:t>    </a:t>
            </a:r>
            <a:r>
              <a:rPr lang="en-US" altLang="en-US" sz="2800" dirty="0" err="1">
                <a:latin typeface="Tahoma" panose="020B0604030504040204" pitchFamily="34" charset="0"/>
              </a:rPr>
              <a:t>s.d</a:t>
            </a:r>
            <a:r>
              <a:rPr lang="en-US" altLang="en-US" sz="2800" dirty="0">
                <a:latin typeface="Tahoma" panose="020B0604030504040204" pitchFamily="34" charset="0"/>
              </a:rPr>
              <a:t> = 0</a:t>
            </a:r>
          </a:p>
          <a:p>
            <a:pPr eaLnBrk="1" hangingPunct="1">
              <a:spcBef>
                <a:spcPct val="0"/>
              </a:spcBef>
              <a:buFontTx/>
              <a:buNone/>
            </a:pPr>
            <a:r>
              <a:rPr lang="en-US" altLang="en-US" sz="2800" dirty="0">
                <a:latin typeface="Tahoma" panose="020B0604030504040204" pitchFamily="34" charset="0"/>
              </a:rPr>
              <a:t>    for </a:t>
            </a:r>
            <a:r>
              <a:rPr lang="en-US" altLang="en-US" sz="2800" dirty="0" err="1">
                <a:latin typeface="Tahoma" panose="020B0604030504040204" pitchFamily="34" charset="0"/>
              </a:rPr>
              <a:t>i</a:t>
            </a:r>
            <a:r>
              <a:rPr lang="en-US" altLang="en-US" sz="2800" dirty="0">
                <a:latin typeface="Tahoma" panose="020B0604030504040204" pitchFamily="34" charset="0"/>
              </a:rPr>
              <a:t> from 1 to |V| -1:</a:t>
            </a:r>
          </a:p>
          <a:p>
            <a:pPr eaLnBrk="1" hangingPunct="1">
              <a:spcBef>
                <a:spcPct val="0"/>
              </a:spcBef>
              <a:buFontTx/>
              <a:buNone/>
            </a:pPr>
            <a:r>
              <a:rPr lang="en-US" altLang="en-US" sz="2800" dirty="0">
                <a:latin typeface="Tahoma" panose="020B0604030504040204" pitchFamily="34" charset="0"/>
              </a:rPr>
              <a:t>        for (u, v) in E:</a:t>
            </a:r>
          </a:p>
          <a:p>
            <a:pPr eaLnBrk="1" hangingPunct="1">
              <a:spcBef>
                <a:spcPct val="0"/>
              </a:spcBef>
              <a:buFontTx/>
              <a:buNone/>
            </a:pPr>
            <a:r>
              <a:rPr lang="en-US" altLang="en-US" sz="2800" dirty="0">
                <a:latin typeface="Tahoma" panose="020B0604030504040204" pitchFamily="34" charset="0"/>
              </a:rPr>
              <a:t>           relax(</a:t>
            </a:r>
            <a:r>
              <a:rPr lang="en-US" altLang="en-US" sz="2800" dirty="0" err="1">
                <a:latin typeface="Tahoma" panose="020B0604030504040204" pitchFamily="34" charset="0"/>
              </a:rPr>
              <a:t>u,v</a:t>
            </a:r>
            <a:r>
              <a:rPr lang="en-US" altLang="en-US" sz="2800" dirty="0">
                <a:latin typeface="Tahoma" panose="020B0604030504040204" pitchFamily="34" charset="0"/>
              </a:rPr>
              <a:t>)</a:t>
            </a:r>
          </a:p>
          <a:p>
            <a:pPr eaLnBrk="1" hangingPunct="1">
              <a:spcBef>
                <a:spcPct val="0"/>
              </a:spcBef>
              <a:buFontTx/>
              <a:buNone/>
            </a:pPr>
            <a:r>
              <a:rPr lang="en-US" altLang="en-US" sz="2800" dirty="0">
                <a:solidFill>
                  <a:srgbClr val="FF0000"/>
                </a:solidFill>
                <a:latin typeface="Tahoma" panose="020B0604030504040204" pitchFamily="34" charset="0"/>
              </a:rPr>
              <a:t>relax(</a:t>
            </a:r>
            <a:r>
              <a:rPr lang="en-US" altLang="en-US" sz="2800" dirty="0" err="1">
                <a:solidFill>
                  <a:srgbClr val="FF0000"/>
                </a:solidFill>
                <a:latin typeface="Tahoma" panose="020B0604030504040204" pitchFamily="34" charset="0"/>
              </a:rPr>
              <a:t>u,v</a:t>
            </a:r>
            <a:r>
              <a:rPr lang="en-US" altLang="en-US" sz="2800" dirty="0">
                <a:solidFill>
                  <a:srgbClr val="FF0000"/>
                </a:solidFill>
                <a:latin typeface="Tahoma" panose="020B0604030504040204" pitchFamily="34" charset="0"/>
              </a:rPr>
              <a:t>):</a:t>
            </a:r>
          </a:p>
          <a:p>
            <a:pPr eaLnBrk="1" hangingPunct="1">
              <a:spcBef>
                <a:spcPct val="0"/>
              </a:spcBef>
              <a:buFontTx/>
              <a:buNone/>
            </a:pPr>
            <a:r>
              <a:rPr lang="en-US" altLang="en-US" sz="2800" dirty="0">
                <a:latin typeface="Tahoma" panose="020B0604030504040204" pitchFamily="34" charset="0"/>
              </a:rPr>
              <a:t>    if </a:t>
            </a:r>
            <a:r>
              <a:rPr lang="en-US" altLang="en-US" sz="2800" dirty="0" err="1">
                <a:latin typeface="Tahoma" panose="020B0604030504040204" pitchFamily="34" charset="0"/>
              </a:rPr>
              <a:t>v.d</a:t>
            </a:r>
            <a:r>
              <a:rPr lang="en-US" altLang="en-US" sz="2800" dirty="0">
                <a:latin typeface="Tahoma" panose="020B0604030504040204" pitchFamily="34" charset="0"/>
              </a:rPr>
              <a:t> &gt; </a:t>
            </a:r>
            <a:r>
              <a:rPr lang="en-US" altLang="en-US" sz="2800" dirty="0" err="1">
                <a:latin typeface="Tahoma" panose="020B0604030504040204" pitchFamily="34" charset="0"/>
              </a:rPr>
              <a:t>u.d</a:t>
            </a:r>
            <a:r>
              <a:rPr lang="en-US" altLang="en-US" sz="2800" dirty="0">
                <a:latin typeface="Tahoma" panose="020B0604030504040204" pitchFamily="34" charset="0"/>
              </a:rPr>
              <a:t> + w(</a:t>
            </a:r>
            <a:r>
              <a:rPr lang="en-US" altLang="en-US" sz="2800" dirty="0" err="1">
                <a:latin typeface="Tahoma" panose="020B0604030504040204" pitchFamily="34" charset="0"/>
              </a:rPr>
              <a:t>u,v</a:t>
            </a:r>
            <a:r>
              <a:rPr lang="en-US" altLang="en-US" sz="2800" dirty="0">
                <a:latin typeface="Tahoma" panose="020B0604030504040204" pitchFamily="34" charset="0"/>
              </a:rPr>
              <a:t>):</a:t>
            </a:r>
          </a:p>
          <a:p>
            <a:pPr eaLnBrk="1" hangingPunct="1">
              <a:spcBef>
                <a:spcPct val="0"/>
              </a:spcBef>
              <a:buFontTx/>
              <a:buNone/>
            </a:pPr>
            <a:r>
              <a:rPr lang="en-US" altLang="en-US" sz="2800" dirty="0">
                <a:latin typeface="Tahoma" panose="020B0604030504040204" pitchFamily="34" charset="0"/>
              </a:rPr>
              <a:t>	    </a:t>
            </a:r>
            <a:r>
              <a:rPr lang="en-US" altLang="en-US" sz="2800" dirty="0" err="1">
                <a:latin typeface="Tahoma" panose="020B0604030504040204" pitchFamily="34" charset="0"/>
              </a:rPr>
              <a:t>v.d</a:t>
            </a:r>
            <a:r>
              <a:rPr lang="en-US" altLang="en-US" sz="2800" dirty="0">
                <a:latin typeface="Tahoma" panose="020B0604030504040204" pitchFamily="34" charset="0"/>
              </a:rPr>
              <a:t> = </a:t>
            </a:r>
            <a:r>
              <a:rPr lang="en-US" altLang="en-US" sz="2800" dirty="0" err="1">
                <a:latin typeface="Tahoma" panose="020B0604030504040204" pitchFamily="34" charset="0"/>
              </a:rPr>
              <a:t>u.d</a:t>
            </a:r>
            <a:r>
              <a:rPr lang="en-US" altLang="en-US" sz="2800" dirty="0">
                <a:latin typeface="Tahoma" panose="020B0604030504040204" pitchFamily="34" charset="0"/>
              </a:rPr>
              <a:t> + w(</a:t>
            </a:r>
            <a:r>
              <a:rPr lang="en-US" altLang="en-US" sz="2800" dirty="0" err="1">
                <a:latin typeface="Tahoma" panose="020B0604030504040204" pitchFamily="34" charset="0"/>
              </a:rPr>
              <a:t>u,v</a:t>
            </a:r>
            <a:r>
              <a:rPr lang="en-US" altLang="en-US" sz="2800" dirty="0">
                <a:latin typeface="Tahoma" panose="020B0604030504040204" pitchFamily="34" charset="0"/>
              </a:rPr>
              <a:t>)</a:t>
            </a:r>
          </a:p>
          <a:p>
            <a:pPr eaLnBrk="1" hangingPunct="1">
              <a:spcBef>
                <a:spcPct val="0"/>
              </a:spcBef>
              <a:buFontTx/>
              <a:buNone/>
            </a:pPr>
            <a:r>
              <a:rPr lang="en-US" altLang="en-US" sz="2800" dirty="0">
                <a:latin typeface="Tahoma" panose="020B0604030504040204" pitchFamily="34" charset="0"/>
              </a:rPr>
              <a:t>	    </a:t>
            </a:r>
            <a:r>
              <a:rPr lang="en-US" altLang="en-US" sz="2800" dirty="0" err="1">
                <a:latin typeface="Tahoma" panose="020B0604030504040204" pitchFamily="34" charset="0"/>
              </a:rPr>
              <a:t>v.parent</a:t>
            </a:r>
            <a:r>
              <a:rPr lang="en-US" altLang="en-US" sz="2800" dirty="0">
                <a:latin typeface="Tahoma" panose="020B0604030504040204" pitchFamily="34" charset="0"/>
              </a:rPr>
              <a:t> = u</a:t>
            </a:r>
          </a:p>
        </p:txBody>
      </p:sp>
    </p:spTree>
    <p:extLst>
      <p:ext uri="{BB962C8B-B14F-4D97-AF65-F5344CB8AC3E}">
        <p14:creationId xmlns:p14="http://schemas.microsoft.com/office/powerpoint/2010/main" val="2024887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Oval 3"/>
          <p:cNvSpPr>
            <a:spLocks noChangeArrowheads="1"/>
          </p:cNvSpPr>
          <p:nvPr/>
        </p:nvSpPr>
        <p:spPr bwMode="auto">
          <a:xfrm>
            <a:off x="1787525" y="3230563"/>
            <a:ext cx="649288" cy="620712"/>
          </a:xfrm>
          <a:prstGeom prst="ellipse">
            <a:avLst/>
          </a:prstGeom>
          <a:solidFill>
            <a:srgbClr val="0070C0"/>
          </a:solidFill>
          <a:ln w="12700">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dirty="0"/>
              <a:t>0</a:t>
            </a:r>
          </a:p>
        </p:txBody>
      </p:sp>
      <p:sp>
        <p:nvSpPr>
          <p:cNvPr id="56323" name="Oval 4"/>
          <p:cNvSpPr>
            <a:spLocks noChangeArrowheads="1"/>
          </p:cNvSpPr>
          <p:nvPr/>
        </p:nvSpPr>
        <p:spPr bwMode="auto">
          <a:xfrm>
            <a:off x="5654675" y="4449763"/>
            <a:ext cx="649288" cy="620712"/>
          </a:xfrm>
          <a:prstGeom prst="ellipse">
            <a:avLst/>
          </a:prstGeom>
          <a:solidFill>
            <a:srgbClr val="0070C0"/>
          </a:solidFill>
          <a:ln w="12700">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dirty="0">
                <a:sym typeface="Symbol" panose="05050102010706020507" pitchFamily="18" charset="2"/>
              </a:rPr>
              <a:t></a:t>
            </a:r>
            <a:endParaRPr lang="en-US" altLang="en-US" sz="2400" dirty="0"/>
          </a:p>
        </p:txBody>
      </p:sp>
      <p:sp>
        <p:nvSpPr>
          <p:cNvPr id="56324" name="Oval 5"/>
          <p:cNvSpPr>
            <a:spLocks noChangeArrowheads="1"/>
          </p:cNvSpPr>
          <p:nvPr/>
        </p:nvSpPr>
        <p:spPr bwMode="auto">
          <a:xfrm>
            <a:off x="3273425" y="4457700"/>
            <a:ext cx="649288" cy="620713"/>
          </a:xfrm>
          <a:prstGeom prst="ellipse">
            <a:avLst/>
          </a:prstGeom>
          <a:solidFill>
            <a:srgbClr val="0070C0"/>
          </a:solidFill>
          <a:ln w="12700">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dirty="0">
                <a:sym typeface="Symbol" panose="05050102010706020507" pitchFamily="18" charset="2"/>
              </a:rPr>
              <a:t></a:t>
            </a:r>
            <a:endParaRPr lang="en-US" altLang="en-US" sz="2400" dirty="0"/>
          </a:p>
        </p:txBody>
      </p:sp>
      <p:sp>
        <p:nvSpPr>
          <p:cNvPr id="56325" name="Oval 6"/>
          <p:cNvSpPr>
            <a:spLocks noChangeArrowheads="1"/>
          </p:cNvSpPr>
          <p:nvPr/>
        </p:nvSpPr>
        <p:spPr bwMode="auto">
          <a:xfrm>
            <a:off x="5649913" y="1765300"/>
            <a:ext cx="649287" cy="620713"/>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dirty="0">
                <a:sym typeface="Symbol" panose="05050102010706020507" pitchFamily="18" charset="2"/>
              </a:rPr>
              <a:t></a:t>
            </a:r>
            <a:endParaRPr lang="en-US" altLang="en-US" sz="2400" dirty="0"/>
          </a:p>
        </p:txBody>
      </p:sp>
      <p:sp>
        <p:nvSpPr>
          <p:cNvPr id="56326" name="Oval 7"/>
          <p:cNvSpPr>
            <a:spLocks noChangeArrowheads="1"/>
          </p:cNvSpPr>
          <p:nvPr/>
        </p:nvSpPr>
        <p:spPr bwMode="auto">
          <a:xfrm>
            <a:off x="3292475" y="1765300"/>
            <a:ext cx="649288" cy="620713"/>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dirty="0">
                <a:sym typeface="Symbol" panose="05050102010706020507" pitchFamily="18" charset="2"/>
              </a:rPr>
              <a:t></a:t>
            </a:r>
            <a:endParaRPr lang="en-US" altLang="en-US" sz="2400" dirty="0"/>
          </a:p>
        </p:txBody>
      </p:sp>
      <p:sp>
        <p:nvSpPr>
          <p:cNvPr id="56327" name="Line 8"/>
          <p:cNvSpPr>
            <a:spLocks noChangeShapeType="1"/>
          </p:cNvSpPr>
          <p:nvPr/>
        </p:nvSpPr>
        <p:spPr bwMode="auto">
          <a:xfrm flipV="1">
            <a:off x="2293938" y="2279650"/>
            <a:ext cx="1082675" cy="99695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28" name="Line 9"/>
          <p:cNvSpPr>
            <a:spLocks noChangeShapeType="1"/>
          </p:cNvSpPr>
          <p:nvPr/>
        </p:nvSpPr>
        <p:spPr bwMode="auto">
          <a:xfrm>
            <a:off x="2352675" y="3767138"/>
            <a:ext cx="981075" cy="79375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29" name="Line 10"/>
          <p:cNvSpPr>
            <a:spLocks noChangeShapeType="1"/>
          </p:cNvSpPr>
          <p:nvPr/>
        </p:nvSpPr>
        <p:spPr bwMode="auto">
          <a:xfrm>
            <a:off x="3579813" y="2366963"/>
            <a:ext cx="14287" cy="2078037"/>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30" name="Line 13"/>
          <p:cNvSpPr>
            <a:spLocks noChangeShapeType="1"/>
          </p:cNvSpPr>
          <p:nvPr/>
        </p:nvSpPr>
        <p:spPr bwMode="auto">
          <a:xfrm flipV="1">
            <a:off x="5983288" y="2374900"/>
            <a:ext cx="0" cy="206375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31" name="Line 14"/>
          <p:cNvSpPr>
            <a:spLocks noChangeShapeType="1"/>
          </p:cNvSpPr>
          <p:nvPr/>
        </p:nvSpPr>
        <p:spPr bwMode="auto">
          <a:xfrm>
            <a:off x="3924300" y="4762500"/>
            <a:ext cx="1731963"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32" name="Line 15"/>
          <p:cNvSpPr>
            <a:spLocks noChangeShapeType="1"/>
          </p:cNvSpPr>
          <p:nvPr/>
        </p:nvSpPr>
        <p:spPr bwMode="auto">
          <a:xfrm>
            <a:off x="3889375" y="1914525"/>
            <a:ext cx="1776413" cy="14288"/>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33" name="Line 16"/>
          <p:cNvSpPr>
            <a:spLocks noChangeShapeType="1"/>
          </p:cNvSpPr>
          <p:nvPr/>
        </p:nvSpPr>
        <p:spPr bwMode="auto">
          <a:xfrm flipV="1">
            <a:off x="3838575" y="2265363"/>
            <a:ext cx="1876425" cy="2295525"/>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34" name="Line 17"/>
          <p:cNvSpPr>
            <a:spLocks noChangeShapeType="1"/>
          </p:cNvSpPr>
          <p:nvPr/>
        </p:nvSpPr>
        <p:spPr bwMode="auto">
          <a:xfrm flipH="1" flipV="1">
            <a:off x="2438400" y="3551238"/>
            <a:ext cx="3290888" cy="100965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35" name="Text Box 18"/>
          <p:cNvSpPr txBox="1">
            <a:spLocks noChangeArrowheads="1"/>
          </p:cNvSpPr>
          <p:nvPr/>
        </p:nvSpPr>
        <p:spPr bwMode="auto">
          <a:xfrm>
            <a:off x="1509713" y="3311525"/>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z</a:t>
            </a:r>
          </a:p>
        </p:txBody>
      </p:sp>
      <p:sp>
        <p:nvSpPr>
          <p:cNvPr id="56336" name="Text Box 19"/>
          <p:cNvSpPr txBox="1">
            <a:spLocks noChangeArrowheads="1"/>
          </p:cNvSpPr>
          <p:nvPr/>
        </p:nvSpPr>
        <p:spPr bwMode="auto">
          <a:xfrm>
            <a:off x="3443288" y="1349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u</a:t>
            </a:r>
          </a:p>
        </p:txBody>
      </p:sp>
      <p:sp>
        <p:nvSpPr>
          <p:cNvPr id="56337" name="Text Box 20"/>
          <p:cNvSpPr txBox="1">
            <a:spLocks noChangeArrowheads="1"/>
          </p:cNvSpPr>
          <p:nvPr/>
        </p:nvSpPr>
        <p:spPr bwMode="auto">
          <a:xfrm>
            <a:off x="5810250" y="1349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v</a:t>
            </a:r>
          </a:p>
        </p:txBody>
      </p:sp>
      <p:sp>
        <p:nvSpPr>
          <p:cNvPr id="56338" name="Text Box 21"/>
          <p:cNvSpPr txBox="1">
            <a:spLocks noChangeArrowheads="1"/>
          </p:cNvSpPr>
          <p:nvPr/>
        </p:nvSpPr>
        <p:spPr bwMode="auto">
          <a:xfrm>
            <a:off x="3457575" y="50149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x</a:t>
            </a:r>
          </a:p>
        </p:txBody>
      </p:sp>
      <p:sp>
        <p:nvSpPr>
          <p:cNvPr id="56339" name="Text Box 22"/>
          <p:cNvSpPr txBox="1">
            <a:spLocks noChangeArrowheads="1"/>
          </p:cNvSpPr>
          <p:nvPr/>
        </p:nvSpPr>
        <p:spPr bwMode="auto">
          <a:xfrm>
            <a:off x="5838825" y="50006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y</a:t>
            </a:r>
          </a:p>
        </p:txBody>
      </p:sp>
      <p:sp>
        <p:nvSpPr>
          <p:cNvPr id="56340" name="Text Box 23"/>
          <p:cNvSpPr txBox="1">
            <a:spLocks noChangeArrowheads="1"/>
          </p:cNvSpPr>
          <p:nvPr/>
        </p:nvSpPr>
        <p:spPr bwMode="auto">
          <a:xfrm>
            <a:off x="2362200" y="2489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6</a:t>
            </a:r>
          </a:p>
        </p:txBody>
      </p:sp>
      <p:sp>
        <p:nvSpPr>
          <p:cNvPr id="56341" name="Text Box 24"/>
          <p:cNvSpPr txBox="1">
            <a:spLocks noChangeArrowheads="1"/>
          </p:cNvSpPr>
          <p:nvPr/>
        </p:nvSpPr>
        <p:spPr bwMode="auto">
          <a:xfrm>
            <a:off x="4568825" y="1524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5</a:t>
            </a:r>
          </a:p>
        </p:txBody>
      </p:sp>
      <p:sp>
        <p:nvSpPr>
          <p:cNvPr id="56342" name="Text Box 25"/>
          <p:cNvSpPr txBox="1">
            <a:spLocks noChangeArrowheads="1"/>
          </p:cNvSpPr>
          <p:nvPr/>
        </p:nvSpPr>
        <p:spPr bwMode="auto">
          <a:xfrm>
            <a:off x="5260975" y="26035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–3</a:t>
            </a:r>
          </a:p>
        </p:txBody>
      </p:sp>
      <p:sp>
        <p:nvSpPr>
          <p:cNvPr id="56343" name="Text Box 26"/>
          <p:cNvSpPr txBox="1">
            <a:spLocks noChangeArrowheads="1"/>
          </p:cNvSpPr>
          <p:nvPr/>
        </p:nvSpPr>
        <p:spPr bwMode="auto">
          <a:xfrm>
            <a:off x="4552950" y="46974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9</a:t>
            </a:r>
          </a:p>
        </p:txBody>
      </p:sp>
      <p:sp>
        <p:nvSpPr>
          <p:cNvPr id="56344" name="Text Box 28"/>
          <p:cNvSpPr txBox="1">
            <a:spLocks noChangeArrowheads="1"/>
          </p:cNvSpPr>
          <p:nvPr/>
        </p:nvSpPr>
        <p:spPr bwMode="auto">
          <a:xfrm>
            <a:off x="5970588" y="33115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7</a:t>
            </a:r>
          </a:p>
        </p:txBody>
      </p:sp>
      <p:sp>
        <p:nvSpPr>
          <p:cNvPr id="56345" name="Text Box 29"/>
          <p:cNvSpPr txBox="1">
            <a:spLocks noChangeArrowheads="1"/>
          </p:cNvSpPr>
          <p:nvPr/>
        </p:nvSpPr>
        <p:spPr bwMode="auto">
          <a:xfrm>
            <a:off x="2419350" y="40195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7</a:t>
            </a:r>
          </a:p>
        </p:txBody>
      </p:sp>
      <p:sp>
        <p:nvSpPr>
          <p:cNvPr id="56346" name="Text Box 30"/>
          <p:cNvSpPr txBox="1">
            <a:spLocks noChangeArrowheads="1"/>
          </p:cNvSpPr>
          <p:nvPr/>
        </p:nvSpPr>
        <p:spPr bwMode="auto">
          <a:xfrm>
            <a:off x="3268663" y="28940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8</a:t>
            </a:r>
          </a:p>
        </p:txBody>
      </p:sp>
      <p:sp>
        <p:nvSpPr>
          <p:cNvPr id="56347" name="Line 32"/>
          <p:cNvSpPr>
            <a:spLocks noChangeShapeType="1"/>
          </p:cNvSpPr>
          <p:nvPr/>
        </p:nvSpPr>
        <p:spPr bwMode="auto">
          <a:xfrm flipH="1">
            <a:off x="3910013" y="2165350"/>
            <a:ext cx="1760537"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48" name="Text Box 33"/>
          <p:cNvSpPr txBox="1">
            <a:spLocks noChangeArrowheads="1"/>
          </p:cNvSpPr>
          <p:nvPr/>
        </p:nvSpPr>
        <p:spPr bwMode="auto">
          <a:xfrm>
            <a:off x="4468813" y="21145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–2</a:t>
            </a:r>
          </a:p>
        </p:txBody>
      </p:sp>
      <p:sp>
        <p:nvSpPr>
          <p:cNvPr id="56349" name="Line 34"/>
          <p:cNvSpPr>
            <a:spLocks noChangeShapeType="1"/>
          </p:cNvSpPr>
          <p:nvPr/>
        </p:nvSpPr>
        <p:spPr bwMode="auto">
          <a:xfrm>
            <a:off x="3810000" y="2309813"/>
            <a:ext cx="2019300" cy="2149475"/>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50" name="Text Box 35"/>
          <p:cNvSpPr txBox="1">
            <a:spLocks noChangeArrowheads="1"/>
          </p:cNvSpPr>
          <p:nvPr/>
        </p:nvSpPr>
        <p:spPr bwMode="auto">
          <a:xfrm>
            <a:off x="5184775" y="35210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–4</a:t>
            </a:r>
          </a:p>
        </p:txBody>
      </p:sp>
      <p:sp>
        <p:nvSpPr>
          <p:cNvPr id="56351" name="Text Box 36"/>
          <p:cNvSpPr txBox="1">
            <a:spLocks noChangeArrowheads="1"/>
          </p:cNvSpPr>
          <p:nvPr/>
        </p:nvSpPr>
        <p:spPr bwMode="auto">
          <a:xfrm>
            <a:off x="4772025" y="39036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2</a:t>
            </a:r>
          </a:p>
        </p:txBody>
      </p:sp>
      <p:sp>
        <p:nvSpPr>
          <p:cNvPr id="56352" name="WordArt 2"/>
          <p:cNvSpPr>
            <a:spLocks noChangeArrowheads="1" noChangeShapeType="1" noTextEdit="1"/>
          </p:cNvSpPr>
          <p:nvPr/>
        </p:nvSpPr>
        <p:spPr bwMode="auto">
          <a:xfrm>
            <a:off x="304800" y="381000"/>
            <a:ext cx="8458200" cy="838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Bellman-Ford</a:t>
            </a:r>
          </a:p>
        </p:txBody>
      </p:sp>
    </p:spTree>
    <p:extLst>
      <p:ext uri="{BB962C8B-B14F-4D97-AF65-F5344CB8AC3E}">
        <p14:creationId xmlns:p14="http://schemas.microsoft.com/office/powerpoint/2010/main" val="3838167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Oval 3"/>
          <p:cNvSpPr>
            <a:spLocks noChangeArrowheads="1"/>
          </p:cNvSpPr>
          <p:nvPr/>
        </p:nvSpPr>
        <p:spPr bwMode="auto">
          <a:xfrm>
            <a:off x="1787525" y="3230563"/>
            <a:ext cx="649288" cy="620712"/>
          </a:xfrm>
          <a:prstGeom prst="ellipse">
            <a:avLst/>
          </a:prstGeom>
          <a:solidFill>
            <a:srgbClr val="0070C0"/>
          </a:solidFill>
          <a:ln w="12700">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0</a:t>
            </a:r>
          </a:p>
        </p:txBody>
      </p:sp>
      <p:sp>
        <p:nvSpPr>
          <p:cNvPr id="57347" name="Oval 4"/>
          <p:cNvSpPr>
            <a:spLocks noChangeArrowheads="1"/>
          </p:cNvSpPr>
          <p:nvPr/>
        </p:nvSpPr>
        <p:spPr bwMode="auto">
          <a:xfrm>
            <a:off x="5654675" y="4449763"/>
            <a:ext cx="649288" cy="620712"/>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sym typeface="Symbol" panose="05050102010706020507" pitchFamily="18" charset="2"/>
              </a:rPr>
              <a:t></a:t>
            </a:r>
            <a:endParaRPr lang="en-US" altLang="en-US" sz="2400"/>
          </a:p>
        </p:txBody>
      </p:sp>
      <p:sp>
        <p:nvSpPr>
          <p:cNvPr id="57348" name="Oval 5"/>
          <p:cNvSpPr>
            <a:spLocks noChangeArrowheads="1"/>
          </p:cNvSpPr>
          <p:nvPr/>
        </p:nvSpPr>
        <p:spPr bwMode="auto">
          <a:xfrm>
            <a:off x="3273425" y="4457700"/>
            <a:ext cx="649288" cy="620713"/>
          </a:xfrm>
          <a:prstGeom prst="ellipse">
            <a:avLst/>
          </a:prstGeom>
          <a:solidFill>
            <a:srgbClr val="0070C0"/>
          </a:solidFill>
          <a:ln w="12700">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sym typeface="Symbol" panose="05050102010706020507" pitchFamily="18" charset="2"/>
              </a:rPr>
              <a:t>7</a:t>
            </a:r>
            <a:endParaRPr lang="en-US" altLang="en-US" sz="2400"/>
          </a:p>
        </p:txBody>
      </p:sp>
      <p:sp>
        <p:nvSpPr>
          <p:cNvPr id="57349" name="Oval 6"/>
          <p:cNvSpPr>
            <a:spLocks noChangeArrowheads="1"/>
          </p:cNvSpPr>
          <p:nvPr/>
        </p:nvSpPr>
        <p:spPr bwMode="auto">
          <a:xfrm>
            <a:off x="5649913" y="1765300"/>
            <a:ext cx="649287" cy="620713"/>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sym typeface="Symbol" panose="05050102010706020507" pitchFamily="18" charset="2"/>
              </a:rPr>
              <a:t></a:t>
            </a:r>
            <a:endParaRPr lang="en-US" altLang="en-US" sz="2400"/>
          </a:p>
        </p:txBody>
      </p:sp>
      <p:sp>
        <p:nvSpPr>
          <p:cNvPr id="57350" name="Oval 7"/>
          <p:cNvSpPr>
            <a:spLocks noChangeArrowheads="1"/>
          </p:cNvSpPr>
          <p:nvPr/>
        </p:nvSpPr>
        <p:spPr bwMode="auto">
          <a:xfrm>
            <a:off x="3292475" y="1765300"/>
            <a:ext cx="649288" cy="620713"/>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sym typeface="Symbol" panose="05050102010706020507" pitchFamily="18" charset="2"/>
              </a:rPr>
              <a:t>6</a:t>
            </a:r>
            <a:endParaRPr lang="en-US" altLang="en-US" sz="2400"/>
          </a:p>
        </p:txBody>
      </p:sp>
      <p:sp>
        <p:nvSpPr>
          <p:cNvPr id="57351" name="Line 8"/>
          <p:cNvSpPr>
            <a:spLocks noChangeShapeType="1"/>
          </p:cNvSpPr>
          <p:nvPr/>
        </p:nvSpPr>
        <p:spPr bwMode="auto">
          <a:xfrm flipV="1">
            <a:off x="2293938" y="2279650"/>
            <a:ext cx="1082675" cy="996950"/>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52" name="Line 9"/>
          <p:cNvSpPr>
            <a:spLocks noChangeShapeType="1"/>
          </p:cNvSpPr>
          <p:nvPr/>
        </p:nvSpPr>
        <p:spPr bwMode="auto">
          <a:xfrm>
            <a:off x="2352675" y="3767138"/>
            <a:ext cx="981075" cy="793750"/>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53" name="Line 10"/>
          <p:cNvSpPr>
            <a:spLocks noChangeShapeType="1"/>
          </p:cNvSpPr>
          <p:nvPr/>
        </p:nvSpPr>
        <p:spPr bwMode="auto">
          <a:xfrm>
            <a:off x="3579813" y="2366963"/>
            <a:ext cx="14287" cy="2078037"/>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54" name="Line 11"/>
          <p:cNvSpPr>
            <a:spLocks noChangeShapeType="1"/>
          </p:cNvSpPr>
          <p:nvPr/>
        </p:nvSpPr>
        <p:spPr bwMode="auto">
          <a:xfrm flipV="1">
            <a:off x="5983288" y="2374900"/>
            <a:ext cx="0" cy="206375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55" name="Line 12"/>
          <p:cNvSpPr>
            <a:spLocks noChangeShapeType="1"/>
          </p:cNvSpPr>
          <p:nvPr/>
        </p:nvSpPr>
        <p:spPr bwMode="auto">
          <a:xfrm>
            <a:off x="3924300" y="4762500"/>
            <a:ext cx="1731963"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56" name="Line 13"/>
          <p:cNvSpPr>
            <a:spLocks noChangeShapeType="1"/>
          </p:cNvSpPr>
          <p:nvPr/>
        </p:nvSpPr>
        <p:spPr bwMode="auto">
          <a:xfrm>
            <a:off x="3889375" y="1914525"/>
            <a:ext cx="1776413" cy="14288"/>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57" name="Line 14"/>
          <p:cNvSpPr>
            <a:spLocks noChangeShapeType="1"/>
          </p:cNvSpPr>
          <p:nvPr/>
        </p:nvSpPr>
        <p:spPr bwMode="auto">
          <a:xfrm flipV="1">
            <a:off x="3838575" y="2265363"/>
            <a:ext cx="1876425" cy="2295525"/>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58" name="Line 15"/>
          <p:cNvSpPr>
            <a:spLocks noChangeShapeType="1"/>
          </p:cNvSpPr>
          <p:nvPr/>
        </p:nvSpPr>
        <p:spPr bwMode="auto">
          <a:xfrm flipH="1" flipV="1">
            <a:off x="2438400" y="3551238"/>
            <a:ext cx="3290888" cy="100965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59" name="Text Box 16"/>
          <p:cNvSpPr txBox="1">
            <a:spLocks noChangeArrowheads="1"/>
          </p:cNvSpPr>
          <p:nvPr/>
        </p:nvSpPr>
        <p:spPr bwMode="auto">
          <a:xfrm>
            <a:off x="1509713" y="3311525"/>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z</a:t>
            </a:r>
          </a:p>
        </p:txBody>
      </p:sp>
      <p:sp>
        <p:nvSpPr>
          <p:cNvPr id="57360" name="Text Box 17"/>
          <p:cNvSpPr txBox="1">
            <a:spLocks noChangeArrowheads="1"/>
          </p:cNvSpPr>
          <p:nvPr/>
        </p:nvSpPr>
        <p:spPr bwMode="auto">
          <a:xfrm>
            <a:off x="3443288" y="1349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u</a:t>
            </a:r>
          </a:p>
        </p:txBody>
      </p:sp>
      <p:sp>
        <p:nvSpPr>
          <p:cNvPr id="57361" name="Text Box 18"/>
          <p:cNvSpPr txBox="1">
            <a:spLocks noChangeArrowheads="1"/>
          </p:cNvSpPr>
          <p:nvPr/>
        </p:nvSpPr>
        <p:spPr bwMode="auto">
          <a:xfrm>
            <a:off x="5810250" y="1349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v</a:t>
            </a:r>
          </a:p>
        </p:txBody>
      </p:sp>
      <p:sp>
        <p:nvSpPr>
          <p:cNvPr id="57362" name="Text Box 19"/>
          <p:cNvSpPr txBox="1">
            <a:spLocks noChangeArrowheads="1"/>
          </p:cNvSpPr>
          <p:nvPr/>
        </p:nvSpPr>
        <p:spPr bwMode="auto">
          <a:xfrm>
            <a:off x="3457575" y="50149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x</a:t>
            </a:r>
          </a:p>
        </p:txBody>
      </p:sp>
      <p:sp>
        <p:nvSpPr>
          <p:cNvPr id="57363" name="Text Box 20"/>
          <p:cNvSpPr txBox="1">
            <a:spLocks noChangeArrowheads="1"/>
          </p:cNvSpPr>
          <p:nvPr/>
        </p:nvSpPr>
        <p:spPr bwMode="auto">
          <a:xfrm>
            <a:off x="5838825" y="50006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y</a:t>
            </a:r>
          </a:p>
        </p:txBody>
      </p:sp>
      <p:sp>
        <p:nvSpPr>
          <p:cNvPr id="57364" name="Text Box 21"/>
          <p:cNvSpPr txBox="1">
            <a:spLocks noChangeArrowheads="1"/>
          </p:cNvSpPr>
          <p:nvPr/>
        </p:nvSpPr>
        <p:spPr bwMode="auto">
          <a:xfrm>
            <a:off x="2362200" y="2489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6</a:t>
            </a:r>
          </a:p>
        </p:txBody>
      </p:sp>
      <p:sp>
        <p:nvSpPr>
          <p:cNvPr id="57365" name="Text Box 22"/>
          <p:cNvSpPr txBox="1">
            <a:spLocks noChangeArrowheads="1"/>
          </p:cNvSpPr>
          <p:nvPr/>
        </p:nvSpPr>
        <p:spPr bwMode="auto">
          <a:xfrm>
            <a:off x="4568825" y="1524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5</a:t>
            </a:r>
          </a:p>
        </p:txBody>
      </p:sp>
      <p:sp>
        <p:nvSpPr>
          <p:cNvPr id="57366" name="Text Box 23"/>
          <p:cNvSpPr txBox="1">
            <a:spLocks noChangeArrowheads="1"/>
          </p:cNvSpPr>
          <p:nvPr/>
        </p:nvSpPr>
        <p:spPr bwMode="auto">
          <a:xfrm>
            <a:off x="5260975" y="26035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–3</a:t>
            </a:r>
          </a:p>
        </p:txBody>
      </p:sp>
      <p:sp>
        <p:nvSpPr>
          <p:cNvPr id="57367" name="Text Box 24"/>
          <p:cNvSpPr txBox="1">
            <a:spLocks noChangeArrowheads="1"/>
          </p:cNvSpPr>
          <p:nvPr/>
        </p:nvSpPr>
        <p:spPr bwMode="auto">
          <a:xfrm>
            <a:off x="4552950" y="46974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9</a:t>
            </a:r>
          </a:p>
        </p:txBody>
      </p:sp>
      <p:sp>
        <p:nvSpPr>
          <p:cNvPr id="57368" name="Text Box 25"/>
          <p:cNvSpPr txBox="1">
            <a:spLocks noChangeArrowheads="1"/>
          </p:cNvSpPr>
          <p:nvPr/>
        </p:nvSpPr>
        <p:spPr bwMode="auto">
          <a:xfrm>
            <a:off x="5970588" y="33115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7</a:t>
            </a:r>
          </a:p>
        </p:txBody>
      </p:sp>
      <p:sp>
        <p:nvSpPr>
          <p:cNvPr id="57369" name="Text Box 26"/>
          <p:cNvSpPr txBox="1">
            <a:spLocks noChangeArrowheads="1"/>
          </p:cNvSpPr>
          <p:nvPr/>
        </p:nvSpPr>
        <p:spPr bwMode="auto">
          <a:xfrm>
            <a:off x="2419350" y="40195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7</a:t>
            </a:r>
          </a:p>
        </p:txBody>
      </p:sp>
      <p:sp>
        <p:nvSpPr>
          <p:cNvPr id="57370" name="Text Box 27"/>
          <p:cNvSpPr txBox="1">
            <a:spLocks noChangeArrowheads="1"/>
          </p:cNvSpPr>
          <p:nvPr/>
        </p:nvSpPr>
        <p:spPr bwMode="auto">
          <a:xfrm>
            <a:off x="3268663" y="28940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8</a:t>
            </a:r>
          </a:p>
        </p:txBody>
      </p:sp>
      <p:sp>
        <p:nvSpPr>
          <p:cNvPr id="57371" name="Line 28"/>
          <p:cNvSpPr>
            <a:spLocks noChangeShapeType="1"/>
          </p:cNvSpPr>
          <p:nvPr/>
        </p:nvSpPr>
        <p:spPr bwMode="auto">
          <a:xfrm flipH="1">
            <a:off x="3910013" y="2165350"/>
            <a:ext cx="1760537"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72" name="Text Box 29"/>
          <p:cNvSpPr txBox="1">
            <a:spLocks noChangeArrowheads="1"/>
          </p:cNvSpPr>
          <p:nvPr/>
        </p:nvSpPr>
        <p:spPr bwMode="auto">
          <a:xfrm>
            <a:off x="4468813" y="21145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–2</a:t>
            </a:r>
          </a:p>
        </p:txBody>
      </p:sp>
      <p:sp>
        <p:nvSpPr>
          <p:cNvPr id="57373" name="Line 30"/>
          <p:cNvSpPr>
            <a:spLocks noChangeShapeType="1"/>
          </p:cNvSpPr>
          <p:nvPr/>
        </p:nvSpPr>
        <p:spPr bwMode="auto">
          <a:xfrm>
            <a:off x="3810000" y="2309813"/>
            <a:ext cx="2019300" cy="2149475"/>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74" name="Text Box 31"/>
          <p:cNvSpPr txBox="1">
            <a:spLocks noChangeArrowheads="1"/>
          </p:cNvSpPr>
          <p:nvPr/>
        </p:nvSpPr>
        <p:spPr bwMode="auto">
          <a:xfrm>
            <a:off x="5184775" y="35210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–4</a:t>
            </a:r>
          </a:p>
        </p:txBody>
      </p:sp>
      <p:sp>
        <p:nvSpPr>
          <p:cNvPr id="57375" name="Text Box 32"/>
          <p:cNvSpPr txBox="1">
            <a:spLocks noChangeArrowheads="1"/>
          </p:cNvSpPr>
          <p:nvPr/>
        </p:nvSpPr>
        <p:spPr bwMode="auto">
          <a:xfrm>
            <a:off x="4772025" y="39036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2</a:t>
            </a:r>
          </a:p>
        </p:txBody>
      </p:sp>
      <p:sp>
        <p:nvSpPr>
          <p:cNvPr id="57376" name="WordArt 2"/>
          <p:cNvSpPr>
            <a:spLocks noChangeArrowheads="1" noChangeShapeType="1" noTextEdit="1"/>
          </p:cNvSpPr>
          <p:nvPr/>
        </p:nvSpPr>
        <p:spPr bwMode="auto">
          <a:xfrm>
            <a:off x="304800" y="381000"/>
            <a:ext cx="8458200" cy="838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Bellman-Ford</a:t>
            </a:r>
          </a:p>
        </p:txBody>
      </p:sp>
    </p:spTree>
    <p:extLst>
      <p:ext uri="{BB962C8B-B14F-4D97-AF65-F5344CB8AC3E}">
        <p14:creationId xmlns:p14="http://schemas.microsoft.com/office/powerpoint/2010/main" val="1547948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Oval 3"/>
          <p:cNvSpPr>
            <a:spLocks noChangeArrowheads="1"/>
          </p:cNvSpPr>
          <p:nvPr/>
        </p:nvSpPr>
        <p:spPr bwMode="auto">
          <a:xfrm>
            <a:off x="1787525" y="3230563"/>
            <a:ext cx="649288" cy="620712"/>
          </a:xfrm>
          <a:prstGeom prst="ellipse">
            <a:avLst/>
          </a:prstGeom>
          <a:solidFill>
            <a:srgbClr val="0070C0"/>
          </a:solidFill>
          <a:ln w="12700">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0</a:t>
            </a:r>
          </a:p>
        </p:txBody>
      </p:sp>
      <p:sp>
        <p:nvSpPr>
          <p:cNvPr id="58371" name="Oval 4"/>
          <p:cNvSpPr>
            <a:spLocks noChangeArrowheads="1"/>
          </p:cNvSpPr>
          <p:nvPr/>
        </p:nvSpPr>
        <p:spPr bwMode="auto">
          <a:xfrm>
            <a:off x="5654675" y="4449763"/>
            <a:ext cx="649288" cy="620712"/>
          </a:xfrm>
          <a:prstGeom prst="ellipse">
            <a:avLst/>
          </a:prstGeom>
          <a:solidFill>
            <a:srgbClr val="0070C0"/>
          </a:solidFill>
          <a:ln w="12700">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sym typeface="Symbol" panose="05050102010706020507" pitchFamily="18" charset="2"/>
              </a:rPr>
              <a:t>2</a:t>
            </a:r>
            <a:endParaRPr lang="en-US" altLang="en-US" sz="2400"/>
          </a:p>
        </p:txBody>
      </p:sp>
      <p:sp>
        <p:nvSpPr>
          <p:cNvPr id="58372" name="Oval 5"/>
          <p:cNvSpPr>
            <a:spLocks noChangeArrowheads="1"/>
          </p:cNvSpPr>
          <p:nvPr/>
        </p:nvSpPr>
        <p:spPr bwMode="auto">
          <a:xfrm>
            <a:off x="3273425" y="4457700"/>
            <a:ext cx="649288" cy="620713"/>
          </a:xfrm>
          <a:prstGeom prst="ellipse">
            <a:avLst/>
          </a:prstGeom>
          <a:solidFill>
            <a:srgbClr val="0070C0"/>
          </a:solidFill>
          <a:ln w="12700">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sym typeface="Symbol" panose="05050102010706020507" pitchFamily="18" charset="2"/>
              </a:rPr>
              <a:t>7</a:t>
            </a:r>
            <a:endParaRPr lang="en-US" altLang="en-US" sz="2400"/>
          </a:p>
        </p:txBody>
      </p:sp>
      <p:sp>
        <p:nvSpPr>
          <p:cNvPr id="58373" name="Oval 6"/>
          <p:cNvSpPr>
            <a:spLocks noChangeArrowheads="1"/>
          </p:cNvSpPr>
          <p:nvPr/>
        </p:nvSpPr>
        <p:spPr bwMode="auto">
          <a:xfrm>
            <a:off x="5649913" y="1765300"/>
            <a:ext cx="649287" cy="620713"/>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sym typeface="Symbol" panose="05050102010706020507" pitchFamily="18" charset="2"/>
              </a:rPr>
              <a:t>4</a:t>
            </a:r>
            <a:endParaRPr lang="en-US" altLang="en-US" sz="2400"/>
          </a:p>
        </p:txBody>
      </p:sp>
      <p:sp>
        <p:nvSpPr>
          <p:cNvPr id="58374" name="Oval 7"/>
          <p:cNvSpPr>
            <a:spLocks noChangeArrowheads="1"/>
          </p:cNvSpPr>
          <p:nvPr/>
        </p:nvSpPr>
        <p:spPr bwMode="auto">
          <a:xfrm>
            <a:off x="3292475" y="1765300"/>
            <a:ext cx="649288" cy="620713"/>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sym typeface="Symbol" panose="05050102010706020507" pitchFamily="18" charset="2"/>
              </a:rPr>
              <a:t>6</a:t>
            </a:r>
            <a:endParaRPr lang="en-US" altLang="en-US" sz="2400"/>
          </a:p>
        </p:txBody>
      </p:sp>
      <p:sp>
        <p:nvSpPr>
          <p:cNvPr id="58375" name="Line 8"/>
          <p:cNvSpPr>
            <a:spLocks noChangeShapeType="1"/>
          </p:cNvSpPr>
          <p:nvPr/>
        </p:nvSpPr>
        <p:spPr bwMode="auto">
          <a:xfrm flipV="1">
            <a:off x="2293938" y="2279650"/>
            <a:ext cx="1082675" cy="996950"/>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8376" name="Line 9"/>
          <p:cNvSpPr>
            <a:spLocks noChangeShapeType="1"/>
          </p:cNvSpPr>
          <p:nvPr/>
        </p:nvSpPr>
        <p:spPr bwMode="auto">
          <a:xfrm>
            <a:off x="2352675" y="3767138"/>
            <a:ext cx="981075" cy="793750"/>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8377" name="Line 10"/>
          <p:cNvSpPr>
            <a:spLocks noChangeShapeType="1"/>
          </p:cNvSpPr>
          <p:nvPr/>
        </p:nvSpPr>
        <p:spPr bwMode="auto">
          <a:xfrm>
            <a:off x="3579813" y="2366963"/>
            <a:ext cx="14287" cy="2078037"/>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8378" name="Line 11"/>
          <p:cNvSpPr>
            <a:spLocks noChangeShapeType="1"/>
          </p:cNvSpPr>
          <p:nvPr/>
        </p:nvSpPr>
        <p:spPr bwMode="auto">
          <a:xfrm flipV="1">
            <a:off x="5983288" y="2374900"/>
            <a:ext cx="0" cy="206375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8379" name="Line 12"/>
          <p:cNvSpPr>
            <a:spLocks noChangeShapeType="1"/>
          </p:cNvSpPr>
          <p:nvPr/>
        </p:nvSpPr>
        <p:spPr bwMode="auto">
          <a:xfrm>
            <a:off x="3924300" y="4762500"/>
            <a:ext cx="1731963"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8380" name="Line 13"/>
          <p:cNvSpPr>
            <a:spLocks noChangeShapeType="1"/>
          </p:cNvSpPr>
          <p:nvPr/>
        </p:nvSpPr>
        <p:spPr bwMode="auto">
          <a:xfrm>
            <a:off x="3889375" y="1914525"/>
            <a:ext cx="1776413" cy="14288"/>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8381" name="Line 14"/>
          <p:cNvSpPr>
            <a:spLocks noChangeShapeType="1"/>
          </p:cNvSpPr>
          <p:nvPr/>
        </p:nvSpPr>
        <p:spPr bwMode="auto">
          <a:xfrm flipV="1">
            <a:off x="3838575" y="2265363"/>
            <a:ext cx="1876425" cy="2295525"/>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8382" name="Line 15"/>
          <p:cNvSpPr>
            <a:spLocks noChangeShapeType="1"/>
          </p:cNvSpPr>
          <p:nvPr/>
        </p:nvSpPr>
        <p:spPr bwMode="auto">
          <a:xfrm flipH="1" flipV="1">
            <a:off x="2438400" y="3551238"/>
            <a:ext cx="3290888" cy="100965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8383" name="Text Box 16"/>
          <p:cNvSpPr txBox="1">
            <a:spLocks noChangeArrowheads="1"/>
          </p:cNvSpPr>
          <p:nvPr/>
        </p:nvSpPr>
        <p:spPr bwMode="auto">
          <a:xfrm>
            <a:off x="1509713" y="3311525"/>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z</a:t>
            </a:r>
          </a:p>
        </p:txBody>
      </p:sp>
      <p:sp>
        <p:nvSpPr>
          <p:cNvPr id="58384" name="Text Box 17"/>
          <p:cNvSpPr txBox="1">
            <a:spLocks noChangeArrowheads="1"/>
          </p:cNvSpPr>
          <p:nvPr/>
        </p:nvSpPr>
        <p:spPr bwMode="auto">
          <a:xfrm>
            <a:off x="3443288" y="1349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u</a:t>
            </a:r>
          </a:p>
        </p:txBody>
      </p:sp>
      <p:sp>
        <p:nvSpPr>
          <p:cNvPr id="58385" name="Text Box 18"/>
          <p:cNvSpPr txBox="1">
            <a:spLocks noChangeArrowheads="1"/>
          </p:cNvSpPr>
          <p:nvPr/>
        </p:nvSpPr>
        <p:spPr bwMode="auto">
          <a:xfrm>
            <a:off x="5810250" y="1349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v</a:t>
            </a:r>
          </a:p>
        </p:txBody>
      </p:sp>
      <p:sp>
        <p:nvSpPr>
          <p:cNvPr id="58386" name="Text Box 19"/>
          <p:cNvSpPr txBox="1">
            <a:spLocks noChangeArrowheads="1"/>
          </p:cNvSpPr>
          <p:nvPr/>
        </p:nvSpPr>
        <p:spPr bwMode="auto">
          <a:xfrm>
            <a:off x="3457575" y="50149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x</a:t>
            </a:r>
          </a:p>
        </p:txBody>
      </p:sp>
      <p:sp>
        <p:nvSpPr>
          <p:cNvPr id="58387" name="Text Box 20"/>
          <p:cNvSpPr txBox="1">
            <a:spLocks noChangeArrowheads="1"/>
          </p:cNvSpPr>
          <p:nvPr/>
        </p:nvSpPr>
        <p:spPr bwMode="auto">
          <a:xfrm>
            <a:off x="5838825" y="50006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y</a:t>
            </a:r>
          </a:p>
        </p:txBody>
      </p:sp>
      <p:sp>
        <p:nvSpPr>
          <p:cNvPr id="58388" name="Text Box 21"/>
          <p:cNvSpPr txBox="1">
            <a:spLocks noChangeArrowheads="1"/>
          </p:cNvSpPr>
          <p:nvPr/>
        </p:nvSpPr>
        <p:spPr bwMode="auto">
          <a:xfrm>
            <a:off x="2362200" y="2489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6</a:t>
            </a:r>
          </a:p>
        </p:txBody>
      </p:sp>
      <p:sp>
        <p:nvSpPr>
          <p:cNvPr id="58389" name="Text Box 22"/>
          <p:cNvSpPr txBox="1">
            <a:spLocks noChangeArrowheads="1"/>
          </p:cNvSpPr>
          <p:nvPr/>
        </p:nvSpPr>
        <p:spPr bwMode="auto">
          <a:xfrm>
            <a:off x="4568825" y="1524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5</a:t>
            </a:r>
          </a:p>
        </p:txBody>
      </p:sp>
      <p:sp>
        <p:nvSpPr>
          <p:cNvPr id="58390" name="Text Box 23"/>
          <p:cNvSpPr txBox="1">
            <a:spLocks noChangeArrowheads="1"/>
          </p:cNvSpPr>
          <p:nvPr/>
        </p:nvSpPr>
        <p:spPr bwMode="auto">
          <a:xfrm>
            <a:off x="5260975" y="26035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–3</a:t>
            </a:r>
          </a:p>
        </p:txBody>
      </p:sp>
      <p:sp>
        <p:nvSpPr>
          <p:cNvPr id="58391" name="Text Box 24"/>
          <p:cNvSpPr txBox="1">
            <a:spLocks noChangeArrowheads="1"/>
          </p:cNvSpPr>
          <p:nvPr/>
        </p:nvSpPr>
        <p:spPr bwMode="auto">
          <a:xfrm>
            <a:off x="4552950" y="46974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9</a:t>
            </a:r>
          </a:p>
        </p:txBody>
      </p:sp>
      <p:sp>
        <p:nvSpPr>
          <p:cNvPr id="58392" name="Text Box 25"/>
          <p:cNvSpPr txBox="1">
            <a:spLocks noChangeArrowheads="1"/>
          </p:cNvSpPr>
          <p:nvPr/>
        </p:nvSpPr>
        <p:spPr bwMode="auto">
          <a:xfrm>
            <a:off x="5970588" y="33115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7</a:t>
            </a:r>
          </a:p>
        </p:txBody>
      </p:sp>
      <p:sp>
        <p:nvSpPr>
          <p:cNvPr id="58393" name="Text Box 26"/>
          <p:cNvSpPr txBox="1">
            <a:spLocks noChangeArrowheads="1"/>
          </p:cNvSpPr>
          <p:nvPr/>
        </p:nvSpPr>
        <p:spPr bwMode="auto">
          <a:xfrm>
            <a:off x="2419350" y="40195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7</a:t>
            </a:r>
          </a:p>
        </p:txBody>
      </p:sp>
      <p:sp>
        <p:nvSpPr>
          <p:cNvPr id="58394" name="Text Box 27"/>
          <p:cNvSpPr txBox="1">
            <a:spLocks noChangeArrowheads="1"/>
          </p:cNvSpPr>
          <p:nvPr/>
        </p:nvSpPr>
        <p:spPr bwMode="auto">
          <a:xfrm>
            <a:off x="3268663" y="28940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8</a:t>
            </a:r>
          </a:p>
        </p:txBody>
      </p:sp>
      <p:sp>
        <p:nvSpPr>
          <p:cNvPr id="58395" name="Line 28"/>
          <p:cNvSpPr>
            <a:spLocks noChangeShapeType="1"/>
          </p:cNvSpPr>
          <p:nvPr/>
        </p:nvSpPr>
        <p:spPr bwMode="auto">
          <a:xfrm flipH="1">
            <a:off x="3910013" y="2165350"/>
            <a:ext cx="1760537"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8396" name="Text Box 29"/>
          <p:cNvSpPr txBox="1">
            <a:spLocks noChangeArrowheads="1"/>
          </p:cNvSpPr>
          <p:nvPr/>
        </p:nvSpPr>
        <p:spPr bwMode="auto">
          <a:xfrm>
            <a:off x="4468813" y="21145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–2</a:t>
            </a:r>
          </a:p>
        </p:txBody>
      </p:sp>
      <p:sp>
        <p:nvSpPr>
          <p:cNvPr id="58397" name="Line 30"/>
          <p:cNvSpPr>
            <a:spLocks noChangeShapeType="1"/>
          </p:cNvSpPr>
          <p:nvPr/>
        </p:nvSpPr>
        <p:spPr bwMode="auto">
          <a:xfrm>
            <a:off x="3810000" y="2309813"/>
            <a:ext cx="2019300" cy="2149475"/>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8398" name="Text Box 31"/>
          <p:cNvSpPr txBox="1">
            <a:spLocks noChangeArrowheads="1"/>
          </p:cNvSpPr>
          <p:nvPr/>
        </p:nvSpPr>
        <p:spPr bwMode="auto">
          <a:xfrm>
            <a:off x="5184775" y="35210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–4</a:t>
            </a:r>
          </a:p>
        </p:txBody>
      </p:sp>
      <p:sp>
        <p:nvSpPr>
          <p:cNvPr id="58399" name="Text Box 32"/>
          <p:cNvSpPr txBox="1">
            <a:spLocks noChangeArrowheads="1"/>
          </p:cNvSpPr>
          <p:nvPr/>
        </p:nvSpPr>
        <p:spPr bwMode="auto">
          <a:xfrm>
            <a:off x="4772025" y="39036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2</a:t>
            </a:r>
          </a:p>
        </p:txBody>
      </p:sp>
      <p:sp>
        <p:nvSpPr>
          <p:cNvPr id="58400" name="WordArt 2"/>
          <p:cNvSpPr>
            <a:spLocks noChangeArrowheads="1" noChangeShapeType="1" noTextEdit="1"/>
          </p:cNvSpPr>
          <p:nvPr/>
        </p:nvSpPr>
        <p:spPr bwMode="auto">
          <a:xfrm>
            <a:off x="304800" y="358775"/>
            <a:ext cx="8458200" cy="838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Bellman-Ford</a:t>
            </a:r>
          </a:p>
        </p:txBody>
      </p:sp>
    </p:spTree>
    <p:extLst>
      <p:ext uri="{BB962C8B-B14F-4D97-AF65-F5344CB8AC3E}">
        <p14:creationId xmlns:p14="http://schemas.microsoft.com/office/powerpoint/2010/main" val="3329741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Oval 3"/>
          <p:cNvSpPr>
            <a:spLocks noChangeArrowheads="1"/>
          </p:cNvSpPr>
          <p:nvPr/>
        </p:nvSpPr>
        <p:spPr bwMode="auto">
          <a:xfrm>
            <a:off x="1787524" y="3230563"/>
            <a:ext cx="650875" cy="620712"/>
          </a:xfrm>
          <a:prstGeom prst="ellipse">
            <a:avLst/>
          </a:prstGeom>
          <a:solidFill>
            <a:srgbClr val="0070C0"/>
          </a:solidFill>
          <a:ln w="12700">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0</a:t>
            </a:r>
          </a:p>
        </p:txBody>
      </p:sp>
      <p:sp>
        <p:nvSpPr>
          <p:cNvPr id="59395" name="Oval 4"/>
          <p:cNvSpPr>
            <a:spLocks noChangeArrowheads="1"/>
          </p:cNvSpPr>
          <p:nvPr/>
        </p:nvSpPr>
        <p:spPr bwMode="auto">
          <a:xfrm>
            <a:off x="5654675" y="4449763"/>
            <a:ext cx="649288" cy="620712"/>
          </a:xfrm>
          <a:prstGeom prst="ellipse">
            <a:avLst/>
          </a:prstGeom>
          <a:solidFill>
            <a:srgbClr val="0070C0"/>
          </a:solidFill>
          <a:ln w="12700">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sym typeface="Symbol" panose="05050102010706020507" pitchFamily="18" charset="2"/>
              </a:rPr>
              <a:t>2</a:t>
            </a:r>
            <a:endParaRPr lang="en-US" altLang="en-US" sz="2400"/>
          </a:p>
        </p:txBody>
      </p:sp>
      <p:sp>
        <p:nvSpPr>
          <p:cNvPr id="59396" name="Oval 5"/>
          <p:cNvSpPr>
            <a:spLocks noChangeArrowheads="1"/>
          </p:cNvSpPr>
          <p:nvPr/>
        </p:nvSpPr>
        <p:spPr bwMode="auto">
          <a:xfrm>
            <a:off x="3273425" y="4457700"/>
            <a:ext cx="649288" cy="620713"/>
          </a:xfrm>
          <a:prstGeom prst="ellipse">
            <a:avLst/>
          </a:prstGeom>
          <a:solidFill>
            <a:srgbClr val="0070C0"/>
          </a:solidFill>
          <a:ln w="12700">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dirty="0">
                <a:sym typeface="Symbol" panose="05050102010706020507" pitchFamily="18" charset="2"/>
              </a:rPr>
              <a:t>7</a:t>
            </a:r>
            <a:endParaRPr lang="en-US" altLang="en-US" sz="2400" dirty="0"/>
          </a:p>
        </p:txBody>
      </p:sp>
      <p:sp>
        <p:nvSpPr>
          <p:cNvPr id="59397" name="Oval 6"/>
          <p:cNvSpPr>
            <a:spLocks noChangeArrowheads="1"/>
          </p:cNvSpPr>
          <p:nvPr/>
        </p:nvSpPr>
        <p:spPr bwMode="auto">
          <a:xfrm>
            <a:off x="5649913" y="1765300"/>
            <a:ext cx="649287" cy="620713"/>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sym typeface="Symbol" panose="05050102010706020507" pitchFamily="18" charset="2"/>
              </a:rPr>
              <a:t>4</a:t>
            </a:r>
            <a:endParaRPr lang="en-US" altLang="en-US" sz="2400"/>
          </a:p>
        </p:txBody>
      </p:sp>
      <p:sp>
        <p:nvSpPr>
          <p:cNvPr id="59398" name="Oval 7"/>
          <p:cNvSpPr>
            <a:spLocks noChangeArrowheads="1"/>
          </p:cNvSpPr>
          <p:nvPr/>
        </p:nvSpPr>
        <p:spPr bwMode="auto">
          <a:xfrm>
            <a:off x="3292475" y="1765300"/>
            <a:ext cx="649288" cy="620713"/>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sym typeface="Symbol" panose="05050102010706020507" pitchFamily="18" charset="2"/>
              </a:rPr>
              <a:t>2</a:t>
            </a:r>
            <a:endParaRPr lang="en-US" altLang="en-US" sz="2400"/>
          </a:p>
        </p:txBody>
      </p:sp>
      <p:sp>
        <p:nvSpPr>
          <p:cNvPr id="59399" name="Line 8"/>
          <p:cNvSpPr>
            <a:spLocks noChangeShapeType="1"/>
          </p:cNvSpPr>
          <p:nvPr/>
        </p:nvSpPr>
        <p:spPr bwMode="auto">
          <a:xfrm flipV="1">
            <a:off x="2293938" y="2279650"/>
            <a:ext cx="1082675" cy="99695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400" name="Line 9"/>
          <p:cNvSpPr>
            <a:spLocks noChangeShapeType="1"/>
          </p:cNvSpPr>
          <p:nvPr/>
        </p:nvSpPr>
        <p:spPr bwMode="auto">
          <a:xfrm>
            <a:off x="2352675" y="3767138"/>
            <a:ext cx="981075" cy="793750"/>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401" name="Line 10"/>
          <p:cNvSpPr>
            <a:spLocks noChangeShapeType="1"/>
          </p:cNvSpPr>
          <p:nvPr/>
        </p:nvSpPr>
        <p:spPr bwMode="auto">
          <a:xfrm>
            <a:off x="3579813" y="2366963"/>
            <a:ext cx="14287" cy="2078037"/>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402" name="Line 11"/>
          <p:cNvSpPr>
            <a:spLocks noChangeShapeType="1"/>
          </p:cNvSpPr>
          <p:nvPr/>
        </p:nvSpPr>
        <p:spPr bwMode="auto">
          <a:xfrm flipV="1">
            <a:off x="5983288" y="2374900"/>
            <a:ext cx="0" cy="206375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403" name="Line 12"/>
          <p:cNvSpPr>
            <a:spLocks noChangeShapeType="1"/>
          </p:cNvSpPr>
          <p:nvPr/>
        </p:nvSpPr>
        <p:spPr bwMode="auto">
          <a:xfrm>
            <a:off x="3924300" y="4762500"/>
            <a:ext cx="1731963"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404" name="Line 13"/>
          <p:cNvSpPr>
            <a:spLocks noChangeShapeType="1"/>
          </p:cNvSpPr>
          <p:nvPr/>
        </p:nvSpPr>
        <p:spPr bwMode="auto">
          <a:xfrm>
            <a:off x="3889375" y="1914525"/>
            <a:ext cx="1776413" cy="14288"/>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405" name="Line 14"/>
          <p:cNvSpPr>
            <a:spLocks noChangeShapeType="1"/>
          </p:cNvSpPr>
          <p:nvPr/>
        </p:nvSpPr>
        <p:spPr bwMode="auto">
          <a:xfrm flipV="1">
            <a:off x="3838575" y="2265363"/>
            <a:ext cx="1876425" cy="2295525"/>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406" name="Line 15"/>
          <p:cNvSpPr>
            <a:spLocks noChangeShapeType="1"/>
          </p:cNvSpPr>
          <p:nvPr/>
        </p:nvSpPr>
        <p:spPr bwMode="auto">
          <a:xfrm flipH="1" flipV="1">
            <a:off x="2438400" y="3551238"/>
            <a:ext cx="3290888" cy="100965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407" name="Text Box 16"/>
          <p:cNvSpPr txBox="1">
            <a:spLocks noChangeArrowheads="1"/>
          </p:cNvSpPr>
          <p:nvPr/>
        </p:nvSpPr>
        <p:spPr bwMode="auto">
          <a:xfrm>
            <a:off x="1509713" y="3311525"/>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z</a:t>
            </a:r>
          </a:p>
        </p:txBody>
      </p:sp>
      <p:sp>
        <p:nvSpPr>
          <p:cNvPr id="59408" name="Text Box 17"/>
          <p:cNvSpPr txBox="1">
            <a:spLocks noChangeArrowheads="1"/>
          </p:cNvSpPr>
          <p:nvPr/>
        </p:nvSpPr>
        <p:spPr bwMode="auto">
          <a:xfrm>
            <a:off x="3443288" y="1349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u</a:t>
            </a:r>
          </a:p>
        </p:txBody>
      </p:sp>
      <p:sp>
        <p:nvSpPr>
          <p:cNvPr id="59409" name="Text Box 18"/>
          <p:cNvSpPr txBox="1">
            <a:spLocks noChangeArrowheads="1"/>
          </p:cNvSpPr>
          <p:nvPr/>
        </p:nvSpPr>
        <p:spPr bwMode="auto">
          <a:xfrm>
            <a:off x="5810250" y="1349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v</a:t>
            </a:r>
          </a:p>
        </p:txBody>
      </p:sp>
      <p:sp>
        <p:nvSpPr>
          <p:cNvPr id="59410" name="Text Box 19"/>
          <p:cNvSpPr txBox="1">
            <a:spLocks noChangeArrowheads="1"/>
          </p:cNvSpPr>
          <p:nvPr/>
        </p:nvSpPr>
        <p:spPr bwMode="auto">
          <a:xfrm>
            <a:off x="3457575" y="50149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x</a:t>
            </a:r>
          </a:p>
        </p:txBody>
      </p:sp>
      <p:sp>
        <p:nvSpPr>
          <p:cNvPr id="59411" name="Text Box 20"/>
          <p:cNvSpPr txBox="1">
            <a:spLocks noChangeArrowheads="1"/>
          </p:cNvSpPr>
          <p:nvPr/>
        </p:nvSpPr>
        <p:spPr bwMode="auto">
          <a:xfrm>
            <a:off x="5838825" y="50006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y</a:t>
            </a:r>
          </a:p>
        </p:txBody>
      </p:sp>
      <p:sp>
        <p:nvSpPr>
          <p:cNvPr id="59412" name="Text Box 21"/>
          <p:cNvSpPr txBox="1">
            <a:spLocks noChangeArrowheads="1"/>
          </p:cNvSpPr>
          <p:nvPr/>
        </p:nvSpPr>
        <p:spPr bwMode="auto">
          <a:xfrm>
            <a:off x="2362200" y="2489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6</a:t>
            </a:r>
          </a:p>
        </p:txBody>
      </p:sp>
      <p:sp>
        <p:nvSpPr>
          <p:cNvPr id="59413" name="Text Box 22"/>
          <p:cNvSpPr txBox="1">
            <a:spLocks noChangeArrowheads="1"/>
          </p:cNvSpPr>
          <p:nvPr/>
        </p:nvSpPr>
        <p:spPr bwMode="auto">
          <a:xfrm>
            <a:off x="4568825" y="1524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5</a:t>
            </a:r>
          </a:p>
        </p:txBody>
      </p:sp>
      <p:sp>
        <p:nvSpPr>
          <p:cNvPr id="59414" name="Text Box 23"/>
          <p:cNvSpPr txBox="1">
            <a:spLocks noChangeArrowheads="1"/>
          </p:cNvSpPr>
          <p:nvPr/>
        </p:nvSpPr>
        <p:spPr bwMode="auto">
          <a:xfrm>
            <a:off x="5260975" y="26035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–3</a:t>
            </a:r>
          </a:p>
        </p:txBody>
      </p:sp>
      <p:sp>
        <p:nvSpPr>
          <p:cNvPr id="59415" name="Text Box 24"/>
          <p:cNvSpPr txBox="1">
            <a:spLocks noChangeArrowheads="1"/>
          </p:cNvSpPr>
          <p:nvPr/>
        </p:nvSpPr>
        <p:spPr bwMode="auto">
          <a:xfrm>
            <a:off x="4552950" y="46974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9</a:t>
            </a:r>
          </a:p>
        </p:txBody>
      </p:sp>
      <p:sp>
        <p:nvSpPr>
          <p:cNvPr id="59416" name="Text Box 25"/>
          <p:cNvSpPr txBox="1">
            <a:spLocks noChangeArrowheads="1"/>
          </p:cNvSpPr>
          <p:nvPr/>
        </p:nvSpPr>
        <p:spPr bwMode="auto">
          <a:xfrm>
            <a:off x="5970588" y="33115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7</a:t>
            </a:r>
          </a:p>
        </p:txBody>
      </p:sp>
      <p:sp>
        <p:nvSpPr>
          <p:cNvPr id="59417" name="Text Box 26"/>
          <p:cNvSpPr txBox="1">
            <a:spLocks noChangeArrowheads="1"/>
          </p:cNvSpPr>
          <p:nvPr/>
        </p:nvSpPr>
        <p:spPr bwMode="auto">
          <a:xfrm>
            <a:off x="2419350" y="40195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7</a:t>
            </a:r>
          </a:p>
        </p:txBody>
      </p:sp>
      <p:sp>
        <p:nvSpPr>
          <p:cNvPr id="59418" name="Text Box 27"/>
          <p:cNvSpPr txBox="1">
            <a:spLocks noChangeArrowheads="1"/>
          </p:cNvSpPr>
          <p:nvPr/>
        </p:nvSpPr>
        <p:spPr bwMode="auto">
          <a:xfrm>
            <a:off x="3268663" y="28940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8</a:t>
            </a:r>
          </a:p>
        </p:txBody>
      </p:sp>
      <p:sp>
        <p:nvSpPr>
          <p:cNvPr id="59419" name="Line 28"/>
          <p:cNvSpPr>
            <a:spLocks noChangeShapeType="1"/>
          </p:cNvSpPr>
          <p:nvPr/>
        </p:nvSpPr>
        <p:spPr bwMode="auto">
          <a:xfrm flipH="1">
            <a:off x="3910013" y="2165350"/>
            <a:ext cx="1760537" cy="0"/>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420" name="Text Box 29"/>
          <p:cNvSpPr txBox="1">
            <a:spLocks noChangeArrowheads="1"/>
          </p:cNvSpPr>
          <p:nvPr/>
        </p:nvSpPr>
        <p:spPr bwMode="auto">
          <a:xfrm>
            <a:off x="4468813" y="21145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–2</a:t>
            </a:r>
          </a:p>
        </p:txBody>
      </p:sp>
      <p:sp>
        <p:nvSpPr>
          <p:cNvPr id="59421" name="Line 30"/>
          <p:cNvSpPr>
            <a:spLocks noChangeShapeType="1"/>
          </p:cNvSpPr>
          <p:nvPr/>
        </p:nvSpPr>
        <p:spPr bwMode="auto">
          <a:xfrm>
            <a:off x="3810000" y="2309813"/>
            <a:ext cx="2019300" cy="2149475"/>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422" name="Text Box 31"/>
          <p:cNvSpPr txBox="1">
            <a:spLocks noChangeArrowheads="1"/>
          </p:cNvSpPr>
          <p:nvPr/>
        </p:nvSpPr>
        <p:spPr bwMode="auto">
          <a:xfrm>
            <a:off x="5184775" y="35210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–4</a:t>
            </a:r>
          </a:p>
        </p:txBody>
      </p:sp>
      <p:sp>
        <p:nvSpPr>
          <p:cNvPr id="59423" name="Text Box 32"/>
          <p:cNvSpPr txBox="1">
            <a:spLocks noChangeArrowheads="1"/>
          </p:cNvSpPr>
          <p:nvPr/>
        </p:nvSpPr>
        <p:spPr bwMode="auto">
          <a:xfrm>
            <a:off x="4772025" y="39036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2</a:t>
            </a:r>
          </a:p>
        </p:txBody>
      </p:sp>
      <p:sp>
        <p:nvSpPr>
          <p:cNvPr id="59424" name="WordArt 2"/>
          <p:cNvSpPr>
            <a:spLocks noChangeArrowheads="1" noChangeShapeType="1" noTextEdit="1"/>
          </p:cNvSpPr>
          <p:nvPr/>
        </p:nvSpPr>
        <p:spPr bwMode="auto">
          <a:xfrm>
            <a:off x="304800" y="358775"/>
            <a:ext cx="8458200" cy="838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Bellman-Ford</a:t>
            </a:r>
          </a:p>
        </p:txBody>
      </p:sp>
    </p:spTree>
    <p:extLst>
      <p:ext uri="{BB962C8B-B14F-4D97-AF65-F5344CB8AC3E}">
        <p14:creationId xmlns:p14="http://schemas.microsoft.com/office/powerpoint/2010/main" val="3300731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ordArt 11"/>
          <p:cNvSpPr>
            <a:spLocks noChangeArrowheads="1" noChangeShapeType="1" noTextEdit="1"/>
          </p:cNvSpPr>
          <p:nvPr/>
        </p:nvSpPr>
        <p:spPr bwMode="auto">
          <a:xfrm>
            <a:off x="1447800" y="304800"/>
            <a:ext cx="6248400" cy="8382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Social Networks</a:t>
            </a:r>
          </a:p>
        </p:txBody>
      </p:sp>
      <p:sp>
        <p:nvSpPr>
          <p:cNvPr id="3" name="Rectangle 6"/>
          <p:cNvSpPr>
            <a:spLocks noChangeArrowheads="1"/>
          </p:cNvSpPr>
          <p:nvPr/>
        </p:nvSpPr>
        <p:spPr bwMode="auto">
          <a:xfrm>
            <a:off x="662650" y="1757985"/>
            <a:ext cx="81454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dirty="0">
              <a:latin typeface="Arial" panose="020B0604020202020204" pitchFamily="34" charset="0"/>
              <a:cs typeface="Arial" panose="020B0604020202020204" pitchFamily="34"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509558175"/>
              </p:ext>
            </p:extLst>
          </p:nvPr>
        </p:nvGraphicFramePr>
        <p:xfrm>
          <a:off x="1560814" y="1625198"/>
          <a:ext cx="5626100" cy="4212435"/>
        </p:xfrm>
        <a:graphic>
          <a:graphicData uri="http://schemas.openxmlformats.org/presentationml/2006/ole">
            <mc:AlternateContent xmlns:mc="http://schemas.openxmlformats.org/markup-compatibility/2006">
              <mc:Choice xmlns:v="urn:schemas-microsoft-com:vml" Requires="v">
                <p:oleObj spid="_x0000_s1065" name="Bitmap Image" r:id="rId4" imgW="5003640" imgH="3746520" progId="Paint.Picture">
                  <p:embed/>
                </p:oleObj>
              </mc:Choice>
              <mc:Fallback>
                <p:oleObj name="Bitmap Image" r:id="rId4" imgW="5003640" imgH="3746520" progId="Paint.Picture">
                  <p:embed/>
                  <p:pic>
                    <p:nvPicPr>
                      <p:cNvPr id="0" name=""/>
                      <p:cNvPicPr/>
                      <p:nvPr/>
                    </p:nvPicPr>
                    <p:blipFill>
                      <a:blip r:embed="rId5"/>
                      <a:stretch>
                        <a:fillRect/>
                      </a:stretch>
                    </p:blipFill>
                    <p:spPr>
                      <a:xfrm>
                        <a:off x="1560814" y="1625198"/>
                        <a:ext cx="5626100" cy="4212435"/>
                      </a:xfrm>
                      <a:prstGeom prst="rect">
                        <a:avLst/>
                      </a:prstGeom>
                    </p:spPr>
                  </p:pic>
                </p:oleObj>
              </mc:Fallback>
            </mc:AlternateContent>
          </a:graphicData>
        </a:graphic>
      </p:graphicFrame>
    </p:spTree>
    <p:extLst>
      <p:ext uri="{BB962C8B-B14F-4D97-AF65-F5344CB8AC3E}">
        <p14:creationId xmlns:p14="http://schemas.microsoft.com/office/powerpoint/2010/main" val="40786823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Oval 3"/>
          <p:cNvSpPr>
            <a:spLocks noChangeArrowheads="1"/>
          </p:cNvSpPr>
          <p:nvPr/>
        </p:nvSpPr>
        <p:spPr bwMode="auto">
          <a:xfrm>
            <a:off x="1787525" y="3230563"/>
            <a:ext cx="649288" cy="620712"/>
          </a:xfrm>
          <a:prstGeom prst="ellipse">
            <a:avLst/>
          </a:prstGeom>
          <a:solidFill>
            <a:srgbClr val="0070C0"/>
          </a:solidFill>
          <a:ln w="12700">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0</a:t>
            </a:r>
          </a:p>
        </p:txBody>
      </p:sp>
      <p:sp>
        <p:nvSpPr>
          <p:cNvPr id="60419" name="Oval 4"/>
          <p:cNvSpPr>
            <a:spLocks noChangeArrowheads="1"/>
          </p:cNvSpPr>
          <p:nvPr/>
        </p:nvSpPr>
        <p:spPr bwMode="auto">
          <a:xfrm>
            <a:off x="5654675" y="4449763"/>
            <a:ext cx="649288" cy="620712"/>
          </a:xfrm>
          <a:prstGeom prst="ellipse">
            <a:avLst/>
          </a:prstGeom>
          <a:solidFill>
            <a:srgbClr val="0070C0"/>
          </a:solidFill>
          <a:ln w="12700">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sym typeface="Symbol" panose="05050102010706020507" pitchFamily="18" charset="2"/>
              </a:rPr>
              <a:t>-2</a:t>
            </a:r>
            <a:endParaRPr lang="en-US" altLang="en-US" sz="2400"/>
          </a:p>
        </p:txBody>
      </p:sp>
      <p:sp>
        <p:nvSpPr>
          <p:cNvPr id="60420" name="Oval 5"/>
          <p:cNvSpPr>
            <a:spLocks noChangeArrowheads="1"/>
          </p:cNvSpPr>
          <p:nvPr/>
        </p:nvSpPr>
        <p:spPr bwMode="auto">
          <a:xfrm>
            <a:off x="3273425" y="4457700"/>
            <a:ext cx="649288" cy="620713"/>
          </a:xfrm>
          <a:prstGeom prst="ellipse">
            <a:avLst/>
          </a:prstGeom>
          <a:solidFill>
            <a:srgbClr val="0070C0"/>
          </a:solidFill>
          <a:ln w="12700">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sym typeface="Symbol" panose="05050102010706020507" pitchFamily="18" charset="2"/>
              </a:rPr>
              <a:t>7</a:t>
            </a:r>
            <a:endParaRPr lang="en-US" altLang="en-US" sz="2400"/>
          </a:p>
        </p:txBody>
      </p:sp>
      <p:sp>
        <p:nvSpPr>
          <p:cNvPr id="60421" name="Oval 6"/>
          <p:cNvSpPr>
            <a:spLocks noChangeArrowheads="1"/>
          </p:cNvSpPr>
          <p:nvPr/>
        </p:nvSpPr>
        <p:spPr bwMode="auto">
          <a:xfrm>
            <a:off x="5649913" y="1765300"/>
            <a:ext cx="649287" cy="620713"/>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sym typeface="Symbol" panose="05050102010706020507" pitchFamily="18" charset="2"/>
              </a:rPr>
              <a:t>4</a:t>
            </a:r>
            <a:endParaRPr lang="en-US" altLang="en-US" sz="2400"/>
          </a:p>
        </p:txBody>
      </p:sp>
      <p:sp>
        <p:nvSpPr>
          <p:cNvPr id="60422" name="Oval 7"/>
          <p:cNvSpPr>
            <a:spLocks noChangeArrowheads="1"/>
          </p:cNvSpPr>
          <p:nvPr/>
        </p:nvSpPr>
        <p:spPr bwMode="auto">
          <a:xfrm>
            <a:off x="3292475" y="1765300"/>
            <a:ext cx="649288" cy="620713"/>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sym typeface="Symbol" panose="05050102010706020507" pitchFamily="18" charset="2"/>
              </a:rPr>
              <a:t>2</a:t>
            </a:r>
            <a:endParaRPr lang="en-US" altLang="en-US" sz="2400"/>
          </a:p>
        </p:txBody>
      </p:sp>
      <p:sp>
        <p:nvSpPr>
          <p:cNvPr id="60423" name="Line 8"/>
          <p:cNvSpPr>
            <a:spLocks noChangeShapeType="1"/>
          </p:cNvSpPr>
          <p:nvPr/>
        </p:nvSpPr>
        <p:spPr bwMode="auto">
          <a:xfrm flipV="1">
            <a:off x="2293938" y="2279650"/>
            <a:ext cx="1082675" cy="99695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24" name="Line 9"/>
          <p:cNvSpPr>
            <a:spLocks noChangeShapeType="1"/>
          </p:cNvSpPr>
          <p:nvPr/>
        </p:nvSpPr>
        <p:spPr bwMode="auto">
          <a:xfrm>
            <a:off x="2352675" y="3767138"/>
            <a:ext cx="981075" cy="793750"/>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25" name="Line 10"/>
          <p:cNvSpPr>
            <a:spLocks noChangeShapeType="1"/>
          </p:cNvSpPr>
          <p:nvPr/>
        </p:nvSpPr>
        <p:spPr bwMode="auto">
          <a:xfrm>
            <a:off x="3579813" y="2366963"/>
            <a:ext cx="14287" cy="2078037"/>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26" name="Line 11"/>
          <p:cNvSpPr>
            <a:spLocks noChangeShapeType="1"/>
          </p:cNvSpPr>
          <p:nvPr/>
        </p:nvSpPr>
        <p:spPr bwMode="auto">
          <a:xfrm flipV="1">
            <a:off x="5983288" y="2374900"/>
            <a:ext cx="0" cy="206375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27" name="Line 12"/>
          <p:cNvSpPr>
            <a:spLocks noChangeShapeType="1"/>
          </p:cNvSpPr>
          <p:nvPr/>
        </p:nvSpPr>
        <p:spPr bwMode="auto">
          <a:xfrm>
            <a:off x="3924300" y="4762500"/>
            <a:ext cx="1731963"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28" name="Line 13"/>
          <p:cNvSpPr>
            <a:spLocks noChangeShapeType="1"/>
          </p:cNvSpPr>
          <p:nvPr/>
        </p:nvSpPr>
        <p:spPr bwMode="auto">
          <a:xfrm>
            <a:off x="3889375" y="1914525"/>
            <a:ext cx="1776413" cy="14288"/>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29" name="Line 14"/>
          <p:cNvSpPr>
            <a:spLocks noChangeShapeType="1"/>
          </p:cNvSpPr>
          <p:nvPr/>
        </p:nvSpPr>
        <p:spPr bwMode="auto">
          <a:xfrm flipV="1">
            <a:off x="3838575" y="2265363"/>
            <a:ext cx="1876425" cy="2295525"/>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30" name="Line 15"/>
          <p:cNvSpPr>
            <a:spLocks noChangeShapeType="1"/>
          </p:cNvSpPr>
          <p:nvPr/>
        </p:nvSpPr>
        <p:spPr bwMode="auto">
          <a:xfrm flipH="1" flipV="1">
            <a:off x="2438400" y="3551238"/>
            <a:ext cx="3290888" cy="100965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31" name="Text Box 16"/>
          <p:cNvSpPr txBox="1">
            <a:spLocks noChangeArrowheads="1"/>
          </p:cNvSpPr>
          <p:nvPr/>
        </p:nvSpPr>
        <p:spPr bwMode="auto">
          <a:xfrm>
            <a:off x="1509713" y="3311525"/>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z</a:t>
            </a:r>
          </a:p>
        </p:txBody>
      </p:sp>
      <p:sp>
        <p:nvSpPr>
          <p:cNvPr id="60432" name="Text Box 17"/>
          <p:cNvSpPr txBox="1">
            <a:spLocks noChangeArrowheads="1"/>
          </p:cNvSpPr>
          <p:nvPr/>
        </p:nvSpPr>
        <p:spPr bwMode="auto">
          <a:xfrm>
            <a:off x="3443288" y="1349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u</a:t>
            </a:r>
          </a:p>
        </p:txBody>
      </p:sp>
      <p:sp>
        <p:nvSpPr>
          <p:cNvPr id="60433" name="Text Box 18"/>
          <p:cNvSpPr txBox="1">
            <a:spLocks noChangeArrowheads="1"/>
          </p:cNvSpPr>
          <p:nvPr/>
        </p:nvSpPr>
        <p:spPr bwMode="auto">
          <a:xfrm>
            <a:off x="5810250" y="1349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v</a:t>
            </a:r>
          </a:p>
        </p:txBody>
      </p:sp>
      <p:sp>
        <p:nvSpPr>
          <p:cNvPr id="60434" name="Text Box 19"/>
          <p:cNvSpPr txBox="1">
            <a:spLocks noChangeArrowheads="1"/>
          </p:cNvSpPr>
          <p:nvPr/>
        </p:nvSpPr>
        <p:spPr bwMode="auto">
          <a:xfrm>
            <a:off x="3457575" y="50149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x</a:t>
            </a:r>
          </a:p>
        </p:txBody>
      </p:sp>
      <p:sp>
        <p:nvSpPr>
          <p:cNvPr id="60435" name="Text Box 20"/>
          <p:cNvSpPr txBox="1">
            <a:spLocks noChangeArrowheads="1"/>
          </p:cNvSpPr>
          <p:nvPr/>
        </p:nvSpPr>
        <p:spPr bwMode="auto">
          <a:xfrm>
            <a:off x="5838825" y="50006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y</a:t>
            </a:r>
          </a:p>
        </p:txBody>
      </p:sp>
      <p:sp>
        <p:nvSpPr>
          <p:cNvPr id="60436" name="Text Box 21"/>
          <p:cNvSpPr txBox="1">
            <a:spLocks noChangeArrowheads="1"/>
          </p:cNvSpPr>
          <p:nvPr/>
        </p:nvSpPr>
        <p:spPr bwMode="auto">
          <a:xfrm>
            <a:off x="2362200" y="2489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6</a:t>
            </a:r>
          </a:p>
        </p:txBody>
      </p:sp>
      <p:sp>
        <p:nvSpPr>
          <p:cNvPr id="60437" name="Text Box 22"/>
          <p:cNvSpPr txBox="1">
            <a:spLocks noChangeArrowheads="1"/>
          </p:cNvSpPr>
          <p:nvPr/>
        </p:nvSpPr>
        <p:spPr bwMode="auto">
          <a:xfrm>
            <a:off x="4568825" y="1524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5</a:t>
            </a:r>
          </a:p>
        </p:txBody>
      </p:sp>
      <p:sp>
        <p:nvSpPr>
          <p:cNvPr id="60438" name="Text Box 23"/>
          <p:cNvSpPr txBox="1">
            <a:spLocks noChangeArrowheads="1"/>
          </p:cNvSpPr>
          <p:nvPr/>
        </p:nvSpPr>
        <p:spPr bwMode="auto">
          <a:xfrm>
            <a:off x="5260975" y="26035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–3</a:t>
            </a:r>
          </a:p>
        </p:txBody>
      </p:sp>
      <p:sp>
        <p:nvSpPr>
          <p:cNvPr id="60439" name="Text Box 24"/>
          <p:cNvSpPr txBox="1">
            <a:spLocks noChangeArrowheads="1"/>
          </p:cNvSpPr>
          <p:nvPr/>
        </p:nvSpPr>
        <p:spPr bwMode="auto">
          <a:xfrm>
            <a:off x="4552950" y="46974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9</a:t>
            </a:r>
          </a:p>
        </p:txBody>
      </p:sp>
      <p:sp>
        <p:nvSpPr>
          <p:cNvPr id="60440" name="Text Box 25"/>
          <p:cNvSpPr txBox="1">
            <a:spLocks noChangeArrowheads="1"/>
          </p:cNvSpPr>
          <p:nvPr/>
        </p:nvSpPr>
        <p:spPr bwMode="auto">
          <a:xfrm>
            <a:off x="5970588" y="33115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7</a:t>
            </a:r>
          </a:p>
        </p:txBody>
      </p:sp>
      <p:sp>
        <p:nvSpPr>
          <p:cNvPr id="60441" name="Text Box 26"/>
          <p:cNvSpPr txBox="1">
            <a:spLocks noChangeArrowheads="1"/>
          </p:cNvSpPr>
          <p:nvPr/>
        </p:nvSpPr>
        <p:spPr bwMode="auto">
          <a:xfrm>
            <a:off x="2419350" y="40195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7</a:t>
            </a:r>
          </a:p>
        </p:txBody>
      </p:sp>
      <p:sp>
        <p:nvSpPr>
          <p:cNvPr id="60442" name="Text Box 27"/>
          <p:cNvSpPr txBox="1">
            <a:spLocks noChangeArrowheads="1"/>
          </p:cNvSpPr>
          <p:nvPr/>
        </p:nvSpPr>
        <p:spPr bwMode="auto">
          <a:xfrm>
            <a:off x="3268663" y="28940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8</a:t>
            </a:r>
          </a:p>
        </p:txBody>
      </p:sp>
      <p:sp>
        <p:nvSpPr>
          <p:cNvPr id="60443" name="Line 28"/>
          <p:cNvSpPr>
            <a:spLocks noChangeShapeType="1"/>
          </p:cNvSpPr>
          <p:nvPr/>
        </p:nvSpPr>
        <p:spPr bwMode="auto">
          <a:xfrm flipH="1">
            <a:off x="3910013" y="2165350"/>
            <a:ext cx="1760537" cy="0"/>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44" name="Text Box 29"/>
          <p:cNvSpPr txBox="1">
            <a:spLocks noChangeArrowheads="1"/>
          </p:cNvSpPr>
          <p:nvPr/>
        </p:nvSpPr>
        <p:spPr bwMode="auto">
          <a:xfrm>
            <a:off x="4468813" y="21145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–2</a:t>
            </a:r>
          </a:p>
        </p:txBody>
      </p:sp>
      <p:sp>
        <p:nvSpPr>
          <p:cNvPr id="60445" name="Line 30"/>
          <p:cNvSpPr>
            <a:spLocks noChangeShapeType="1"/>
          </p:cNvSpPr>
          <p:nvPr/>
        </p:nvSpPr>
        <p:spPr bwMode="auto">
          <a:xfrm>
            <a:off x="3810000" y="2309813"/>
            <a:ext cx="2019300" cy="2149475"/>
          </a:xfrm>
          <a:prstGeom prst="line">
            <a:avLst/>
          </a:prstGeom>
          <a:noFill/>
          <a:ln w="38100">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46" name="Text Box 31"/>
          <p:cNvSpPr txBox="1">
            <a:spLocks noChangeArrowheads="1"/>
          </p:cNvSpPr>
          <p:nvPr/>
        </p:nvSpPr>
        <p:spPr bwMode="auto">
          <a:xfrm>
            <a:off x="5184775" y="35210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–4</a:t>
            </a:r>
          </a:p>
        </p:txBody>
      </p:sp>
      <p:sp>
        <p:nvSpPr>
          <p:cNvPr id="60447" name="Text Box 32"/>
          <p:cNvSpPr txBox="1">
            <a:spLocks noChangeArrowheads="1"/>
          </p:cNvSpPr>
          <p:nvPr/>
        </p:nvSpPr>
        <p:spPr bwMode="auto">
          <a:xfrm>
            <a:off x="4772025" y="39036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2</a:t>
            </a:r>
          </a:p>
        </p:txBody>
      </p:sp>
      <p:sp>
        <p:nvSpPr>
          <p:cNvPr id="60448" name="WordArt 2"/>
          <p:cNvSpPr>
            <a:spLocks noChangeArrowheads="1" noChangeShapeType="1" noTextEdit="1"/>
          </p:cNvSpPr>
          <p:nvPr/>
        </p:nvSpPr>
        <p:spPr bwMode="auto">
          <a:xfrm>
            <a:off x="304800" y="358775"/>
            <a:ext cx="8458200" cy="838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Bellman-Ford</a:t>
            </a:r>
          </a:p>
        </p:txBody>
      </p:sp>
    </p:spTree>
    <p:extLst>
      <p:ext uri="{BB962C8B-B14F-4D97-AF65-F5344CB8AC3E}">
        <p14:creationId xmlns:p14="http://schemas.microsoft.com/office/powerpoint/2010/main" val="1954470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3"/>
          <p:cNvSpPr txBox="1">
            <a:spLocks noChangeArrowheads="1"/>
          </p:cNvSpPr>
          <p:nvPr/>
        </p:nvSpPr>
        <p:spPr bwMode="auto">
          <a:xfrm>
            <a:off x="357188" y="1828800"/>
            <a:ext cx="8705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u="sng">
                <a:solidFill>
                  <a:srgbClr val="CC0000"/>
                </a:solidFill>
                <a:latin typeface="Tahoma" panose="020B0604030504040204" pitchFamily="34" charset="0"/>
                <a:cs typeface="Tahoma" panose="020B0604030504040204" pitchFamily="34" charset="0"/>
              </a:rPr>
              <a:t>Note:</a:t>
            </a:r>
            <a:r>
              <a:rPr lang="en-US" altLang="en-US" sz="2800">
                <a:latin typeface="Tahoma" panose="020B0604030504040204" pitchFamily="34" charset="0"/>
                <a:cs typeface="Tahoma" panose="020B0604030504040204" pitchFamily="34" charset="0"/>
              </a:rPr>
              <a:t> This is essentially </a:t>
            </a:r>
            <a:r>
              <a:rPr lang="en-US" altLang="en-US" sz="2800">
                <a:solidFill>
                  <a:srgbClr val="CC0000"/>
                </a:solidFill>
                <a:latin typeface="Tahoma" panose="020B0604030504040204" pitchFamily="34" charset="0"/>
                <a:cs typeface="Tahoma" panose="020B0604030504040204" pitchFamily="34" charset="0"/>
              </a:rPr>
              <a:t>dynamic programming</a:t>
            </a:r>
            <a:r>
              <a:rPr lang="en-US" altLang="en-US" sz="2400"/>
              <a:t>.</a:t>
            </a:r>
          </a:p>
        </p:txBody>
      </p:sp>
      <p:sp>
        <p:nvSpPr>
          <p:cNvPr id="61443" name="Text Box 7"/>
          <p:cNvSpPr txBox="1">
            <a:spLocks noChangeArrowheads="1"/>
          </p:cNvSpPr>
          <p:nvPr/>
        </p:nvSpPr>
        <p:spPr bwMode="auto">
          <a:xfrm>
            <a:off x="490538" y="3089275"/>
            <a:ext cx="2905125"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tabLst>
                <a:tab pos="461963" algn="l"/>
                <a:tab pos="909638" algn="l"/>
                <a:tab pos="1371600" algn="l"/>
                <a:tab pos="1774825" algn="l"/>
                <a:tab pos="2279650" algn="l"/>
              </a:tabLst>
              <a:defRPr sz="3200">
                <a:solidFill>
                  <a:schemeClr val="tx1"/>
                </a:solidFill>
                <a:latin typeface="Times New Roman" panose="02020603050405020304" pitchFamily="18" charset="0"/>
              </a:defRPr>
            </a:lvl1pPr>
            <a:lvl2pPr marL="742950" indent="-285750">
              <a:spcBef>
                <a:spcPct val="20000"/>
              </a:spcBef>
              <a:buChar char="–"/>
              <a:tabLst>
                <a:tab pos="461963" algn="l"/>
                <a:tab pos="909638" algn="l"/>
                <a:tab pos="1371600" algn="l"/>
                <a:tab pos="1774825" algn="l"/>
                <a:tab pos="2279650" algn="l"/>
              </a:tabLst>
              <a:defRPr sz="2800">
                <a:solidFill>
                  <a:schemeClr val="tx1"/>
                </a:solidFill>
                <a:latin typeface="Times New Roman" panose="02020603050405020304" pitchFamily="18" charset="0"/>
              </a:defRPr>
            </a:lvl2pPr>
            <a:lvl3pPr marL="1143000" indent="-228600">
              <a:spcBef>
                <a:spcPct val="20000"/>
              </a:spcBef>
              <a:buChar char="•"/>
              <a:tabLst>
                <a:tab pos="461963" algn="l"/>
                <a:tab pos="909638" algn="l"/>
                <a:tab pos="1371600" algn="l"/>
                <a:tab pos="1774825" algn="l"/>
                <a:tab pos="2279650" algn="l"/>
              </a:tabLst>
              <a:defRPr sz="2400">
                <a:solidFill>
                  <a:schemeClr val="tx1"/>
                </a:solidFill>
                <a:latin typeface="Times New Roman" panose="02020603050405020304" pitchFamily="18" charset="0"/>
              </a:defRPr>
            </a:lvl3pPr>
            <a:lvl4pPr marL="1600200" indent="-228600">
              <a:spcBef>
                <a:spcPct val="20000"/>
              </a:spcBef>
              <a:buChar char="–"/>
              <a:tabLst>
                <a:tab pos="461963" algn="l"/>
                <a:tab pos="909638" algn="l"/>
                <a:tab pos="1371600" algn="l"/>
                <a:tab pos="1774825" algn="l"/>
                <a:tab pos="2279650" algn="l"/>
              </a:tabLst>
              <a:defRPr sz="2000">
                <a:solidFill>
                  <a:schemeClr val="tx1"/>
                </a:solidFill>
                <a:latin typeface="Times New Roman" panose="02020603050405020304" pitchFamily="18" charset="0"/>
              </a:defRPr>
            </a:lvl4pPr>
            <a:lvl5pPr marL="2057400" indent="-228600">
              <a:spcBef>
                <a:spcPct val="20000"/>
              </a:spcBef>
              <a:buChar char="•"/>
              <a:tabLst>
                <a:tab pos="461963" algn="l"/>
                <a:tab pos="909638" algn="l"/>
                <a:tab pos="1371600" algn="l"/>
                <a:tab pos="1774825" algn="l"/>
                <a:tab pos="22796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461963" algn="l"/>
                <a:tab pos="909638" algn="l"/>
                <a:tab pos="1371600" algn="l"/>
                <a:tab pos="1774825" algn="l"/>
                <a:tab pos="22796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461963" algn="l"/>
                <a:tab pos="909638" algn="l"/>
                <a:tab pos="1371600" algn="l"/>
                <a:tab pos="1774825" algn="l"/>
                <a:tab pos="22796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461963" algn="l"/>
                <a:tab pos="909638" algn="l"/>
                <a:tab pos="1371600" algn="l"/>
                <a:tab pos="1774825" algn="l"/>
                <a:tab pos="22796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461963" algn="l"/>
                <a:tab pos="909638" algn="l"/>
                <a:tab pos="1371600" algn="l"/>
                <a:tab pos="1774825" algn="l"/>
                <a:tab pos="2279650" algn="l"/>
              </a:tabLst>
              <a:defRPr sz="2000">
                <a:solidFill>
                  <a:schemeClr val="tx1"/>
                </a:solidFill>
                <a:latin typeface="Times New Roman" panose="02020603050405020304" pitchFamily="18" charset="0"/>
              </a:defRPr>
            </a:lvl9pPr>
          </a:lstStyle>
          <a:p>
            <a:pPr>
              <a:spcBef>
                <a:spcPct val="0"/>
              </a:spcBef>
              <a:buFontTx/>
              <a:buNone/>
            </a:pPr>
            <a:r>
              <a:rPr lang="en-US" altLang="en-US" sz="2000">
                <a:solidFill>
                  <a:schemeClr val="tx2"/>
                </a:solidFill>
              </a:rPr>
              <a:t>	z	u	v	x	y</a:t>
            </a:r>
          </a:p>
          <a:p>
            <a:pPr>
              <a:spcBef>
                <a:spcPct val="0"/>
              </a:spcBef>
              <a:buFontTx/>
              <a:buNone/>
            </a:pPr>
            <a:r>
              <a:rPr lang="en-US" altLang="en-US" sz="2000">
                <a:solidFill>
                  <a:schemeClr val="tx2"/>
                </a:solidFill>
              </a:rPr>
              <a:t>       </a:t>
            </a:r>
            <a:r>
              <a:rPr lang="en-US" altLang="en-US" sz="2000" u="sng">
                <a:solidFill>
                  <a:schemeClr val="tx2"/>
                </a:solidFill>
              </a:rPr>
              <a:t>1     2      3    4      5</a:t>
            </a:r>
          </a:p>
          <a:p>
            <a:pPr>
              <a:spcBef>
                <a:spcPct val="0"/>
              </a:spcBef>
              <a:buFontTx/>
              <a:buNone/>
            </a:pPr>
            <a:r>
              <a:rPr lang="en-US" altLang="en-US" sz="2000">
                <a:solidFill>
                  <a:schemeClr val="tx2"/>
                </a:solidFill>
              </a:rPr>
              <a:t>0	</a:t>
            </a:r>
            <a:r>
              <a:rPr lang="en-US" altLang="en-US" sz="2000"/>
              <a:t>0	</a:t>
            </a:r>
            <a:r>
              <a:rPr lang="en-US" altLang="en-US" sz="2000">
                <a:sym typeface="Symbol" panose="05050102010706020507" pitchFamily="18" charset="2"/>
              </a:rPr>
              <a:t>			</a:t>
            </a:r>
            <a:endParaRPr lang="en-US" altLang="en-US" sz="2000">
              <a:solidFill>
                <a:schemeClr val="tx2"/>
              </a:solidFill>
              <a:sym typeface="Symbol" panose="05050102010706020507" pitchFamily="18" charset="2"/>
            </a:endParaRPr>
          </a:p>
          <a:p>
            <a:pPr>
              <a:spcBef>
                <a:spcPct val="0"/>
              </a:spcBef>
              <a:buFontTx/>
              <a:buNone/>
            </a:pPr>
            <a:r>
              <a:rPr lang="en-US" altLang="en-US" sz="2000">
                <a:solidFill>
                  <a:schemeClr val="tx2"/>
                </a:solidFill>
                <a:sym typeface="Symbol" panose="05050102010706020507" pitchFamily="18" charset="2"/>
              </a:rPr>
              <a:t>1	</a:t>
            </a:r>
            <a:r>
              <a:rPr lang="en-US" altLang="en-US" sz="2000"/>
              <a:t>0	</a:t>
            </a:r>
            <a:r>
              <a:rPr lang="en-US" altLang="en-US" sz="2000">
                <a:sym typeface="Symbol" panose="05050102010706020507" pitchFamily="18" charset="2"/>
              </a:rPr>
              <a:t>6		7	</a:t>
            </a:r>
          </a:p>
          <a:p>
            <a:pPr>
              <a:spcBef>
                <a:spcPct val="0"/>
              </a:spcBef>
              <a:buFontTx/>
              <a:buNone/>
            </a:pPr>
            <a:r>
              <a:rPr lang="en-US" altLang="en-US" sz="2000">
                <a:solidFill>
                  <a:schemeClr val="tx2"/>
                </a:solidFill>
                <a:sym typeface="Symbol" panose="05050102010706020507" pitchFamily="18" charset="2"/>
              </a:rPr>
              <a:t>2	</a:t>
            </a:r>
            <a:r>
              <a:rPr lang="en-US" altLang="en-US" sz="2000"/>
              <a:t>0	</a:t>
            </a:r>
            <a:r>
              <a:rPr lang="en-US" altLang="en-US" sz="2000">
                <a:sym typeface="Symbol" panose="05050102010706020507" pitchFamily="18" charset="2"/>
              </a:rPr>
              <a:t>6	4	7	2</a:t>
            </a:r>
          </a:p>
          <a:p>
            <a:pPr>
              <a:spcBef>
                <a:spcPct val="0"/>
              </a:spcBef>
              <a:buFontTx/>
              <a:buNone/>
            </a:pPr>
            <a:r>
              <a:rPr lang="en-US" altLang="en-US" sz="2000">
                <a:solidFill>
                  <a:schemeClr val="tx2"/>
                </a:solidFill>
                <a:sym typeface="Symbol" panose="05050102010706020507" pitchFamily="18" charset="2"/>
              </a:rPr>
              <a:t>3	</a:t>
            </a:r>
            <a:r>
              <a:rPr lang="en-US" altLang="en-US" sz="2000"/>
              <a:t>0	</a:t>
            </a:r>
            <a:r>
              <a:rPr lang="en-US" altLang="en-US" sz="2000">
                <a:sym typeface="Symbol" panose="05050102010706020507" pitchFamily="18" charset="2"/>
              </a:rPr>
              <a:t>2	4	7	2</a:t>
            </a:r>
          </a:p>
          <a:p>
            <a:pPr>
              <a:spcBef>
                <a:spcPct val="0"/>
              </a:spcBef>
              <a:buFontTx/>
              <a:buNone/>
            </a:pPr>
            <a:r>
              <a:rPr lang="en-US" altLang="en-US" sz="2000">
                <a:solidFill>
                  <a:schemeClr val="tx2"/>
                </a:solidFill>
                <a:sym typeface="Symbol" panose="05050102010706020507" pitchFamily="18" charset="2"/>
              </a:rPr>
              <a:t>4	</a:t>
            </a:r>
            <a:r>
              <a:rPr lang="en-US" altLang="en-US" sz="2000"/>
              <a:t>0	</a:t>
            </a:r>
            <a:r>
              <a:rPr lang="en-US" altLang="en-US" sz="2000">
                <a:sym typeface="Symbol" panose="05050102010706020507" pitchFamily="18" charset="2"/>
              </a:rPr>
              <a:t>2	4	7    –2</a:t>
            </a:r>
          </a:p>
        </p:txBody>
      </p:sp>
      <p:sp>
        <p:nvSpPr>
          <p:cNvPr id="61444" name="Line 9"/>
          <p:cNvSpPr>
            <a:spLocks noChangeShapeType="1"/>
          </p:cNvSpPr>
          <p:nvPr/>
        </p:nvSpPr>
        <p:spPr bwMode="auto">
          <a:xfrm flipH="1">
            <a:off x="863600" y="3733800"/>
            <a:ext cx="14288" cy="1531938"/>
          </a:xfrm>
          <a:prstGeom prst="line">
            <a:avLst/>
          </a:prstGeom>
          <a:noFill/>
          <a:ln w="28575">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1445" name="Text Box 10"/>
          <p:cNvSpPr txBox="1">
            <a:spLocks noChangeArrowheads="1"/>
          </p:cNvSpPr>
          <p:nvPr/>
        </p:nvSpPr>
        <p:spPr bwMode="auto">
          <a:xfrm>
            <a:off x="230188" y="3733800"/>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a:solidFill>
                  <a:srgbClr val="CC0000"/>
                </a:solidFill>
              </a:rPr>
              <a:t>j</a:t>
            </a:r>
          </a:p>
        </p:txBody>
      </p:sp>
      <p:sp>
        <p:nvSpPr>
          <p:cNvPr id="61446" name="Text Box 11"/>
          <p:cNvSpPr txBox="1">
            <a:spLocks noChangeArrowheads="1"/>
          </p:cNvSpPr>
          <p:nvPr/>
        </p:nvSpPr>
        <p:spPr bwMode="auto">
          <a:xfrm>
            <a:off x="990600" y="2844800"/>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a:solidFill>
                  <a:srgbClr val="CC0000"/>
                </a:solidFill>
              </a:rPr>
              <a:t>i</a:t>
            </a:r>
          </a:p>
        </p:txBody>
      </p:sp>
      <p:sp>
        <p:nvSpPr>
          <p:cNvPr id="61447" name="Line 12"/>
          <p:cNvSpPr>
            <a:spLocks noChangeShapeType="1"/>
          </p:cNvSpPr>
          <p:nvPr/>
        </p:nvSpPr>
        <p:spPr bwMode="auto">
          <a:xfrm>
            <a:off x="1244600" y="3097213"/>
            <a:ext cx="388938" cy="0"/>
          </a:xfrm>
          <a:prstGeom prst="line">
            <a:avLst/>
          </a:prstGeom>
          <a:noFill/>
          <a:ln w="28575">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448" name="Line 13"/>
          <p:cNvSpPr>
            <a:spLocks noChangeShapeType="1"/>
          </p:cNvSpPr>
          <p:nvPr/>
        </p:nvSpPr>
        <p:spPr bwMode="auto">
          <a:xfrm rot="5400000">
            <a:off x="162719" y="4396582"/>
            <a:ext cx="388937" cy="0"/>
          </a:xfrm>
          <a:prstGeom prst="line">
            <a:avLst/>
          </a:prstGeom>
          <a:noFill/>
          <a:ln w="28575">
            <a:solidFill>
              <a:srgbClr val="CC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449" name="WordArt 2"/>
          <p:cNvSpPr>
            <a:spLocks noChangeArrowheads="1" noChangeShapeType="1" noTextEdit="1"/>
          </p:cNvSpPr>
          <p:nvPr/>
        </p:nvSpPr>
        <p:spPr bwMode="auto">
          <a:xfrm>
            <a:off x="304800" y="358775"/>
            <a:ext cx="8458200" cy="838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Bellman-Ford</a:t>
            </a:r>
          </a:p>
        </p:txBody>
      </p:sp>
      <p:pic>
        <p:nvPicPr>
          <p:cNvPr id="61450" name="Picture 1"/>
          <p:cNvPicPr>
            <a:picLocks noChangeAspect="1"/>
          </p:cNvPicPr>
          <p:nvPr/>
        </p:nvPicPr>
        <p:blipFill>
          <a:blip r:embed="rId2">
            <a:extLst>
              <a:ext uri="{BEBA8EAE-BF5A-486C-A8C5-ECC9F3942E4B}">
                <a14:imgProps xmlns:a14="http://schemas.microsoft.com/office/drawing/2010/main">
                  <a14:imgLayer r:embed="rId3">
                    <a14:imgEffect>
                      <a14:colorTemperature colorTemp="10464"/>
                    </a14:imgEffect>
                    <a14:imgEffect>
                      <a14:saturation sat="258000"/>
                    </a14:imgEffect>
                  </a14:imgLayer>
                </a14:imgProps>
              </a:ext>
              <a:ext uri="{28A0092B-C50C-407E-A947-70E740481C1C}">
                <a14:useLocalDpi xmlns:a14="http://schemas.microsoft.com/office/drawing/2010/main" val="0"/>
              </a:ext>
            </a:extLst>
          </a:blip>
          <a:srcRect/>
          <a:stretch>
            <a:fillRect/>
          </a:stretch>
        </p:blipFill>
        <p:spPr bwMode="auto">
          <a:xfrm>
            <a:off x="3274691" y="2641085"/>
            <a:ext cx="5661025" cy="3510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7849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WordArt 3"/>
          <p:cNvSpPr>
            <a:spLocks noChangeArrowheads="1" noChangeShapeType="1" noTextEdit="1"/>
          </p:cNvSpPr>
          <p:nvPr/>
        </p:nvSpPr>
        <p:spPr bwMode="auto">
          <a:xfrm>
            <a:off x="1524000" y="152400"/>
            <a:ext cx="5486400" cy="609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Big O</a:t>
            </a:r>
          </a:p>
        </p:txBody>
      </p:sp>
      <p:sp>
        <p:nvSpPr>
          <p:cNvPr id="62467" name="Text Box 2"/>
          <p:cNvSpPr txBox="1">
            <a:spLocks noChangeArrowheads="1"/>
          </p:cNvSpPr>
          <p:nvPr/>
        </p:nvSpPr>
        <p:spPr bwMode="auto">
          <a:xfrm>
            <a:off x="1524000" y="1219200"/>
            <a:ext cx="44958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solidFill>
                  <a:srgbClr val="FF0000"/>
                </a:solidFill>
                <a:latin typeface="Tahoma" panose="020B0604030504040204" pitchFamily="34" charset="0"/>
              </a:rPr>
              <a:t>Depth First Search</a:t>
            </a:r>
            <a:endParaRPr lang="en-US" altLang="en-US" sz="28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O(n + m) or O(v + e)</a:t>
            </a:r>
          </a:p>
          <a:p>
            <a:pPr eaLnBrk="1" hangingPunct="1">
              <a:spcBef>
                <a:spcPct val="0"/>
              </a:spcBef>
              <a:buFontTx/>
              <a:buNone/>
            </a:pPr>
            <a:endParaRPr lang="en-US" altLang="en-US" sz="2800">
              <a:latin typeface="Tahoma" panose="020B0604030504040204" pitchFamily="34" charset="0"/>
            </a:endParaRPr>
          </a:p>
          <a:p>
            <a:pPr eaLnBrk="1" hangingPunct="1">
              <a:spcBef>
                <a:spcPct val="0"/>
              </a:spcBef>
              <a:buFontTx/>
              <a:buNone/>
            </a:pPr>
            <a:r>
              <a:rPr lang="en-US" altLang="en-US" sz="2800">
                <a:solidFill>
                  <a:srgbClr val="FF0000"/>
                </a:solidFill>
                <a:latin typeface="Tahoma" panose="020B0604030504040204" pitchFamily="34" charset="0"/>
              </a:rPr>
              <a:t>Topological Sort</a:t>
            </a:r>
            <a:endParaRPr lang="en-US" altLang="en-US" sz="28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O(n + m)</a:t>
            </a:r>
          </a:p>
          <a:p>
            <a:pPr eaLnBrk="1" hangingPunct="1">
              <a:spcBef>
                <a:spcPct val="0"/>
              </a:spcBef>
              <a:buFontTx/>
              <a:buNone/>
            </a:pPr>
            <a:endParaRPr lang="en-US" altLang="en-US" sz="2800">
              <a:latin typeface="Tahoma" panose="020B0604030504040204" pitchFamily="34" charset="0"/>
            </a:endParaRPr>
          </a:p>
          <a:p>
            <a:pPr eaLnBrk="1" hangingPunct="1">
              <a:spcBef>
                <a:spcPct val="0"/>
              </a:spcBef>
              <a:buFontTx/>
              <a:buNone/>
            </a:pPr>
            <a:r>
              <a:rPr lang="en-US" altLang="en-US" sz="2800">
                <a:solidFill>
                  <a:srgbClr val="FF0000"/>
                </a:solidFill>
                <a:latin typeface="Tahoma" panose="020B0604030504040204" pitchFamily="34" charset="0"/>
              </a:rPr>
              <a:t>Kosaraju’s Algorithm</a:t>
            </a:r>
            <a:endParaRPr lang="en-US" altLang="en-US" sz="28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O(n + m)</a:t>
            </a:r>
          </a:p>
          <a:p>
            <a:pPr eaLnBrk="1" hangingPunct="1">
              <a:spcBef>
                <a:spcPct val="0"/>
              </a:spcBef>
              <a:buFontTx/>
              <a:buNone/>
            </a:pPr>
            <a:endParaRPr lang="en-US" altLang="en-US" sz="2800">
              <a:latin typeface="Tahoma" panose="020B0604030504040204" pitchFamily="34" charset="0"/>
            </a:endParaRPr>
          </a:p>
          <a:p>
            <a:pPr eaLnBrk="1" hangingPunct="1">
              <a:spcBef>
                <a:spcPct val="0"/>
              </a:spcBef>
              <a:buFontTx/>
              <a:buNone/>
            </a:pPr>
            <a:r>
              <a:rPr lang="en-US" altLang="en-US" sz="2800">
                <a:solidFill>
                  <a:srgbClr val="FF0000"/>
                </a:solidFill>
                <a:latin typeface="Tahoma" panose="020B0604030504040204" pitchFamily="34" charset="0"/>
              </a:rPr>
              <a:t>Bellman-Ford Algorithm</a:t>
            </a:r>
            <a:endParaRPr lang="en-US" altLang="en-US" sz="28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O(n * m)</a:t>
            </a:r>
          </a:p>
          <a:p>
            <a:pPr eaLnBrk="1" hangingPunct="1">
              <a:spcBef>
                <a:spcPct val="0"/>
              </a:spcBef>
              <a:buFontTx/>
              <a:buNone/>
            </a:pPr>
            <a:endParaRPr lang="en-US" altLang="en-US" sz="2800">
              <a:latin typeface="Tahoma" panose="020B0604030504040204" pitchFamily="34" charset="0"/>
            </a:endParaRPr>
          </a:p>
        </p:txBody>
      </p:sp>
    </p:spTree>
    <p:extLst>
      <p:ext uri="{BB962C8B-B14F-4D97-AF65-F5344CB8AC3E}">
        <p14:creationId xmlns:p14="http://schemas.microsoft.com/office/powerpoint/2010/main" val="32856794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ordArt 11"/>
          <p:cNvSpPr>
            <a:spLocks noChangeArrowheads="1" noChangeShapeType="1" noTextEdit="1"/>
          </p:cNvSpPr>
          <p:nvPr/>
        </p:nvSpPr>
        <p:spPr bwMode="auto">
          <a:xfrm>
            <a:off x="1447800" y="304800"/>
            <a:ext cx="6248400" cy="8382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Words of Wisdom</a:t>
            </a:r>
          </a:p>
        </p:txBody>
      </p:sp>
      <p:sp>
        <p:nvSpPr>
          <p:cNvPr id="5" name="Rectangle 6"/>
          <p:cNvSpPr>
            <a:spLocks noChangeArrowheads="1"/>
          </p:cNvSpPr>
          <p:nvPr/>
        </p:nvSpPr>
        <p:spPr bwMode="auto">
          <a:xfrm>
            <a:off x="278296" y="1723261"/>
            <a:ext cx="8865703"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457200" indent="-457200"/>
            <a:r>
              <a:rPr lang="en-US" dirty="0"/>
              <a:t>Don’t fall behind.</a:t>
            </a:r>
          </a:p>
          <a:p>
            <a:pPr marL="457200" indent="-457200"/>
            <a:r>
              <a:rPr lang="en-US" dirty="0"/>
              <a:t>Visualize and comprehend the problem before writing any code.</a:t>
            </a:r>
          </a:p>
          <a:p>
            <a:pPr marL="457200" indent="-457200"/>
            <a:r>
              <a:rPr lang="en-US" dirty="0"/>
              <a:t>Stress test your code thoroughly.</a:t>
            </a:r>
          </a:p>
          <a:p>
            <a:pPr marL="457200" indent="-457200"/>
            <a:r>
              <a:rPr lang="en-US" dirty="0"/>
              <a:t>Be patient and take a break </a:t>
            </a:r>
          </a:p>
          <a:p>
            <a:pPr>
              <a:buNone/>
            </a:pPr>
            <a:r>
              <a:rPr lang="en-US" dirty="0"/>
              <a:t>	if you’ve been stuck for a while.</a:t>
            </a:r>
          </a:p>
          <a:p>
            <a:pPr marL="457200" indent="-457200"/>
            <a:r>
              <a:rPr lang="en-US" dirty="0"/>
              <a:t>Break out the rubber duck.</a:t>
            </a:r>
          </a:p>
        </p:txBody>
      </p:sp>
      <p:pic>
        <p:nvPicPr>
          <p:cNvPr id="4" name="Picture 3"/>
          <p:cNvPicPr>
            <a:picLocks noChangeAspect="1"/>
          </p:cNvPicPr>
          <p:nvPr/>
        </p:nvPicPr>
        <p:blipFill>
          <a:blip r:embed="rId3"/>
          <a:stretch>
            <a:fillRect/>
          </a:stretch>
        </p:blipFill>
        <p:spPr>
          <a:xfrm>
            <a:off x="6429375" y="3191659"/>
            <a:ext cx="2533650" cy="2581275"/>
          </a:xfrm>
          <a:prstGeom prst="rect">
            <a:avLst/>
          </a:prstGeom>
        </p:spPr>
      </p:pic>
    </p:spTree>
    <p:extLst>
      <p:ext uri="{BB962C8B-B14F-4D97-AF65-F5344CB8AC3E}">
        <p14:creationId xmlns:p14="http://schemas.microsoft.com/office/powerpoint/2010/main" val="65037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ordArt 11"/>
          <p:cNvSpPr>
            <a:spLocks noChangeArrowheads="1" noChangeShapeType="1" noTextEdit="1"/>
          </p:cNvSpPr>
          <p:nvPr/>
        </p:nvSpPr>
        <p:spPr bwMode="auto">
          <a:xfrm>
            <a:off x="1447800" y="304800"/>
            <a:ext cx="6248400" cy="8382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Air Routes</a:t>
            </a:r>
          </a:p>
        </p:txBody>
      </p:sp>
      <p:sp>
        <p:nvSpPr>
          <p:cNvPr id="3" name="Rectangle 6"/>
          <p:cNvSpPr>
            <a:spLocks noChangeArrowheads="1"/>
          </p:cNvSpPr>
          <p:nvPr/>
        </p:nvSpPr>
        <p:spPr bwMode="auto">
          <a:xfrm>
            <a:off x="870995" y="1723261"/>
            <a:ext cx="76248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dirty="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1014593" y="1394388"/>
            <a:ext cx="6924675" cy="4529675"/>
          </a:xfrm>
          <a:prstGeom prst="rect">
            <a:avLst/>
          </a:prstGeom>
        </p:spPr>
      </p:pic>
    </p:spTree>
    <p:extLst>
      <p:ext uri="{BB962C8B-B14F-4D97-AF65-F5344CB8AC3E}">
        <p14:creationId xmlns:p14="http://schemas.microsoft.com/office/powerpoint/2010/main" val="36105693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ordArt 11"/>
          <p:cNvSpPr>
            <a:spLocks noChangeArrowheads="1" noChangeShapeType="1" noTextEdit="1"/>
          </p:cNvSpPr>
          <p:nvPr/>
        </p:nvSpPr>
        <p:spPr bwMode="auto">
          <a:xfrm>
            <a:off x="1447800" y="304800"/>
            <a:ext cx="6248400" cy="8382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Enron Emails</a:t>
            </a:r>
          </a:p>
        </p:txBody>
      </p:sp>
      <p:sp>
        <p:nvSpPr>
          <p:cNvPr id="3" name="Rectangle 6"/>
          <p:cNvSpPr>
            <a:spLocks noChangeArrowheads="1"/>
          </p:cNvSpPr>
          <p:nvPr/>
        </p:nvSpPr>
        <p:spPr bwMode="auto">
          <a:xfrm>
            <a:off x="870995" y="1723261"/>
            <a:ext cx="76248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None/>
            </a:pPr>
            <a:endParaRPr lang="en-US" dirty="0"/>
          </a:p>
        </p:txBody>
      </p:sp>
      <p:pic>
        <p:nvPicPr>
          <p:cNvPr id="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42464" y="1469985"/>
            <a:ext cx="4881883" cy="4359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68036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11"/>
          <p:cNvSpPr>
            <a:spLocks noChangeArrowheads="1" noChangeShapeType="1" noTextEdit="1"/>
          </p:cNvSpPr>
          <p:nvPr/>
        </p:nvSpPr>
        <p:spPr bwMode="auto">
          <a:xfrm>
            <a:off x="1447800" y="304800"/>
            <a:ext cx="6248400" cy="8382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Algorithms and Data Structures</a:t>
            </a:r>
          </a:p>
        </p:txBody>
      </p:sp>
      <p:sp>
        <p:nvSpPr>
          <p:cNvPr id="5" name="Text Box 3"/>
          <p:cNvSpPr txBox="1">
            <a:spLocks noChangeArrowheads="1"/>
          </p:cNvSpPr>
          <p:nvPr/>
        </p:nvSpPr>
        <p:spPr bwMode="auto">
          <a:xfrm>
            <a:off x="685800" y="1371600"/>
            <a:ext cx="81534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dirty="0">
                <a:latin typeface="Tahoma" panose="020B0604030504040204" pitchFamily="34" charset="0"/>
              </a:rPr>
              <a:t>A graph is a connected group of vertices and edges.</a:t>
            </a:r>
          </a:p>
          <a:p>
            <a:pPr>
              <a:spcBef>
                <a:spcPct val="0"/>
              </a:spcBef>
              <a:buFontTx/>
              <a:buNone/>
            </a:pPr>
            <a:endParaRPr lang="en-US" altLang="en-US" dirty="0">
              <a:latin typeface="Tahoma" panose="020B0604030504040204" pitchFamily="34" charset="0"/>
            </a:endParaRPr>
          </a:p>
          <a:p>
            <a:pPr>
              <a:spcBef>
                <a:spcPct val="0"/>
              </a:spcBef>
              <a:buFontTx/>
              <a:buNone/>
            </a:pPr>
            <a:r>
              <a:rPr lang="en-US" altLang="en-US" dirty="0">
                <a:latin typeface="Tahoma" panose="020B0604030504040204" pitchFamily="34" charset="0"/>
                <a:cs typeface="Tahoma" panose="020B0604030504040204" pitchFamily="34" charset="0"/>
              </a:rPr>
              <a:t>A </a:t>
            </a:r>
            <a:r>
              <a:rPr lang="en-US" altLang="en-US" i="1" dirty="0">
                <a:latin typeface="Tahoma" panose="020B0604030504040204" pitchFamily="34" charset="0"/>
                <a:cs typeface="Tahoma" panose="020B0604030504040204" pitchFamily="34" charset="0"/>
              </a:rPr>
              <a:t>directed cycle</a:t>
            </a:r>
            <a:r>
              <a:rPr lang="en-US" altLang="en-US" dirty="0">
                <a:latin typeface="Tahoma" panose="020B0604030504040204" pitchFamily="34" charset="0"/>
                <a:cs typeface="Tahoma" panose="020B0604030504040204" pitchFamily="34" charset="0"/>
              </a:rPr>
              <a:t> is a directed path (with at least one edge) whose first and last vertices are the same. A </a:t>
            </a:r>
            <a:r>
              <a:rPr lang="en-US" altLang="en-US" i="1" dirty="0">
                <a:latin typeface="Tahoma" panose="020B0604030504040204" pitchFamily="34" charset="0"/>
                <a:cs typeface="Tahoma" panose="020B0604030504040204" pitchFamily="34" charset="0"/>
              </a:rPr>
              <a:t>simple cycle</a:t>
            </a:r>
            <a:r>
              <a:rPr lang="en-US" altLang="en-US" dirty="0">
                <a:latin typeface="Tahoma" panose="020B0604030504040204" pitchFamily="34" charset="0"/>
                <a:cs typeface="Tahoma" panose="020B0604030504040204" pitchFamily="34" charset="0"/>
              </a:rPr>
              <a:t> is a cycle with no repeated edges or vertices (except the requisite repetition of the first and last vertices). </a:t>
            </a:r>
          </a:p>
        </p:txBody>
      </p:sp>
    </p:spTree>
    <p:extLst>
      <p:ext uri="{BB962C8B-B14F-4D97-AF65-F5344CB8AC3E}">
        <p14:creationId xmlns:p14="http://schemas.microsoft.com/office/powerpoint/2010/main" val="12002857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WordArt 2"/>
          <p:cNvSpPr>
            <a:spLocks noChangeArrowheads="1" noChangeShapeType="1" noTextEdit="1"/>
          </p:cNvSpPr>
          <p:nvPr/>
        </p:nvSpPr>
        <p:spPr bwMode="auto">
          <a:xfrm>
            <a:off x="1524000" y="304800"/>
            <a:ext cx="5486400" cy="609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Graphs/Directional</a:t>
            </a:r>
          </a:p>
        </p:txBody>
      </p:sp>
      <p:sp>
        <p:nvSpPr>
          <p:cNvPr id="24579" name="Oval 4"/>
          <p:cNvSpPr>
            <a:spLocks noChangeArrowheads="1"/>
          </p:cNvSpPr>
          <p:nvPr/>
        </p:nvSpPr>
        <p:spPr bwMode="auto">
          <a:xfrm>
            <a:off x="2438400" y="1447800"/>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A</a:t>
            </a:r>
          </a:p>
        </p:txBody>
      </p:sp>
      <p:sp>
        <p:nvSpPr>
          <p:cNvPr id="24580" name="Oval 5"/>
          <p:cNvSpPr>
            <a:spLocks noChangeArrowheads="1"/>
          </p:cNvSpPr>
          <p:nvPr/>
        </p:nvSpPr>
        <p:spPr bwMode="auto">
          <a:xfrm>
            <a:off x="533400" y="2743200"/>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B</a:t>
            </a:r>
          </a:p>
        </p:txBody>
      </p:sp>
      <p:sp>
        <p:nvSpPr>
          <p:cNvPr id="24581" name="Oval 6"/>
          <p:cNvSpPr>
            <a:spLocks noChangeArrowheads="1"/>
          </p:cNvSpPr>
          <p:nvPr/>
        </p:nvSpPr>
        <p:spPr bwMode="auto">
          <a:xfrm>
            <a:off x="2819400" y="3352800"/>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D</a:t>
            </a:r>
          </a:p>
        </p:txBody>
      </p:sp>
      <p:sp>
        <p:nvSpPr>
          <p:cNvPr id="24582" name="Oval 7"/>
          <p:cNvSpPr>
            <a:spLocks noChangeArrowheads="1"/>
          </p:cNvSpPr>
          <p:nvPr/>
        </p:nvSpPr>
        <p:spPr bwMode="auto">
          <a:xfrm>
            <a:off x="4800600" y="2438400"/>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C</a:t>
            </a:r>
          </a:p>
        </p:txBody>
      </p:sp>
      <p:sp>
        <p:nvSpPr>
          <p:cNvPr id="24583" name="Oval 8"/>
          <p:cNvSpPr>
            <a:spLocks noChangeArrowheads="1"/>
          </p:cNvSpPr>
          <p:nvPr/>
        </p:nvSpPr>
        <p:spPr bwMode="auto">
          <a:xfrm>
            <a:off x="4648200" y="4800600"/>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E</a:t>
            </a:r>
          </a:p>
        </p:txBody>
      </p:sp>
      <p:sp>
        <p:nvSpPr>
          <p:cNvPr id="24584" name="TextBox 20"/>
          <p:cNvSpPr txBox="1">
            <a:spLocks noChangeArrowheads="1"/>
          </p:cNvSpPr>
          <p:nvPr/>
        </p:nvSpPr>
        <p:spPr bwMode="auto">
          <a:xfrm>
            <a:off x="6172200" y="1676400"/>
            <a:ext cx="27432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How do you write an algorithm to check for  a path between vertices / nodes?</a:t>
            </a:r>
          </a:p>
        </p:txBody>
      </p:sp>
      <p:cxnSp>
        <p:nvCxnSpPr>
          <p:cNvPr id="24585" name="Straight Arrow Connector 10"/>
          <p:cNvCxnSpPr>
            <a:cxnSpLocks noChangeShapeType="1"/>
          </p:cNvCxnSpPr>
          <p:nvPr/>
        </p:nvCxnSpPr>
        <p:spPr bwMode="auto">
          <a:xfrm>
            <a:off x="5256213" y="3581400"/>
            <a:ext cx="0" cy="1066800"/>
          </a:xfrm>
          <a:prstGeom prst="straightConnector1">
            <a:avLst/>
          </a:prstGeom>
          <a:noFill/>
          <a:ln w="38100"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4586" name="Straight Arrow Connector 3"/>
          <p:cNvCxnSpPr>
            <a:cxnSpLocks noChangeShapeType="1"/>
          </p:cNvCxnSpPr>
          <p:nvPr/>
        </p:nvCxnSpPr>
        <p:spPr bwMode="auto">
          <a:xfrm>
            <a:off x="3581400" y="2209800"/>
            <a:ext cx="1066800" cy="533400"/>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24587" name="Straight Arrow Connector 7"/>
          <p:cNvCxnSpPr>
            <a:cxnSpLocks noChangeShapeType="1"/>
          </p:cNvCxnSpPr>
          <p:nvPr/>
        </p:nvCxnSpPr>
        <p:spPr bwMode="auto">
          <a:xfrm flipH="1">
            <a:off x="1524000" y="2209800"/>
            <a:ext cx="914400" cy="533400"/>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24588" name="Straight Arrow Connector 11"/>
          <p:cNvCxnSpPr>
            <a:cxnSpLocks noChangeShapeType="1"/>
          </p:cNvCxnSpPr>
          <p:nvPr/>
        </p:nvCxnSpPr>
        <p:spPr bwMode="auto">
          <a:xfrm>
            <a:off x="1524000" y="3429000"/>
            <a:ext cx="1143000" cy="304800"/>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24589" name="Straight Arrow Connector 13"/>
          <p:cNvCxnSpPr>
            <a:cxnSpLocks noChangeShapeType="1"/>
          </p:cNvCxnSpPr>
          <p:nvPr/>
        </p:nvCxnSpPr>
        <p:spPr bwMode="auto">
          <a:xfrm flipV="1">
            <a:off x="3962400" y="3200400"/>
            <a:ext cx="838200" cy="533400"/>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6428994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WordArt 2"/>
          <p:cNvSpPr>
            <a:spLocks noChangeArrowheads="1" noChangeShapeType="1" noTextEdit="1"/>
          </p:cNvSpPr>
          <p:nvPr/>
        </p:nvSpPr>
        <p:spPr bwMode="auto">
          <a:xfrm>
            <a:off x="1143000" y="425450"/>
            <a:ext cx="6858000" cy="838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Digraph – Strongly Connected</a:t>
            </a:r>
          </a:p>
        </p:txBody>
      </p:sp>
      <p:sp>
        <p:nvSpPr>
          <p:cNvPr id="26627" name="Oval 4"/>
          <p:cNvSpPr>
            <a:spLocks noChangeArrowheads="1"/>
          </p:cNvSpPr>
          <p:nvPr/>
        </p:nvSpPr>
        <p:spPr bwMode="auto">
          <a:xfrm>
            <a:off x="2438400" y="1447800"/>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A</a:t>
            </a:r>
          </a:p>
        </p:txBody>
      </p:sp>
      <p:sp>
        <p:nvSpPr>
          <p:cNvPr id="26628" name="Oval 5"/>
          <p:cNvSpPr>
            <a:spLocks noChangeArrowheads="1"/>
          </p:cNvSpPr>
          <p:nvPr/>
        </p:nvSpPr>
        <p:spPr bwMode="auto">
          <a:xfrm>
            <a:off x="533400" y="2743200"/>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B</a:t>
            </a:r>
          </a:p>
        </p:txBody>
      </p:sp>
      <p:sp>
        <p:nvSpPr>
          <p:cNvPr id="26629" name="Oval 6"/>
          <p:cNvSpPr>
            <a:spLocks noChangeArrowheads="1"/>
          </p:cNvSpPr>
          <p:nvPr/>
        </p:nvSpPr>
        <p:spPr bwMode="auto">
          <a:xfrm>
            <a:off x="2819400" y="3352800"/>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D</a:t>
            </a:r>
          </a:p>
        </p:txBody>
      </p:sp>
      <p:sp>
        <p:nvSpPr>
          <p:cNvPr id="26630" name="Oval 7"/>
          <p:cNvSpPr>
            <a:spLocks noChangeArrowheads="1"/>
          </p:cNvSpPr>
          <p:nvPr/>
        </p:nvSpPr>
        <p:spPr bwMode="auto">
          <a:xfrm>
            <a:off x="4800600" y="2438400"/>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C</a:t>
            </a:r>
          </a:p>
        </p:txBody>
      </p:sp>
      <p:sp>
        <p:nvSpPr>
          <p:cNvPr id="26631" name="Oval 8"/>
          <p:cNvSpPr>
            <a:spLocks noChangeArrowheads="1"/>
          </p:cNvSpPr>
          <p:nvPr/>
        </p:nvSpPr>
        <p:spPr bwMode="auto">
          <a:xfrm>
            <a:off x="4648200" y="4800600"/>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E</a:t>
            </a:r>
          </a:p>
        </p:txBody>
      </p:sp>
      <p:cxnSp>
        <p:nvCxnSpPr>
          <p:cNvPr id="26632" name="Straight Arrow Connector 3"/>
          <p:cNvCxnSpPr>
            <a:cxnSpLocks noChangeShapeType="1"/>
          </p:cNvCxnSpPr>
          <p:nvPr/>
        </p:nvCxnSpPr>
        <p:spPr bwMode="auto">
          <a:xfrm>
            <a:off x="3581400" y="2209800"/>
            <a:ext cx="1066800" cy="533400"/>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26633" name="Straight Arrow Connector 7"/>
          <p:cNvCxnSpPr>
            <a:cxnSpLocks noChangeShapeType="1"/>
          </p:cNvCxnSpPr>
          <p:nvPr/>
        </p:nvCxnSpPr>
        <p:spPr bwMode="auto">
          <a:xfrm flipH="1">
            <a:off x="1524000" y="2209800"/>
            <a:ext cx="914400" cy="533400"/>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26634" name="Straight Arrow Connector 11"/>
          <p:cNvCxnSpPr>
            <a:cxnSpLocks noChangeShapeType="1"/>
          </p:cNvCxnSpPr>
          <p:nvPr/>
        </p:nvCxnSpPr>
        <p:spPr bwMode="auto">
          <a:xfrm>
            <a:off x="1524000" y="3429000"/>
            <a:ext cx="1143000" cy="304800"/>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26635" name="Straight Arrow Connector 13"/>
          <p:cNvCxnSpPr>
            <a:cxnSpLocks noChangeShapeType="1"/>
          </p:cNvCxnSpPr>
          <p:nvPr/>
        </p:nvCxnSpPr>
        <p:spPr bwMode="auto">
          <a:xfrm flipH="1" flipV="1">
            <a:off x="3028950" y="2552700"/>
            <a:ext cx="190500" cy="685800"/>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26636" name="Straight Arrow Connector 13"/>
          <p:cNvCxnSpPr>
            <a:cxnSpLocks noChangeShapeType="1"/>
          </p:cNvCxnSpPr>
          <p:nvPr/>
        </p:nvCxnSpPr>
        <p:spPr bwMode="auto">
          <a:xfrm flipH="1" flipV="1">
            <a:off x="3886200" y="4152900"/>
            <a:ext cx="685800" cy="762000"/>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26637" name="Straight Arrow Connector 13"/>
          <p:cNvCxnSpPr>
            <a:cxnSpLocks noChangeShapeType="1"/>
          </p:cNvCxnSpPr>
          <p:nvPr/>
        </p:nvCxnSpPr>
        <p:spPr bwMode="auto">
          <a:xfrm flipH="1">
            <a:off x="5143500" y="3619500"/>
            <a:ext cx="152400" cy="914400"/>
          </a:xfrm>
          <a:prstGeom prst="straightConnector1">
            <a:avLst/>
          </a:prstGeom>
          <a:noFill/>
          <a:ln w="381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366244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p:cNvSpPr/>
          <p:nvPr/>
        </p:nvSpPr>
        <p:spPr>
          <a:xfrm>
            <a:off x="4833330" y="2741071"/>
            <a:ext cx="4243000" cy="3224394"/>
          </a:xfrm>
          <a:custGeom>
            <a:avLst/>
            <a:gdLst>
              <a:gd name="connsiteX0" fmla="*/ 245326 w 4243000"/>
              <a:gd name="connsiteY0" fmla="*/ 420007 h 3224394"/>
              <a:gd name="connsiteX1" fmla="*/ 1750035 w 4243000"/>
              <a:gd name="connsiteY1" fmla="*/ 107490 h 3224394"/>
              <a:gd name="connsiteX2" fmla="*/ 3972374 w 4243000"/>
              <a:gd name="connsiteY2" fmla="*/ 269536 h 3224394"/>
              <a:gd name="connsiteX3" fmla="*/ 3960799 w 4243000"/>
              <a:gd name="connsiteY3" fmla="*/ 2931713 h 3224394"/>
              <a:gd name="connsiteX4" fmla="*/ 1761609 w 4243000"/>
              <a:gd name="connsiteY4" fmla="*/ 3105333 h 3224394"/>
              <a:gd name="connsiteX5" fmla="*/ 152728 w 4243000"/>
              <a:gd name="connsiteY5" fmla="*/ 2480300 h 3224394"/>
              <a:gd name="connsiteX6" fmla="*/ 245326 w 4243000"/>
              <a:gd name="connsiteY6" fmla="*/ 420007 h 3224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3000" h="3224394">
                <a:moveTo>
                  <a:pt x="245326" y="420007"/>
                </a:moveTo>
                <a:cubicBezTo>
                  <a:pt x="511544" y="24539"/>
                  <a:pt x="1128860" y="132568"/>
                  <a:pt x="1750035" y="107490"/>
                </a:cubicBezTo>
                <a:cubicBezTo>
                  <a:pt x="2371210" y="82412"/>
                  <a:pt x="3603913" y="-201168"/>
                  <a:pt x="3972374" y="269536"/>
                </a:cubicBezTo>
                <a:cubicBezTo>
                  <a:pt x="4340835" y="740240"/>
                  <a:pt x="4329260" y="2459080"/>
                  <a:pt x="3960799" y="2931713"/>
                </a:cubicBezTo>
                <a:cubicBezTo>
                  <a:pt x="3592338" y="3404346"/>
                  <a:pt x="2396288" y="3180569"/>
                  <a:pt x="1761609" y="3105333"/>
                </a:cubicBezTo>
                <a:cubicBezTo>
                  <a:pt x="1126930" y="3030097"/>
                  <a:pt x="403513" y="2923996"/>
                  <a:pt x="152728" y="2480300"/>
                </a:cubicBezTo>
                <a:cubicBezTo>
                  <a:pt x="-98057" y="2036604"/>
                  <a:pt x="-20892" y="815475"/>
                  <a:pt x="245326" y="420007"/>
                </a:cubicBezTo>
                <a:close/>
              </a:path>
            </a:pathLst>
          </a:cu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74" name="Freeform: Shape 74"/>
          <p:cNvSpPr>
            <a:spLocks/>
          </p:cNvSpPr>
          <p:nvPr/>
        </p:nvSpPr>
        <p:spPr bwMode="auto">
          <a:xfrm>
            <a:off x="5524500" y="1196975"/>
            <a:ext cx="3619500" cy="1452562"/>
          </a:xfrm>
          <a:custGeom>
            <a:avLst/>
            <a:gdLst>
              <a:gd name="T0" fmla="*/ 387616 w 3619389"/>
              <a:gd name="T1" fmla="*/ 167460 h 1453191"/>
              <a:gd name="T2" fmla="*/ 3183798 w 3619389"/>
              <a:gd name="T3" fmla="*/ 125513 h 1453191"/>
              <a:gd name="T4" fmla="*/ 3320452 w 3619389"/>
              <a:gd name="T5" fmla="*/ 1321100 h 1453191"/>
              <a:gd name="T6" fmla="*/ 335054 w 3619389"/>
              <a:gd name="T7" fmla="*/ 1289638 h 1453191"/>
              <a:gd name="T8" fmla="*/ 387616 w 3619389"/>
              <a:gd name="T9" fmla="*/ 167460 h 14531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19389" h="1453191">
                <a:moveTo>
                  <a:pt x="387556" y="167825"/>
                </a:moveTo>
                <a:cubicBezTo>
                  <a:pt x="862273" y="-26616"/>
                  <a:pt x="2694577" y="-66907"/>
                  <a:pt x="3183308" y="125783"/>
                </a:cubicBezTo>
                <a:cubicBezTo>
                  <a:pt x="3672039" y="318473"/>
                  <a:pt x="3794659" y="1129522"/>
                  <a:pt x="3319942" y="1323963"/>
                </a:cubicBezTo>
                <a:cubicBezTo>
                  <a:pt x="2845225" y="1518404"/>
                  <a:pt x="820231" y="1481618"/>
                  <a:pt x="335004" y="1292432"/>
                </a:cubicBezTo>
                <a:cubicBezTo>
                  <a:pt x="-150223" y="1103246"/>
                  <a:pt x="-87161" y="362266"/>
                  <a:pt x="387556" y="167825"/>
                </a:cubicBezTo>
                <a:close/>
              </a:path>
            </a:pathLst>
          </a:custGeom>
          <a:solidFill>
            <a:srgbClr val="FFFF00"/>
          </a:solidFill>
          <a:ln w="12700" cap="flat" cmpd="sng" algn="ctr">
            <a:solidFill>
              <a:schemeClr val="tx1"/>
            </a:solidFill>
            <a:prstDash val="solid"/>
            <a:round/>
            <a:headEnd type="none" w="sm" len="sm"/>
            <a:tailEnd type="none" w="sm" len="sm"/>
          </a:ln>
        </p:spPr>
        <p:txBody>
          <a:bodyPr/>
          <a:lstStyle/>
          <a:p>
            <a:endParaRPr lang="en-US"/>
          </a:p>
        </p:txBody>
      </p:sp>
      <p:sp>
        <p:nvSpPr>
          <p:cNvPr id="28676" name="Freeform: Shape 70"/>
          <p:cNvSpPr>
            <a:spLocks/>
          </p:cNvSpPr>
          <p:nvPr/>
        </p:nvSpPr>
        <p:spPr bwMode="auto">
          <a:xfrm>
            <a:off x="3911600" y="1260475"/>
            <a:ext cx="1471613" cy="1454150"/>
          </a:xfrm>
          <a:custGeom>
            <a:avLst/>
            <a:gdLst>
              <a:gd name="T0" fmla="*/ 271238 w 1471080"/>
              <a:gd name="T1" fmla="*/ 116484 h 1454542"/>
              <a:gd name="T2" fmla="*/ 1303120 w 1471080"/>
              <a:gd name="T3" fmla="*/ 84993 h 1454542"/>
              <a:gd name="T4" fmla="*/ 1408414 w 1471080"/>
              <a:gd name="T5" fmla="*/ 987667 h 1454542"/>
              <a:gd name="T6" fmla="*/ 639768 w 1471080"/>
              <a:gd name="T7" fmla="*/ 1449498 h 1454542"/>
              <a:gd name="T8" fmla="*/ 18535 w 1471080"/>
              <a:gd name="T9" fmla="*/ 777741 h 1454542"/>
              <a:gd name="T10" fmla="*/ 271238 w 1471080"/>
              <a:gd name="T11" fmla="*/ 116484 h 14545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71080" h="1454542">
                <a:moveTo>
                  <a:pt x="270748" y="116639"/>
                </a:moveTo>
                <a:cubicBezTo>
                  <a:pt x="484458" y="1025"/>
                  <a:pt x="1111576" y="-60285"/>
                  <a:pt x="1300762" y="85108"/>
                </a:cubicBezTo>
                <a:cubicBezTo>
                  <a:pt x="1489948" y="230501"/>
                  <a:pt x="1516224" y="761274"/>
                  <a:pt x="1405865" y="988998"/>
                </a:cubicBezTo>
                <a:cubicBezTo>
                  <a:pt x="1295506" y="1216722"/>
                  <a:pt x="869838" y="1486488"/>
                  <a:pt x="638610" y="1451453"/>
                </a:cubicBezTo>
                <a:cubicBezTo>
                  <a:pt x="407383" y="1416419"/>
                  <a:pt x="81562" y="997757"/>
                  <a:pt x="18500" y="778791"/>
                </a:cubicBezTo>
                <a:cubicBezTo>
                  <a:pt x="-44562" y="559826"/>
                  <a:pt x="57038" y="232253"/>
                  <a:pt x="270748" y="116639"/>
                </a:cubicBezTo>
                <a:close/>
              </a:path>
            </a:pathLst>
          </a:custGeom>
          <a:solidFill>
            <a:srgbClr val="FFFF00"/>
          </a:solidFill>
          <a:ln w="12700" cap="flat" cmpd="sng" algn="ctr">
            <a:solidFill>
              <a:schemeClr val="tx1"/>
            </a:solidFill>
            <a:prstDash val="solid"/>
            <a:round/>
            <a:headEnd type="none" w="sm" len="sm"/>
            <a:tailEnd type="none" w="sm" len="sm"/>
          </a:ln>
        </p:spPr>
        <p:txBody>
          <a:bodyPr/>
          <a:lstStyle/>
          <a:p>
            <a:endParaRPr lang="en-US"/>
          </a:p>
        </p:txBody>
      </p:sp>
      <p:sp>
        <p:nvSpPr>
          <p:cNvPr id="28677" name="Freeform: Shape 69"/>
          <p:cNvSpPr>
            <a:spLocks/>
          </p:cNvSpPr>
          <p:nvPr/>
        </p:nvSpPr>
        <p:spPr bwMode="auto">
          <a:xfrm>
            <a:off x="441325" y="1189038"/>
            <a:ext cx="3836988" cy="5457825"/>
          </a:xfrm>
          <a:custGeom>
            <a:avLst/>
            <a:gdLst>
              <a:gd name="T0" fmla="*/ 620051 w 3836752"/>
              <a:gd name="T1" fmla="*/ 103128 h 5457896"/>
              <a:gd name="T2" fmla="*/ 1587303 w 3836752"/>
              <a:gd name="T3" fmla="*/ 113639 h 5457896"/>
              <a:gd name="T4" fmla="*/ 2091954 w 3836752"/>
              <a:gd name="T5" fmla="*/ 1038484 h 5457896"/>
              <a:gd name="T6" fmla="*/ 3332555 w 3836752"/>
              <a:gd name="T7" fmla="*/ 1091036 h 5457896"/>
              <a:gd name="T8" fmla="*/ 3679501 w 3836752"/>
              <a:gd name="T9" fmla="*/ 2099964 h 5457896"/>
              <a:gd name="T10" fmla="*/ 3605909 w 3836752"/>
              <a:gd name="T11" fmla="*/ 3592333 h 5457896"/>
              <a:gd name="T12" fmla="*/ 3826691 w 3836752"/>
              <a:gd name="T13" fmla="*/ 4254445 h 5457896"/>
              <a:gd name="T14" fmla="*/ 3195880 w 3836752"/>
              <a:gd name="T15" fmla="*/ 5053176 h 5457896"/>
              <a:gd name="T16" fmla="*/ 146940 w 3836752"/>
              <a:gd name="T17" fmla="*/ 5263373 h 5457896"/>
              <a:gd name="T18" fmla="*/ 1576787 w 3836752"/>
              <a:gd name="T19" fmla="*/ 2226078 h 5457896"/>
              <a:gd name="T20" fmla="*/ 31292 w 3836752"/>
              <a:gd name="T21" fmla="*/ 912370 h 5457896"/>
              <a:gd name="T22" fmla="*/ 620051 w 3836752"/>
              <a:gd name="T23" fmla="*/ 103128 h 54578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836752" h="5457896">
                <a:moveTo>
                  <a:pt x="619861" y="103133"/>
                </a:moveTo>
                <a:cubicBezTo>
                  <a:pt x="879116" y="-29998"/>
                  <a:pt x="1341572" y="-42260"/>
                  <a:pt x="1586813" y="113644"/>
                </a:cubicBezTo>
                <a:cubicBezTo>
                  <a:pt x="1832054" y="269548"/>
                  <a:pt x="1800523" y="875644"/>
                  <a:pt x="2091309" y="1038554"/>
                </a:cubicBezTo>
                <a:cubicBezTo>
                  <a:pt x="2382095" y="1201464"/>
                  <a:pt x="3067020" y="914182"/>
                  <a:pt x="3331530" y="1091106"/>
                </a:cubicBezTo>
                <a:cubicBezTo>
                  <a:pt x="3596040" y="1268030"/>
                  <a:pt x="3632826" y="1683189"/>
                  <a:pt x="3678371" y="2100099"/>
                </a:cubicBezTo>
                <a:cubicBezTo>
                  <a:pt x="3723916" y="2517009"/>
                  <a:pt x="3580275" y="3233464"/>
                  <a:pt x="3604799" y="3592568"/>
                </a:cubicBezTo>
                <a:cubicBezTo>
                  <a:pt x="3629323" y="3951672"/>
                  <a:pt x="3893833" y="4011230"/>
                  <a:pt x="3825516" y="4254720"/>
                </a:cubicBezTo>
                <a:cubicBezTo>
                  <a:pt x="3757199" y="4498210"/>
                  <a:pt x="3807998" y="4885341"/>
                  <a:pt x="3194895" y="5053506"/>
                </a:cubicBezTo>
                <a:cubicBezTo>
                  <a:pt x="2581792" y="5221671"/>
                  <a:pt x="416660" y="5734927"/>
                  <a:pt x="146895" y="5263713"/>
                </a:cubicBezTo>
                <a:cubicBezTo>
                  <a:pt x="-122871" y="4792499"/>
                  <a:pt x="1595571" y="2951437"/>
                  <a:pt x="1576302" y="2226223"/>
                </a:cubicBezTo>
                <a:cubicBezTo>
                  <a:pt x="1557033" y="1501009"/>
                  <a:pt x="190689" y="1264526"/>
                  <a:pt x="31282" y="912430"/>
                </a:cubicBezTo>
                <a:cubicBezTo>
                  <a:pt x="-128125" y="560334"/>
                  <a:pt x="360606" y="236264"/>
                  <a:pt x="619861" y="103133"/>
                </a:cubicBezTo>
                <a:close/>
              </a:path>
            </a:pathLst>
          </a:custGeom>
          <a:solidFill>
            <a:srgbClr val="FFFF00"/>
          </a:solidFill>
          <a:ln w="12700" cap="flat" cmpd="sng" algn="ctr">
            <a:solidFill>
              <a:schemeClr val="tx1"/>
            </a:solidFill>
            <a:prstDash val="solid"/>
            <a:round/>
            <a:headEnd type="none" w="sm" len="sm"/>
            <a:tailEnd type="none" w="sm" len="sm"/>
          </a:ln>
        </p:spPr>
        <p:txBody>
          <a:bodyPr/>
          <a:lstStyle/>
          <a:p>
            <a:endParaRPr lang="en-US"/>
          </a:p>
        </p:txBody>
      </p:sp>
      <p:sp>
        <p:nvSpPr>
          <p:cNvPr id="28678" name="Freeform: Shape 68"/>
          <p:cNvSpPr>
            <a:spLocks/>
          </p:cNvSpPr>
          <p:nvPr/>
        </p:nvSpPr>
        <p:spPr bwMode="auto">
          <a:xfrm>
            <a:off x="26988" y="3189288"/>
            <a:ext cx="1258887" cy="1438275"/>
          </a:xfrm>
          <a:custGeom>
            <a:avLst/>
            <a:gdLst>
              <a:gd name="T0" fmla="*/ 120528 w 1258273"/>
              <a:gd name="T1" fmla="*/ 92353 h 1437934"/>
              <a:gd name="T2" fmla="*/ 1100376 w 1258273"/>
              <a:gd name="T3" fmla="*/ 218627 h 1437934"/>
              <a:gd name="T4" fmla="*/ 1163593 w 1258273"/>
              <a:gd name="T5" fmla="*/ 1291952 h 1437934"/>
              <a:gd name="T6" fmla="*/ 131064 w 1258273"/>
              <a:gd name="T7" fmla="*/ 1302478 h 1437934"/>
              <a:gd name="T8" fmla="*/ 120528 w 1258273"/>
              <a:gd name="T9" fmla="*/ 92353 h 14379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8273" h="1437934">
                <a:moveTo>
                  <a:pt x="120233" y="92243"/>
                </a:moveTo>
                <a:cubicBezTo>
                  <a:pt x="281392" y="-88185"/>
                  <a:pt x="924274" y="18671"/>
                  <a:pt x="1097695" y="218367"/>
                </a:cubicBezTo>
                <a:cubicBezTo>
                  <a:pt x="1271116" y="418063"/>
                  <a:pt x="1321917" y="1109994"/>
                  <a:pt x="1160758" y="1290422"/>
                </a:cubicBezTo>
                <a:cubicBezTo>
                  <a:pt x="999600" y="1470850"/>
                  <a:pt x="304165" y="1498878"/>
                  <a:pt x="130744" y="1300933"/>
                </a:cubicBezTo>
                <a:cubicBezTo>
                  <a:pt x="-42677" y="1102988"/>
                  <a:pt x="-40926" y="272671"/>
                  <a:pt x="120233" y="92243"/>
                </a:cubicBezTo>
                <a:close/>
              </a:path>
            </a:pathLst>
          </a:custGeom>
          <a:solidFill>
            <a:srgbClr val="FFFF00"/>
          </a:solidFill>
          <a:ln w="12700" cap="flat" cmpd="sng" algn="ctr">
            <a:solidFill>
              <a:schemeClr val="tx1"/>
            </a:solidFill>
            <a:prstDash val="solid"/>
            <a:round/>
            <a:headEnd type="none" w="sm" len="sm"/>
            <a:tailEnd type="none" w="sm" len="sm"/>
          </a:ln>
        </p:spPr>
        <p:txBody>
          <a:bodyPr/>
          <a:lstStyle/>
          <a:p>
            <a:endParaRPr lang="en-US"/>
          </a:p>
        </p:txBody>
      </p:sp>
      <p:sp>
        <p:nvSpPr>
          <p:cNvPr id="28679" name="WordArt 2"/>
          <p:cNvSpPr>
            <a:spLocks noChangeArrowheads="1" noChangeShapeType="1" noTextEdit="1"/>
          </p:cNvSpPr>
          <p:nvPr/>
        </p:nvSpPr>
        <p:spPr bwMode="auto">
          <a:xfrm>
            <a:off x="304800" y="358775"/>
            <a:ext cx="8458200" cy="838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Digraph – And It’s Strong Components</a:t>
            </a:r>
          </a:p>
        </p:txBody>
      </p:sp>
      <p:sp>
        <p:nvSpPr>
          <p:cNvPr id="28680" name="Oval 4"/>
          <p:cNvSpPr>
            <a:spLocks noChangeArrowheads="1"/>
          </p:cNvSpPr>
          <p:nvPr/>
        </p:nvSpPr>
        <p:spPr bwMode="auto">
          <a:xfrm>
            <a:off x="935038" y="1355725"/>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0</a:t>
            </a:r>
          </a:p>
        </p:txBody>
      </p:sp>
      <p:sp>
        <p:nvSpPr>
          <p:cNvPr id="28681" name="Oval 5"/>
          <p:cNvSpPr>
            <a:spLocks noChangeArrowheads="1"/>
          </p:cNvSpPr>
          <p:nvPr/>
        </p:nvSpPr>
        <p:spPr bwMode="auto">
          <a:xfrm>
            <a:off x="61913" y="3465513"/>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1</a:t>
            </a:r>
          </a:p>
        </p:txBody>
      </p:sp>
      <p:sp>
        <p:nvSpPr>
          <p:cNvPr id="28682" name="Oval 6"/>
          <p:cNvSpPr>
            <a:spLocks noChangeArrowheads="1"/>
          </p:cNvSpPr>
          <p:nvPr/>
        </p:nvSpPr>
        <p:spPr bwMode="auto">
          <a:xfrm>
            <a:off x="774700" y="5448300"/>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5</a:t>
            </a:r>
          </a:p>
        </p:txBody>
      </p:sp>
      <p:sp>
        <p:nvSpPr>
          <p:cNvPr id="28683" name="Oval 7"/>
          <p:cNvSpPr>
            <a:spLocks noChangeArrowheads="1"/>
          </p:cNvSpPr>
          <p:nvPr/>
        </p:nvSpPr>
        <p:spPr bwMode="auto">
          <a:xfrm>
            <a:off x="4187825" y="1484313"/>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6</a:t>
            </a:r>
          </a:p>
        </p:txBody>
      </p:sp>
      <p:sp>
        <p:nvSpPr>
          <p:cNvPr id="28684" name="Oval 8"/>
          <p:cNvSpPr>
            <a:spLocks noChangeArrowheads="1"/>
          </p:cNvSpPr>
          <p:nvPr/>
        </p:nvSpPr>
        <p:spPr bwMode="auto">
          <a:xfrm>
            <a:off x="3109913" y="4868863"/>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4</a:t>
            </a:r>
          </a:p>
        </p:txBody>
      </p:sp>
      <p:cxnSp>
        <p:nvCxnSpPr>
          <p:cNvPr id="28685" name="Straight Arrow Connector 3"/>
          <p:cNvCxnSpPr>
            <a:cxnSpLocks noChangeShapeType="1"/>
          </p:cNvCxnSpPr>
          <p:nvPr/>
        </p:nvCxnSpPr>
        <p:spPr bwMode="auto">
          <a:xfrm flipH="1" flipV="1">
            <a:off x="2170113" y="1952625"/>
            <a:ext cx="1820862" cy="82550"/>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8686" name="Straight Arrow Connector 7"/>
          <p:cNvCxnSpPr>
            <a:cxnSpLocks noChangeShapeType="1"/>
          </p:cNvCxnSpPr>
          <p:nvPr/>
        </p:nvCxnSpPr>
        <p:spPr bwMode="auto">
          <a:xfrm flipH="1">
            <a:off x="730250" y="2506663"/>
            <a:ext cx="252413" cy="815975"/>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8687" name="Straight Arrow Connector 11"/>
          <p:cNvCxnSpPr>
            <a:cxnSpLocks noChangeShapeType="1"/>
          </p:cNvCxnSpPr>
          <p:nvPr/>
        </p:nvCxnSpPr>
        <p:spPr bwMode="auto">
          <a:xfrm flipH="1">
            <a:off x="1366838" y="2447925"/>
            <a:ext cx="65087" cy="2732088"/>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8688" name="Straight Arrow Connector 13"/>
          <p:cNvCxnSpPr>
            <a:cxnSpLocks noChangeShapeType="1"/>
          </p:cNvCxnSpPr>
          <p:nvPr/>
        </p:nvCxnSpPr>
        <p:spPr bwMode="auto">
          <a:xfrm flipH="1" flipV="1">
            <a:off x="1839913" y="2284413"/>
            <a:ext cx="798512" cy="387350"/>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8689" name="Straight Arrow Connector 13"/>
          <p:cNvCxnSpPr>
            <a:cxnSpLocks noChangeShapeType="1"/>
          </p:cNvCxnSpPr>
          <p:nvPr/>
        </p:nvCxnSpPr>
        <p:spPr bwMode="auto">
          <a:xfrm flipH="1">
            <a:off x="3886200" y="2555875"/>
            <a:ext cx="647700" cy="2092325"/>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sp>
        <p:nvSpPr>
          <p:cNvPr id="28690" name="Oval 7"/>
          <p:cNvSpPr>
            <a:spLocks noChangeArrowheads="1"/>
          </p:cNvSpPr>
          <p:nvPr/>
        </p:nvSpPr>
        <p:spPr bwMode="auto">
          <a:xfrm>
            <a:off x="1781175" y="3921125"/>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3</a:t>
            </a:r>
          </a:p>
        </p:txBody>
      </p:sp>
      <p:sp>
        <p:nvSpPr>
          <p:cNvPr id="28691" name="Oval 7"/>
          <p:cNvSpPr>
            <a:spLocks noChangeArrowheads="1"/>
          </p:cNvSpPr>
          <p:nvPr/>
        </p:nvSpPr>
        <p:spPr bwMode="auto">
          <a:xfrm>
            <a:off x="2852738" y="2474913"/>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2</a:t>
            </a:r>
          </a:p>
        </p:txBody>
      </p:sp>
      <p:sp>
        <p:nvSpPr>
          <p:cNvPr id="28692" name="Oval 7"/>
          <p:cNvSpPr>
            <a:spLocks noChangeArrowheads="1"/>
          </p:cNvSpPr>
          <p:nvPr/>
        </p:nvSpPr>
        <p:spPr bwMode="auto">
          <a:xfrm>
            <a:off x="5972175" y="1457325"/>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7</a:t>
            </a:r>
          </a:p>
        </p:txBody>
      </p:sp>
      <p:sp>
        <p:nvSpPr>
          <p:cNvPr id="28693" name="Oval 7"/>
          <p:cNvSpPr>
            <a:spLocks noChangeArrowheads="1"/>
          </p:cNvSpPr>
          <p:nvPr/>
        </p:nvSpPr>
        <p:spPr bwMode="auto">
          <a:xfrm>
            <a:off x="7924800" y="1484313"/>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8</a:t>
            </a:r>
          </a:p>
        </p:txBody>
      </p:sp>
      <p:sp>
        <p:nvSpPr>
          <p:cNvPr id="28694" name="Oval 7"/>
          <p:cNvSpPr>
            <a:spLocks noChangeArrowheads="1"/>
          </p:cNvSpPr>
          <p:nvPr/>
        </p:nvSpPr>
        <p:spPr bwMode="auto">
          <a:xfrm>
            <a:off x="5292725" y="3209925"/>
            <a:ext cx="990600"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 9</a:t>
            </a:r>
          </a:p>
        </p:txBody>
      </p:sp>
      <p:sp>
        <p:nvSpPr>
          <p:cNvPr id="28695" name="Oval 7"/>
          <p:cNvSpPr>
            <a:spLocks noChangeArrowheads="1"/>
          </p:cNvSpPr>
          <p:nvPr/>
        </p:nvSpPr>
        <p:spPr bwMode="auto">
          <a:xfrm>
            <a:off x="7394575" y="3160713"/>
            <a:ext cx="1139825"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latin typeface="Tahoma" panose="020B0604030504040204" pitchFamily="34" charset="0"/>
              </a:rPr>
              <a:t>10</a:t>
            </a:r>
          </a:p>
        </p:txBody>
      </p:sp>
      <p:cxnSp>
        <p:nvCxnSpPr>
          <p:cNvPr id="28696" name="Straight Arrow Connector 13"/>
          <p:cNvCxnSpPr>
            <a:cxnSpLocks noChangeShapeType="1"/>
          </p:cNvCxnSpPr>
          <p:nvPr/>
        </p:nvCxnSpPr>
        <p:spPr bwMode="auto">
          <a:xfrm flipH="1" flipV="1">
            <a:off x="3409950" y="3921125"/>
            <a:ext cx="130175" cy="838200"/>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8697" name="Straight Arrow Connector 13"/>
          <p:cNvCxnSpPr>
            <a:cxnSpLocks noChangeShapeType="1"/>
          </p:cNvCxnSpPr>
          <p:nvPr/>
        </p:nvCxnSpPr>
        <p:spPr bwMode="auto">
          <a:xfrm flipH="1">
            <a:off x="2701925" y="3579813"/>
            <a:ext cx="361950" cy="401637"/>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8698" name="Straight Arrow Connector 13"/>
          <p:cNvCxnSpPr>
            <a:cxnSpLocks noChangeShapeType="1"/>
          </p:cNvCxnSpPr>
          <p:nvPr/>
        </p:nvCxnSpPr>
        <p:spPr bwMode="auto">
          <a:xfrm flipV="1">
            <a:off x="2506663" y="3389313"/>
            <a:ext cx="311150" cy="315912"/>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8699" name="Straight Arrow Connector 13"/>
          <p:cNvCxnSpPr>
            <a:cxnSpLocks noChangeShapeType="1"/>
          </p:cNvCxnSpPr>
          <p:nvPr/>
        </p:nvCxnSpPr>
        <p:spPr bwMode="auto">
          <a:xfrm flipH="1">
            <a:off x="1563688" y="4979988"/>
            <a:ext cx="361950" cy="401637"/>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8700" name="Straight Arrow Connector 13"/>
          <p:cNvCxnSpPr>
            <a:cxnSpLocks noChangeShapeType="1"/>
          </p:cNvCxnSpPr>
          <p:nvPr/>
        </p:nvCxnSpPr>
        <p:spPr bwMode="auto">
          <a:xfrm flipV="1">
            <a:off x="7089775" y="1835150"/>
            <a:ext cx="685800" cy="0"/>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8701" name="Straight Arrow Connector 13"/>
          <p:cNvCxnSpPr>
            <a:cxnSpLocks noChangeShapeType="1"/>
          </p:cNvCxnSpPr>
          <p:nvPr/>
        </p:nvCxnSpPr>
        <p:spPr bwMode="auto">
          <a:xfrm flipH="1" flipV="1">
            <a:off x="7115175" y="2178050"/>
            <a:ext cx="660400" cy="0"/>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8702" name="Straight Arrow Connector 7"/>
          <p:cNvCxnSpPr>
            <a:cxnSpLocks noChangeShapeType="1"/>
          </p:cNvCxnSpPr>
          <p:nvPr/>
        </p:nvCxnSpPr>
        <p:spPr bwMode="auto">
          <a:xfrm>
            <a:off x="5014913" y="2568575"/>
            <a:ext cx="341312" cy="641350"/>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8703" name="Straight Arrow Connector 13"/>
          <p:cNvCxnSpPr>
            <a:cxnSpLocks noChangeShapeType="1"/>
          </p:cNvCxnSpPr>
          <p:nvPr/>
        </p:nvCxnSpPr>
        <p:spPr bwMode="auto">
          <a:xfrm flipH="1">
            <a:off x="6561138" y="2487613"/>
            <a:ext cx="1304925" cy="801687"/>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8704" name="Straight Arrow Connector 13"/>
          <p:cNvCxnSpPr>
            <a:cxnSpLocks noChangeShapeType="1"/>
          </p:cNvCxnSpPr>
          <p:nvPr/>
        </p:nvCxnSpPr>
        <p:spPr bwMode="auto">
          <a:xfrm flipH="1">
            <a:off x="5235575" y="1952625"/>
            <a:ext cx="552450" cy="0"/>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sp>
        <p:nvSpPr>
          <p:cNvPr id="28705" name="Oval 7"/>
          <p:cNvSpPr>
            <a:spLocks noChangeArrowheads="1"/>
          </p:cNvSpPr>
          <p:nvPr/>
        </p:nvSpPr>
        <p:spPr bwMode="auto">
          <a:xfrm>
            <a:off x="5372894" y="4704328"/>
            <a:ext cx="1139825"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latin typeface="Tahoma" panose="020B0604030504040204" pitchFamily="34" charset="0"/>
              </a:rPr>
              <a:t>11</a:t>
            </a:r>
          </a:p>
        </p:txBody>
      </p:sp>
      <p:sp>
        <p:nvSpPr>
          <p:cNvPr id="28706" name="Oval 7"/>
          <p:cNvSpPr>
            <a:spLocks noChangeArrowheads="1"/>
          </p:cNvSpPr>
          <p:nvPr/>
        </p:nvSpPr>
        <p:spPr bwMode="auto">
          <a:xfrm>
            <a:off x="7308729" y="4916530"/>
            <a:ext cx="1139825" cy="99060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latin typeface="Tahoma" panose="020B0604030504040204" pitchFamily="34" charset="0"/>
              </a:rPr>
              <a:t>12</a:t>
            </a:r>
          </a:p>
        </p:txBody>
      </p:sp>
      <p:cxnSp>
        <p:nvCxnSpPr>
          <p:cNvPr id="28707" name="Straight Arrow Connector 13"/>
          <p:cNvCxnSpPr>
            <a:cxnSpLocks noChangeShapeType="1"/>
          </p:cNvCxnSpPr>
          <p:nvPr/>
        </p:nvCxnSpPr>
        <p:spPr bwMode="auto">
          <a:xfrm flipH="1" flipV="1">
            <a:off x="6243241" y="4048608"/>
            <a:ext cx="1027112" cy="950913"/>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8708" name="Straight Arrow Connector 13"/>
          <p:cNvCxnSpPr>
            <a:cxnSpLocks noChangeShapeType="1"/>
          </p:cNvCxnSpPr>
          <p:nvPr/>
        </p:nvCxnSpPr>
        <p:spPr bwMode="auto">
          <a:xfrm flipV="1">
            <a:off x="6367463" y="3656013"/>
            <a:ext cx="919162" cy="0"/>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8709" name="Straight Arrow Connector 13"/>
          <p:cNvCxnSpPr>
            <a:cxnSpLocks noChangeShapeType="1"/>
          </p:cNvCxnSpPr>
          <p:nvPr/>
        </p:nvCxnSpPr>
        <p:spPr bwMode="auto">
          <a:xfrm flipV="1">
            <a:off x="6512719" y="5619750"/>
            <a:ext cx="747712" cy="0"/>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8710" name="Straight Arrow Connector 7"/>
          <p:cNvCxnSpPr>
            <a:cxnSpLocks noChangeShapeType="1"/>
          </p:cNvCxnSpPr>
          <p:nvPr/>
        </p:nvCxnSpPr>
        <p:spPr bwMode="auto">
          <a:xfrm>
            <a:off x="5756479" y="3991237"/>
            <a:ext cx="49213" cy="658813"/>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8711" name="Straight Arrow Connector 7"/>
          <p:cNvCxnSpPr>
            <a:cxnSpLocks noChangeShapeType="1"/>
          </p:cNvCxnSpPr>
          <p:nvPr/>
        </p:nvCxnSpPr>
        <p:spPr bwMode="auto">
          <a:xfrm>
            <a:off x="7971340" y="4217657"/>
            <a:ext cx="49212" cy="658812"/>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8712" name="Straight Arrow Connector 13"/>
          <p:cNvCxnSpPr>
            <a:cxnSpLocks noChangeShapeType="1"/>
          </p:cNvCxnSpPr>
          <p:nvPr/>
        </p:nvCxnSpPr>
        <p:spPr bwMode="auto">
          <a:xfrm flipH="1" flipV="1">
            <a:off x="4448969" y="5316137"/>
            <a:ext cx="736600" cy="0"/>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8713" name="Straight Arrow Connector 13"/>
          <p:cNvCxnSpPr>
            <a:cxnSpLocks noChangeShapeType="1"/>
          </p:cNvCxnSpPr>
          <p:nvPr/>
        </p:nvCxnSpPr>
        <p:spPr bwMode="auto">
          <a:xfrm flipV="1">
            <a:off x="1909763" y="5448300"/>
            <a:ext cx="1092200" cy="385763"/>
          </a:xfrm>
          <a:prstGeom prst="straightConnector1">
            <a:avLst/>
          </a:prstGeom>
          <a:noFill/>
          <a:ln w="381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0257379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421</TotalTime>
  <Words>907</Words>
  <Application>Microsoft Office PowerPoint</Application>
  <PresentationFormat>On-screen Show (4:3)</PresentationFormat>
  <Paragraphs>334</Paragraphs>
  <Slides>33</Slides>
  <Notes>18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4" baseType="lpstr">
      <vt:lpstr>Arial</vt:lpstr>
      <vt:lpstr>Calibri</vt:lpstr>
      <vt:lpstr>Calibri Light</vt:lpstr>
      <vt:lpstr>Impact</vt:lpstr>
      <vt:lpstr>ScratchFont</vt:lpstr>
      <vt:lpstr>Symbol</vt:lpstr>
      <vt:lpstr>Tahoma</vt:lpstr>
      <vt:lpstr>Times New Roman</vt:lpstr>
      <vt:lpstr>Wingdings</vt:lpstr>
      <vt:lpstr>Office Theme</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 Hulett</dc:creator>
  <cp:lastModifiedBy>WELDON JASIK</cp:lastModifiedBy>
  <cp:revision>77</cp:revision>
  <dcterms:created xsi:type="dcterms:W3CDTF">2017-03-11T15:11:48Z</dcterms:created>
  <dcterms:modified xsi:type="dcterms:W3CDTF">2018-03-20T02:27:28Z</dcterms:modified>
</cp:coreProperties>
</file>