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02" r:id="rId2"/>
    <p:sldId id="303" r:id="rId3"/>
    <p:sldId id="304" r:id="rId4"/>
    <p:sldId id="305" r:id="rId5"/>
    <p:sldId id="306" r:id="rId6"/>
    <p:sldId id="332" r:id="rId7"/>
    <p:sldId id="307" r:id="rId8"/>
    <p:sldId id="308" r:id="rId9"/>
    <p:sldId id="309" r:id="rId10"/>
    <p:sldId id="310" r:id="rId11"/>
    <p:sldId id="311" r:id="rId12"/>
    <p:sldId id="33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1" autoAdjust="0"/>
    <p:restoredTop sz="77321" autoAdjust="0"/>
  </p:normalViewPr>
  <p:slideViewPr>
    <p:cSldViewPr snapToGrid="0">
      <p:cViewPr varScale="1">
        <p:scale>
          <a:sx n="90" d="100"/>
          <a:sy n="90" d="100"/>
        </p:scale>
        <p:origin x="19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AFB5-F799-4D06-92DD-C51F6C49E2D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24C7C-75BF-40D7-9DD6-F528632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Material adapted from Kevin Wayne, Robert Sedgewick and Tim Roughgarden</a:t>
            </a:r>
          </a:p>
        </p:txBody>
      </p:sp>
    </p:spTree>
    <p:extLst>
      <p:ext uri="{BB962C8B-B14F-4D97-AF65-F5344CB8AC3E}">
        <p14:creationId xmlns:p14="http://schemas.microsoft.com/office/powerpoint/2010/main" val="3243064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Running time is n log n due to sorting.</a:t>
            </a:r>
          </a:p>
        </p:txBody>
      </p:sp>
    </p:spTree>
    <p:extLst>
      <p:ext uri="{BB962C8B-B14F-4D97-AF65-F5344CB8AC3E}">
        <p14:creationId xmlns:p14="http://schemas.microsoft.com/office/powerpoint/2010/main" val="2207134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585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43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3587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69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8794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5873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346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From  Tim RoughGarden</a:t>
            </a:r>
          </a:p>
        </p:txBody>
      </p:sp>
    </p:spTree>
    <p:extLst>
      <p:ext uri="{BB962C8B-B14F-4D97-AF65-F5344CB8AC3E}">
        <p14:creationId xmlns:p14="http://schemas.microsoft.com/office/powerpoint/2010/main" val="4077366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46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240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From  Tim RoughGarden</a:t>
            </a:r>
          </a:p>
        </p:txBody>
      </p:sp>
    </p:spTree>
    <p:extLst>
      <p:ext uri="{BB962C8B-B14F-4D97-AF65-F5344CB8AC3E}">
        <p14:creationId xmlns:p14="http://schemas.microsoft.com/office/powerpoint/2010/main" val="3076071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7052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4402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5855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5604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672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531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6234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651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260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From Wikipedia.</a:t>
            </a:r>
          </a:p>
        </p:txBody>
      </p:sp>
    </p:spTree>
    <p:extLst>
      <p:ext uri="{BB962C8B-B14F-4D97-AF65-F5344CB8AC3E}">
        <p14:creationId xmlns:p14="http://schemas.microsoft.com/office/powerpoint/2010/main" val="24510668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4923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799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Iteratively make myopic decisions by taking the largest denominations each time.</a:t>
            </a:r>
          </a:p>
        </p:txBody>
      </p:sp>
    </p:spTree>
    <p:extLst>
      <p:ext uri="{BB962C8B-B14F-4D97-AF65-F5344CB8AC3E}">
        <p14:creationId xmlns:p14="http://schemas.microsoft.com/office/powerpoint/2010/main" val="325657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Iteratively make myopic decisions by taking the largest denominations each time.</a:t>
            </a:r>
          </a:p>
        </p:txBody>
      </p:sp>
    </p:spTree>
    <p:extLst>
      <p:ext uri="{BB962C8B-B14F-4D97-AF65-F5344CB8AC3E}">
        <p14:creationId xmlns:p14="http://schemas.microsoft.com/office/powerpoint/2010/main" val="89583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From Tim Roughgarden</a:t>
            </a:r>
          </a:p>
        </p:txBody>
      </p:sp>
    </p:spTree>
    <p:extLst>
      <p:ext uri="{BB962C8B-B14F-4D97-AF65-F5344CB8AC3E}">
        <p14:creationId xmlns:p14="http://schemas.microsoft.com/office/powerpoint/2010/main" val="339892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From Tim Roughgarden</a:t>
            </a:r>
          </a:p>
        </p:txBody>
      </p:sp>
    </p:spTree>
    <p:extLst>
      <p:ext uri="{BB962C8B-B14F-4D97-AF65-F5344CB8AC3E}">
        <p14:creationId xmlns:p14="http://schemas.microsoft.com/office/powerpoint/2010/main" val="323282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From Tim Roughgarden</a:t>
            </a:r>
          </a:p>
          <a:p>
            <a:pPr eaLnBrk="1" hangingPunct="1"/>
            <a:r>
              <a:rPr lang="en-US" altLang="en-US" dirty="0"/>
              <a:t>Running time is n log n due to sorting.</a:t>
            </a:r>
          </a:p>
        </p:txBody>
      </p:sp>
    </p:spTree>
    <p:extLst>
      <p:ext uri="{BB962C8B-B14F-4D97-AF65-F5344CB8AC3E}">
        <p14:creationId xmlns:p14="http://schemas.microsoft.com/office/powerpoint/2010/main" val="369885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5200650" y="6136701"/>
            <a:ext cx="3832139" cy="5847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Autofit/>
          </a:bodyPr>
          <a:lstStyle>
            <a:lvl1pPr>
              <a:spcBef>
                <a:spcPct val="50000"/>
              </a:spcBef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ct val="50000"/>
              </a:spcBef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ct val="50000"/>
              </a:spcBef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ct val="50000"/>
              </a:spcBef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ct val="50000"/>
              </a:spcBef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 smtClean="0">
                <a:latin typeface="ScratchFont" pitchFamily="2" charset="0"/>
              </a:rPr>
              <a:t>Greedy</a:t>
            </a:r>
            <a:r>
              <a:rPr lang="en-US" altLang="en-US" sz="3200" baseline="0" dirty="0" smtClean="0">
                <a:latin typeface="ScratchFont" pitchFamily="2" charset="0"/>
              </a:rPr>
              <a:t> </a:t>
            </a:r>
            <a:r>
              <a:rPr lang="en-US" altLang="en-US" sz="3200" dirty="0" smtClean="0">
                <a:latin typeface="ScratchFont" pitchFamily="2" charset="0"/>
              </a:rPr>
              <a:t>Algorithms</a:t>
            </a:r>
            <a:endParaRPr lang="en-US" altLang="en-US" sz="3200" dirty="0">
              <a:latin typeface="Scratch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1CDB-1A11-48BD-B220-FB3FD2100E0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5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Algorithms and Data Structures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267739" y="1477963"/>
            <a:ext cx="380006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>
                <a:latin typeface="Tahoma" panose="020B0604030504040204" pitchFamily="34" charset="0"/>
              </a:rPr>
              <a:t>Job Scheduling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>
                <a:latin typeface="Tahoma" panose="020B0604030504040204" pitchFamily="34" charset="0"/>
              </a:rPr>
              <a:t>Fractional Knapsack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>
                <a:latin typeface="Tahoma" panose="020B0604030504040204" pitchFamily="34" charset="0"/>
              </a:rPr>
              <a:t>Prim’s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>
                <a:latin typeface="Tahoma" panose="020B0604030504040204" pitchFamily="34" charset="0"/>
              </a:rPr>
              <a:t>Kruskal’s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>
                <a:latin typeface="Tahoma" panose="020B0604030504040204" pitchFamily="34" charset="0"/>
              </a:rPr>
              <a:t>Clustering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>
                <a:latin typeface="Tahoma" panose="020B0604030504040204" pitchFamily="34" charset="0"/>
              </a:rPr>
              <a:t>Huffman Codes</a:t>
            </a: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8" y="1477963"/>
            <a:ext cx="48387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1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57200" y="1447800"/>
            <a:ext cx="8305800" cy="31085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Given weights and values of n items, we need put these items in a knapsack of capacity W to get the maximum total value in the knapsack.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basic idea of greedy approach is to take highest value/weight ratio and add as much as we can. Repeat with sub-problem.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Fractional Knapsack</a:t>
            </a:r>
          </a:p>
        </p:txBody>
      </p:sp>
    </p:spTree>
    <p:extLst>
      <p:ext uri="{BB962C8B-B14F-4D97-AF65-F5344CB8AC3E}">
        <p14:creationId xmlns:p14="http://schemas.microsoft.com/office/powerpoint/2010/main" val="5426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57200" y="1447800"/>
            <a:ext cx="83058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	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Knapsack capacity = 50lbs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Item 1: $60, 10lbs and ratio 6/1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Item 2: $100, 20lbs and ratio 5/1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Item 3: $120, 30lbs and ratio 4/1</a:t>
            </a:r>
          </a:p>
          <a:p>
            <a:pPr marL="0" indent="0">
              <a:spcBef>
                <a:spcPct val="0"/>
              </a:spcBef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Value: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$240 by taking $60 of first item, $100 of second item and $80 of third item for weights 10, 20, and 20 respectively.</a:t>
            </a:r>
          </a:p>
        </p:txBody>
      </p:sp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Fractional Knapsack</a:t>
            </a:r>
          </a:p>
        </p:txBody>
      </p:sp>
    </p:spTree>
    <p:extLst>
      <p:ext uri="{BB962C8B-B14F-4D97-AF65-F5344CB8AC3E}">
        <p14:creationId xmlns:p14="http://schemas.microsoft.com/office/powerpoint/2010/main" val="3658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Intervals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560443" y="2743201"/>
            <a:ext cx="1620079" cy="28161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2107096" y="3163956"/>
            <a:ext cx="2309192" cy="39757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454964" y="3655942"/>
            <a:ext cx="407505" cy="0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7215809" y="3004931"/>
            <a:ext cx="917713" cy="6626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6500191" y="2587488"/>
            <a:ext cx="1056862" cy="6625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405847" y="3955774"/>
            <a:ext cx="786849" cy="19879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81000" y="1295400"/>
            <a:ext cx="8610600" cy="49182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Given an undirected weighted graph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V,E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want to find a subset of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the minimum total weight that connects all the nodes into a tree – in other words we want to connect a bunch of stuff together as cheap as possible.</a:t>
            </a:r>
          </a:p>
          <a:p>
            <a:pPr marL="0" indent="0"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Fast Greedy Algorithms: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Primm’s [1957, also Dijkstra 1959, Jarnik 1930]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Kruskal’s [1956]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 log n</a:t>
            </a:r>
          </a:p>
        </p:txBody>
      </p:sp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26515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Prim’s </a:t>
            </a:r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Algorithm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447800" y="1854880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0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181600" y="1737626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971158" y="4319139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3</a:t>
            </a:r>
          </a:p>
        </p:txBody>
      </p:sp>
      <p:sp>
        <p:nvSpPr>
          <p:cNvPr id="18439" name="Oval 4"/>
          <p:cNvSpPr>
            <a:spLocks noChangeArrowheads="1"/>
          </p:cNvSpPr>
          <p:nvPr/>
        </p:nvSpPr>
        <p:spPr bwMode="auto">
          <a:xfrm>
            <a:off x="5867400" y="4495800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2</a:t>
            </a:r>
          </a:p>
        </p:txBody>
      </p:sp>
      <p:cxnSp>
        <p:nvCxnSpPr>
          <p:cNvPr id="18443" name="Straight Connector 10"/>
          <p:cNvCxnSpPr>
            <a:cxnSpLocks noChangeShapeType="1"/>
            <a:stCxn id="18437" idx="2"/>
            <a:endCxn id="18436" idx="6"/>
          </p:cNvCxnSpPr>
          <p:nvPr/>
        </p:nvCxnSpPr>
        <p:spPr bwMode="auto">
          <a:xfrm flipH="1">
            <a:off x="2378075" y="2212289"/>
            <a:ext cx="2803525" cy="11725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Straight Connector 10"/>
          <p:cNvCxnSpPr>
            <a:cxnSpLocks noChangeShapeType="1"/>
            <a:stCxn id="18436" idx="4"/>
            <a:endCxn id="18438" idx="0"/>
          </p:cNvCxnSpPr>
          <p:nvPr/>
        </p:nvCxnSpPr>
        <p:spPr bwMode="auto">
          <a:xfrm flipH="1">
            <a:off x="1436296" y="2804205"/>
            <a:ext cx="476642" cy="151493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Straight Connector 10"/>
          <p:cNvCxnSpPr>
            <a:cxnSpLocks noChangeShapeType="1"/>
            <a:stCxn id="18439" idx="2"/>
            <a:endCxn id="18438" idx="6"/>
          </p:cNvCxnSpPr>
          <p:nvPr/>
        </p:nvCxnSpPr>
        <p:spPr bwMode="auto">
          <a:xfrm flipH="1" flipV="1">
            <a:off x="1901433" y="4793802"/>
            <a:ext cx="3965967" cy="176661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Straight Connector 10"/>
          <p:cNvCxnSpPr>
            <a:cxnSpLocks noChangeShapeType="1"/>
            <a:stCxn id="18439" idx="0"/>
            <a:endCxn id="18437" idx="4"/>
          </p:cNvCxnSpPr>
          <p:nvPr/>
        </p:nvCxnSpPr>
        <p:spPr bwMode="auto">
          <a:xfrm flipH="1" flipV="1">
            <a:off x="5646738" y="2686951"/>
            <a:ext cx="685800" cy="180884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3221719" y="1604730"/>
            <a:ext cx="51208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ahoma" panose="020B0604030504040204" pitchFamily="34" charset="0"/>
              </a:rPr>
              <a:t>1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6003635" y="3052190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3866696" y="2905349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1101497" y="3171252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3354614" y="4894946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31" name="Straight Connector 10"/>
          <p:cNvCxnSpPr>
            <a:cxnSpLocks noChangeShapeType="1"/>
            <a:stCxn id="18439" idx="1"/>
            <a:endCxn id="18436" idx="5"/>
          </p:cNvCxnSpPr>
          <p:nvPr/>
        </p:nvCxnSpPr>
        <p:spPr bwMode="auto">
          <a:xfrm flipH="1" flipV="1">
            <a:off x="2241839" y="2665180"/>
            <a:ext cx="3761797" cy="196964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7467600" y="2780515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4</a:t>
            </a:r>
          </a:p>
        </p:txBody>
      </p:sp>
      <p:cxnSp>
        <p:nvCxnSpPr>
          <p:cNvPr id="47" name="Straight Connector 10"/>
          <p:cNvCxnSpPr>
            <a:cxnSpLocks noChangeShapeType="1"/>
            <a:stCxn id="46" idx="1"/>
            <a:endCxn id="18437" idx="6"/>
          </p:cNvCxnSpPr>
          <p:nvPr/>
        </p:nvCxnSpPr>
        <p:spPr bwMode="auto">
          <a:xfrm flipH="1" flipV="1">
            <a:off x="6111875" y="2212289"/>
            <a:ext cx="1491961" cy="707251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10"/>
          <p:cNvCxnSpPr>
            <a:cxnSpLocks noChangeShapeType="1"/>
            <a:stCxn id="46" idx="3"/>
            <a:endCxn id="18439" idx="7"/>
          </p:cNvCxnSpPr>
          <p:nvPr/>
        </p:nvCxnSpPr>
        <p:spPr bwMode="auto">
          <a:xfrm flipH="1">
            <a:off x="6661439" y="3590815"/>
            <a:ext cx="942397" cy="104401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6876596" y="2067932"/>
            <a:ext cx="591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7184118" y="4055955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74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57200" y="1600200"/>
            <a:ext cx="8610600" cy="35148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 idea: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Maintain a set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starts out with a single node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 the smallest weighted edge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u, 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that connects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800" dirty="0"/>
              <a:t>∈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800" dirty="0"/>
              <a:t>∉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the MST, add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Repeat until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Prim’s </a:t>
            </a:r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967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Kruskal’s Algorithm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447800" y="1854880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0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181600" y="1737626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736096" y="3826214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3</a:t>
            </a:r>
          </a:p>
        </p:txBody>
      </p:sp>
      <p:sp>
        <p:nvSpPr>
          <p:cNvPr id="18439" name="Oval 4"/>
          <p:cNvSpPr>
            <a:spLocks noChangeArrowheads="1"/>
          </p:cNvSpPr>
          <p:nvPr/>
        </p:nvSpPr>
        <p:spPr bwMode="auto">
          <a:xfrm>
            <a:off x="5867400" y="4495800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2</a:t>
            </a:r>
          </a:p>
        </p:txBody>
      </p:sp>
      <p:cxnSp>
        <p:nvCxnSpPr>
          <p:cNvPr id="18443" name="Straight Connector 10"/>
          <p:cNvCxnSpPr>
            <a:cxnSpLocks noChangeShapeType="1"/>
            <a:stCxn id="18437" idx="2"/>
            <a:endCxn id="18436" idx="6"/>
          </p:cNvCxnSpPr>
          <p:nvPr/>
        </p:nvCxnSpPr>
        <p:spPr bwMode="auto">
          <a:xfrm flipH="1">
            <a:off x="2378075" y="2212289"/>
            <a:ext cx="2803525" cy="11725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Straight Connector 10"/>
          <p:cNvCxnSpPr>
            <a:cxnSpLocks noChangeShapeType="1"/>
            <a:stCxn id="18436" idx="4"/>
            <a:endCxn id="18438" idx="0"/>
          </p:cNvCxnSpPr>
          <p:nvPr/>
        </p:nvCxnSpPr>
        <p:spPr bwMode="auto">
          <a:xfrm flipH="1">
            <a:off x="1201234" y="2804205"/>
            <a:ext cx="711704" cy="102200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Straight Connector 10"/>
          <p:cNvCxnSpPr>
            <a:cxnSpLocks noChangeShapeType="1"/>
            <a:stCxn id="18439" idx="2"/>
            <a:endCxn id="18438" idx="6"/>
          </p:cNvCxnSpPr>
          <p:nvPr/>
        </p:nvCxnSpPr>
        <p:spPr bwMode="auto">
          <a:xfrm flipH="1" flipV="1">
            <a:off x="1666371" y="4300877"/>
            <a:ext cx="4201029" cy="66958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Straight Connector 10"/>
          <p:cNvCxnSpPr>
            <a:cxnSpLocks noChangeShapeType="1"/>
            <a:stCxn id="18439" idx="0"/>
            <a:endCxn id="18437" idx="4"/>
          </p:cNvCxnSpPr>
          <p:nvPr/>
        </p:nvCxnSpPr>
        <p:spPr bwMode="auto">
          <a:xfrm flipH="1" flipV="1">
            <a:off x="5646738" y="2686951"/>
            <a:ext cx="685800" cy="180884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3221719" y="1604730"/>
            <a:ext cx="51208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ahoma" panose="020B0604030504040204" pitchFamily="34" charset="0"/>
              </a:rPr>
              <a:t>1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076810" y="5078067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3866696" y="2905349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1045004" y="3006418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3365928" y="4708852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31" name="Straight Connector 10"/>
          <p:cNvCxnSpPr>
            <a:cxnSpLocks noChangeShapeType="1"/>
            <a:stCxn id="18439" idx="1"/>
            <a:endCxn id="18436" idx="5"/>
          </p:cNvCxnSpPr>
          <p:nvPr/>
        </p:nvCxnSpPr>
        <p:spPr bwMode="auto">
          <a:xfrm flipH="1" flipV="1">
            <a:off x="2241839" y="2665180"/>
            <a:ext cx="3761797" cy="196964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7467600" y="2780515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4</a:t>
            </a:r>
          </a:p>
        </p:txBody>
      </p:sp>
      <p:cxnSp>
        <p:nvCxnSpPr>
          <p:cNvPr id="47" name="Straight Connector 10"/>
          <p:cNvCxnSpPr>
            <a:cxnSpLocks noChangeShapeType="1"/>
            <a:stCxn id="46" idx="1"/>
            <a:endCxn id="18437" idx="6"/>
          </p:cNvCxnSpPr>
          <p:nvPr/>
        </p:nvCxnSpPr>
        <p:spPr bwMode="auto">
          <a:xfrm flipH="1" flipV="1">
            <a:off x="6111875" y="2212289"/>
            <a:ext cx="1491961" cy="707251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10"/>
          <p:cNvCxnSpPr>
            <a:cxnSpLocks noChangeShapeType="1"/>
            <a:stCxn id="46" idx="3"/>
            <a:endCxn id="18439" idx="7"/>
          </p:cNvCxnSpPr>
          <p:nvPr/>
        </p:nvCxnSpPr>
        <p:spPr bwMode="auto">
          <a:xfrm flipH="1">
            <a:off x="6661439" y="3590815"/>
            <a:ext cx="942397" cy="104401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6876596" y="2067932"/>
            <a:ext cx="591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7184118" y="4055955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638703" y="5462262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5</a:t>
            </a:r>
          </a:p>
        </p:txBody>
      </p:sp>
      <p:cxnSp>
        <p:nvCxnSpPr>
          <p:cNvPr id="25" name="Straight Connector 10"/>
          <p:cNvCxnSpPr>
            <a:cxnSpLocks noChangeShapeType="1"/>
            <a:stCxn id="18438" idx="4"/>
            <a:endCxn id="24" idx="1"/>
          </p:cNvCxnSpPr>
          <p:nvPr/>
        </p:nvCxnSpPr>
        <p:spPr bwMode="auto">
          <a:xfrm>
            <a:off x="1201234" y="4775539"/>
            <a:ext cx="573705" cy="82574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5912046" y="3053599"/>
            <a:ext cx="512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396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57200" y="1600200"/>
            <a:ext cx="86106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Pseudocode: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Sort the edges in increasing order of weight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i = 1 to 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Take the minimum weight edge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connects two disjoint nodes, then connect them (use union-find)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Otherwise, ignore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try the next edge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18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81000" y="1676400"/>
            <a:ext cx="8610600" cy="379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know k:= # of clusters desired. [In practice, can experiment with a range of values]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Call points p &amp; q separated if they're assigned to different clusters.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Given a distance measure d and k, compute the k-clustering with maximum spacing.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0492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Max-Spacing k-Clusterings</a:t>
            </a: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217488" y="1952625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0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011238" y="2951162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5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62140" y="3757612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8</a:t>
            </a: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969962" y="4710112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2</a:t>
            </a:r>
          </a:p>
        </p:txBody>
      </p:sp>
      <p:sp>
        <p:nvSpPr>
          <p:cNvPr id="22535" name="Oval 4"/>
          <p:cNvSpPr>
            <a:spLocks noChangeArrowheads="1"/>
          </p:cNvSpPr>
          <p:nvPr/>
        </p:nvSpPr>
        <p:spPr bwMode="auto">
          <a:xfrm>
            <a:off x="6533126" y="1809412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7</a:t>
            </a:r>
          </a:p>
        </p:txBody>
      </p:sp>
      <p:sp>
        <p:nvSpPr>
          <p:cNvPr id="22536" name="Oval 4"/>
          <p:cNvSpPr>
            <a:spLocks noChangeArrowheads="1"/>
          </p:cNvSpPr>
          <p:nvPr/>
        </p:nvSpPr>
        <p:spPr bwMode="auto">
          <a:xfrm>
            <a:off x="7696200" y="1952625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3</a:t>
            </a:r>
          </a:p>
        </p:txBody>
      </p:sp>
      <p:sp>
        <p:nvSpPr>
          <p:cNvPr id="22537" name="Oval 4"/>
          <p:cNvSpPr>
            <a:spLocks noChangeArrowheads="1"/>
          </p:cNvSpPr>
          <p:nvPr/>
        </p:nvSpPr>
        <p:spPr bwMode="auto">
          <a:xfrm>
            <a:off x="7696200" y="3141663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9</a:t>
            </a:r>
          </a:p>
        </p:txBody>
      </p:sp>
      <p:sp>
        <p:nvSpPr>
          <p:cNvPr id="22543" name="Oval 4"/>
          <p:cNvSpPr>
            <a:spLocks noChangeArrowheads="1"/>
          </p:cNvSpPr>
          <p:nvPr/>
        </p:nvSpPr>
        <p:spPr bwMode="auto">
          <a:xfrm>
            <a:off x="2784930" y="1572418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2544" name="Oval 4"/>
          <p:cNvSpPr>
            <a:spLocks noChangeArrowheads="1"/>
          </p:cNvSpPr>
          <p:nvPr/>
        </p:nvSpPr>
        <p:spPr bwMode="auto">
          <a:xfrm>
            <a:off x="3990806" y="1433393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1</a:t>
            </a:r>
          </a:p>
        </p:txBody>
      </p:sp>
      <p:sp>
        <p:nvSpPr>
          <p:cNvPr id="22545" name="Oval 4"/>
          <p:cNvSpPr>
            <a:spLocks noChangeArrowheads="1"/>
          </p:cNvSpPr>
          <p:nvPr/>
        </p:nvSpPr>
        <p:spPr bwMode="auto">
          <a:xfrm>
            <a:off x="3635036" y="2476499"/>
            <a:ext cx="930275" cy="9493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322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Motivating Reasons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46652" y="1274763"/>
            <a:ext cx="8292548" cy="26776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Another tool in your toolbox – easy to implement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Minimum Spanning Trees solve optimally Computer/Transportation/Water Supply Network Problems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Electrical Grids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Compression – Huffman Trees</a:t>
            </a:r>
          </a:p>
        </p:txBody>
      </p:sp>
      <p:pic>
        <p:nvPicPr>
          <p:cNvPr id="1638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83" y="3952419"/>
            <a:ext cx="2842591" cy="208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66" y="4173248"/>
            <a:ext cx="3807008" cy="22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81000" y="1676400"/>
            <a:ext cx="8610600" cy="4228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Initially, each point in a separate cluster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Repeat until only k clusters: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Let p, q = closest pair of separated points (determines the current spacing)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-Merge the clusters containing p &amp; q into a single cluster.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Just like Kruskal's MST algorithm, but stopped early.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-Points are vertices, distances are edge costs, point pairs are edges. Called single-link clustering.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-clustering is one approach to unsupervised learning</a:t>
            </a:r>
          </a:p>
        </p:txBody>
      </p:sp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0693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Fax Machines</a:t>
            </a:r>
          </a:p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</a:p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Audio, Video, Images(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Lossy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Variations on ASCII</a:t>
            </a:r>
          </a:p>
          <a:p>
            <a:pPr lvl="1"/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min number of bits needed</a:t>
            </a:r>
          </a:p>
          <a:p>
            <a:pPr lvl="1"/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cost of savings</a:t>
            </a:r>
          </a:p>
          <a:p>
            <a:pPr lvl="1"/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  <a:p>
            <a:pPr lvl="1"/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modifications</a:t>
            </a:r>
          </a:p>
        </p:txBody>
      </p:sp>
      <p:sp>
        <p:nvSpPr>
          <p:cNvPr id="5" name="WordArt 11"/>
          <p:cNvSpPr>
            <a:spLocks noChangeArrowheads="1" noChangeShapeType="1" noTextEdit="1"/>
          </p:cNvSpPr>
          <p:nvPr/>
        </p:nvSpPr>
        <p:spPr bwMode="auto">
          <a:xfrm>
            <a:off x="1219200" y="173037"/>
            <a:ext cx="6705600" cy="1274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Encoding and Compression of Data</a:t>
            </a:r>
          </a:p>
        </p:txBody>
      </p:sp>
    </p:spTree>
    <p:extLst>
      <p:ext uri="{BB962C8B-B14F-4D97-AF65-F5344CB8AC3E}">
        <p14:creationId xmlns:p14="http://schemas.microsoft.com/office/powerpoint/2010/main" val="1540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Huffman Codes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47800"/>
            <a:ext cx="8458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To encode English text, we need 26 lower case letters, 26 upper case letters, and a handful of punctuation</a:t>
            </a:r>
          </a:p>
          <a:p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We can get by with 64 characters (6 bits) in all</a:t>
            </a:r>
          </a:p>
          <a:p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Each character is therefore 6 bits wide</a:t>
            </a:r>
          </a:p>
          <a:p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We can do better, provided: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Some characters are more frequent than others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Characters may be different bit widths, so that for example,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use only one or two bits, while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uses several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We have a way of decoding the bit stream</a:t>
            </a:r>
          </a:p>
          <a:p>
            <a:pPr lvl="2"/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Must tell where each character begins and ends</a:t>
            </a:r>
          </a:p>
        </p:txBody>
      </p:sp>
    </p:spTree>
    <p:extLst>
      <p:ext uri="{BB962C8B-B14F-4D97-AF65-F5344CB8AC3E}">
        <p14:creationId xmlns:p14="http://schemas.microsoft.com/office/powerpoint/2010/main" val="22922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Huffman Codes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47800"/>
            <a:ext cx="8458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l-GR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= {A, B, C, D} and a fixed length encoding could be {00, 01, 10, 11}.</a:t>
            </a:r>
          </a:p>
          <a:p>
            <a:pPr marL="0" indent="0">
              <a:buNone/>
            </a:pP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Suppose we tried a variable length encoding of {0, 01, 10, 1}.</a:t>
            </a:r>
          </a:p>
          <a:p>
            <a:pPr marL="0" indent="0">
              <a:buNone/>
            </a:pP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What is 010 an encoding of?</a:t>
            </a:r>
          </a:p>
          <a:p>
            <a:pPr marL="0" indent="0">
              <a:buNone/>
            </a:pPr>
            <a:r>
              <a:rPr lang="en-US" alt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or BA or AC</a:t>
            </a:r>
          </a:p>
          <a:p>
            <a:pPr marL="0" indent="0">
              <a:buNone/>
            </a:pPr>
            <a:r>
              <a:rPr lang="en-US" alt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Prefix Free Codes – 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ensure no encodings are a prefix of another one.</a:t>
            </a:r>
          </a:p>
          <a:p>
            <a:pPr marL="0" indent="0">
              <a:buNone/>
            </a:pPr>
            <a:r>
              <a:rPr lang="en-US" alt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0,10,110,111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en-US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5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Huffman Codes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495800"/>
            <a:ext cx="83058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Length: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2 bits per character</a:t>
            </a:r>
          </a:p>
          <a:p>
            <a:pPr marL="0" indent="0">
              <a:buNone/>
            </a:pPr>
            <a:r>
              <a:rPr lang="en-US" altLang="en-US" sz="28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Length: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.55(1) + .30(2) + .1(3) + .05(3)</a:t>
            </a:r>
          </a:p>
          <a:p>
            <a:pPr marL="0" indent="0">
              <a:buNone/>
            </a:pPr>
            <a:r>
              <a:rPr lang="en-US" altLang="en-US" sz="28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= 1.6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57200" y="1534318"/>
          <a:ext cx="8305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8291161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4426273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917718018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420840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Σ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Fixed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Variable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8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616752"/>
                  </a:ext>
                </a:extLst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698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560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138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6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Huffman Codes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47800"/>
            <a:ext cx="8458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To optimize prefix free encoding for a given set of character frequencies.</a:t>
            </a:r>
          </a:p>
          <a:p>
            <a:pPr marL="0" indent="0">
              <a:buNone/>
            </a:pPr>
            <a:endParaRPr lang="en-US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8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 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binary codes ↔ binary trees</a:t>
            </a:r>
          </a:p>
          <a:p>
            <a:pPr marL="0" indent="0">
              <a:buNone/>
            </a:pPr>
            <a:endParaRPr lang="en-US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8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708797" y="4670301"/>
            <a:ext cx="457200" cy="511629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703759" y="4033157"/>
            <a:ext cx="457200" cy="511629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578799" y="4657164"/>
            <a:ext cx="457200" cy="511629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290512" y="5301361"/>
            <a:ext cx="457200" cy="511629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4642947" y="6149663"/>
            <a:ext cx="457200" cy="511629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687081" y="5256924"/>
            <a:ext cx="457200" cy="511629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648355" y="6047449"/>
            <a:ext cx="457200" cy="511629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C</a:t>
            </a:r>
          </a:p>
        </p:txBody>
      </p:sp>
      <p:cxnSp>
        <p:nvCxnSpPr>
          <p:cNvPr id="13" name="Straight Connector 10"/>
          <p:cNvCxnSpPr>
            <a:cxnSpLocks noChangeShapeType="1"/>
            <a:stCxn id="7" idx="3"/>
            <a:endCxn id="6" idx="7"/>
          </p:cNvCxnSpPr>
          <p:nvPr/>
        </p:nvCxnSpPr>
        <p:spPr bwMode="auto">
          <a:xfrm flipH="1">
            <a:off x="2099042" y="4469860"/>
            <a:ext cx="671672" cy="27536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0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3094004" y="4469860"/>
            <a:ext cx="551750" cy="26223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0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3077326" y="5093867"/>
            <a:ext cx="568428" cy="23798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0"/>
          <p:cNvCxnSpPr>
            <a:cxnSpLocks noChangeShapeType="1"/>
            <a:stCxn id="9" idx="3"/>
            <a:endCxn id="12" idx="7"/>
          </p:cNvCxnSpPr>
          <p:nvPr/>
        </p:nvCxnSpPr>
        <p:spPr bwMode="auto">
          <a:xfrm flipH="1">
            <a:off x="4038600" y="5738064"/>
            <a:ext cx="318867" cy="384311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  <a:stCxn id="10" idx="0"/>
            <a:endCxn id="9" idx="5"/>
          </p:cNvCxnSpPr>
          <p:nvPr/>
        </p:nvCxnSpPr>
        <p:spPr bwMode="auto">
          <a:xfrm flipH="1" flipV="1">
            <a:off x="4680757" y="5738064"/>
            <a:ext cx="190790" cy="41159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10"/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3969044" y="5093867"/>
            <a:ext cx="388423" cy="28242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7" name="TextBox 16386"/>
          <p:cNvSpPr txBox="1"/>
          <p:nvPr/>
        </p:nvSpPr>
        <p:spPr>
          <a:xfrm>
            <a:off x="2176362" y="423314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3449" y="486812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72010" y="560422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80643" y="422628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82433" y="4849467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14900" y="558578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6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387" grpId="0"/>
      <p:bldP spid="36" grpId="0"/>
      <p:bldP spid="37" grpId="0"/>
      <p:bldP spid="41" grpId="0"/>
      <p:bldP spid="42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Huffman Codes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Idea is to divide and conquer with a top down approach(Shannon-Fano) but it is suboptimal.</a:t>
            </a:r>
          </a:p>
          <a:p>
            <a:pPr marL="0" indent="0">
              <a:buNone/>
            </a:pPr>
            <a:endParaRPr lang="en-US" altLang="en-US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Huffman’s idea was to take a bottom up approach.</a:t>
            </a:r>
          </a:p>
        </p:txBody>
      </p:sp>
    </p:spTree>
    <p:extLst>
      <p:ext uri="{BB962C8B-B14F-4D97-AF65-F5344CB8AC3E}">
        <p14:creationId xmlns:p14="http://schemas.microsoft.com/office/powerpoint/2010/main" val="20419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Huffman Codes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47800"/>
            <a:ext cx="8458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06273" y="3505414"/>
            <a:ext cx="457200" cy="511629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404962" y="2536352"/>
            <a:ext cx="457200" cy="511629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4042312" y="3527694"/>
            <a:ext cx="457200" cy="511629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833462" y="3488871"/>
            <a:ext cx="457200" cy="511629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B</a:t>
            </a:r>
          </a:p>
        </p:txBody>
      </p:sp>
      <p:cxnSp>
        <p:nvCxnSpPr>
          <p:cNvPr id="15" name="Straight Connector 10"/>
          <p:cNvCxnSpPr>
            <a:cxnSpLocks noChangeShapeType="1"/>
            <a:stCxn id="8" idx="1"/>
            <a:endCxn id="121" idx="5"/>
          </p:cNvCxnSpPr>
          <p:nvPr/>
        </p:nvCxnSpPr>
        <p:spPr bwMode="auto">
          <a:xfrm flipH="1" flipV="1">
            <a:off x="1733420" y="2160481"/>
            <a:ext cx="738497" cy="45079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0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2223707" y="2973055"/>
            <a:ext cx="248210" cy="59074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10"/>
          <p:cNvCxnSpPr>
            <a:cxnSpLocks noChangeShapeType="1"/>
            <a:stCxn id="93" idx="1"/>
            <a:endCxn id="8" idx="5"/>
          </p:cNvCxnSpPr>
          <p:nvPr/>
        </p:nvCxnSpPr>
        <p:spPr bwMode="auto">
          <a:xfrm flipH="1" flipV="1">
            <a:off x="2795207" y="2973055"/>
            <a:ext cx="775127" cy="63103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172200" y="1524000"/>
          <a:ext cx="2590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60855248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0593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Σ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Frequencies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543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024439"/>
                  </a:ext>
                </a:extLst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87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2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940795"/>
                  </a:ext>
                </a:extLst>
              </a:tr>
            </a:tbl>
          </a:graphicData>
        </a:graphic>
      </p:graphicFrame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2943930" y="3556487"/>
            <a:ext cx="457200" cy="511629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93" name="Oval 4"/>
          <p:cNvSpPr>
            <a:spLocks noChangeArrowheads="1"/>
          </p:cNvSpPr>
          <p:nvPr/>
        </p:nvSpPr>
        <p:spPr bwMode="auto">
          <a:xfrm>
            <a:off x="3503379" y="3529168"/>
            <a:ext cx="457200" cy="511629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3114600" y="4651549"/>
            <a:ext cx="457200" cy="511629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C</a:t>
            </a:r>
          </a:p>
        </p:txBody>
      </p:sp>
      <p:cxnSp>
        <p:nvCxnSpPr>
          <p:cNvPr id="95" name="Straight Connector 10"/>
          <p:cNvCxnSpPr>
            <a:cxnSpLocks noChangeShapeType="1"/>
            <a:stCxn id="93" idx="3"/>
            <a:endCxn id="94" idx="0"/>
          </p:cNvCxnSpPr>
          <p:nvPr/>
        </p:nvCxnSpPr>
        <p:spPr bwMode="auto">
          <a:xfrm flipH="1">
            <a:off x="3343200" y="3965871"/>
            <a:ext cx="227134" cy="68567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10"/>
          <p:cNvCxnSpPr>
            <a:cxnSpLocks noChangeShapeType="1"/>
            <a:stCxn id="97" idx="0"/>
            <a:endCxn id="93" idx="5"/>
          </p:cNvCxnSpPr>
          <p:nvPr/>
        </p:nvCxnSpPr>
        <p:spPr bwMode="auto">
          <a:xfrm flipH="1" flipV="1">
            <a:off x="3893624" y="3965871"/>
            <a:ext cx="377288" cy="68466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Oval 4"/>
          <p:cNvSpPr>
            <a:spLocks noChangeArrowheads="1"/>
          </p:cNvSpPr>
          <p:nvPr/>
        </p:nvSpPr>
        <p:spPr bwMode="auto">
          <a:xfrm>
            <a:off x="4042312" y="4650536"/>
            <a:ext cx="457200" cy="511629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D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6172200" y="4191000"/>
          <a:ext cx="2590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4156560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382579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0422059"/>
                  </a:ext>
                </a:extLst>
              </a:tr>
            </a:tbl>
          </a:graphicData>
        </a:graphic>
      </p:graphicFrame>
      <p:cxnSp>
        <p:nvCxnSpPr>
          <p:cNvPr id="110" name="Straight Connector 109"/>
          <p:cNvCxnSpPr>
            <a:cxnSpLocks/>
          </p:cNvCxnSpPr>
          <p:nvPr/>
        </p:nvCxnSpPr>
        <p:spPr bwMode="auto">
          <a:xfrm>
            <a:off x="7200900" y="3324702"/>
            <a:ext cx="9906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cxnSpLocks/>
          </p:cNvCxnSpPr>
          <p:nvPr/>
        </p:nvCxnSpPr>
        <p:spPr bwMode="auto">
          <a:xfrm>
            <a:off x="7200900" y="3900557"/>
            <a:ext cx="9906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</p:cNvCxnSpPr>
          <p:nvPr/>
        </p:nvCxnSpPr>
        <p:spPr bwMode="auto">
          <a:xfrm>
            <a:off x="7200900" y="2819400"/>
            <a:ext cx="9906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Table 118"/>
          <p:cNvGraphicFramePr>
            <a:graphicFrameLocks noGrp="1"/>
          </p:cNvGraphicFramePr>
          <p:nvPr>
            <p:extLst/>
          </p:nvPr>
        </p:nvGraphicFramePr>
        <p:xfrm>
          <a:off x="6172200" y="4184721"/>
          <a:ext cx="2590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4156560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382579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Meta2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0422059"/>
                  </a:ext>
                </a:extLst>
              </a:tr>
            </a:tbl>
          </a:graphicData>
        </a:graphic>
      </p:graphicFrame>
      <p:sp>
        <p:nvSpPr>
          <p:cNvPr id="121" name="Oval 4"/>
          <p:cNvSpPr>
            <a:spLocks noChangeArrowheads="1"/>
          </p:cNvSpPr>
          <p:nvPr/>
        </p:nvSpPr>
        <p:spPr bwMode="auto">
          <a:xfrm>
            <a:off x="1343175" y="1723778"/>
            <a:ext cx="457200" cy="511629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</p:txBody>
      </p:sp>
      <p:cxnSp>
        <p:nvCxnSpPr>
          <p:cNvPr id="122" name="Straight Connector 10"/>
          <p:cNvCxnSpPr>
            <a:cxnSpLocks noChangeShapeType="1"/>
            <a:stCxn id="121" idx="3"/>
            <a:endCxn id="6" idx="0"/>
          </p:cNvCxnSpPr>
          <p:nvPr/>
        </p:nvCxnSpPr>
        <p:spPr bwMode="auto">
          <a:xfrm flipH="1">
            <a:off x="934873" y="2160481"/>
            <a:ext cx="475257" cy="134493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387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9" grpId="0" animBg="1"/>
      <p:bldP spid="93" grpId="0" animBg="1"/>
      <p:bldP spid="94" grpId="0" animBg="1"/>
      <p:bldP spid="97" grpId="0" animBg="1"/>
      <p:bldP spid="1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Huffman Codes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50000"/>
              </a:lnSpc>
              <a:buFont typeface="Symbol" panose="05050102010706020507" pitchFamily="18" charset="2"/>
              <a:buNone/>
            </a:pPr>
            <a:endParaRPr lang="en-US" altLang="en-US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HuffmanNode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  char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HuffmanNode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left, right;</a:t>
            </a:r>
          </a:p>
          <a:p>
            <a:pPr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altLang="en-US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// Must implement Comparable Interface</a:t>
            </a:r>
          </a:p>
        </p:txBody>
      </p:sp>
    </p:spTree>
    <p:extLst>
      <p:ext uri="{BB962C8B-B14F-4D97-AF65-F5344CB8AC3E}">
        <p14:creationId xmlns:p14="http://schemas.microsoft.com/office/powerpoint/2010/main" val="30166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Huffman Codes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While priority queue contains two or more nodes</a:t>
            </a:r>
          </a:p>
          <a:p>
            <a:pPr lvl="1"/>
            <a:r>
              <a:rPr lang="en-US" altLang="en-US" dirty="0"/>
              <a:t>Create new node</a:t>
            </a:r>
          </a:p>
          <a:p>
            <a:pPr lvl="1"/>
            <a:r>
              <a:rPr lang="en-US" altLang="en-US" dirty="0"/>
              <a:t>Dequeue node and make it left subtree</a:t>
            </a:r>
          </a:p>
          <a:p>
            <a:pPr lvl="1"/>
            <a:r>
              <a:rPr lang="en-US" altLang="en-US" dirty="0"/>
              <a:t>Dequeue next node and make it right subtree</a:t>
            </a:r>
          </a:p>
          <a:p>
            <a:pPr lvl="1"/>
            <a:r>
              <a:rPr lang="en-US" altLang="en-US" dirty="0"/>
              <a:t>Frequency of new node equals sum of frequency of left and right children</a:t>
            </a:r>
          </a:p>
          <a:p>
            <a:pPr lvl="1"/>
            <a:r>
              <a:rPr lang="en-US" altLang="en-US" dirty="0"/>
              <a:t>Enqueue new node back into queue</a:t>
            </a:r>
          </a:p>
          <a:p>
            <a:pPr marL="0" indent="0">
              <a:buNone/>
            </a:pPr>
            <a:endParaRPr lang="en-US" altLang="en-US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Greedy Algorithms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762000" y="1274763"/>
            <a:ext cx="80772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81000" y="1274763"/>
            <a:ext cx="8458200" cy="48320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greedy algorithm is an algorithmic paradigm that follows the problem solving heuristic of making the locally optimal choice at each stage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the hope of finding a global optimum. In many problems, a greedy strategy does not in general produce an optimal solution, but nonetheless a greedy heuristic may yield locally optimal solutions that approximate a global optimal solution in a reasonable time.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Ex: Dijkstra’s Shortest Path Algorithm,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Travelling Salesman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74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Huffman Codes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371600"/>
            <a:ext cx="8610600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50000"/>
              </a:spcBef>
              <a:buFontTx/>
              <a:buChar char=" 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	Scan text to be compressed and tally 		occurrence of all characters.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	Sort or prioritize characters based on 	number of occurrences in text.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	Build Huffman code tree based on 	prioritized list.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	Perform a traversal of tree to determine all code words.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	Scan text again and create new file using the Huffman codes.</a:t>
            </a:r>
          </a:p>
          <a:p>
            <a:pPr marL="0" indent="0">
              <a:buNone/>
            </a:pPr>
            <a:endParaRPr lang="en-US" altLang="en-US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Huffman Codes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dirty="0"/>
              <a:t>Huffman coding is a technique used to compress files for transmission</a:t>
            </a:r>
          </a:p>
          <a:p>
            <a:r>
              <a:rPr lang="en-US" altLang="en-US" sz="2800" dirty="0"/>
              <a:t>Uses statistical coding</a:t>
            </a:r>
          </a:p>
          <a:p>
            <a:pPr lvl="1"/>
            <a:r>
              <a:rPr lang="en-US" altLang="en-US" sz="2400" dirty="0"/>
              <a:t>more frequently used symbols have shorter code words</a:t>
            </a:r>
          </a:p>
          <a:p>
            <a:r>
              <a:rPr lang="en-US" altLang="en-US" sz="2800" dirty="0"/>
              <a:t>Works well for text and fax transmissions</a:t>
            </a:r>
          </a:p>
          <a:p>
            <a:r>
              <a:rPr lang="en-US" altLang="en-US" sz="2800" dirty="0"/>
              <a:t>An application that uses several data structures and a greedy algorithm to compute optimal prefix free codes</a:t>
            </a:r>
            <a:endParaRPr lang="en-US" altLang="en-US" dirty="0"/>
          </a:p>
          <a:p>
            <a:pPr marL="0" indent="0">
              <a:buNone/>
            </a:pPr>
            <a:endParaRPr lang="en-US" altLang="en-US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Words of Wisdom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78296" y="1723261"/>
            <a:ext cx="886570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/>
            <a:r>
              <a:rPr lang="en-US" dirty="0"/>
              <a:t>Don’t fall behind.</a:t>
            </a:r>
          </a:p>
          <a:p>
            <a:pPr marL="457200" indent="-457200"/>
            <a:r>
              <a:rPr lang="en-US" dirty="0"/>
              <a:t>Visualize and comprehend the problem before writing any code.</a:t>
            </a:r>
          </a:p>
          <a:p>
            <a:pPr marL="457200" indent="-457200"/>
            <a:r>
              <a:rPr lang="en-US" dirty="0"/>
              <a:t>Stress test your code thoroughly.</a:t>
            </a:r>
          </a:p>
          <a:p>
            <a:pPr marL="457200" indent="-457200"/>
            <a:r>
              <a:rPr lang="en-US" dirty="0"/>
              <a:t>Be patient and take a break </a:t>
            </a:r>
          </a:p>
          <a:p>
            <a:pPr>
              <a:buNone/>
            </a:pPr>
            <a:r>
              <a:rPr lang="en-US" dirty="0"/>
              <a:t>	if you’ve been stuck for a while.</a:t>
            </a:r>
          </a:p>
          <a:p>
            <a:pPr marL="457200" indent="-457200"/>
            <a:r>
              <a:rPr lang="en-US" dirty="0"/>
              <a:t>Break out the rubber duck.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3191659"/>
            <a:ext cx="2533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Greedy Algorithms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762000" y="1274763"/>
            <a:ext cx="80772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001486" y="1676400"/>
            <a:ext cx="80772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14350" indent="-514350">
              <a:spcBef>
                <a:spcPct val="0"/>
              </a:spcBef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Easy order of growth analysis</a:t>
            </a:r>
          </a:p>
          <a:p>
            <a:pPr marL="514350" indent="-514350">
              <a:spcBef>
                <a:spcPct val="0"/>
              </a:spcBef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Fairly easy to propose multiple greedy algorithms for problems</a:t>
            </a:r>
          </a:p>
          <a:p>
            <a:pPr marL="514350" indent="-514350">
              <a:spcBef>
                <a:spcPct val="0"/>
              </a:spcBef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Hard to establish correctness</a:t>
            </a:r>
          </a:p>
          <a:p>
            <a:pPr marL="514350" indent="-514350">
              <a:spcBef>
                <a:spcPct val="0"/>
              </a:spcBef>
              <a:buAutoNum type="arabicPeriod"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Caveat: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previously just stated greedy algorithms are rarely correct despite your intuition.</a:t>
            </a:r>
          </a:p>
        </p:txBody>
      </p:sp>
    </p:spTree>
    <p:extLst>
      <p:ext uri="{BB962C8B-B14F-4D97-AF65-F5344CB8AC3E}">
        <p14:creationId xmlns:p14="http://schemas.microsoft.com/office/powerpoint/2010/main" val="22550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Making Change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762000" y="1274763"/>
            <a:ext cx="80772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81000" y="1676400"/>
            <a:ext cx="83820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Determine the minimum number of coins to return when giving change in US currency.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Greedy algorithm is optimal b/c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Value of pennies &lt; 5 cents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Value of pennies + nickels &lt; 10 cents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Value of pennies + nickels + dimes &lt; 25 cents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Making Change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762000" y="1274763"/>
            <a:ext cx="80772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80999" y="3622158"/>
            <a:ext cx="8382000" cy="954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Tanzania, the Greedy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not optimal!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89" y="1989140"/>
            <a:ext cx="7023021" cy="13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/>
              <p:cNvSpPr txBox="1">
                <a:spLocks noChangeArrowheads="1"/>
              </p:cNvSpPr>
              <p:nvPr/>
            </p:nvSpPr>
            <p:spPr bwMode="auto">
              <a:xfrm>
                <a:off x="609600" y="1371600"/>
                <a:ext cx="8153400" cy="47106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Setup: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one shared resource (e.g., a processor)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many jobs to do (e.g., processes)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Question: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what order should we sequence the jobs.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Assume: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job has a weight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) and a length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minimize the weighed sum of completion times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en-US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the completion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job j is the sum of job lengths up to and including j.</a:t>
                </a:r>
              </a:p>
            </p:txBody>
          </p:sp>
        </mc:Choice>
        <mc:Fallback xmlns="">
          <p:sp>
            <p:nvSpPr>
              <p:cNvPr id="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371600"/>
                <a:ext cx="8153400" cy="4710649"/>
              </a:xfrm>
              <a:prstGeom prst="rect">
                <a:avLst/>
              </a:prstGeom>
              <a:blipFill>
                <a:blip r:embed="rId3"/>
                <a:stretch>
                  <a:fillRect l="-1121" t="-906" r="-822" b="-207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Scheduling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9247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382000" cy="26776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3 jobs with lengths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</m:t>
                        </m:r>
                      </m:e>
                      <m:sub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</m:t>
                        </m:r>
                      </m:e>
                      <m:sub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</m:t>
                        </m:r>
                      </m:e>
                      <m:sub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3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1.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we schedule job #1, job #2 and then job #3, then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the weighted sum?</a:t>
                </a:r>
              </a:p>
            </p:txBody>
          </p:sp>
        </mc:Choice>
        <mc:Fallback xmlns="">
          <p:sp>
            <p:nvSpPr>
              <p:cNvPr id="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382000" cy="2677656"/>
              </a:xfrm>
              <a:prstGeom prst="rect">
                <a:avLst/>
              </a:prstGeom>
              <a:blipFill>
                <a:blip r:embed="rId3"/>
                <a:stretch>
                  <a:fillRect l="-1527" t="-2506" r="-2182" b="-5239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Scheduling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99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382000" cy="26776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3 jobs with lengths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</m:t>
                        </m:r>
                      </m:e>
                      <m:sub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</m:t>
                        </m:r>
                      </m:e>
                      <m:sub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</m:t>
                        </m:r>
                      </m:e>
                      <m:sub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3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1.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we schedule job #1, job #2 and then job #3, then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𝑪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the weighted sum?</a:t>
                </a:r>
              </a:p>
            </p:txBody>
          </p:sp>
        </mc:Choice>
        <mc:Fallback xmlns="">
          <p:sp>
            <p:nvSpPr>
              <p:cNvPr id="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382000" cy="2677656"/>
              </a:xfrm>
              <a:prstGeom prst="rect">
                <a:avLst/>
              </a:prstGeom>
              <a:blipFill>
                <a:blip r:embed="rId3"/>
                <a:stretch>
                  <a:fillRect l="-1527" t="-2506" r="-2182" b="-5239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WordArt 11"/>
          <p:cNvSpPr>
            <a:spLocks noChangeArrowheads="1" noChangeShapeType="1" noTextEdit="1"/>
          </p:cNvSpPr>
          <p:nvPr/>
        </p:nvSpPr>
        <p:spPr bwMode="auto">
          <a:xfrm>
            <a:off x="1447800" y="325437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Scheduling Application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89857" y="4267200"/>
            <a:ext cx="8305800" cy="8925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3 and 6 respectively and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3*1 + 2*3 + 1*6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15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"/>
              <p:cNvSpPr txBox="1">
                <a:spLocks noChangeArrowheads="1"/>
              </p:cNvSpPr>
              <p:nvPr/>
            </p:nvSpPr>
            <p:spPr bwMode="auto">
              <a:xfrm>
                <a:off x="489857" y="5020604"/>
                <a:ext cx="8305800" cy="10622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Greedy algorithm iteratively chooses order by decreasing </a:t>
                </a:r>
                <a:r>
                  <a:rPr lang="en-US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ratio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’s </a:t>
                </a:r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’s</a:t>
                </a:r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857" y="5020604"/>
                <a:ext cx="8305800" cy="1062278"/>
              </a:xfrm>
              <a:prstGeom prst="rect">
                <a:avLst/>
              </a:prstGeom>
              <a:blipFill>
                <a:blip r:embed="rId4"/>
                <a:stretch>
                  <a:fillRect l="-1467" t="-6322" b="-1321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1296</Words>
  <Application>Microsoft Office PowerPoint</Application>
  <PresentationFormat>On-screen Show (4:3)</PresentationFormat>
  <Paragraphs>276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Impact</vt:lpstr>
      <vt:lpstr>ScratchFont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Hulett</dc:creator>
  <cp:lastModifiedBy>BRYCE HULETT</cp:lastModifiedBy>
  <cp:revision>88</cp:revision>
  <dcterms:created xsi:type="dcterms:W3CDTF">2017-03-11T15:11:48Z</dcterms:created>
  <dcterms:modified xsi:type="dcterms:W3CDTF">2017-04-10T14:19:21Z</dcterms:modified>
</cp:coreProperties>
</file>