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handoutMasterIdLst>
    <p:handoutMasterId r:id="rId53"/>
  </p:handoutMasterIdLst>
  <p:sldIdLst>
    <p:sldId id="256" r:id="rId2"/>
    <p:sldId id="412" r:id="rId3"/>
    <p:sldId id="348" r:id="rId4"/>
    <p:sldId id="267" r:id="rId5"/>
    <p:sldId id="257" r:id="rId6"/>
    <p:sldId id="373" r:id="rId7"/>
    <p:sldId id="419" r:id="rId8"/>
    <p:sldId id="269" r:id="rId9"/>
    <p:sldId id="261" r:id="rId10"/>
    <p:sldId id="406" r:id="rId11"/>
    <p:sldId id="407" r:id="rId12"/>
    <p:sldId id="396" r:id="rId13"/>
    <p:sldId id="401" r:id="rId14"/>
    <p:sldId id="403" r:id="rId15"/>
    <p:sldId id="413" r:id="rId16"/>
    <p:sldId id="270" r:id="rId17"/>
    <p:sldId id="263" r:id="rId18"/>
    <p:sldId id="400" r:id="rId19"/>
    <p:sldId id="415" r:id="rId20"/>
    <p:sldId id="411" r:id="rId21"/>
    <p:sldId id="398" r:id="rId22"/>
    <p:sldId id="414" r:id="rId23"/>
    <p:sldId id="418" r:id="rId24"/>
    <p:sldId id="404" r:id="rId25"/>
    <p:sldId id="351" r:id="rId26"/>
    <p:sldId id="352" r:id="rId27"/>
    <p:sldId id="361" r:id="rId28"/>
    <p:sldId id="362" r:id="rId29"/>
    <p:sldId id="394" r:id="rId30"/>
    <p:sldId id="417" r:id="rId31"/>
    <p:sldId id="420" r:id="rId32"/>
    <p:sldId id="421" r:id="rId33"/>
    <p:sldId id="364" r:id="rId34"/>
    <p:sldId id="375" r:id="rId35"/>
    <p:sldId id="383" r:id="rId36"/>
    <p:sldId id="379" r:id="rId37"/>
    <p:sldId id="353" r:id="rId38"/>
    <p:sldId id="354" r:id="rId39"/>
    <p:sldId id="356" r:id="rId40"/>
    <p:sldId id="357" r:id="rId41"/>
    <p:sldId id="416" r:id="rId42"/>
    <p:sldId id="358" r:id="rId43"/>
    <p:sldId id="392" r:id="rId44"/>
    <p:sldId id="378" r:id="rId45"/>
    <p:sldId id="408" r:id="rId46"/>
    <p:sldId id="409" r:id="rId47"/>
    <p:sldId id="410" r:id="rId48"/>
    <p:sldId id="387" r:id="rId49"/>
    <p:sldId id="388" r:id="rId50"/>
    <p:sldId id="390" r:id="rId51"/>
  </p:sldIdLst>
  <p:sldSz cx="9144000" cy="6858000" type="screen4x3"/>
  <p:notesSz cx="6858000" cy="9144000"/>
  <p:custDataLst>
    <p:tags r:id="rId54"/>
  </p:custDataLst>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8FF"/>
    <a:srgbClr val="E7E7F9"/>
    <a:srgbClr val="CCFFFF"/>
    <a:srgbClr val="0066FF"/>
    <a:srgbClr val="FF3300"/>
    <a:srgbClr val="000099"/>
    <a:srgbClr val="FFFFCC"/>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58" autoAdjust="0"/>
    <p:restoredTop sz="94576" autoAdjust="0"/>
  </p:normalViewPr>
  <p:slideViewPr>
    <p:cSldViewPr>
      <p:cViewPr varScale="1">
        <p:scale>
          <a:sx n="81" d="100"/>
          <a:sy n="81" d="100"/>
        </p:scale>
        <p:origin x="91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552"/>
    </p:cViewPr>
  </p:sorterViewPr>
  <p:notesViewPr>
    <p:cSldViewPr>
      <p:cViewPr varScale="1">
        <p:scale>
          <a:sx n="60" d="100"/>
          <a:sy n="60" d="100"/>
        </p:scale>
        <p:origin x="-17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7D0491C-8BB1-4E63-B568-44702F10628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77827" name="Rectangle 3">
            <a:extLst>
              <a:ext uri="{FF2B5EF4-FFF2-40B4-BE49-F238E27FC236}">
                <a16:creationId xmlns:a16="http://schemas.microsoft.com/office/drawing/2014/main" id="{0F629CB9-C090-458C-8819-E5FD9CAB4197}"/>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7828" name="Rectangle 4">
            <a:extLst>
              <a:ext uri="{FF2B5EF4-FFF2-40B4-BE49-F238E27FC236}">
                <a16:creationId xmlns:a16="http://schemas.microsoft.com/office/drawing/2014/main" id="{D3AD159B-6E5C-4378-A152-BC97C06B86A9}"/>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77829" name="Rectangle 5">
            <a:extLst>
              <a:ext uri="{FF2B5EF4-FFF2-40B4-BE49-F238E27FC236}">
                <a16:creationId xmlns:a16="http://schemas.microsoft.com/office/drawing/2014/main" id="{3B06E243-4BE6-441C-946D-1F0F438C945A}"/>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C46270BD-B350-4767-A600-67A929E824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a:extLst>
              <a:ext uri="{FF2B5EF4-FFF2-40B4-BE49-F238E27FC236}">
                <a16:creationId xmlns:a16="http://schemas.microsoft.com/office/drawing/2014/main" id="{B367F9A6-BFA3-4CFE-AFFA-6FABC3DEA99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125955" name="Rectangle 1027">
            <a:extLst>
              <a:ext uri="{FF2B5EF4-FFF2-40B4-BE49-F238E27FC236}">
                <a16:creationId xmlns:a16="http://schemas.microsoft.com/office/drawing/2014/main" id="{5A669AF1-D3F1-428C-86BB-75A700D5EDB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2052" name="Rectangle 1028">
            <a:extLst>
              <a:ext uri="{FF2B5EF4-FFF2-40B4-BE49-F238E27FC236}">
                <a16:creationId xmlns:a16="http://schemas.microsoft.com/office/drawing/2014/main" id="{82F5F214-A885-4EA5-9526-1ABDA07BC7B0}"/>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7" name="Rectangle 1029">
            <a:extLst>
              <a:ext uri="{FF2B5EF4-FFF2-40B4-BE49-F238E27FC236}">
                <a16:creationId xmlns:a16="http://schemas.microsoft.com/office/drawing/2014/main" id="{95F99B06-9DE7-4439-BB2D-08D0AC40E9B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1032">
            <a:extLst>
              <a:ext uri="{FF2B5EF4-FFF2-40B4-BE49-F238E27FC236}">
                <a16:creationId xmlns:a16="http://schemas.microsoft.com/office/drawing/2014/main" id="{20D3D880-C682-4B03-85FB-7CDCA60504C5}"/>
              </a:ext>
            </a:extLst>
          </p:cNvPr>
          <p:cNvSpPr>
            <a:spLocks noChangeArrowheads="1"/>
          </p:cNvSpPr>
          <p:nvPr/>
        </p:nvSpPr>
        <p:spPr bwMode="auto">
          <a:xfrm>
            <a:off x="1371600" y="86868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pPr algn="r">
              <a:defRPr/>
            </a:pPr>
            <a:r>
              <a:rPr lang="en-US" altLang="en-US" sz="1200"/>
              <a:t>©A+ Computer Science     www.apluscompsci.com                 </a:t>
            </a:r>
            <a:fld id="{A7EA4683-A35C-434B-949F-8FDB67CBCE3D}" type="slidenum">
              <a:rPr lang="en-US" altLang="en-US" sz="1200" smtClean="0"/>
              <a:pPr algn="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92DB0A2-DFB3-4935-B253-1A84A050ABF1}"/>
              </a:ext>
            </a:extLst>
          </p:cNvPr>
          <p:cNvSpPr>
            <a:spLocks noChangeArrowheads="1" noTextEdit="1"/>
          </p:cNvSpPr>
          <p:nvPr>
            <p:ph type="sldImg"/>
          </p:nvPr>
        </p:nvSpPr>
        <p:spPr>
          <a:ln/>
        </p:spPr>
      </p:sp>
      <p:sp>
        <p:nvSpPr>
          <p:cNvPr id="5123" name="Rectangle 3">
            <a:extLst>
              <a:ext uri="{FF2B5EF4-FFF2-40B4-BE49-F238E27FC236}">
                <a16:creationId xmlns:a16="http://schemas.microsoft.com/office/drawing/2014/main" id="{7634E5A9-77DE-4E9C-A1FD-848A34C1EA1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FE9F9E8-70B6-447E-AB41-BAE4CB64F826}"/>
              </a:ext>
            </a:extLst>
          </p:cNvPr>
          <p:cNvSpPr>
            <a:spLocks noChangeArrowheads="1" noTextEdit="1"/>
          </p:cNvSpPr>
          <p:nvPr>
            <p:ph type="sldImg"/>
          </p:nvPr>
        </p:nvSpPr>
        <p:spPr>
          <a:ln/>
        </p:spPr>
      </p:sp>
      <p:sp>
        <p:nvSpPr>
          <p:cNvPr id="24579" name="Rectangle 3">
            <a:extLst>
              <a:ext uri="{FF2B5EF4-FFF2-40B4-BE49-F238E27FC236}">
                <a16:creationId xmlns:a16="http://schemas.microsoft.com/office/drawing/2014/main" id="{F530F92A-F277-43F9-B9FB-7860B70C1797}"/>
              </a:ext>
            </a:extLst>
          </p:cNvPr>
          <p:cNvSpPr>
            <a:spLocks noGrp="1" noChangeArrowheads="1"/>
          </p:cNvSpPr>
          <p:nvPr>
            <p:ph type="body" idx="1"/>
          </p:nvPr>
        </p:nvSpPr>
        <p:spPr>
          <a:noFill/>
        </p:spPr>
        <p:txBody>
          <a:bodyPr/>
          <a:lstStyle/>
          <a:p>
            <a:r>
              <a:rPr lang="en-US" altLang="en-US" sz="1600"/>
              <a:t>Selection sort is pretty effective for small lists, but pretty horrible is used on large lists.</a:t>
            </a:r>
          </a:p>
          <a:p>
            <a:r>
              <a:rPr lang="en-US" altLang="en-US" sz="1600"/>
              <a:t>Selection sort consists of two loops.   </a:t>
            </a:r>
          </a:p>
          <a:p>
            <a:r>
              <a:rPr lang="en-US" altLang="en-US" sz="1600"/>
              <a:t>The outer loops run based on the number of items in the list.  </a:t>
            </a:r>
          </a:p>
          <a:p>
            <a:r>
              <a:rPr lang="en-US" alt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00CB09F-DA44-47A4-A2AB-B0F8766C221C}"/>
              </a:ext>
            </a:extLst>
          </p:cNvPr>
          <p:cNvSpPr>
            <a:spLocks noChangeArrowheads="1" noTextEdit="1"/>
          </p:cNvSpPr>
          <p:nvPr>
            <p:ph type="sldImg"/>
          </p:nvPr>
        </p:nvSpPr>
        <p:spPr>
          <a:ln/>
        </p:spPr>
      </p:sp>
      <p:sp>
        <p:nvSpPr>
          <p:cNvPr id="26627" name="Rectangle 3">
            <a:extLst>
              <a:ext uri="{FF2B5EF4-FFF2-40B4-BE49-F238E27FC236}">
                <a16:creationId xmlns:a16="http://schemas.microsoft.com/office/drawing/2014/main" id="{718F2B50-4815-4C8D-8CC9-25E878989B5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A0160BC-DD9B-47F8-8E26-8CABBBEBD48A}"/>
              </a:ext>
            </a:extLst>
          </p:cNvPr>
          <p:cNvSpPr>
            <a:spLocks noChangeArrowheads="1" noTextEdit="1"/>
          </p:cNvSpPr>
          <p:nvPr>
            <p:ph type="sldImg"/>
          </p:nvPr>
        </p:nvSpPr>
        <p:spPr>
          <a:ln/>
        </p:spPr>
      </p:sp>
      <p:sp>
        <p:nvSpPr>
          <p:cNvPr id="28675" name="Rectangle 3">
            <a:extLst>
              <a:ext uri="{FF2B5EF4-FFF2-40B4-BE49-F238E27FC236}">
                <a16:creationId xmlns:a16="http://schemas.microsoft.com/office/drawing/2014/main" id="{1CF0D987-BCA3-4CF7-A5AE-0EF6FE662DB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59631D0-4A4D-40F8-BFFA-851C5715265A}"/>
              </a:ext>
            </a:extLst>
          </p:cNvPr>
          <p:cNvSpPr>
            <a:spLocks noChangeArrowheads="1" noTextEdit="1"/>
          </p:cNvSpPr>
          <p:nvPr>
            <p:ph type="sldImg"/>
          </p:nvPr>
        </p:nvSpPr>
        <p:spPr>
          <a:ln/>
        </p:spPr>
      </p:sp>
      <p:sp>
        <p:nvSpPr>
          <p:cNvPr id="30723" name="Rectangle 3">
            <a:extLst>
              <a:ext uri="{FF2B5EF4-FFF2-40B4-BE49-F238E27FC236}">
                <a16:creationId xmlns:a16="http://schemas.microsoft.com/office/drawing/2014/main" id="{038C97F0-81D2-4D8D-94D9-1EC6FE99908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5E12E9E-2CC8-4956-8C7D-D4F6E6ED3478}"/>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689DEC4A-C0EF-4884-9B87-09A0AA931A2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EC5F165-610D-4E67-8C46-C18486FAE4A6}"/>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7819C9C0-1F11-41F5-A163-2624300588C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8EE2DD9-18FB-4A79-A2EE-3762FA11FDA7}"/>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C2B376C2-43CF-46D4-B856-359116779D9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CA89958-2367-4614-BC28-2D7A4C9E2057}"/>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B1BCB44F-1979-4892-A9BE-83B20D184C1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F70EAD5-C8BF-40C5-82D8-0B04B0055F35}"/>
              </a:ext>
            </a:extLst>
          </p:cNvPr>
          <p:cNvSpPr>
            <a:spLocks noChangeArrowheads="1" noTextEdit="1"/>
          </p:cNvSpPr>
          <p:nvPr>
            <p:ph type="sldImg"/>
          </p:nvPr>
        </p:nvSpPr>
        <p:spPr>
          <a:ln/>
        </p:spPr>
      </p:sp>
      <p:sp>
        <p:nvSpPr>
          <p:cNvPr id="40963" name="Rectangle 3">
            <a:extLst>
              <a:ext uri="{FF2B5EF4-FFF2-40B4-BE49-F238E27FC236}">
                <a16:creationId xmlns:a16="http://schemas.microsoft.com/office/drawing/2014/main" id="{8F52825D-3660-4582-8108-11EDD7CCFA6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8CA9016-B97F-49B4-8706-01A7245601C2}"/>
              </a:ext>
            </a:extLst>
          </p:cNvPr>
          <p:cNvSpPr>
            <a:spLocks noChangeArrowheads="1" noTextEdit="1"/>
          </p:cNvSpPr>
          <p:nvPr>
            <p:ph type="sldImg"/>
          </p:nvPr>
        </p:nvSpPr>
        <p:spPr>
          <a:ln/>
        </p:spPr>
      </p:sp>
      <p:sp>
        <p:nvSpPr>
          <p:cNvPr id="43011" name="Rectangle 3">
            <a:extLst>
              <a:ext uri="{FF2B5EF4-FFF2-40B4-BE49-F238E27FC236}">
                <a16:creationId xmlns:a16="http://schemas.microsoft.com/office/drawing/2014/main" id="{0CF41C7D-BB55-4FA5-B959-BB2B160C459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3739F80-7884-4467-9457-C1ACA34F6BD0}"/>
              </a:ext>
            </a:extLst>
          </p:cNvPr>
          <p:cNvSpPr>
            <a:spLocks noChangeArrowheads="1" noTextEdit="1"/>
          </p:cNvSpPr>
          <p:nvPr>
            <p:ph type="sldImg"/>
          </p:nvPr>
        </p:nvSpPr>
        <p:spPr>
          <a:ln/>
        </p:spPr>
      </p:sp>
      <p:sp>
        <p:nvSpPr>
          <p:cNvPr id="8195" name="Rectangle 3">
            <a:extLst>
              <a:ext uri="{FF2B5EF4-FFF2-40B4-BE49-F238E27FC236}">
                <a16:creationId xmlns:a16="http://schemas.microsoft.com/office/drawing/2014/main" id="{6031E657-4B17-4403-BEA0-35DBA136DD5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CB7E560-3407-4499-8C22-334BBED17EE5}"/>
              </a:ext>
            </a:extLst>
          </p:cNvPr>
          <p:cNvSpPr>
            <a:spLocks noChangeArrowheads="1" noTextEdit="1"/>
          </p:cNvSpPr>
          <p:nvPr>
            <p:ph type="sldImg"/>
          </p:nvPr>
        </p:nvSpPr>
        <p:spPr>
          <a:ln/>
        </p:spPr>
      </p:sp>
      <p:sp>
        <p:nvSpPr>
          <p:cNvPr id="45059" name="Rectangle 3">
            <a:extLst>
              <a:ext uri="{FF2B5EF4-FFF2-40B4-BE49-F238E27FC236}">
                <a16:creationId xmlns:a16="http://schemas.microsoft.com/office/drawing/2014/main" id="{A999CC00-7437-48F4-8C8A-80097D6A1A8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FBCF519-DF72-494A-A197-C8F88898B6A3}"/>
              </a:ext>
            </a:extLst>
          </p:cNvPr>
          <p:cNvSpPr>
            <a:spLocks noChangeArrowheads="1" noTextEdit="1"/>
          </p:cNvSpPr>
          <p:nvPr>
            <p:ph type="sldImg"/>
          </p:nvPr>
        </p:nvSpPr>
        <p:spPr>
          <a:ln/>
        </p:spPr>
      </p:sp>
      <p:sp>
        <p:nvSpPr>
          <p:cNvPr id="47107" name="Rectangle 3">
            <a:extLst>
              <a:ext uri="{FF2B5EF4-FFF2-40B4-BE49-F238E27FC236}">
                <a16:creationId xmlns:a16="http://schemas.microsoft.com/office/drawing/2014/main" id="{57E12E22-9E60-4AD2-8306-EC66040F97D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2B9B131-F339-4186-9722-6B23D48C8618}"/>
              </a:ext>
            </a:extLst>
          </p:cNvPr>
          <p:cNvSpPr>
            <a:spLocks noChangeArrowheads="1" noTextEdit="1"/>
          </p:cNvSpPr>
          <p:nvPr>
            <p:ph type="sldImg"/>
          </p:nvPr>
        </p:nvSpPr>
        <p:spPr>
          <a:ln/>
        </p:spPr>
      </p:sp>
      <p:sp>
        <p:nvSpPr>
          <p:cNvPr id="50179" name="Rectangle 3">
            <a:extLst>
              <a:ext uri="{FF2B5EF4-FFF2-40B4-BE49-F238E27FC236}">
                <a16:creationId xmlns:a16="http://schemas.microsoft.com/office/drawing/2014/main" id="{7B02D093-6440-49CA-87A1-106D7529578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05D3903-BDA6-4A5D-B156-09170A07ADF8}"/>
              </a:ext>
            </a:extLst>
          </p:cNvPr>
          <p:cNvSpPr>
            <a:spLocks noChangeArrowheads="1" noTextEdit="1"/>
          </p:cNvSpPr>
          <p:nvPr>
            <p:ph type="sldImg"/>
          </p:nvPr>
        </p:nvSpPr>
        <p:spPr>
          <a:ln/>
        </p:spPr>
      </p:sp>
      <p:sp>
        <p:nvSpPr>
          <p:cNvPr id="52227" name="Rectangle 3">
            <a:extLst>
              <a:ext uri="{FF2B5EF4-FFF2-40B4-BE49-F238E27FC236}">
                <a16:creationId xmlns:a16="http://schemas.microsoft.com/office/drawing/2014/main" id="{9FD4E7B7-7D64-4F06-9B04-A9CC9FD7F3E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9156B22-48BC-40B1-8BBD-76170508FB9A}"/>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019819FF-701D-409F-9B83-65280AF6EF8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9A6D6D8-1A8A-475E-A656-956C656D8C4B}"/>
              </a:ext>
            </a:extLst>
          </p:cNvPr>
          <p:cNvSpPr>
            <a:spLocks noChangeArrowheads="1" noTextEdit="1"/>
          </p:cNvSpPr>
          <p:nvPr>
            <p:ph type="sldImg"/>
          </p:nvPr>
        </p:nvSpPr>
        <p:spPr>
          <a:ln/>
        </p:spPr>
      </p:sp>
      <p:sp>
        <p:nvSpPr>
          <p:cNvPr id="10243" name="Rectangle 3">
            <a:extLst>
              <a:ext uri="{FF2B5EF4-FFF2-40B4-BE49-F238E27FC236}">
                <a16:creationId xmlns:a16="http://schemas.microsoft.com/office/drawing/2014/main" id="{C3C9AA55-B899-439D-82F1-4001DE38806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B4EB756-0875-495A-99CA-9019CA8D824A}"/>
              </a:ext>
            </a:extLst>
          </p:cNvPr>
          <p:cNvSpPr>
            <a:spLocks noChangeArrowheads="1" noTextEdit="1"/>
          </p:cNvSpPr>
          <p:nvPr>
            <p:ph type="sldImg"/>
          </p:nvPr>
        </p:nvSpPr>
        <p:spPr>
          <a:ln/>
        </p:spPr>
      </p:sp>
      <p:sp>
        <p:nvSpPr>
          <p:cNvPr id="12291" name="Rectangle 3">
            <a:extLst>
              <a:ext uri="{FF2B5EF4-FFF2-40B4-BE49-F238E27FC236}">
                <a16:creationId xmlns:a16="http://schemas.microsoft.com/office/drawing/2014/main" id="{21B71D1A-E898-4554-8824-AB48D85295C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1C15BE5-A74A-4DD5-9ECB-CD6A723F09EB}"/>
              </a:ext>
            </a:extLst>
          </p:cNvPr>
          <p:cNvSpPr>
            <a:spLocks noChangeArrowheads="1" noTextEdit="1"/>
          </p:cNvSpPr>
          <p:nvPr>
            <p:ph type="sldImg"/>
          </p:nvPr>
        </p:nvSpPr>
        <p:spPr>
          <a:ln/>
        </p:spPr>
      </p:sp>
      <p:sp>
        <p:nvSpPr>
          <p:cNvPr id="14339" name="Rectangle 3">
            <a:extLst>
              <a:ext uri="{FF2B5EF4-FFF2-40B4-BE49-F238E27FC236}">
                <a16:creationId xmlns:a16="http://schemas.microsoft.com/office/drawing/2014/main" id="{7826C637-24E6-4DED-86CE-BAD133DB057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58FB04F-679B-4268-9D28-BFBB84F00969}"/>
              </a:ext>
            </a:extLst>
          </p:cNvPr>
          <p:cNvSpPr>
            <a:spLocks noChangeArrowheads="1" noTextEdit="1"/>
          </p:cNvSpPr>
          <p:nvPr>
            <p:ph type="sldImg"/>
          </p:nvPr>
        </p:nvSpPr>
        <p:spPr>
          <a:ln/>
        </p:spPr>
      </p:sp>
      <p:sp>
        <p:nvSpPr>
          <p:cNvPr id="16387" name="Rectangle 3">
            <a:extLst>
              <a:ext uri="{FF2B5EF4-FFF2-40B4-BE49-F238E27FC236}">
                <a16:creationId xmlns:a16="http://schemas.microsoft.com/office/drawing/2014/main" id="{54AC477A-1DD4-49D8-9D14-156122D07F8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EE93822-995F-47EB-B562-6E421E1B0951}"/>
              </a:ext>
            </a:extLst>
          </p:cNvPr>
          <p:cNvSpPr>
            <a:spLocks noChangeArrowheads="1" noTextEdit="1"/>
          </p:cNvSpPr>
          <p:nvPr>
            <p:ph type="sldImg"/>
          </p:nvPr>
        </p:nvSpPr>
        <p:spPr>
          <a:ln/>
        </p:spPr>
      </p:sp>
      <p:sp>
        <p:nvSpPr>
          <p:cNvPr id="18435" name="Rectangle 3">
            <a:extLst>
              <a:ext uri="{FF2B5EF4-FFF2-40B4-BE49-F238E27FC236}">
                <a16:creationId xmlns:a16="http://schemas.microsoft.com/office/drawing/2014/main" id="{507B0201-577F-45B1-B64A-D7E60D2514F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02C5C36-A060-4ADB-B3DC-F0593905D21B}"/>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AB61108D-51EE-4314-A599-2FB9ACBB4F6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D2BB69C-23C3-4540-970A-B10D6DE16645}"/>
              </a:ext>
            </a:extLst>
          </p:cNvPr>
          <p:cNvSpPr>
            <a:spLocks noChangeArrowheads="1" noTextEdit="1"/>
          </p:cNvSpPr>
          <p:nvPr>
            <p:ph type="sldImg"/>
          </p:nvPr>
        </p:nvSpPr>
        <p:spPr>
          <a:ln/>
        </p:spPr>
      </p:sp>
      <p:sp>
        <p:nvSpPr>
          <p:cNvPr id="22531" name="Rectangle 3">
            <a:extLst>
              <a:ext uri="{FF2B5EF4-FFF2-40B4-BE49-F238E27FC236}">
                <a16:creationId xmlns:a16="http://schemas.microsoft.com/office/drawing/2014/main" id="{6EECC9EE-3EE1-4D29-AD5F-86BF1A7404DF}"/>
              </a:ext>
            </a:extLst>
          </p:cNvPr>
          <p:cNvSpPr>
            <a:spLocks noGrp="1" noChangeArrowheads="1"/>
          </p:cNvSpPr>
          <p:nvPr>
            <p:ph type="body" idx="1"/>
          </p:nvPr>
        </p:nvSpPr>
        <p:spPr>
          <a:noFill/>
        </p:spPr>
        <p:txBody>
          <a:bodyPr/>
          <a:lstStyle/>
          <a:p>
            <a:r>
              <a:rPr lang="en-US" altLang="en-US" sz="1600"/>
              <a:t>Selection sort is pretty effective for small lists, but pretty horrible is used on large lists.</a:t>
            </a:r>
          </a:p>
          <a:p>
            <a:r>
              <a:rPr lang="en-US" altLang="en-US" sz="1600"/>
              <a:t>Selection sort consists of two loops.   </a:t>
            </a:r>
          </a:p>
          <a:p>
            <a:r>
              <a:rPr lang="en-US" altLang="en-US" sz="1600"/>
              <a:t>The outer loops run based on the number of items in the list.  </a:t>
            </a:r>
          </a:p>
          <a:p>
            <a:r>
              <a:rPr lang="en-US" alt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B0A8CC52-3862-4ACE-89FD-09E4C142C8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2CD8874-FFCC-49E4-B7EA-6EC9752C34F2}"/>
              </a:ext>
            </a:extLst>
          </p:cNvPr>
          <p:cNvSpPr>
            <a:spLocks noGrp="1" noChangeArrowheads="1"/>
          </p:cNvSpPr>
          <p:nvPr>
            <p:ph type="sldNum" sz="quarter" idx="11"/>
          </p:nvPr>
        </p:nvSpPr>
        <p:spPr>
          <a:ln/>
        </p:spPr>
        <p:txBody>
          <a:bodyPr/>
          <a:lstStyle>
            <a:lvl1pPr>
              <a:defRPr/>
            </a:lvl1pPr>
          </a:lstStyle>
          <a:p>
            <a:pPr>
              <a:defRPr/>
            </a:pPr>
            <a:fld id="{F3302A23-FE45-4C6C-8E42-301C178086F9}" type="slidenum">
              <a:rPr lang="en-US" altLang="en-US"/>
              <a:pPr>
                <a:defRPr/>
              </a:pPr>
              <a:t>‹#›</a:t>
            </a:fld>
            <a:endParaRPr lang="en-US" altLang="en-US"/>
          </a:p>
        </p:txBody>
      </p:sp>
      <p:sp>
        <p:nvSpPr>
          <p:cNvPr id="6" name="Rectangle 7">
            <a:extLst>
              <a:ext uri="{FF2B5EF4-FFF2-40B4-BE49-F238E27FC236}">
                <a16:creationId xmlns:a16="http://schemas.microsoft.com/office/drawing/2014/main" id="{BA98C0A5-73DC-47DD-BBBB-F091C65B7AE3}"/>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41106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F8F5584-814E-4EF4-A6C9-0D60D6E267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E8E5969-CB0E-4945-AADE-9AB590DD4EF9}"/>
              </a:ext>
            </a:extLst>
          </p:cNvPr>
          <p:cNvSpPr>
            <a:spLocks noGrp="1" noChangeArrowheads="1"/>
          </p:cNvSpPr>
          <p:nvPr>
            <p:ph type="sldNum" sz="quarter" idx="11"/>
          </p:nvPr>
        </p:nvSpPr>
        <p:spPr>
          <a:ln/>
        </p:spPr>
        <p:txBody>
          <a:bodyPr/>
          <a:lstStyle>
            <a:lvl1pPr>
              <a:defRPr/>
            </a:lvl1pPr>
          </a:lstStyle>
          <a:p>
            <a:pPr>
              <a:defRPr/>
            </a:pPr>
            <a:fld id="{E87186D0-3B87-4164-A478-950520254A2B}" type="slidenum">
              <a:rPr lang="en-US" altLang="en-US"/>
              <a:pPr>
                <a:defRPr/>
              </a:pPr>
              <a:t>‹#›</a:t>
            </a:fld>
            <a:endParaRPr lang="en-US" altLang="en-US"/>
          </a:p>
        </p:txBody>
      </p:sp>
      <p:sp>
        <p:nvSpPr>
          <p:cNvPr id="6" name="Rectangle 7">
            <a:extLst>
              <a:ext uri="{FF2B5EF4-FFF2-40B4-BE49-F238E27FC236}">
                <a16:creationId xmlns:a16="http://schemas.microsoft.com/office/drawing/2014/main" id="{2FDE0B82-70CC-4C5F-B7D5-E80CE331FD07}"/>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9838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F261843-7CA5-4C69-8BC9-F2CFA33C6F2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DA4F86C-067A-4A84-B940-BABB4A6C1262}"/>
              </a:ext>
            </a:extLst>
          </p:cNvPr>
          <p:cNvSpPr>
            <a:spLocks noGrp="1" noChangeArrowheads="1"/>
          </p:cNvSpPr>
          <p:nvPr>
            <p:ph type="sldNum" sz="quarter" idx="11"/>
          </p:nvPr>
        </p:nvSpPr>
        <p:spPr>
          <a:ln/>
        </p:spPr>
        <p:txBody>
          <a:bodyPr/>
          <a:lstStyle>
            <a:lvl1pPr>
              <a:defRPr/>
            </a:lvl1pPr>
          </a:lstStyle>
          <a:p>
            <a:pPr>
              <a:defRPr/>
            </a:pPr>
            <a:fld id="{9B6888E5-7BFD-4BBB-BF47-CFC32D97018B}" type="slidenum">
              <a:rPr lang="en-US" altLang="en-US"/>
              <a:pPr>
                <a:defRPr/>
              </a:pPr>
              <a:t>‹#›</a:t>
            </a:fld>
            <a:endParaRPr lang="en-US" altLang="en-US"/>
          </a:p>
        </p:txBody>
      </p:sp>
      <p:sp>
        <p:nvSpPr>
          <p:cNvPr id="6" name="Rectangle 7">
            <a:extLst>
              <a:ext uri="{FF2B5EF4-FFF2-40B4-BE49-F238E27FC236}">
                <a16:creationId xmlns:a16="http://schemas.microsoft.com/office/drawing/2014/main" id="{A92B52A6-6E9A-4628-A0DA-7D66B67EA967}"/>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420977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6CD897-2F44-4EDB-8B3A-147EA08181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A918995-F7B0-48F6-8D0F-668DEEAD2A17}"/>
              </a:ext>
            </a:extLst>
          </p:cNvPr>
          <p:cNvSpPr>
            <a:spLocks noGrp="1" noChangeArrowheads="1"/>
          </p:cNvSpPr>
          <p:nvPr>
            <p:ph type="sldNum" sz="quarter" idx="11"/>
          </p:nvPr>
        </p:nvSpPr>
        <p:spPr>
          <a:ln/>
        </p:spPr>
        <p:txBody>
          <a:bodyPr/>
          <a:lstStyle>
            <a:lvl1pPr>
              <a:defRPr/>
            </a:lvl1pPr>
          </a:lstStyle>
          <a:p>
            <a:pPr>
              <a:defRPr/>
            </a:pPr>
            <a:fld id="{295C63B8-F0A3-482D-A443-74DD21E6590B}" type="slidenum">
              <a:rPr lang="en-US" altLang="en-US"/>
              <a:pPr>
                <a:defRPr/>
              </a:pPr>
              <a:t>‹#›</a:t>
            </a:fld>
            <a:endParaRPr lang="en-US" altLang="en-US"/>
          </a:p>
        </p:txBody>
      </p:sp>
      <p:sp>
        <p:nvSpPr>
          <p:cNvPr id="6" name="Rectangle 7">
            <a:extLst>
              <a:ext uri="{FF2B5EF4-FFF2-40B4-BE49-F238E27FC236}">
                <a16:creationId xmlns:a16="http://schemas.microsoft.com/office/drawing/2014/main" id="{3A6B2211-4E97-4F7E-AEEF-B1BEEC2FC350}"/>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00999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7D0E77B-F561-461A-877A-29D9D160CB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43F920D-B58E-4682-B3DF-8FADA5BC901D}"/>
              </a:ext>
            </a:extLst>
          </p:cNvPr>
          <p:cNvSpPr>
            <a:spLocks noGrp="1" noChangeArrowheads="1"/>
          </p:cNvSpPr>
          <p:nvPr>
            <p:ph type="sldNum" sz="quarter" idx="11"/>
          </p:nvPr>
        </p:nvSpPr>
        <p:spPr>
          <a:ln/>
        </p:spPr>
        <p:txBody>
          <a:bodyPr/>
          <a:lstStyle>
            <a:lvl1pPr>
              <a:defRPr/>
            </a:lvl1pPr>
          </a:lstStyle>
          <a:p>
            <a:pPr>
              <a:defRPr/>
            </a:pPr>
            <a:fld id="{0BE0B55F-2876-4EAD-A045-1ADB294FD912}" type="slidenum">
              <a:rPr lang="en-US" altLang="en-US"/>
              <a:pPr>
                <a:defRPr/>
              </a:pPr>
              <a:t>‹#›</a:t>
            </a:fld>
            <a:endParaRPr lang="en-US" altLang="en-US"/>
          </a:p>
        </p:txBody>
      </p:sp>
      <p:sp>
        <p:nvSpPr>
          <p:cNvPr id="6" name="Rectangle 7">
            <a:extLst>
              <a:ext uri="{FF2B5EF4-FFF2-40B4-BE49-F238E27FC236}">
                <a16:creationId xmlns:a16="http://schemas.microsoft.com/office/drawing/2014/main" id="{BE93DBF8-097E-4C6E-927C-C4B8F720148A}"/>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48088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7C4DDAC-09E0-48BD-93F3-4ECBB9611E2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DEA7B6-E3BB-4C58-B44A-C48FF7B19481}"/>
              </a:ext>
            </a:extLst>
          </p:cNvPr>
          <p:cNvSpPr>
            <a:spLocks noGrp="1" noChangeArrowheads="1"/>
          </p:cNvSpPr>
          <p:nvPr>
            <p:ph type="sldNum" sz="quarter" idx="11"/>
          </p:nvPr>
        </p:nvSpPr>
        <p:spPr>
          <a:ln/>
        </p:spPr>
        <p:txBody>
          <a:bodyPr/>
          <a:lstStyle>
            <a:lvl1pPr>
              <a:defRPr/>
            </a:lvl1pPr>
          </a:lstStyle>
          <a:p>
            <a:pPr>
              <a:defRPr/>
            </a:pPr>
            <a:fld id="{E84E9FA1-B154-4B57-914F-37117C7CA9B2}" type="slidenum">
              <a:rPr lang="en-US" altLang="en-US"/>
              <a:pPr>
                <a:defRPr/>
              </a:pPr>
              <a:t>‹#›</a:t>
            </a:fld>
            <a:endParaRPr lang="en-US" altLang="en-US"/>
          </a:p>
        </p:txBody>
      </p:sp>
      <p:sp>
        <p:nvSpPr>
          <p:cNvPr id="7" name="Rectangle 7">
            <a:extLst>
              <a:ext uri="{FF2B5EF4-FFF2-40B4-BE49-F238E27FC236}">
                <a16:creationId xmlns:a16="http://schemas.microsoft.com/office/drawing/2014/main" id="{A4981C88-1941-45B9-8C18-B3658846AD29}"/>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71056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A632345-608C-49B8-AEC8-9C676831D5F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D81D9200-CBFC-4828-A3BC-95E6716B5B51}"/>
              </a:ext>
            </a:extLst>
          </p:cNvPr>
          <p:cNvSpPr>
            <a:spLocks noGrp="1" noChangeArrowheads="1"/>
          </p:cNvSpPr>
          <p:nvPr>
            <p:ph type="sldNum" sz="quarter" idx="11"/>
          </p:nvPr>
        </p:nvSpPr>
        <p:spPr>
          <a:ln/>
        </p:spPr>
        <p:txBody>
          <a:bodyPr/>
          <a:lstStyle>
            <a:lvl1pPr>
              <a:defRPr/>
            </a:lvl1pPr>
          </a:lstStyle>
          <a:p>
            <a:pPr>
              <a:defRPr/>
            </a:pPr>
            <a:fld id="{C936F7A5-19D7-4576-9925-540982FBEC46}" type="slidenum">
              <a:rPr lang="en-US" altLang="en-US"/>
              <a:pPr>
                <a:defRPr/>
              </a:pPr>
              <a:t>‹#›</a:t>
            </a:fld>
            <a:endParaRPr lang="en-US" altLang="en-US"/>
          </a:p>
        </p:txBody>
      </p:sp>
      <p:sp>
        <p:nvSpPr>
          <p:cNvPr id="9" name="Rectangle 7">
            <a:extLst>
              <a:ext uri="{FF2B5EF4-FFF2-40B4-BE49-F238E27FC236}">
                <a16:creationId xmlns:a16="http://schemas.microsoft.com/office/drawing/2014/main" id="{EF53EE7C-3E18-4F79-BA03-1B5BCA49646F}"/>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20357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46B13D3-5D6C-47C1-AE3F-EB6A0D02498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385C78F-1FD3-4167-9869-8A5D796AD707}"/>
              </a:ext>
            </a:extLst>
          </p:cNvPr>
          <p:cNvSpPr>
            <a:spLocks noGrp="1" noChangeArrowheads="1"/>
          </p:cNvSpPr>
          <p:nvPr>
            <p:ph type="sldNum" sz="quarter" idx="11"/>
          </p:nvPr>
        </p:nvSpPr>
        <p:spPr>
          <a:ln/>
        </p:spPr>
        <p:txBody>
          <a:bodyPr/>
          <a:lstStyle>
            <a:lvl1pPr>
              <a:defRPr/>
            </a:lvl1pPr>
          </a:lstStyle>
          <a:p>
            <a:pPr>
              <a:defRPr/>
            </a:pPr>
            <a:fld id="{4B7DE889-B7C0-437C-AD40-A196D49EB338}" type="slidenum">
              <a:rPr lang="en-US" altLang="en-US"/>
              <a:pPr>
                <a:defRPr/>
              </a:pPr>
              <a:t>‹#›</a:t>
            </a:fld>
            <a:endParaRPr lang="en-US" altLang="en-US"/>
          </a:p>
        </p:txBody>
      </p:sp>
      <p:sp>
        <p:nvSpPr>
          <p:cNvPr id="5" name="Rectangle 7">
            <a:extLst>
              <a:ext uri="{FF2B5EF4-FFF2-40B4-BE49-F238E27FC236}">
                <a16:creationId xmlns:a16="http://schemas.microsoft.com/office/drawing/2014/main" id="{D0E7C065-7E2F-46EA-B2F1-7936A1A45D3D}"/>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78558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B3A6CA5-6D1D-4051-88D7-19588B3C627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047E961D-E5EA-4AA1-8A2A-A9CCCAAD9B8A}"/>
              </a:ext>
            </a:extLst>
          </p:cNvPr>
          <p:cNvSpPr>
            <a:spLocks noGrp="1" noChangeArrowheads="1"/>
          </p:cNvSpPr>
          <p:nvPr>
            <p:ph type="sldNum" sz="quarter" idx="11"/>
          </p:nvPr>
        </p:nvSpPr>
        <p:spPr>
          <a:ln/>
        </p:spPr>
        <p:txBody>
          <a:bodyPr/>
          <a:lstStyle>
            <a:lvl1pPr>
              <a:defRPr/>
            </a:lvl1pPr>
          </a:lstStyle>
          <a:p>
            <a:pPr>
              <a:defRPr/>
            </a:pPr>
            <a:fld id="{8937814E-87E0-4B02-AC1E-B53621157F3D}" type="slidenum">
              <a:rPr lang="en-US" altLang="en-US"/>
              <a:pPr>
                <a:defRPr/>
              </a:pPr>
              <a:t>‹#›</a:t>
            </a:fld>
            <a:endParaRPr lang="en-US" altLang="en-US"/>
          </a:p>
        </p:txBody>
      </p:sp>
      <p:sp>
        <p:nvSpPr>
          <p:cNvPr id="4" name="Rectangle 7">
            <a:extLst>
              <a:ext uri="{FF2B5EF4-FFF2-40B4-BE49-F238E27FC236}">
                <a16:creationId xmlns:a16="http://schemas.microsoft.com/office/drawing/2014/main" id="{D26DBD43-876C-42CE-8AE7-F0DCF7ACB199}"/>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82935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DCCDAA5-4869-4078-9BAB-93CB43A878D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17259A2-F7C5-4548-B507-984EFF7BADAA}"/>
              </a:ext>
            </a:extLst>
          </p:cNvPr>
          <p:cNvSpPr>
            <a:spLocks noGrp="1" noChangeArrowheads="1"/>
          </p:cNvSpPr>
          <p:nvPr>
            <p:ph type="sldNum" sz="quarter" idx="11"/>
          </p:nvPr>
        </p:nvSpPr>
        <p:spPr>
          <a:ln/>
        </p:spPr>
        <p:txBody>
          <a:bodyPr/>
          <a:lstStyle>
            <a:lvl1pPr>
              <a:defRPr/>
            </a:lvl1pPr>
          </a:lstStyle>
          <a:p>
            <a:pPr>
              <a:defRPr/>
            </a:pPr>
            <a:fld id="{2DD62F48-9C5E-4D4D-8870-625A56567BEC}" type="slidenum">
              <a:rPr lang="en-US" altLang="en-US"/>
              <a:pPr>
                <a:defRPr/>
              </a:pPr>
              <a:t>‹#›</a:t>
            </a:fld>
            <a:endParaRPr lang="en-US" altLang="en-US"/>
          </a:p>
        </p:txBody>
      </p:sp>
      <p:sp>
        <p:nvSpPr>
          <p:cNvPr id="7" name="Rectangle 7">
            <a:extLst>
              <a:ext uri="{FF2B5EF4-FFF2-40B4-BE49-F238E27FC236}">
                <a16:creationId xmlns:a16="http://schemas.microsoft.com/office/drawing/2014/main" id="{4C4FBAB5-FA0D-4522-8132-5E048D45BE35}"/>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99895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6EE6386-8858-4420-AA97-23108FA1C12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E9F7280-4DBC-4800-A2EF-A02CC2010427}"/>
              </a:ext>
            </a:extLst>
          </p:cNvPr>
          <p:cNvSpPr>
            <a:spLocks noGrp="1" noChangeArrowheads="1"/>
          </p:cNvSpPr>
          <p:nvPr>
            <p:ph type="sldNum" sz="quarter" idx="11"/>
          </p:nvPr>
        </p:nvSpPr>
        <p:spPr>
          <a:ln/>
        </p:spPr>
        <p:txBody>
          <a:bodyPr/>
          <a:lstStyle>
            <a:lvl1pPr>
              <a:defRPr/>
            </a:lvl1pPr>
          </a:lstStyle>
          <a:p>
            <a:pPr>
              <a:defRPr/>
            </a:pPr>
            <a:fld id="{1842DF1D-8E01-4AA9-BE86-CE9723E4639E}" type="slidenum">
              <a:rPr lang="en-US" altLang="en-US"/>
              <a:pPr>
                <a:defRPr/>
              </a:pPr>
              <a:t>‹#›</a:t>
            </a:fld>
            <a:endParaRPr lang="en-US" altLang="en-US"/>
          </a:p>
        </p:txBody>
      </p:sp>
      <p:sp>
        <p:nvSpPr>
          <p:cNvPr id="7" name="Rectangle 7">
            <a:extLst>
              <a:ext uri="{FF2B5EF4-FFF2-40B4-BE49-F238E27FC236}">
                <a16:creationId xmlns:a16="http://schemas.microsoft.com/office/drawing/2014/main" id="{77101040-6843-4605-9B5D-F53A35FD8626}"/>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26837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5AD7865-43D2-4847-8D3C-C720F37443C4}"/>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3289320-2EB4-4DCD-8434-0F93A9E19CA2}"/>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EBFBD06-AEB8-48D0-B610-5F63890E57D3}"/>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AEDC340B-C886-4452-97C5-4DCE12B87975}"/>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pPr>
              <a:defRPr/>
            </a:pPr>
            <a:fld id="{AF010C95-9A13-4219-9D1E-353A0CD03878}" type="slidenum">
              <a:rPr lang="en-US" altLang="en-US"/>
              <a:pPr>
                <a:defRPr/>
              </a:pPr>
              <a:t>‹#›</a:t>
            </a:fld>
            <a:endParaRPr lang="en-US" altLang="en-US"/>
          </a:p>
        </p:txBody>
      </p:sp>
      <p:sp>
        <p:nvSpPr>
          <p:cNvPr id="1031" name="Rectangle 7">
            <a:extLst>
              <a:ext uri="{FF2B5EF4-FFF2-40B4-BE49-F238E27FC236}">
                <a16:creationId xmlns:a16="http://schemas.microsoft.com/office/drawing/2014/main" id="{29D4346C-A7C0-43B2-B2A1-92C52E41CAE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CCF3E1A1-D476-4A51-A446-34895E057E7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 name="WordArt 2">
            <a:extLst>
              <a:ext uri="{FF2B5EF4-FFF2-40B4-BE49-F238E27FC236}">
                <a16:creationId xmlns:a16="http://schemas.microsoft.com/office/drawing/2014/main" id="{DDBAA0B0-FA06-4FC4-915E-8736BF1A3EB8}"/>
              </a:ext>
            </a:extLst>
          </p:cNvPr>
          <p:cNvSpPr>
            <a:spLocks noChangeArrowheads="1" noChangeShapeType="1" noTextEdit="1"/>
          </p:cNvSpPr>
          <p:nvPr/>
        </p:nvSpPr>
        <p:spPr bwMode="auto">
          <a:xfrm>
            <a:off x="609600" y="1143000"/>
            <a:ext cx="8001000" cy="39624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SORTING AND</a:t>
            </a:r>
          </a:p>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SEARCHING</a:t>
            </a:r>
          </a:p>
        </p:txBody>
      </p:sp>
      <p:sp>
        <p:nvSpPr>
          <p:cNvPr id="4100" name="WordArt 5">
            <a:extLst>
              <a:ext uri="{FF2B5EF4-FFF2-40B4-BE49-F238E27FC236}">
                <a16:creationId xmlns:a16="http://schemas.microsoft.com/office/drawing/2014/main" id="{CD1E4D27-4EDC-4330-AA79-54489AB69A81}"/>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4D6D042-BCA1-48FA-8487-D88800DCAA40}"/>
              </a:ext>
            </a:extLst>
          </p:cNvPr>
          <p:cNvSpPr>
            <a:spLocks noChangeArrowheads="1"/>
          </p:cNvSpPr>
          <p:nvPr/>
        </p:nvSpPr>
        <p:spPr bwMode="auto">
          <a:xfrm>
            <a:off x="914400" y="838200"/>
            <a:ext cx="7700963"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a:latin typeface="Tahoma" panose="020B0604030504040204" pitchFamily="34" charset="0"/>
              </a:rPr>
              <a:t>void selectionSort( int[] ray  )</a:t>
            </a:r>
            <a:br>
              <a:rPr lang="en-US" altLang="en-US" sz="2300">
                <a:latin typeface="Tahoma" panose="020B0604030504040204" pitchFamily="34" charset="0"/>
              </a:rPr>
            </a:br>
            <a:r>
              <a:rPr lang="en-US" altLang="en-US" sz="2300">
                <a:latin typeface="Tahoma" panose="020B0604030504040204" pitchFamily="34" charset="0"/>
              </a:rPr>
              <a:t>{</a:t>
            </a:r>
          </a:p>
          <a:p>
            <a:pPr>
              <a:spcBef>
                <a:spcPct val="0"/>
              </a:spcBef>
              <a:buFontTx/>
              <a:buNone/>
            </a:pPr>
            <a:r>
              <a:rPr lang="en-US" altLang="en-US" sz="2300">
                <a:latin typeface="Tahoma" panose="020B0604030504040204" pitchFamily="34" charset="0"/>
              </a:rPr>
              <a:t>      for(int i=0; i&lt; ray.length-1; i++){</a:t>
            </a:r>
          </a:p>
          <a:p>
            <a:pPr>
              <a:spcBef>
                <a:spcPct val="0"/>
              </a:spcBef>
              <a:buFontTx/>
              <a:buNone/>
            </a:pPr>
            <a:r>
              <a:rPr lang="en-US" altLang="en-US" sz="2300">
                <a:latin typeface="Tahoma" panose="020B0604030504040204" pitchFamily="34" charset="0"/>
              </a:rPr>
              <a:t>        int min = i;</a:t>
            </a:r>
          </a:p>
          <a:p>
            <a:pPr>
              <a:spcBef>
                <a:spcPct val="0"/>
              </a:spcBef>
              <a:buFontTx/>
              <a:buNone/>
            </a:pPr>
            <a:r>
              <a:rPr lang="en-US" altLang="en-US" sz="2300">
                <a:latin typeface="Tahoma" panose="020B0604030504040204" pitchFamily="34" charset="0"/>
              </a:rPr>
              <a:t>        for(int j = i+1; j&lt; ray.length; j++)</a:t>
            </a:r>
          </a:p>
          <a:p>
            <a:pPr>
              <a:spcBef>
                <a:spcPct val="0"/>
              </a:spcBef>
              <a:buFontTx/>
              <a:buNone/>
            </a:pPr>
            <a:r>
              <a:rPr lang="en-US" altLang="en-US" sz="2300">
                <a:latin typeface="Tahoma" panose="020B0604030504040204" pitchFamily="34" charset="0"/>
              </a:rPr>
              <a:t>        {</a:t>
            </a:r>
          </a:p>
          <a:p>
            <a:pPr>
              <a:spcBef>
                <a:spcPct val="0"/>
              </a:spcBef>
              <a:buFontTx/>
              <a:buNone/>
            </a:pPr>
            <a:r>
              <a:rPr lang="en-US" altLang="en-US" sz="2300">
                <a:latin typeface="Tahoma" panose="020B0604030504040204" pitchFamily="34" charset="0"/>
              </a:rPr>
              <a:t>           if(ray[j] &lt; ray[min])</a:t>
            </a:r>
          </a:p>
          <a:p>
            <a:pPr>
              <a:spcBef>
                <a:spcPct val="0"/>
              </a:spcBef>
              <a:buFontTx/>
              <a:buNone/>
            </a:pPr>
            <a:r>
              <a:rPr lang="en-US" altLang="en-US" sz="2300">
                <a:latin typeface="Tahoma" panose="020B0604030504040204" pitchFamily="34" charset="0"/>
              </a:rPr>
              <a:t>	    min = j;    	</a:t>
            </a:r>
            <a:r>
              <a:rPr lang="en-US" altLang="en-US" sz="2300">
                <a:solidFill>
                  <a:srgbClr val="009900"/>
                </a:solidFill>
                <a:latin typeface="Tahoma" panose="020B0604030504040204" pitchFamily="34" charset="0"/>
              </a:rPr>
              <a:t>//find location of smallest</a:t>
            </a:r>
          </a:p>
          <a:p>
            <a:pPr>
              <a:spcBef>
                <a:spcPct val="0"/>
              </a:spcBef>
              <a:buFontTx/>
              <a:buNone/>
            </a:pPr>
            <a:r>
              <a:rPr lang="en-US" altLang="en-US" sz="2300">
                <a:latin typeface="Tahoma" panose="020B0604030504040204" pitchFamily="34" charset="0"/>
              </a:rPr>
              <a:t>        }</a:t>
            </a:r>
          </a:p>
          <a:p>
            <a:pPr>
              <a:spcBef>
                <a:spcPct val="0"/>
              </a:spcBef>
              <a:buFontTx/>
              <a:buNone/>
            </a:pPr>
            <a:r>
              <a:rPr lang="en-US" altLang="en-US" sz="2300">
                <a:latin typeface="Tahoma" panose="020B0604030504040204" pitchFamily="34" charset="0"/>
              </a:rPr>
              <a:t>        if( min != i) {</a:t>
            </a:r>
          </a:p>
          <a:p>
            <a:pPr>
              <a:spcBef>
                <a:spcPct val="0"/>
              </a:spcBef>
              <a:buFontTx/>
              <a:buNone/>
            </a:pPr>
            <a:r>
              <a:rPr lang="en-US" altLang="en-US" sz="2300">
                <a:latin typeface="Tahoma" panose="020B0604030504040204" pitchFamily="34" charset="0"/>
              </a:rPr>
              <a:t>	 int temp = ray[min];</a:t>
            </a:r>
          </a:p>
          <a:p>
            <a:pPr>
              <a:spcBef>
                <a:spcPct val="0"/>
              </a:spcBef>
              <a:buFontTx/>
              <a:buNone/>
            </a:pPr>
            <a:r>
              <a:rPr lang="en-US" altLang="en-US" sz="2300">
                <a:latin typeface="Tahoma" panose="020B0604030504040204" pitchFamily="34" charset="0"/>
              </a:rPr>
              <a:t>	 ray[min] = ray[i];</a:t>
            </a:r>
          </a:p>
          <a:p>
            <a:pPr>
              <a:spcBef>
                <a:spcPct val="0"/>
              </a:spcBef>
              <a:buFontTx/>
              <a:buNone/>
            </a:pPr>
            <a:r>
              <a:rPr lang="en-US" altLang="en-US" sz="2300">
                <a:latin typeface="Tahoma" panose="020B0604030504040204" pitchFamily="34" charset="0"/>
              </a:rPr>
              <a:t>	 ray[i] = temp;   </a:t>
            </a:r>
            <a:r>
              <a:rPr lang="en-US" altLang="en-US" sz="2300">
                <a:solidFill>
                  <a:srgbClr val="009900"/>
                </a:solidFill>
                <a:latin typeface="Tahoma" panose="020B0604030504040204" pitchFamily="34" charset="0"/>
              </a:rPr>
              <a:t>	//put smallest in pos i</a:t>
            </a:r>
          </a:p>
          <a:p>
            <a:pPr>
              <a:spcBef>
                <a:spcPct val="0"/>
              </a:spcBef>
              <a:buFontTx/>
              <a:buNone/>
            </a:pPr>
            <a:r>
              <a:rPr lang="en-US" altLang="en-US" sz="2300">
                <a:latin typeface="Tahoma" panose="020B0604030504040204" pitchFamily="34" charset="0"/>
              </a:rPr>
              <a:t>       }</a:t>
            </a:r>
          </a:p>
          <a:p>
            <a:pPr>
              <a:spcBef>
                <a:spcPct val="0"/>
              </a:spcBef>
              <a:buFontTx/>
              <a:buNone/>
            </a:pPr>
            <a:r>
              <a:rPr lang="en-US" altLang="en-US" sz="2300">
                <a:latin typeface="Tahoma" panose="020B0604030504040204" pitchFamily="34" charset="0"/>
              </a:rPr>
              <a:t>    }</a:t>
            </a:r>
          </a:p>
          <a:p>
            <a:pPr>
              <a:spcBef>
                <a:spcPct val="0"/>
              </a:spcBef>
              <a:buFontTx/>
              <a:buNone/>
            </a:pPr>
            <a:r>
              <a:rPr lang="en-US" altLang="en-US" sz="2300">
                <a:latin typeface="Tahoma" panose="020B0604030504040204" pitchFamily="34" charset="0"/>
              </a:rPr>
              <a:t>}</a:t>
            </a:r>
            <a:endParaRPr lang="en-US" altLang="en-US" sz="2400">
              <a:solidFill>
                <a:srgbClr val="FFFF00"/>
              </a:solidFill>
              <a:latin typeface="Tahoma" panose="020B0604030504040204" pitchFamily="34" charset="0"/>
            </a:endParaRPr>
          </a:p>
        </p:txBody>
      </p:sp>
      <p:sp>
        <p:nvSpPr>
          <p:cNvPr id="21507" name="WordArt 3">
            <a:extLst>
              <a:ext uri="{FF2B5EF4-FFF2-40B4-BE49-F238E27FC236}">
                <a16:creationId xmlns:a16="http://schemas.microsoft.com/office/drawing/2014/main" id="{FC5C15E6-D594-4AE2-B82E-0C7C561FD0A5}"/>
              </a:ext>
            </a:extLst>
          </p:cNvPr>
          <p:cNvSpPr>
            <a:spLocks noChangeArrowheads="1" noChangeShapeType="1" noTextEdit="1"/>
          </p:cNvSpPr>
          <p:nvPr/>
        </p:nvSpPr>
        <p:spPr bwMode="auto">
          <a:xfrm>
            <a:off x="1295400" y="304800"/>
            <a:ext cx="6096000" cy="381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Selection Sort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756CA70D-9B57-4F7F-AE8A-A8E38D31AEA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3555" name="WordArt 2">
            <a:extLst>
              <a:ext uri="{FF2B5EF4-FFF2-40B4-BE49-F238E27FC236}">
                <a16:creationId xmlns:a16="http://schemas.microsoft.com/office/drawing/2014/main" id="{F2722A2C-823A-49A8-AA93-DE3D082BB44C}"/>
              </a:ext>
            </a:extLst>
          </p:cNvPr>
          <p:cNvSpPr>
            <a:spLocks noChangeArrowheads="1" noChangeShapeType="1" noTextEdit="1"/>
          </p:cNvSpPr>
          <p:nvPr/>
        </p:nvSpPr>
        <p:spPr bwMode="auto">
          <a:xfrm>
            <a:off x="1676400" y="304800"/>
            <a:ext cx="57150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Selection Sort</a:t>
            </a:r>
          </a:p>
        </p:txBody>
      </p:sp>
      <p:sp>
        <p:nvSpPr>
          <p:cNvPr id="23556" name="Text Box 3">
            <a:extLst>
              <a:ext uri="{FF2B5EF4-FFF2-40B4-BE49-F238E27FC236}">
                <a16:creationId xmlns:a16="http://schemas.microsoft.com/office/drawing/2014/main" id="{3CF788D1-4ADA-4A35-B14F-9C7C1B0A080B}"/>
              </a:ext>
            </a:extLst>
          </p:cNvPr>
          <p:cNvSpPr txBox="1">
            <a:spLocks noChangeArrowheads="1"/>
          </p:cNvSpPr>
          <p:nvPr/>
        </p:nvSpPr>
        <p:spPr bwMode="auto">
          <a:xfrm>
            <a:off x="1600200" y="1752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0</a:t>
            </a:r>
          </a:p>
        </p:txBody>
      </p:sp>
      <p:graphicFrame>
        <p:nvGraphicFramePr>
          <p:cNvPr id="208900" name="Group 4">
            <a:extLst>
              <a:ext uri="{FF2B5EF4-FFF2-40B4-BE49-F238E27FC236}">
                <a16:creationId xmlns:a16="http://schemas.microsoft.com/office/drawing/2014/main" id="{04DD44D0-C369-4A64-B5F9-A1CE4C33D3CB}"/>
              </a:ext>
            </a:extLst>
          </p:cNvPr>
          <p:cNvGraphicFramePr>
            <a:graphicFrameLocks noGrp="1"/>
          </p:cNvGraphicFramePr>
          <p:nvPr/>
        </p:nvGraphicFramePr>
        <p:xfrm>
          <a:off x="2987675" y="1752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3571" name="Text Box 18">
            <a:extLst>
              <a:ext uri="{FF2B5EF4-FFF2-40B4-BE49-F238E27FC236}">
                <a16:creationId xmlns:a16="http://schemas.microsoft.com/office/drawing/2014/main" id="{6EDD6D90-C741-481C-BE54-28A0203DFE3A}"/>
              </a:ext>
            </a:extLst>
          </p:cNvPr>
          <p:cNvSpPr txBox="1">
            <a:spLocks noChangeArrowheads="1"/>
          </p:cNvSpPr>
          <p:nvPr/>
        </p:nvSpPr>
        <p:spPr bwMode="auto">
          <a:xfrm>
            <a:off x="3124200" y="10668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0    1     2    3    4 </a:t>
            </a:r>
          </a:p>
        </p:txBody>
      </p:sp>
      <p:sp>
        <p:nvSpPr>
          <p:cNvPr id="208915" name="Text Box 19">
            <a:extLst>
              <a:ext uri="{FF2B5EF4-FFF2-40B4-BE49-F238E27FC236}">
                <a16:creationId xmlns:a16="http://schemas.microsoft.com/office/drawing/2014/main" id="{21C6B7E6-C0A3-4327-A917-803665639C23}"/>
              </a:ext>
            </a:extLst>
          </p:cNvPr>
          <p:cNvSpPr txBox="1">
            <a:spLocks noChangeArrowheads="1"/>
          </p:cNvSpPr>
          <p:nvPr/>
        </p:nvSpPr>
        <p:spPr bwMode="auto">
          <a:xfrm>
            <a:off x="1584325" y="2514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1</a:t>
            </a:r>
          </a:p>
        </p:txBody>
      </p:sp>
      <p:graphicFrame>
        <p:nvGraphicFramePr>
          <p:cNvPr id="208916" name="Group 20">
            <a:extLst>
              <a:ext uri="{FF2B5EF4-FFF2-40B4-BE49-F238E27FC236}">
                <a16:creationId xmlns:a16="http://schemas.microsoft.com/office/drawing/2014/main" id="{98F486B3-EA4C-4EAB-BF5A-E07BA90A308A}"/>
              </a:ext>
            </a:extLst>
          </p:cNvPr>
          <p:cNvGraphicFramePr>
            <a:graphicFrameLocks noGrp="1"/>
          </p:cNvGraphicFramePr>
          <p:nvPr/>
        </p:nvGraphicFramePr>
        <p:xfrm>
          <a:off x="2971800" y="2514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30" name="Text Box 34">
            <a:extLst>
              <a:ext uri="{FF2B5EF4-FFF2-40B4-BE49-F238E27FC236}">
                <a16:creationId xmlns:a16="http://schemas.microsoft.com/office/drawing/2014/main" id="{4FDE9DAA-4042-416F-A37A-1FA40973D73D}"/>
              </a:ext>
            </a:extLst>
          </p:cNvPr>
          <p:cNvSpPr txBox="1">
            <a:spLocks noChangeArrowheads="1"/>
          </p:cNvSpPr>
          <p:nvPr/>
        </p:nvSpPr>
        <p:spPr bwMode="auto">
          <a:xfrm>
            <a:off x="1584325" y="3276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2</a:t>
            </a:r>
          </a:p>
        </p:txBody>
      </p:sp>
      <p:graphicFrame>
        <p:nvGraphicFramePr>
          <p:cNvPr id="208931" name="Group 35">
            <a:extLst>
              <a:ext uri="{FF2B5EF4-FFF2-40B4-BE49-F238E27FC236}">
                <a16:creationId xmlns:a16="http://schemas.microsoft.com/office/drawing/2014/main" id="{019A2A7F-B329-4DE9-8483-A1E682EB109A}"/>
              </a:ext>
            </a:extLst>
          </p:cNvPr>
          <p:cNvGraphicFramePr>
            <a:graphicFrameLocks noGrp="1"/>
          </p:cNvGraphicFramePr>
          <p:nvPr/>
        </p:nvGraphicFramePr>
        <p:xfrm>
          <a:off x="2971800" y="3276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45" name="Text Box 49">
            <a:extLst>
              <a:ext uri="{FF2B5EF4-FFF2-40B4-BE49-F238E27FC236}">
                <a16:creationId xmlns:a16="http://schemas.microsoft.com/office/drawing/2014/main" id="{15440A57-6C2A-4F37-9036-0B093D8B96D6}"/>
              </a:ext>
            </a:extLst>
          </p:cNvPr>
          <p:cNvSpPr txBox="1">
            <a:spLocks noChangeArrowheads="1"/>
          </p:cNvSpPr>
          <p:nvPr/>
        </p:nvSpPr>
        <p:spPr bwMode="auto">
          <a:xfrm>
            <a:off x="1584325" y="4038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3</a:t>
            </a:r>
          </a:p>
        </p:txBody>
      </p:sp>
      <p:graphicFrame>
        <p:nvGraphicFramePr>
          <p:cNvPr id="208946" name="Group 50">
            <a:extLst>
              <a:ext uri="{FF2B5EF4-FFF2-40B4-BE49-F238E27FC236}">
                <a16:creationId xmlns:a16="http://schemas.microsoft.com/office/drawing/2014/main" id="{806A7CCA-6B95-466C-8386-F63177F0AE2F}"/>
              </a:ext>
            </a:extLst>
          </p:cNvPr>
          <p:cNvGraphicFramePr>
            <a:graphicFrameLocks noGrp="1"/>
          </p:cNvGraphicFramePr>
          <p:nvPr/>
        </p:nvGraphicFramePr>
        <p:xfrm>
          <a:off x="2971800" y="4038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60" name="Text Box 64">
            <a:extLst>
              <a:ext uri="{FF2B5EF4-FFF2-40B4-BE49-F238E27FC236}">
                <a16:creationId xmlns:a16="http://schemas.microsoft.com/office/drawing/2014/main" id="{BFBA3E0C-CFCE-4A6D-A340-CE2BA2D8607A}"/>
              </a:ext>
            </a:extLst>
          </p:cNvPr>
          <p:cNvSpPr txBox="1">
            <a:spLocks noChangeArrowheads="1"/>
          </p:cNvSpPr>
          <p:nvPr/>
        </p:nvSpPr>
        <p:spPr bwMode="auto">
          <a:xfrm>
            <a:off x="1584325" y="4800600"/>
            <a:ext cx="131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pass 4</a:t>
            </a:r>
          </a:p>
        </p:txBody>
      </p:sp>
      <p:graphicFrame>
        <p:nvGraphicFramePr>
          <p:cNvPr id="208961" name="Group 65">
            <a:extLst>
              <a:ext uri="{FF2B5EF4-FFF2-40B4-BE49-F238E27FC236}">
                <a16:creationId xmlns:a16="http://schemas.microsoft.com/office/drawing/2014/main" id="{DA29E63B-0D24-4FC5-B452-E1C44E4EF94C}"/>
              </a:ext>
            </a:extLst>
          </p:cNvPr>
          <p:cNvGraphicFramePr>
            <a:graphicFrameLocks noGrp="1"/>
          </p:cNvGraphicFramePr>
          <p:nvPr/>
        </p:nvGraphicFramePr>
        <p:xfrm>
          <a:off x="2971800" y="48006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15"/>
                                        </p:tgtEl>
                                        <p:attrNameLst>
                                          <p:attrName>style.visibility</p:attrName>
                                        </p:attrNameLst>
                                      </p:cBhvr>
                                      <p:to>
                                        <p:strVal val="visible"/>
                                      </p:to>
                                    </p:set>
                                    <p:animEffect transition="in" filter="checkerboard(across)">
                                      <p:cBhvr>
                                        <p:cTn id="7" dur="500"/>
                                        <p:tgtEl>
                                          <p:spTgt spid="208915"/>
                                        </p:tgtEl>
                                      </p:cBhvr>
                                    </p:animEffect>
                                  </p:childTnLst>
                                </p:cTn>
                              </p:par>
                              <p:par>
                                <p:cTn id="8" presetID="5" presetClass="entr" presetSubtype="10" fill="hold" nodeType="withEffect">
                                  <p:stCondLst>
                                    <p:cond delay="0"/>
                                  </p:stCondLst>
                                  <p:childTnLst>
                                    <p:set>
                                      <p:cBhvr>
                                        <p:cTn id="9" dur="1" fill="hold">
                                          <p:stCondLst>
                                            <p:cond delay="0"/>
                                          </p:stCondLst>
                                        </p:cTn>
                                        <p:tgtEl>
                                          <p:spTgt spid="208916"/>
                                        </p:tgtEl>
                                        <p:attrNameLst>
                                          <p:attrName>style.visibility</p:attrName>
                                        </p:attrNameLst>
                                      </p:cBhvr>
                                      <p:to>
                                        <p:strVal val="visible"/>
                                      </p:to>
                                    </p:set>
                                    <p:animEffect transition="in" filter="checkerboard(across)">
                                      <p:cBhvr>
                                        <p:cTn id="10" dur="500"/>
                                        <p:tgtEl>
                                          <p:spTgt spid="2089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8930"/>
                                        </p:tgtEl>
                                        <p:attrNameLst>
                                          <p:attrName>style.visibility</p:attrName>
                                        </p:attrNameLst>
                                      </p:cBhvr>
                                      <p:to>
                                        <p:strVal val="visible"/>
                                      </p:to>
                                    </p:set>
                                    <p:animEffect transition="in" filter="checkerboard(across)">
                                      <p:cBhvr>
                                        <p:cTn id="15" dur="500"/>
                                        <p:tgtEl>
                                          <p:spTgt spid="208930"/>
                                        </p:tgtEl>
                                      </p:cBhvr>
                                    </p:animEffect>
                                  </p:childTnLst>
                                </p:cTn>
                              </p:par>
                              <p:par>
                                <p:cTn id="16" presetID="5" presetClass="entr" presetSubtype="10" fill="hold" nodeType="withEffect">
                                  <p:stCondLst>
                                    <p:cond delay="0"/>
                                  </p:stCondLst>
                                  <p:childTnLst>
                                    <p:set>
                                      <p:cBhvr>
                                        <p:cTn id="17" dur="1" fill="hold">
                                          <p:stCondLst>
                                            <p:cond delay="0"/>
                                          </p:stCondLst>
                                        </p:cTn>
                                        <p:tgtEl>
                                          <p:spTgt spid="208931"/>
                                        </p:tgtEl>
                                        <p:attrNameLst>
                                          <p:attrName>style.visibility</p:attrName>
                                        </p:attrNameLst>
                                      </p:cBhvr>
                                      <p:to>
                                        <p:strVal val="visible"/>
                                      </p:to>
                                    </p:set>
                                    <p:animEffect transition="in" filter="checkerboard(across)">
                                      <p:cBhvr>
                                        <p:cTn id="18" dur="500"/>
                                        <p:tgtEl>
                                          <p:spTgt spid="2089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8945"/>
                                        </p:tgtEl>
                                        <p:attrNameLst>
                                          <p:attrName>style.visibility</p:attrName>
                                        </p:attrNameLst>
                                      </p:cBhvr>
                                      <p:to>
                                        <p:strVal val="visible"/>
                                      </p:to>
                                    </p:set>
                                    <p:animEffect transition="in" filter="checkerboard(across)">
                                      <p:cBhvr>
                                        <p:cTn id="23" dur="500"/>
                                        <p:tgtEl>
                                          <p:spTgt spid="208945"/>
                                        </p:tgtEl>
                                      </p:cBhvr>
                                    </p:animEffect>
                                  </p:childTnLst>
                                </p:cTn>
                              </p:par>
                              <p:par>
                                <p:cTn id="24" presetID="5" presetClass="entr" presetSubtype="10" fill="hold" nodeType="withEffect">
                                  <p:stCondLst>
                                    <p:cond delay="0"/>
                                  </p:stCondLst>
                                  <p:childTnLst>
                                    <p:set>
                                      <p:cBhvr>
                                        <p:cTn id="25" dur="1" fill="hold">
                                          <p:stCondLst>
                                            <p:cond delay="0"/>
                                          </p:stCondLst>
                                        </p:cTn>
                                        <p:tgtEl>
                                          <p:spTgt spid="208946"/>
                                        </p:tgtEl>
                                        <p:attrNameLst>
                                          <p:attrName>style.visibility</p:attrName>
                                        </p:attrNameLst>
                                      </p:cBhvr>
                                      <p:to>
                                        <p:strVal val="visible"/>
                                      </p:to>
                                    </p:set>
                                    <p:animEffect transition="in" filter="checkerboard(across)">
                                      <p:cBhvr>
                                        <p:cTn id="26" dur="500"/>
                                        <p:tgtEl>
                                          <p:spTgt spid="2089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08960"/>
                                        </p:tgtEl>
                                        <p:attrNameLst>
                                          <p:attrName>style.visibility</p:attrName>
                                        </p:attrNameLst>
                                      </p:cBhvr>
                                      <p:to>
                                        <p:strVal val="visible"/>
                                      </p:to>
                                    </p:set>
                                    <p:animEffect transition="in" filter="checkerboard(across)">
                                      <p:cBhvr>
                                        <p:cTn id="31" dur="500"/>
                                        <p:tgtEl>
                                          <p:spTgt spid="208960"/>
                                        </p:tgtEl>
                                      </p:cBhvr>
                                    </p:animEffect>
                                  </p:childTnLst>
                                </p:cTn>
                              </p:par>
                              <p:par>
                                <p:cTn id="32" presetID="5" presetClass="entr" presetSubtype="10" fill="hold" nodeType="withEffect">
                                  <p:stCondLst>
                                    <p:cond delay="0"/>
                                  </p:stCondLst>
                                  <p:childTnLst>
                                    <p:set>
                                      <p:cBhvr>
                                        <p:cTn id="33" dur="1" fill="hold">
                                          <p:stCondLst>
                                            <p:cond delay="0"/>
                                          </p:stCondLst>
                                        </p:cTn>
                                        <p:tgtEl>
                                          <p:spTgt spid="208961"/>
                                        </p:tgtEl>
                                        <p:attrNameLst>
                                          <p:attrName>style.visibility</p:attrName>
                                        </p:attrNameLst>
                                      </p:cBhvr>
                                      <p:to>
                                        <p:strVal val="visible"/>
                                      </p:to>
                                    </p:set>
                                    <p:animEffect transition="in" filter="checkerboard(across)">
                                      <p:cBhvr>
                                        <p:cTn id="34" dur="500"/>
                                        <p:tgtEl>
                                          <p:spTgt spid="20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5" grpId="0"/>
      <p:bldP spid="208930" grpId="0"/>
      <p:bldP spid="208945" grpId="0"/>
      <p:bldP spid="2089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CD000048-0993-430A-AB81-C28B3411191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5603" name="Text Box 2">
            <a:extLst>
              <a:ext uri="{FF2B5EF4-FFF2-40B4-BE49-F238E27FC236}">
                <a16:creationId xmlns:a16="http://schemas.microsoft.com/office/drawing/2014/main" id="{6A3A87CB-F1F0-468B-8C9C-4590BC0716E2}"/>
              </a:ext>
            </a:extLst>
          </p:cNvPr>
          <p:cNvSpPr txBox="1">
            <a:spLocks noChangeArrowheads="1"/>
          </p:cNvSpPr>
          <p:nvPr/>
        </p:nvSpPr>
        <p:spPr bwMode="auto">
          <a:xfrm>
            <a:off x="304800" y="457200"/>
            <a:ext cx="8001000"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public void selSort(</a:t>
            </a:r>
            <a:r>
              <a:rPr lang="en-US" altLang="en-US" sz="2800">
                <a:solidFill>
                  <a:srgbClr val="C00000"/>
                </a:solidFill>
                <a:latin typeface="Tahoma" panose="020B0604030504040204" pitchFamily="34" charset="0"/>
              </a:rPr>
              <a:t>Comparable[] </a:t>
            </a:r>
            <a:r>
              <a:rPr lang="en-US" altLang="en-US" sz="2800">
                <a:latin typeface="Tahoma" panose="020B0604030504040204" pitchFamily="34" charset="0"/>
              </a:rPr>
              <a:t>ray){</a:t>
            </a:r>
          </a:p>
          <a:p>
            <a:pPr>
              <a:spcBef>
                <a:spcPct val="0"/>
              </a:spcBef>
              <a:buFontTx/>
              <a:buNone/>
            </a:pPr>
            <a:r>
              <a:rPr lang="en-US" altLang="en-US" sz="2800">
                <a:latin typeface="Tahoma" panose="020B0604030504040204" pitchFamily="34" charset="0"/>
              </a:rPr>
              <a:t>  for(int i=0; i&lt;ray.length-1; i++)</a:t>
            </a:r>
          </a:p>
          <a:p>
            <a:pPr>
              <a:spcBef>
                <a:spcPct val="0"/>
              </a:spcBef>
              <a:buFontTx/>
              <a:buNone/>
            </a:pPr>
            <a:r>
              <a:rPr lang="en-US" altLang="en-US" sz="2800">
                <a:latin typeface="Tahoma" panose="020B0604030504040204" pitchFamily="34" charset="0"/>
              </a:rPr>
              <a:t>  {</a:t>
            </a:r>
          </a:p>
          <a:p>
            <a:pPr>
              <a:spcBef>
                <a:spcPct val="0"/>
              </a:spcBef>
              <a:buFontTx/>
              <a:buNone/>
            </a:pPr>
            <a:r>
              <a:rPr lang="en-US" altLang="en-US" sz="2800">
                <a:latin typeface="Tahoma" panose="020B0604030504040204" pitchFamily="34" charset="0"/>
              </a:rPr>
              <a:t>    int min=i; </a:t>
            </a:r>
          </a:p>
          <a:p>
            <a:pPr>
              <a:spcBef>
                <a:spcPct val="0"/>
              </a:spcBef>
              <a:buFontTx/>
              <a:buNone/>
            </a:pPr>
            <a:r>
              <a:rPr lang="en-US" altLang="en-US" sz="2800">
                <a:latin typeface="Tahoma" panose="020B0604030504040204" pitchFamily="34" charset="0"/>
              </a:rPr>
              <a:t>    for(int j=i; j&lt;ray.length; j++){</a:t>
            </a:r>
          </a:p>
          <a:p>
            <a:pPr>
              <a:spcBef>
                <a:spcPct val="0"/>
              </a:spcBef>
              <a:buFontTx/>
              <a:buNone/>
            </a:pPr>
            <a:r>
              <a:rPr lang="en-US" altLang="en-US" sz="2800">
                <a:latin typeface="Tahoma" panose="020B0604030504040204" pitchFamily="34" charset="0"/>
              </a:rPr>
              <a:t>      if(</a:t>
            </a:r>
            <a:r>
              <a:rPr lang="en-US" altLang="en-US" sz="2800">
                <a:solidFill>
                  <a:srgbClr val="C00000"/>
                </a:solidFill>
                <a:latin typeface="Tahoma" panose="020B0604030504040204" pitchFamily="34" charset="0"/>
              </a:rPr>
              <a:t>ray[j].compareTo(ray[spot])&lt;0</a:t>
            </a:r>
            <a:r>
              <a:rPr lang="en-US" altLang="en-US" sz="2800">
                <a:latin typeface="Tahoma" panose="020B0604030504040204" pitchFamily="34" charset="0"/>
              </a:rPr>
              <a:t>)</a:t>
            </a:r>
          </a:p>
          <a:p>
            <a:pPr>
              <a:spcBef>
                <a:spcPct val="0"/>
              </a:spcBef>
              <a:buFontTx/>
              <a:buNone/>
            </a:pPr>
            <a:r>
              <a:rPr lang="en-US" altLang="en-US" sz="2800">
                <a:latin typeface="Tahoma" panose="020B0604030504040204" pitchFamily="34" charset="0"/>
              </a:rPr>
              <a:t>        min=j;</a:t>
            </a:r>
          </a:p>
          <a:p>
            <a:pPr>
              <a:spcBef>
                <a:spcPct val="0"/>
              </a:spcBef>
              <a:buFontTx/>
              <a:buNone/>
            </a:pPr>
            <a:r>
              <a:rPr lang="en-US" altLang="en-US" sz="2800">
                <a:latin typeface="Tahoma" panose="020B0604030504040204" pitchFamily="34" charset="0"/>
              </a:rPr>
              <a:t>    }</a:t>
            </a:r>
          </a:p>
          <a:p>
            <a:pPr>
              <a:spcBef>
                <a:spcPct val="0"/>
              </a:spcBef>
              <a:buFontTx/>
              <a:buNone/>
            </a:pPr>
            <a:r>
              <a:rPr lang="en-US" altLang="en-US" sz="2800">
                <a:latin typeface="Tahoma" panose="020B0604030504040204" pitchFamily="34" charset="0"/>
              </a:rPr>
              <a:t>    if(min==i) continue;</a:t>
            </a:r>
          </a:p>
          <a:p>
            <a:pPr>
              <a:spcBef>
                <a:spcPct val="0"/>
              </a:spcBef>
              <a:buFontTx/>
              <a:buNone/>
            </a:pPr>
            <a:r>
              <a:rPr lang="en-US" altLang="en-US" sz="2800">
                <a:latin typeface="Tahoma" panose="020B0604030504040204" pitchFamily="34" charset="0"/>
              </a:rPr>
              <a:t>    Comparable save = ray[i];</a:t>
            </a:r>
          </a:p>
          <a:p>
            <a:pPr>
              <a:spcBef>
                <a:spcPct val="0"/>
              </a:spcBef>
              <a:buFontTx/>
              <a:buNone/>
            </a:pPr>
            <a:r>
              <a:rPr lang="en-US" altLang="en-US" sz="2800">
                <a:latin typeface="Tahoma" panose="020B0604030504040204" pitchFamily="34" charset="0"/>
              </a:rPr>
              <a:t>    </a:t>
            </a:r>
            <a:r>
              <a:rPr lang="en-US" altLang="en-US" sz="2800">
                <a:solidFill>
                  <a:srgbClr val="000000"/>
                </a:solidFill>
                <a:latin typeface="Tahoma" panose="020B0604030504040204" pitchFamily="34" charset="0"/>
              </a:rPr>
              <a:t>ray</a:t>
            </a:r>
            <a:r>
              <a:rPr lang="en-US" altLang="en-US" sz="2800">
                <a:latin typeface="Tahoma" panose="020B0604030504040204" pitchFamily="34" charset="0"/>
              </a:rPr>
              <a:t>[i]= ray[min];</a:t>
            </a:r>
          </a:p>
          <a:p>
            <a:pPr>
              <a:spcBef>
                <a:spcPct val="0"/>
              </a:spcBef>
              <a:buFontTx/>
              <a:buNone/>
            </a:pPr>
            <a:r>
              <a:rPr lang="en-US" altLang="en-US" sz="2800">
                <a:latin typeface="Tahoma" panose="020B0604030504040204" pitchFamily="34" charset="0"/>
              </a:rPr>
              <a:t>    ray[min]=save;</a:t>
            </a:r>
          </a:p>
          <a:p>
            <a:pPr>
              <a:spcBef>
                <a:spcPct val="0"/>
              </a:spcBef>
              <a:buFontTx/>
              <a:buNone/>
            </a:pPr>
            <a:r>
              <a:rPr lang="en-US" altLang="en-US" sz="2800">
                <a:latin typeface="Tahoma" panose="020B0604030504040204" pitchFamily="34" charset="0"/>
              </a:rPr>
              <a:t>  }  </a:t>
            </a:r>
          </a:p>
          <a:p>
            <a:pPr>
              <a:spcBef>
                <a:spcPct val="0"/>
              </a:spcBef>
              <a:buFontTx/>
              <a:buNone/>
            </a:pPr>
            <a:r>
              <a:rPr lang="en-US" altLang="en-US" sz="2800">
                <a:latin typeface="Tahoma" panose="020B0604030504040204" pitchFamily="34" charset="0"/>
              </a:rPr>
              <a:t>}</a:t>
            </a:r>
          </a:p>
        </p:txBody>
      </p:sp>
      <p:sp>
        <p:nvSpPr>
          <p:cNvPr id="25604" name="WordArt 3">
            <a:extLst>
              <a:ext uri="{FF2B5EF4-FFF2-40B4-BE49-F238E27FC236}">
                <a16:creationId xmlns:a16="http://schemas.microsoft.com/office/drawing/2014/main" id="{263F2FB5-7CFA-4454-B88D-DA57BBDE08D4}"/>
              </a:ext>
            </a:extLst>
          </p:cNvPr>
          <p:cNvSpPr>
            <a:spLocks noChangeArrowheads="1" noChangeShapeType="1" noTextEdit="1"/>
          </p:cNvSpPr>
          <p:nvPr/>
        </p:nvSpPr>
        <p:spPr bwMode="auto">
          <a:xfrm>
            <a:off x="5638800" y="5029200"/>
            <a:ext cx="3276600" cy="1371600"/>
          </a:xfrm>
          <a:prstGeom prst="rect">
            <a:avLst/>
          </a:prstGeom>
        </p:spPr>
        <p:txBody>
          <a:bodyPr wrap="none" fromWordArt="1">
            <a:prstTxWarp prst="textPlain">
              <a:avLst>
                <a:gd name="adj" fmla="val 50000"/>
              </a:avLst>
            </a:prstTxWarp>
          </a:bodyPr>
          <a:lstStyle/>
          <a:p>
            <a:pPr algn="ctr"/>
            <a:r>
              <a:rPr lang="en-US" sz="3600" kern="10">
                <a:ln w="9525">
                  <a:solidFill>
                    <a:srgbClr val="0000FF"/>
                  </a:solidFill>
                  <a:round/>
                  <a:headEnd/>
                  <a:tailEnd/>
                </a:ln>
                <a:solidFill>
                  <a:srgbClr val="FFCC99"/>
                </a:solidFill>
                <a:effectLst>
                  <a:outerShdw dist="35921" dir="2700000" algn="ctr" rotWithShape="0">
                    <a:srgbClr val="C0C0C0"/>
                  </a:outerShdw>
                </a:effectLst>
                <a:latin typeface="Impact" panose="020B0806030902050204" pitchFamily="34" charset="0"/>
              </a:rPr>
              <a:t>Selection Sort</a:t>
            </a:r>
          </a:p>
          <a:p>
            <a:pPr algn="ctr"/>
            <a:r>
              <a:rPr lang="en-US" sz="3600" kern="10">
                <a:ln w="9525">
                  <a:solidFill>
                    <a:srgbClr val="0000FF"/>
                  </a:solidFill>
                  <a:round/>
                  <a:headEnd/>
                  <a:tailEnd/>
                </a:ln>
                <a:solidFill>
                  <a:srgbClr val="FFCC99"/>
                </a:solidFill>
                <a:effectLst>
                  <a:outerShdw dist="35921" dir="2700000" algn="ctr" rotWithShape="0">
                    <a:srgbClr val="C0C0C0"/>
                  </a:outerShdw>
                </a:effectLst>
                <a:latin typeface="Impact" panose="020B0806030902050204" pitchFamily="34" charset="0"/>
              </a:rPr>
              <a:t>W/Objects</a:t>
            </a:r>
          </a:p>
        </p:txBody>
      </p:sp>
      <p:sp>
        <p:nvSpPr>
          <p:cNvPr id="25605" name="WordArt 4">
            <a:extLst>
              <a:ext uri="{FF2B5EF4-FFF2-40B4-BE49-F238E27FC236}">
                <a16:creationId xmlns:a16="http://schemas.microsoft.com/office/drawing/2014/main" id="{C7DDB217-671B-4CE9-A287-0A57B61E2430}"/>
              </a:ext>
            </a:extLst>
          </p:cNvPr>
          <p:cNvSpPr>
            <a:spLocks noChangeArrowheads="1" noChangeShapeType="1" noTextEdit="1"/>
          </p:cNvSpPr>
          <p:nvPr/>
        </p:nvSpPr>
        <p:spPr bwMode="auto">
          <a:xfrm>
            <a:off x="5486400" y="3429000"/>
            <a:ext cx="3352800" cy="609600"/>
          </a:xfrm>
          <a:prstGeom prst="rect">
            <a:avLst/>
          </a:prstGeom>
        </p:spPr>
        <p:txBody>
          <a:bodyPr wrap="none" fromWordArt="1">
            <a:prstTxWarp prst="textPlain">
              <a:avLst>
                <a:gd name="adj" fmla="val 50000"/>
              </a:avLst>
            </a:prstTxWarp>
          </a:bodyPr>
          <a:lstStyle/>
          <a:p>
            <a:pPr algn="ctr"/>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How many swaps</a:t>
            </a:r>
          </a:p>
          <a:p>
            <a:pPr algn="ctr"/>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per pass?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4751C0D0-F60E-49EC-8658-9C41EF0F103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7651" name="WordArt 2">
            <a:extLst>
              <a:ext uri="{FF2B5EF4-FFF2-40B4-BE49-F238E27FC236}">
                <a16:creationId xmlns:a16="http://schemas.microsoft.com/office/drawing/2014/main" id="{E2AB4003-6BA4-4C70-A478-0E31AE0E5E44}"/>
              </a:ext>
            </a:extLst>
          </p:cNvPr>
          <p:cNvSpPr>
            <a:spLocks noChangeArrowheads="1" noChangeShapeType="1" noTextEdit="1"/>
          </p:cNvSpPr>
          <p:nvPr/>
        </p:nvSpPr>
        <p:spPr bwMode="auto">
          <a:xfrm>
            <a:off x="838200" y="609600"/>
            <a:ext cx="71628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8000"/>
                </a:solidFill>
                <a:effectLst>
                  <a:outerShdw dist="35921" dir="2700000" algn="ctr" rotWithShape="0">
                    <a:srgbClr val="C0C0C0"/>
                  </a:outerShdw>
                </a:effectLst>
                <a:latin typeface="Impact" panose="020B0806030902050204" pitchFamily="34" charset="0"/>
              </a:rPr>
              <a:t>Selection Sort in Action</a:t>
            </a:r>
          </a:p>
        </p:txBody>
      </p:sp>
      <p:sp>
        <p:nvSpPr>
          <p:cNvPr id="27652" name="Text Box 3">
            <a:extLst>
              <a:ext uri="{FF2B5EF4-FFF2-40B4-BE49-F238E27FC236}">
                <a16:creationId xmlns:a16="http://schemas.microsoft.com/office/drawing/2014/main" id="{78F72543-8836-48AB-9FB7-E204C3A38D77}"/>
              </a:ext>
            </a:extLst>
          </p:cNvPr>
          <p:cNvSpPr txBox="1">
            <a:spLocks noChangeArrowheads="1"/>
          </p:cNvSpPr>
          <p:nvPr/>
        </p:nvSpPr>
        <p:spPr bwMode="auto">
          <a:xfrm>
            <a:off x="1066800" y="1905000"/>
            <a:ext cx="6934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CC0000"/>
                </a:solidFill>
                <a:latin typeface="Tahoma" panose="020B0604030504040204" pitchFamily="34" charset="0"/>
              </a:rPr>
              <a:t>Original List </a:t>
            </a:r>
          </a:p>
          <a:p>
            <a:pPr>
              <a:spcBef>
                <a:spcPct val="0"/>
              </a:spcBef>
              <a:buFontTx/>
              <a:buNone/>
            </a:pPr>
            <a:r>
              <a:rPr lang="en-US" altLang="en-US" sz="2800">
                <a:latin typeface="Tahoma" panose="020B0604030504040204" pitchFamily="34" charset="0"/>
              </a:rPr>
              <a:t>Integer[] ray = {90,40,20,30,10,67};</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pass 1  -  </a:t>
            </a:r>
            <a:r>
              <a:rPr lang="en-US" altLang="en-US" sz="2800">
                <a:solidFill>
                  <a:schemeClr val="accent2"/>
                </a:solidFill>
                <a:latin typeface="Tahoma" panose="020B0604030504040204" pitchFamily="34" charset="0"/>
              </a:rPr>
              <a:t>90</a:t>
            </a:r>
            <a:r>
              <a:rPr lang="en-US" altLang="en-US" sz="2800">
                <a:latin typeface="Tahoma" panose="020B0604030504040204" pitchFamily="34" charset="0"/>
              </a:rPr>
              <a:t>  40  20  30  10  </a:t>
            </a:r>
            <a:r>
              <a:rPr lang="en-US" altLang="en-US" sz="2800">
                <a:solidFill>
                  <a:schemeClr val="accent2"/>
                </a:solidFill>
                <a:latin typeface="Tahoma" panose="020B0604030504040204" pitchFamily="34" charset="0"/>
              </a:rPr>
              <a:t>67</a:t>
            </a:r>
          </a:p>
          <a:p>
            <a:pPr>
              <a:spcBef>
                <a:spcPct val="0"/>
              </a:spcBef>
              <a:buFontTx/>
              <a:buNone/>
            </a:pPr>
            <a:r>
              <a:rPr lang="en-US" altLang="en-US" sz="2800">
                <a:latin typeface="Tahoma" panose="020B0604030504040204" pitchFamily="34" charset="0"/>
              </a:rPr>
              <a:t>pass 2  -  90  </a:t>
            </a:r>
            <a:r>
              <a:rPr lang="en-US" altLang="en-US" sz="2800">
                <a:solidFill>
                  <a:schemeClr val="accent2"/>
                </a:solidFill>
                <a:latin typeface="Tahoma" panose="020B0604030504040204" pitchFamily="34" charset="0"/>
              </a:rPr>
              <a:t>67</a:t>
            </a:r>
            <a:r>
              <a:rPr lang="en-US" altLang="en-US" sz="2800">
                <a:latin typeface="Tahoma" panose="020B0604030504040204" pitchFamily="34" charset="0"/>
              </a:rPr>
              <a:t>  20  30  10  </a:t>
            </a:r>
            <a:r>
              <a:rPr lang="en-US" altLang="en-US" sz="2800">
                <a:solidFill>
                  <a:schemeClr val="accent2"/>
                </a:solidFill>
                <a:latin typeface="Tahoma" panose="020B0604030504040204" pitchFamily="34" charset="0"/>
              </a:rPr>
              <a:t>40</a:t>
            </a: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pass 3  -  90  67  </a:t>
            </a:r>
            <a:r>
              <a:rPr lang="en-US" altLang="en-US" sz="2800">
                <a:solidFill>
                  <a:schemeClr val="accent2"/>
                </a:solidFill>
                <a:latin typeface="Tahoma" panose="020B0604030504040204" pitchFamily="34" charset="0"/>
              </a:rPr>
              <a:t>40 </a:t>
            </a:r>
            <a:r>
              <a:rPr lang="en-US" altLang="en-US" sz="2800">
                <a:latin typeface="Tahoma" panose="020B0604030504040204" pitchFamily="34" charset="0"/>
              </a:rPr>
              <a:t> 30  10  </a:t>
            </a:r>
            <a:r>
              <a:rPr lang="en-US" altLang="en-US" sz="2800">
                <a:solidFill>
                  <a:schemeClr val="accent2"/>
                </a:solidFill>
                <a:latin typeface="Tahoma" panose="020B0604030504040204" pitchFamily="34" charset="0"/>
              </a:rPr>
              <a:t>20</a:t>
            </a: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pass 4  -  90  67  40</a:t>
            </a:r>
            <a:r>
              <a:rPr lang="en-US" altLang="en-US" sz="2800">
                <a:solidFill>
                  <a:schemeClr val="accent2"/>
                </a:solidFill>
                <a:latin typeface="Tahoma" panose="020B0604030504040204" pitchFamily="34" charset="0"/>
              </a:rPr>
              <a:t>  30  </a:t>
            </a:r>
            <a:r>
              <a:rPr lang="en-US" altLang="en-US" sz="2800">
                <a:latin typeface="Tahoma" panose="020B0604030504040204" pitchFamily="34" charset="0"/>
              </a:rPr>
              <a:t>10  20</a:t>
            </a:r>
          </a:p>
          <a:p>
            <a:pPr>
              <a:spcBef>
                <a:spcPct val="0"/>
              </a:spcBef>
              <a:buFontTx/>
              <a:buNone/>
            </a:pPr>
            <a:r>
              <a:rPr lang="en-US" altLang="en-US" sz="2800">
                <a:latin typeface="Tahoma" panose="020B0604030504040204" pitchFamily="34" charset="0"/>
              </a:rPr>
              <a:t>pass 5  -  90  67  40</a:t>
            </a:r>
            <a:r>
              <a:rPr lang="en-US" altLang="en-US" sz="2800">
                <a:solidFill>
                  <a:schemeClr val="accent2"/>
                </a:solidFill>
                <a:latin typeface="Tahoma" panose="020B0604030504040204" pitchFamily="34" charset="0"/>
              </a:rPr>
              <a:t>  </a:t>
            </a:r>
            <a:r>
              <a:rPr lang="en-US" altLang="en-US" sz="2800">
                <a:latin typeface="Tahoma" panose="020B0604030504040204" pitchFamily="34" charset="0"/>
              </a:rPr>
              <a:t>30</a:t>
            </a:r>
            <a:r>
              <a:rPr lang="en-US" altLang="en-US" sz="2800">
                <a:solidFill>
                  <a:schemeClr val="accent2"/>
                </a:solidFill>
                <a:latin typeface="Tahoma" panose="020B0604030504040204" pitchFamily="34" charset="0"/>
              </a:rPr>
              <a:t>  20</a:t>
            </a:r>
            <a:r>
              <a:rPr lang="en-US" altLang="en-US" sz="2800">
                <a:latin typeface="Tahoma" panose="020B0604030504040204" pitchFamily="34" charset="0"/>
              </a:rPr>
              <a:t>  </a:t>
            </a:r>
            <a:r>
              <a:rPr lang="en-US" altLang="en-US" sz="2800">
                <a:solidFill>
                  <a:schemeClr val="accent2"/>
                </a:solidFill>
                <a:latin typeface="Tahoma" panose="020B0604030504040204" pitchFamily="34" charset="0"/>
              </a:rPr>
              <a:t>10</a:t>
            </a:r>
          </a:p>
          <a:p>
            <a:pPr>
              <a:spcBef>
                <a:spcPct val="0"/>
              </a:spcBef>
              <a:buFontTx/>
              <a:buNone/>
            </a:pPr>
            <a:r>
              <a:rPr lang="en-US" altLang="en-US" sz="2800">
                <a:latin typeface="Tahoma" panose="020B0604030504040204" pitchFamily="34" charset="0"/>
              </a:rPr>
              <a:t>pass 6  -  90  67  40</a:t>
            </a:r>
            <a:r>
              <a:rPr lang="en-US" altLang="en-US" sz="2800">
                <a:solidFill>
                  <a:schemeClr val="accent2"/>
                </a:solidFill>
                <a:latin typeface="Tahoma" panose="020B0604030504040204" pitchFamily="34" charset="0"/>
              </a:rPr>
              <a:t>  </a:t>
            </a:r>
            <a:r>
              <a:rPr lang="en-US" altLang="en-US" sz="2800">
                <a:latin typeface="Tahoma" panose="020B0604030504040204" pitchFamily="34" charset="0"/>
              </a:rPr>
              <a:t>30</a:t>
            </a:r>
            <a:r>
              <a:rPr lang="en-US" altLang="en-US" sz="2800">
                <a:solidFill>
                  <a:schemeClr val="accent2"/>
                </a:solidFill>
                <a:latin typeface="Tahoma" panose="020B0604030504040204" pitchFamily="34" charset="0"/>
              </a:rPr>
              <a:t>  </a:t>
            </a:r>
            <a:r>
              <a:rPr lang="en-US" altLang="en-US" sz="2800">
                <a:latin typeface="Tahoma" panose="020B0604030504040204" pitchFamily="34" charset="0"/>
              </a:rPr>
              <a:t>20  </a:t>
            </a:r>
            <a:r>
              <a:rPr lang="en-US" altLang="en-US" sz="2800">
                <a:solidFill>
                  <a:schemeClr val="accent2"/>
                </a:solidFill>
                <a:latin typeface="Tahoma" panose="020B0604030504040204" pitchFamily="34" charset="0"/>
              </a:rPr>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30F44591-AAC7-4FAD-B86D-96DD70730FA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9699" name="WordArt 2">
            <a:extLst>
              <a:ext uri="{FF2B5EF4-FFF2-40B4-BE49-F238E27FC236}">
                <a16:creationId xmlns:a16="http://schemas.microsoft.com/office/drawing/2014/main" id="{1519FB0D-F167-47F1-AE33-6D2CFA659846}"/>
              </a:ext>
            </a:extLst>
          </p:cNvPr>
          <p:cNvSpPr>
            <a:spLocks noChangeArrowheads="1" noChangeShapeType="1" noTextEdit="1"/>
          </p:cNvSpPr>
          <p:nvPr/>
        </p:nvSpPr>
        <p:spPr bwMode="auto">
          <a:xfrm>
            <a:off x="228600" y="1524000"/>
            <a:ext cx="8686800" cy="3505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selectionsort.java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selectionsorttester.java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93A0D0BE-F03F-4513-9FC2-20B751438B2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WordArt 2">
            <a:extLst>
              <a:ext uri="{FF2B5EF4-FFF2-40B4-BE49-F238E27FC236}">
                <a16:creationId xmlns:a16="http://schemas.microsoft.com/office/drawing/2014/main" id="{1B0DEAF8-ED77-4705-8E4C-0FEE4CA63783}"/>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People</a:t>
            </a:r>
          </a:p>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Sort</a:t>
            </a:r>
          </a:p>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Demo</a:t>
            </a:r>
          </a:p>
        </p:txBody>
      </p:sp>
      <p:sp>
        <p:nvSpPr>
          <p:cNvPr id="31748" name="Text Box 3">
            <a:extLst>
              <a:ext uri="{FF2B5EF4-FFF2-40B4-BE49-F238E27FC236}">
                <a16:creationId xmlns:a16="http://schemas.microsoft.com/office/drawing/2014/main" id="{2A890D4C-13AE-4441-A779-0A1EE35B874D}"/>
              </a:ext>
            </a:extLst>
          </p:cNvPr>
          <p:cNvSpPr txBox="1">
            <a:spLocks noChangeArrowheads="1"/>
          </p:cNvSpPr>
          <p:nvPr/>
        </p:nvSpPr>
        <p:spPr bwMode="auto">
          <a:xfrm>
            <a:off x="914400" y="5562600"/>
            <a:ext cx="7115175" cy="498475"/>
          </a:xfrm>
          <a:prstGeom prst="rect">
            <a:avLst/>
          </a:prstGeom>
          <a:noFill/>
          <a:ln w="9525">
            <a:solidFill>
              <a:srgbClr val="33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600">
                <a:solidFill>
                  <a:srgbClr val="FF6600"/>
                </a:solidFill>
                <a:latin typeface="Tahoma" panose="020B0604030504040204" pitchFamily="34" charset="0"/>
              </a:rPr>
              <a:t>Line up some students and selection sort them.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32108F0E-C185-4E8D-B978-2AC36D912FA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 name="WordArt 2">
            <a:extLst>
              <a:ext uri="{FF2B5EF4-FFF2-40B4-BE49-F238E27FC236}">
                <a16:creationId xmlns:a16="http://schemas.microsoft.com/office/drawing/2014/main" id="{8D954240-A81F-4292-8EE4-E64AA63F6E7D}"/>
              </a:ext>
            </a:extLst>
          </p:cNvPr>
          <p:cNvSpPr>
            <a:spLocks noChangeArrowheads="1" noChangeShapeType="1" noTextEdit="1"/>
          </p:cNvSpPr>
          <p:nvPr/>
        </p:nvSpPr>
        <p:spPr bwMode="auto">
          <a:xfrm>
            <a:off x="685800" y="1828800"/>
            <a:ext cx="7848600" cy="2286000"/>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contourClr>
                <a:srgbClr val="DCEBF5"/>
              </a:contourClr>
            </a:sp3d>
          </a:bodyPr>
          <a:lstStyle/>
          <a:p>
            <a:pPr algn="ctr"/>
            <a:r>
              <a:rPr lang="en-US"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panose="020B0A04020102020204" pitchFamily="34" charset="0"/>
              </a:rPr>
              <a:t>The Insertion Sort</a:t>
            </a:r>
          </a:p>
        </p:txBody>
      </p:sp>
      <p:graphicFrame>
        <p:nvGraphicFramePr>
          <p:cNvPr id="16387" name="Object 3">
            <a:extLst>
              <a:ext uri="{FF2B5EF4-FFF2-40B4-BE49-F238E27FC236}">
                <a16:creationId xmlns:a16="http://schemas.microsoft.com/office/drawing/2014/main" id="{BBAE4AF1-7EDA-4A45-B35B-E7C96BBEB1E2}"/>
              </a:ext>
            </a:extLst>
          </p:cNvPr>
          <p:cNvGraphicFramePr>
            <a:graphicFrameLocks noChangeAspect="1"/>
          </p:cNvGraphicFramePr>
          <p:nvPr/>
        </p:nvGraphicFramePr>
        <p:xfrm>
          <a:off x="1981200" y="4621213"/>
          <a:ext cx="3581400" cy="2000250"/>
        </p:xfrm>
        <a:graphic>
          <a:graphicData uri="http://schemas.openxmlformats.org/presentationml/2006/ole">
            <mc:AlternateContent xmlns:mc="http://schemas.openxmlformats.org/markup-compatibility/2006">
              <mc:Choice xmlns:v="urn:schemas-microsoft-com:vml" Requires="v">
                <p:oleObj spid="_x0000_s33797" name="Clip" r:id="rId4" imgW="5715000" imgH="3192463" progId="MS_ClipArt_Gallery.5">
                  <p:embed/>
                </p:oleObj>
              </mc:Choice>
              <mc:Fallback>
                <p:oleObj name="Clip" r:id="rId4" imgW="5715000" imgH="3192463" progId="MS_ClipArt_Gallery.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621213"/>
                        <a:ext cx="3581400" cy="200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6387"/>
                                        </p:tgtEl>
                                        <p:attrNameLst>
                                          <p:attrName>style.visibility</p:attrName>
                                        </p:attrNameLst>
                                      </p:cBhvr>
                                      <p:to>
                                        <p:strVal val="visible"/>
                                      </p:to>
                                    </p:set>
                                    <p:animEffect transition="in" filter="checkerboard(across)">
                                      <p:cBhvr>
                                        <p:cTn id="13"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DF96D0EC-28BE-4AF9-9C5E-13D4155D3FC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5843" name="Text Box 2">
            <a:extLst>
              <a:ext uri="{FF2B5EF4-FFF2-40B4-BE49-F238E27FC236}">
                <a16:creationId xmlns:a16="http://schemas.microsoft.com/office/drawing/2014/main" id="{5D691687-8578-4EDC-A260-DB42D93684EE}"/>
              </a:ext>
            </a:extLst>
          </p:cNvPr>
          <p:cNvSpPr txBox="1">
            <a:spLocks noChangeArrowheads="1"/>
          </p:cNvSpPr>
          <p:nvPr/>
        </p:nvSpPr>
        <p:spPr bwMode="auto">
          <a:xfrm>
            <a:off x="609600" y="1981200"/>
            <a:ext cx="7721600" cy="320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a:latin typeface="Tahoma" panose="020B0604030504040204" pitchFamily="34" charset="0"/>
            </a:endParaRPr>
          </a:p>
          <a:p>
            <a:pPr algn="ctr">
              <a:spcBef>
                <a:spcPct val="0"/>
              </a:spcBef>
              <a:buFontTx/>
              <a:buNone/>
            </a:pPr>
            <a:endParaRPr lang="en-US" altLang="en-US">
              <a:solidFill>
                <a:schemeClr val="accent2"/>
              </a:solidFill>
              <a:latin typeface="Tahoma" panose="020B0604030504040204" pitchFamily="34" charset="0"/>
            </a:endParaRPr>
          </a:p>
          <a:p>
            <a:pPr algn="ctr">
              <a:spcBef>
                <a:spcPct val="0"/>
              </a:spcBef>
              <a:buFontTx/>
              <a:buNone/>
            </a:pPr>
            <a:r>
              <a:rPr lang="en-US" altLang="en-US" sz="2800">
                <a:latin typeface="Arial" panose="020B0604020202020204" pitchFamily="34" charset="0"/>
              </a:rPr>
              <a:t>The insertion sort first selects an item and</a:t>
            </a:r>
          </a:p>
          <a:p>
            <a:pPr algn="ctr">
              <a:spcBef>
                <a:spcPct val="0"/>
              </a:spcBef>
              <a:buFontTx/>
              <a:buNone/>
            </a:pPr>
            <a:r>
              <a:rPr lang="en-US" altLang="en-US" sz="2800">
                <a:latin typeface="Arial" panose="020B0604020202020204" pitchFamily="34" charset="0"/>
              </a:rPr>
              <a:t>moves items up or down based on the</a:t>
            </a:r>
          </a:p>
          <a:p>
            <a:pPr algn="ctr">
              <a:spcBef>
                <a:spcPct val="0"/>
              </a:spcBef>
              <a:buFontTx/>
              <a:buNone/>
            </a:pPr>
            <a:r>
              <a:rPr lang="en-US" altLang="en-US" sz="2800">
                <a:latin typeface="Arial" panose="020B0604020202020204" pitchFamily="34" charset="0"/>
              </a:rPr>
              <a:t>comparison to the selected item.</a:t>
            </a:r>
          </a:p>
          <a:p>
            <a:pPr algn="ctr">
              <a:spcBef>
                <a:spcPct val="0"/>
              </a:spcBef>
              <a:buFontTx/>
              <a:buNone/>
            </a:pPr>
            <a:r>
              <a:rPr lang="en-US" altLang="en-US" sz="2800">
                <a:latin typeface="Arial" panose="020B0604020202020204" pitchFamily="34" charset="0"/>
              </a:rPr>
              <a:t>The idea is to get the selected item in proper</a:t>
            </a:r>
          </a:p>
          <a:p>
            <a:pPr algn="ctr">
              <a:spcBef>
                <a:spcPct val="0"/>
              </a:spcBef>
              <a:buFontTx/>
              <a:buNone/>
            </a:pPr>
            <a:r>
              <a:rPr lang="en-US" altLang="en-US" sz="2800">
                <a:latin typeface="Arial" panose="020B0604020202020204" pitchFamily="34" charset="0"/>
              </a:rPr>
              <a:t>position by shifting items around in the list.</a:t>
            </a:r>
            <a:endParaRPr lang="en-US" altLang="en-US" sz="2400" b="0"/>
          </a:p>
        </p:txBody>
      </p:sp>
      <p:sp>
        <p:nvSpPr>
          <p:cNvPr id="35844" name="WordArt 3">
            <a:extLst>
              <a:ext uri="{FF2B5EF4-FFF2-40B4-BE49-F238E27FC236}">
                <a16:creationId xmlns:a16="http://schemas.microsoft.com/office/drawing/2014/main" id="{3DE22CB8-9C83-457F-844C-89D24071AC1D}"/>
              </a:ext>
            </a:extLst>
          </p:cNvPr>
          <p:cNvSpPr>
            <a:spLocks noChangeArrowheads="1" noChangeShapeType="1" noTextEdit="1"/>
          </p:cNvSpPr>
          <p:nvPr/>
        </p:nvSpPr>
        <p:spPr bwMode="auto">
          <a:xfrm>
            <a:off x="1447800" y="1066800"/>
            <a:ext cx="5867400" cy="685800"/>
          </a:xfrm>
          <a:prstGeom prst="rect">
            <a:avLst/>
          </a:prstGeom>
        </p:spPr>
        <p:txBody>
          <a:bodyPr wrap="none" fromWordArt="1">
            <a:prstTxWarp prst="textPlain">
              <a:avLst>
                <a:gd name="adj" fmla="val 50000"/>
              </a:avLst>
            </a:prstTxWarp>
          </a:bodyPr>
          <a:lstStyle/>
          <a:p>
            <a:pPr algn="ctr"/>
            <a:r>
              <a:rPr lang="en-US" sz="3600" kern="10">
                <a:ln w="9525">
                  <a:solidFill>
                    <a:srgbClr val="FF9900"/>
                  </a:solidFill>
                  <a:round/>
                  <a:headEnd/>
                  <a:tailEnd/>
                </a:ln>
                <a:solidFill>
                  <a:srgbClr val="FFFF99"/>
                </a:solidFill>
                <a:effectLst>
                  <a:outerShdw dist="35921" dir="2700000" algn="ctr" rotWithShape="0">
                    <a:srgbClr val="C0C0C0"/>
                  </a:outerShdw>
                </a:effectLst>
                <a:latin typeface="Impact" panose="020B0806030902050204" pitchFamily="34" charset="0"/>
              </a:rPr>
              <a:t>Insertion Sort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7E7F9"/>
        </a:solidFill>
        <a:effectLst/>
      </p:bgPr>
    </p:bg>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D95D3947-8716-4028-85F4-E16EF02ADA6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7891" name="Text Box 2">
            <a:extLst>
              <a:ext uri="{FF2B5EF4-FFF2-40B4-BE49-F238E27FC236}">
                <a16:creationId xmlns:a16="http://schemas.microsoft.com/office/drawing/2014/main" id="{DF436D73-A31D-4D59-8379-ED29F11D6C3F}"/>
              </a:ext>
            </a:extLst>
          </p:cNvPr>
          <p:cNvSpPr txBox="1">
            <a:spLocks noChangeArrowheads="1"/>
          </p:cNvSpPr>
          <p:nvPr/>
        </p:nvSpPr>
        <p:spPr bwMode="auto">
          <a:xfrm>
            <a:off x="381000" y="360363"/>
            <a:ext cx="7183438" cy="637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ts val="3800"/>
              </a:lnSpc>
              <a:spcBef>
                <a:spcPct val="0"/>
              </a:spcBef>
              <a:buFontTx/>
              <a:buNone/>
            </a:pPr>
            <a:r>
              <a:rPr lang="en-US" altLang="en-US" sz="2800">
                <a:latin typeface="Tahoma" panose="020B0604030504040204" pitchFamily="34" charset="0"/>
              </a:rPr>
              <a:t>void insertionSort( int[] ray)</a:t>
            </a:r>
          </a:p>
          <a:p>
            <a:pPr>
              <a:lnSpc>
                <a:spcPts val="3800"/>
              </a:lnSpc>
              <a:spcBef>
                <a:spcPct val="0"/>
              </a:spcBef>
              <a:buFontTx/>
              <a:buNone/>
            </a:pPr>
            <a:r>
              <a:rPr lang="en-US" altLang="en-US" sz="2800">
                <a:latin typeface="Tahoma" panose="020B0604030504040204" pitchFamily="34" charset="0"/>
              </a:rPr>
              <a:t>{</a:t>
            </a:r>
          </a:p>
          <a:p>
            <a:pPr>
              <a:lnSpc>
                <a:spcPts val="3800"/>
              </a:lnSpc>
              <a:spcBef>
                <a:spcPct val="0"/>
              </a:spcBef>
              <a:buFontTx/>
              <a:buNone/>
            </a:pPr>
            <a:r>
              <a:rPr lang="en-US" altLang="en-US" sz="2800">
                <a:latin typeface="Tahoma" panose="020B0604030504040204" pitchFamily="34" charset="0"/>
              </a:rPr>
              <a:t>   for (int i=1; i&lt; ray.length; ++i)</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       int val = ray[i];</a:t>
            </a:r>
          </a:p>
          <a:p>
            <a:pPr>
              <a:lnSpc>
                <a:spcPts val="3800"/>
              </a:lnSpc>
              <a:spcBef>
                <a:spcPct val="0"/>
              </a:spcBef>
              <a:buFontTx/>
              <a:buNone/>
            </a:pPr>
            <a:r>
              <a:rPr lang="en-US" altLang="en-US" sz="2800">
                <a:latin typeface="Tahoma" panose="020B0604030504040204" pitchFamily="34" charset="0"/>
              </a:rPr>
              <a:t>       int j=i;</a:t>
            </a:r>
          </a:p>
          <a:p>
            <a:pPr>
              <a:lnSpc>
                <a:spcPts val="3800"/>
              </a:lnSpc>
              <a:spcBef>
                <a:spcPct val="0"/>
              </a:spcBef>
              <a:buFontTx/>
              <a:buNone/>
            </a:pPr>
            <a:r>
              <a:rPr lang="en-US" altLang="en-US" sz="2800">
                <a:latin typeface="Tahoma" panose="020B0604030504040204" pitchFamily="34" charset="0"/>
              </a:rPr>
              <a:t>       while(j&gt;0 &amp;&amp; val&lt;ray[j-1]) {         </a:t>
            </a:r>
          </a:p>
          <a:p>
            <a:pPr>
              <a:lnSpc>
                <a:spcPts val="3800"/>
              </a:lnSpc>
              <a:spcBef>
                <a:spcPct val="0"/>
              </a:spcBef>
              <a:buFontTx/>
              <a:buNone/>
            </a:pPr>
            <a:r>
              <a:rPr lang="en-US" altLang="en-US" sz="2800">
                <a:latin typeface="Tahoma" panose="020B0604030504040204" pitchFamily="34" charset="0"/>
              </a:rPr>
              <a:t>          ray[j]=ray[j-1];</a:t>
            </a:r>
          </a:p>
          <a:p>
            <a:pPr>
              <a:lnSpc>
                <a:spcPts val="3800"/>
              </a:lnSpc>
              <a:spcBef>
                <a:spcPct val="0"/>
              </a:spcBef>
              <a:buFontTx/>
              <a:buNone/>
            </a:pPr>
            <a:r>
              <a:rPr lang="en-US" altLang="en-US" sz="2800">
                <a:latin typeface="Tahoma" panose="020B0604030504040204" pitchFamily="34" charset="0"/>
              </a:rPr>
              <a:t>          j--;</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       ray[j]=val;</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a:t>
            </a:r>
          </a:p>
        </p:txBody>
      </p:sp>
      <p:sp>
        <p:nvSpPr>
          <p:cNvPr id="37892" name="WordArt 3">
            <a:extLst>
              <a:ext uri="{FF2B5EF4-FFF2-40B4-BE49-F238E27FC236}">
                <a16:creationId xmlns:a16="http://schemas.microsoft.com/office/drawing/2014/main" id="{72A26E70-E55D-4143-9EBB-B27D222EB176}"/>
              </a:ext>
            </a:extLst>
          </p:cNvPr>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Insertion</a:t>
            </a:r>
          </a:p>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w/primitives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EF9F4"/>
        </a:solidFill>
        <a:effectLst/>
      </p:bgPr>
    </p:bg>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DA4CB1FC-4A54-4E17-99FD-50F1DB74932E}"/>
              </a:ext>
            </a:extLst>
          </p:cNvPr>
          <p:cNvSpPr txBox="1">
            <a:spLocks noChangeArrowheads="1"/>
          </p:cNvSpPr>
          <p:nvPr/>
        </p:nvSpPr>
        <p:spPr bwMode="auto">
          <a:xfrm>
            <a:off x="381000" y="360363"/>
            <a:ext cx="9391650" cy="642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ts val="3800"/>
              </a:lnSpc>
              <a:spcBef>
                <a:spcPct val="0"/>
              </a:spcBef>
              <a:buFontTx/>
              <a:buNone/>
            </a:pPr>
            <a:r>
              <a:rPr lang="en-US" altLang="en-US" sz="2800">
                <a:latin typeface="Tahoma" panose="020B0604030504040204" pitchFamily="34" charset="0"/>
              </a:rPr>
              <a:t>void insertionSort( </a:t>
            </a:r>
            <a:r>
              <a:rPr lang="en-US" altLang="en-US" sz="2800">
                <a:solidFill>
                  <a:srgbClr val="7030A0"/>
                </a:solidFill>
                <a:latin typeface="Tahoma" panose="020B0604030504040204" pitchFamily="34" charset="0"/>
              </a:rPr>
              <a:t>Comparable[] </a:t>
            </a:r>
            <a:r>
              <a:rPr lang="en-US" altLang="en-US" sz="2800">
                <a:latin typeface="Tahoma" panose="020B0604030504040204" pitchFamily="34" charset="0"/>
              </a:rPr>
              <a:t>ray)</a:t>
            </a:r>
          </a:p>
          <a:p>
            <a:pPr>
              <a:lnSpc>
                <a:spcPts val="3800"/>
              </a:lnSpc>
              <a:spcBef>
                <a:spcPct val="0"/>
              </a:spcBef>
              <a:buFontTx/>
              <a:buNone/>
            </a:pPr>
            <a:r>
              <a:rPr lang="en-US" altLang="en-US" sz="2800">
                <a:latin typeface="Tahoma" panose="020B0604030504040204" pitchFamily="34" charset="0"/>
              </a:rPr>
              <a:t>{</a:t>
            </a:r>
          </a:p>
          <a:p>
            <a:pPr>
              <a:lnSpc>
                <a:spcPts val="3800"/>
              </a:lnSpc>
              <a:spcBef>
                <a:spcPct val="0"/>
              </a:spcBef>
              <a:buFontTx/>
              <a:buNone/>
            </a:pPr>
            <a:r>
              <a:rPr lang="en-US" altLang="en-US" sz="2800">
                <a:latin typeface="Tahoma" panose="020B0604030504040204" pitchFamily="34" charset="0"/>
              </a:rPr>
              <a:t>   for (int i=1; i&lt; ray.length; ++i)</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       int val = ray[i];</a:t>
            </a:r>
          </a:p>
          <a:p>
            <a:pPr>
              <a:lnSpc>
                <a:spcPts val="3800"/>
              </a:lnSpc>
              <a:spcBef>
                <a:spcPct val="0"/>
              </a:spcBef>
              <a:buFontTx/>
              <a:buNone/>
            </a:pPr>
            <a:r>
              <a:rPr lang="en-US" altLang="en-US" sz="2800">
                <a:latin typeface="Tahoma" panose="020B0604030504040204" pitchFamily="34" charset="0"/>
              </a:rPr>
              <a:t>       int j=i;</a:t>
            </a:r>
          </a:p>
          <a:p>
            <a:pPr>
              <a:lnSpc>
                <a:spcPts val="3800"/>
              </a:lnSpc>
              <a:spcBef>
                <a:spcPct val="0"/>
              </a:spcBef>
              <a:buFontTx/>
              <a:buNone/>
            </a:pPr>
            <a:r>
              <a:rPr lang="en-US" altLang="en-US" sz="2800">
                <a:latin typeface="Tahoma" panose="020B0604030504040204" pitchFamily="34" charset="0"/>
              </a:rPr>
              <a:t>       while(</a:t>
            </a:r>
            <a:r>
              <a:rPr lang="en-US" altLang="en-US" sz="2800">
                <a:solidFill>
                  <a:srgbClr val="7030A0"/>
                </a:solidFill>
                <a:latin typeface="Tahoma" panose="020B0604030504040204" pitchFamily="34" charset="0"/>
              </a:rPr>
              <a:t>ray[mid].compareTo(ray[ i ])&lt;0</a:t>
            </a:r>
            <a:r>
              <a:rPr lang="en-US" altLang="en-US" sz="2800">
                <a:latin typeface="Tahoma" panose="020B0604030504040204" pitchFamily="34" charset="0"/>
              </a:rPr>
              <a:t>) {         </a:t>
            </a:r>
          </a:p>
          <a:p>
            <a:pPr>
              <a:lnSpc>
                <a:spcPts val="3800"/>
              </a:lnSpc>
              <a:spcBef>
                <a:spcPct val="0"/>
              </a:spcBef>
              <a:buFontTx/>
              <a:buNone/>
            </a:pPr>
            <a:r>
              <a:rPr lang="en-US" altLang="en-US" sz="2800">
                <a:latin typeface="Tahoma" panose="020B0604030504040204" pitchFamily="34" charset="0"/>
              </a:rPr>
              <a:t>          ray[j]=ray[j-1];</a:t>
            </a:r>
          </a:p>
          <a:p>
            <a:pPr>
              <a:lnSpc>
                <a:spcPts val="3800"/>
              </a:lnSpc>
              <a:spcBef>
                <a:spcPct val="0"/>
              </a:spcBef>
              <a:buFontTx/>
              <a:buNone/>
            </a:pPr>
            <a:r>
              <a:rPr lang="en-US" altLang="en-US" sz="2800">
                <a:latin typeface="Tahoma" panose="020B0604030504040204" pitchFamily="34" charset="0"/>
              </a:rPr>
              <a:t>          j--;</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       ray[j]=val;</a:t>
            </a:r>
          </a:p>
          <a:p>
            <a:pPr>
              <a:lnSpc>
                <a:spcPts val="3800"/>
              </a:lnSpc>
              <a:spcBef>
                <a:spcPct val="0"/>
              </a:spcBef>
              <a:buFontTx/>
              <a:buNone/>
            </a:pPr>
            <a:r>
              <a:rPr lang="en-US" altLang="en-US" sz="2800">
                <a:latin typeface="Tahoma" panose="020B0604030504040204" pitchFamily="34" charset="0"/>
              </a:rPr>
              <a:t>   }</a:t>
            </a:r>
          </a:p>
          <a:p>
            <a:pPr>
              <a:lnSpc>
                <a:spcPts val="3800"/>
              </a:lnSpc>
              <a:spcBef>
                <a:spcPct val="0"/>
              </a:spcBef>
              <a:buFontTx/>
              <a:buNone/>
            </a:pPr>
            <a:r>
              <a:rPr lang="en-US" altLang="en-US" sz="2800">
                <a:latin typeface="Tahoma" panose="020B0604030504040204" pitchFamily="34" charset="0"/>
              </a:rPr>
              <a:t>}</a:t>
            </a:r>
          </a:p>
        </p:txBody>
      </p:sp>
      <p:sp>
        <p:nvSpPr>
          <p:cNvPr id="39939" name="WordArt 3">
            <a:extLst>
              <a:ext uri="{FF2B5EF4-FFF2-40B4-BE49-F238E27FC236}">
                <a16:creationId xmlns:a16="http://schemas.microsoft.com/office/drawing/2014/main" id="{CE6BE797-6FCE-4D85-BB57-4EA76A0E3775}"/>
              </a:ext>
            </a:extLst>
          </p:cNvPr>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Insertion</a:t>
            </a:r>
          </a:p>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w/Objects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A772E0-D4B8-4F4D-9E5F-A956666BBFA5}"/>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
        <p:nvSpPr>
          <p:cNvPr id="6147" name="Rectangle 2">
            <a:extLst>
              <a:ext uri="{FF2B5EF4-FFF2-40B4-BE49-F238E27FC236}">
                <a16:creationId xmlns:a16="http://schemas.microsoft.com/office/drawing/2014/main" id="{02912484-5DC0-482E-91CA-6403F09997E9}"/>
              </a:ext>
            </a:extLst>
          </p:cNvPr>
          <p:cNvSpPr>
            <a:spLocks noChangeArrowheads="1"/>
          </p:cNvSpPr>
          <p:nvPr/>
        </p:nvSpPr>
        <p:spPr bwMode="auto">
          <a:xfrm>
            <a:off x="609600" y="533400"/>
            <a:ext cx="80772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500">
                <a:latin typeface="Gill Sans MT" panose="020B0502020104020203" pitchFamily="34" charset="0"/>
              </a:rPr>
              <a:t>In the very early days of Facebook, when it had fewer than 15 employees, a guy named Steve Chen decided after working there for only a few weeks that it just wasn't for him.  He wanted to leave to found his own company, and his plan was to do a video startup.</a:t>
            </a:r>
            <a:br>
              <a:rPr lang="en-US" altLang="en-US" sz="2500">
                <a:latin typeface="Gill Sans MT" panose="020B0502020104020203" pitchFamily="34" charset="0"/>
              </a:rPr>
            </a:br>
            <a:endParaRPr lang="en-US" altLang="en-US" sz="1000">
              <a:latin typeface="Gill Sans MT" panose="020B0502020104020203" pitchFamily="34" charset="0"/>
            </a:endParaRPr>
          </a:p>
          <a:p>
            <a:pPr>
              <a:spcBef>
                <a:spcPct val="0"/>
              </a:spcBef>
              <a:buFontTx/>
              <a:buNone/>
            </a:pPr>
            <a:r>
              <a:rPr lang="en-US" altLang="en-US" sz="2500">
                <a:latin typeface="Gill Sans MT" panose="020B0502020104020203" pitchFamily="34" charset="0"/>
              </a:rPr>
              <a:t>Matt Cohler, the guy who had hired him in the first place, tried to convince him otherwise.  "You're making a terrible mistake.  Facebook is going to be huge!  And there's already a ton of video sites.  If you do this you're going to regret it for the rest of your life!“</a:t>
            </a:r>
            <a:br>
              <a:rPr lang="en-US" altLang="en-US" sz="2500">
                <a:latin typeface="Gill Sans MT" panose="020B0502020104020203" pitchFamily="34" charset="0"/>
              </a:rPr>
            </a:br>
            <a:endParaRPr lang="en-US" altLang="en-US" sz="1000">
              <a:latin typeface="Gill Sans MT" panose="020B0502020104020203" pitchFamily="34" charset="0"/>
            </a:endParaRPr>
          </a:p>
          <a:p>
            <a:pPr>
              <a:spcBef>
                <a:spcPct val="0"/>
              </a:spcBef>
              <a:buFontTx/>
              <a:buNone/>
            </a:pPr>
            <a:r>
              <a:rPr lang="en-US" altLang="en-US" sz="2500">
                <a:latin typeface="Gill Sans MT" panose="020B0502020104020203" pitchFamily="34" charset="0"/>
              </a:rPr>
              <a:t>Chen wasn't convinced, so he decided to do it anyway and left to start a company called YouTube.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6BF2B065-F258-4958-9F16-F701CB47E1F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1987" name="WordArt 2">
            <a:extLst>
              <a:ext uri="{FF2B5EF4-FFF2-40B4-BE49-F238E27FC236}">
                <a16:creationId xmlns:a16="http://schemas.microsoft.com/office/drawing/2014/main" id="{0047891C-B51F-41E1-83CD-CC6880B3698A}"/>
              </a:ext>
            </a:extLst>
          </p:cNvPr>
          <p:cNvSpPr>
            <a:spLocks noChangeArrowheads="1" noChangeShapeType="1" noTextEdit="1"/>
          </p:cNvSpPr>
          <p:nvPr/>
        </p:nvSpPr>
        <p:spPr bwMode="auto">
          <a:xfrm>
            <a:off x="838200" y="609600"/>
            <a:ext cx="71628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8000"/>
                </a:solidFill>
                <a:effectLst>
                  <a:outerShdw dist="35921" dir="2700000" algn="ctr" rotWithShape="0">
                    <a:srgbClr val="C0C0C0"/>
                  </a:outerShdw>
                </a:effectLst>
                <a:latin typeface="Impact" panose="020B0806030902050204" pitchFamily="34" charset="0"/>
              </a:rPr>
              <a:t>Insertion Sort in Action</a:t>
            </a:r>
          </a:p>
        </p:txBody>
      </p:sp>
      <p:sp>
        <p:nvSpPr>
          <p:cNvPr id="12292" name="Text Box 3">
            <a:extLst>
              <a:ext uri="{FF2B5EF4-FFF2-40B4-BE49-F238E27FC236}">
                <a16:creationId xmlns:a16="http://schemas.microsoft.com/office/drawing/2014/main" id="{C3AC5F66-AD56-472D-A7BC-5DBCA8CE9557}"/>
              </a:ext>
            </a:extLst>
          </p:cNvPr>
          <p:cNvSpPr txBox="1">
            <a:spLocks noChangeArrowheads="1"/>
          </p:cNvSpPr>
          <p:nvPr/>
        </p:nvSpPr>
        <p:spPr bwMode="auto">
          <a:xfrm>
            <a:off x="1066800" y="1905000"/>
            <a:ext cx="69342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ahoma" pitchFamily="34" charset="0"/>
              </a:defRPr>
            </a:lvl1pPr>
            <a:lvl2pPr marL="742950" indent="-285750">
              <a:defRPr sz="2800" b="1">
                <a:solidFill>
                  <a:schemeClr val="tx1"/>
                </a:solidFill>
                <a:latin typeface="Tahoma" pitchFamily="34" charset="0"/>
              </a:defRPr>
            </a:lvl2pPr>
            <a:lvl3pPr marL="1143000" indent="-228600">
              <a:defRPr sz="2800" b="1">
                <a:solidFill>
                  <a:schemeClr val="tx1"/>
                </a:solidFill>
                <a:latin typeface="Tahoma" pitchFamily="34" charset="0"/>
              </a:defRPr>
            </a:lvl3pPr>
            <a:lvl4pPr marL="1600200" indent="-228600">
              <a:defRPr sz="2800" b="1">
                <a:solidFill>
                  <a:schemeClr val="tx1"/>
                </a:solidFill>
                <a:latin typeface="Tahoma" pitchFamily="34" charset="0"/>
              </a:defRPr>
            </a:lvl4pPr>
            <a:lvl5pPr marL="2057400" indent="-228600">
              <a:defRPr sz="2800" b="1">
                <a:solidFill>
                  <a:schemeClr val="tx1"/>
                </a:solidFill>
                <a:latin typeface="Tahoma" pitchFamily="34" charset="0"/>
              </a:defRPr>
            </a:lvl5pPr>
            <a:lvl6pPr marL="2514600" indent="-228600" algn="ctr" eaLnBrk="0" fontAlgn="base" hangingPunct="0">
              <a:spcBef>
                <a:spcPct val="0"/>
              </a:spcBef>
              <a:spcAft>
                <a:spcPct val="0"/>
              </a:spcAft>
              <a:defRPr sz="2800" b="1">
                <a:solidFill>
                  <a:schemeClr val="tx1"/>
                </a:solidFill>
                <a:latin typeface="Tahoma" pitchFamily="34" charset="0"/>
              </a:defRPr>
            </a:lvl6pPr>
            <a:lvl7pPr marL="2971800" indent="-228600" algn="ctr" eaLnBrk="0" fontAlgn="base" hangingPunct="0">
              <a:spcBef>
                <a:spcPct val="0"/>
              </a:spcBef>
              <a:spcAft>
                <a:spcPct val="0"/>
              </a:spcAft>
              <a:defRPr sz="2800" b="1">
                <a:solidFill>
                  <a:schemeClr val="tx1"/>
                </a:solidFill>
                <a:latin typeface="Tahoma" pitchFamily="34" charset="0"/>
              </a:defRPr>
            </a:lvl7pPr>
            <a:lvl8pPr marL="3429000" indent="-228600" algn="ctr" eaLnBrk="0" fontAlgn="base" hangingPunct="0">
              <a:spcBef>
                <a:spcPct val="0"/>
              </a:spcBef>
              <a:spcAft>
                <a:spcPct val="0"/>
              </a:spcAft>
              <a:defRPr sz="2800" b="1">
                <a:solidFill>
                  <a:schemeClr val="tx1"/>
                </a:solidFill>
                <a:latin typeface="Tahoma" pitchFamily="34" charset="0"/>
              </a:defRPr>
            </a:lvl8pPr>
            <a:lvl9pPr marL="3886200" indent="-228600" algn="ctr" eaLnBrk="0" fontAlgn="base" hangingPunct="0">
              <a:spcBef>
                <a:spcPct val="0"/>
              </a:spcBef>
              <a:spcAft>
                <a:spcPct val="0"/>
              </a:spcAft>
              <a:defRPr sz="2800" b="1">
                <a:solidFill>
                  <a:schemeClr val="tx1"/>
                </a:solidFill>
                <a:latin typeface="Tahoma" pitchFamily="34" charset="0"/>
              </a:defRPr>
            </a:lvl9pPr>
          </a:lstStyle>
          <a:p>
            <a:pPr>
              <a:defRPr/>
            </a:pPr>
            <a:r>
              <a:rPr lang="en-US">
                <a:solidFill>
                  <a:srgbClr val="CC0000"/>
                </a:solidFill>
              </a:rPr>
              <a:t>Original List </a:t>
            </a:r>
          </a:p>
          <a:p>
            <a:pPr>
              <a:defRPr/>
            </a:pPr>
            <a:r>
              <a:rPr lang="en-US"/>
              <a:t>Integer[] ray = {90,40,20,30,10,67};</a:t>
            </a:r>
          </a:p>
          <a:p>
            <a:pPr>
              <a:defRPr/>
            </a:pPr>
            <a:endParaRPr lang="en-US"/>
          </a:p>
          <a:p>
            <a:pPr>
              <a:defRPr/>
            </a:pPr>
            <a:r>
              <a:rPr lang="en-US"/>
              <a:t>pass 1  -  </a:t>
            </a:r>
            <a:r>
              <a:rPr lang="en-US">
                <a:solidFill>
                  <a:schemeClr val="accent1">
                    <a:lumMod val="50000"/>
                  </a:schemeClr>
                </a:solidFill>
              </a:rPr>
              <a:t>40  90  </a:t>
            </a:r>
            <a:r>
              <a:rPr lang="en-US"/>
              <a:t>20  30  10  67</a:t>
            </a:r>
          </a:p>
          <a:p>
            <a:pPr>
              <a:defRPr/>
            </a:pPr>
            <a:r>
              <a:rPr lang="en-US"/>
              <a:t>pass 2  -  </a:t>
            </a:r>
            <a:r>
              <a:rPr lang="en-US">
                <a:solidFill>
                  <a:schemeClr val="accent1">
                    <a:lumMod val="50000"/>
                  </a:schemeClr>
                </a:solidFill>
              </a:rPr>
              <a:t>20  40  90</a:t>
            </a:r>
            <a:r>
              <a:rPr lang="en-US"/>
              <a:t>  30  10  67</a:t>
            </a:r>
          </a:p>
          <a:p>
            <a:pPr>
              <a:defRPr/>
            </a:pPr>
            <a:r>
              <a:rPr lang="en-US"/>
              <a:t>pass 3  -  </a:t>
            </a:r>
            <a:r>
              <a:rPr lang="en-US">
                <a:solidFill>
                  <a:schemeClr val="accent1">
                    <a:lumMod val="50000"/>
                  </a:schemeClr>
                </a:solidFill>
              </a:rPr>
              <a:t>20  30  40  90  </a:t>
            </a:r>
            <a:r>
              <a:rPr lang="en-US"/>
              <a:t>10  67</a:t>
            </a:r>
          </a:p>
          <a:p>
            <a:pPr>
              <a:defRPr/>
            </a:pPr>
            <a:r>
              <a:rPr lang="en-US"/>
              <a:t>pass 4  -  </a:t>
            </a:r>
            <a:r>
              <a:rPr lang="en-US">
                <a:solidFill>
                  <a:schemeClr val="accent1">
                    <a:lumMod val="50000"/>
                  </a:schemeClr>
                </a:solidFill>
              </a:rPr>
              <a:t>10  20  30  40  90  </a:t>
            </a:r>
            <a:r>
              <a:rPr lang="en-US"/>
              <a:t>67</a:t>
            </a:r>
          </a:p>
          <a:p>
            <a:pPr>
              <a:defRPr/>
            </a:pPr>
            <a:r>
              <a:rPr lang="en-US"/>
              <a:t>pass 5  -  </a:t>
            </a:r>
            <a:r>
              <a:rPr lang="en-US">
                <a:solidFill>
                  <a:schemeClr val="accent1">
                    <a:lumMod val="50000"/>
                  </a:schemeClr>
                </a:solidFill>
              </a:rPr>
              <a:t>10  20  30  40  67  90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FC290699-4760-45EC-B1A4-011A50C5C52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ts val="3500"/>
              </a:lnSpc>
              <a:spcBef>
                <a:spcPct val="0"/>
              </a:spcBef>
              <a:buFontTx/>
              <a:buNone/>
            </a:pPr>
            <a:endParaRPr lang="en-US" altLang="en-US" sz="700"/>
          </a:p>
          <a:p>
            <a:pPr>
              <a:lnSpc>
                <a:spcPts val="3500"/>
              </a:lnSpc>
              <a:spcBef>
                <a:spcPct val="0"/>
              </a:spcBef>
              <a:buFontTx/>
              <a:buNone/>
            </a:pPr>
            <a:endParaRPr lang="en-US" altLang="en-US" sz="700" b="0">
              <a:latin typeface="Tahoma" panose="020B0604030504040204" pitchFamily="34" charset="0"/>
            </a:endParaRPr>
          </a:p>
          <a:p>
            <a:pPr>
              <a:lnSpc>
                <a:spcPts val="3500"/>
              </a:lnSpc>
              <a:spcBef>
                <a:spcPct val="0"/>
              </a:spcBef>
              <a:buFontTx/>
              <a:buNone/>
            </a:pPr>
            <a:endParaRPr lang="en-US" altLang="en-US" sz="700">
              <a:latin typeface="Tahoma" panose="020B0604030504040204" pitchFamily="34" charset="0"/>
            </a:endParaRPr>
          </a:p>
          <a:p>
            <a:pPr>
              <a:lnSpc>
                <a:spcPts val="3500"/>
              </a:lnSpc>
              <a:spcBef>
                <a:spcPct val="0"/>
              </a:spcBef>
              <a:buFontTx/>
              <a:buNone/>
            </a:pPr>
            <a:r>
              <a:rPr lang="en-US" altLang="en-US" sz="700">
                <a:latin typeface="Tahoma" panose="020B0604030504040204" pitchFamily="34" charset="0"/>
              </a:rPr>
              <a:t>© A+ Computer Science  -  www.apluscompsci.com</a:t>
            </a:r>
          </a:p>
        </p:txBody>
      </p:sp>
      <p:sp>
        <p:nvSpPr>
          <p:cNvPr id="44035" name="Text Box 2">
            <a:extLst>
              <a:ext uri="{FF2B5EF4-FFF2-40B4-BE49-F238E27FC236}">
                <a16:creationId xmlns:a16="http://schemas.microsoft.com/office/drawing/2014/main" id="{D6CADE04-6131-4646-BE47-10C84C1D41B6}"/>
              </a:ext>
            </a:extLst>
          </p:cNvPr>
          <p:cNvSpPr txBox="1">
            <a:spLocks noChangeArrowheads="1"/>
          </p:cNvSpPr>
          <p:nvPr/>
        </p:nvSpPr>
        <p:spPr bwMode="auto">
          <a:xfrm>
            <a:off x="457200" y="82550"/>
            <a:ext cx="7756525" cy="677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ts val="3500"/>
              </a:lnSpc>
              <a:spcBef>
                <a:spcPct val="0"/>
              </a:spcBef>
              <a:buFontTx/>
              <a:buNone/>
            </a:pPr>
            <a:r>
              <a:rPr lang="en-US" altLang="en-US" sz="2000" b="0">
                <a:latin typeface="Tahoma" panose="020B0604030504040204" pitchFamily="34" charset="0"/>
              </a:rPr>
              <a:t>void insertionSort( int[] ray){</a:t>
            </a:r>
          </a:p>
          <a:p>
            <a:pPr>
              <a:lnSpc>
                <a:spcPts val="3500"/>
              </a:lnSpc>
              <a:spcBef>
                <a:spcPct val="0"/>
              </a:spcBef>
              <a:buFontTx/>
              <a:buNone/>
            </a:pPr>
            <a:r>
              <a:rPr lang="en-US" altLang="en-US" sz="2000" b="0">
                <a:latin typeface="Tahoma" panose="020B0604030504040204" pitchFamily="34" charset="0"/>
              </a:rPr>
              <a:t>  for (int i=1; i&lt; ray.length; ++i){</a:t>
            </a:r>
          </a:p>
          <a:p>
            <a:pPr>
              <a:lnSpc>
                <a:spcPts val="3500"/>
              </a:lnSpc>
              <a:spcBef>
                <a:spcPct val="0"/>
              </a:spcBef>
              <a:buFontTx/>
              <a:buNone/>
            </a:pPr>
            <a:r>
              <a:rPr lang="en-US" altLang="en-US" sz="2000" b="0">
                <a:latin typeface="Tahoma" panose="020B0604030504040204" pitchFamily="34" charset="0"/>
              </a:rPr>
              <a:t>     int bot=0, top=i-1;</a:t>
            </a:r>
          </a:p>
          <a:p>
            <a:pPr>
              <a:lnSpc>
                <a:spcPts val="3500"/>
              </a:lnSpc>
              <a:spcBef>
                <a:spcPct val="0"/>
              </a:spcBef>
              <a:buFontTx/>
              <a:buNone/>
            </a:pPr>
            <a:r>
              <a:rPr lang="en-US" altLang="en-US" sz="2000" b="0">
                <a:latin typeface="Tahoma" panose="020B0604030504040204" pitchFamily="34" charset="0"/>
              </a:rPr>
              <a:t>     while (bot&lt;=top){</a:t>
            </a:r>
          </a:p>
          <a:p>
            <a:pPr>
              <a:lnSpc>
                <a:spcPts val="3500"/>
              </a:lnSpc>
              <a:spcBef>
                <a:spcPct val="0"/>
              </a:spcBef>
              <a:buFontTx/>
              <a:buNone/>
            </a:pPr>
            <a:r>
              <a:rPr lang="en-US" altLang="en-US" sz="2000" b="0">
                <a:latin typeface="Tahoma" panose="020B0604030504040204" pitchFamily="34" charset="0"/>
              </a:rPr>
              <a:t>        int mid=(bot+top)/2;</a:t>
            </a:r>
          </a:p>
          <a:p>
            <a:pPr>
              <a:lnSpc>
                <a:spcPts val="3500"/>
              </a:lnSpc>
              <a:spcBef>
                <a:spcPct val="0"/>
              </a:spcBef>
              <a:buFontTx/>
              <a:buNone/>
            </a:pPr>
            <a:r>
              <a:rPr lang="en-US" altLang="en-US" sz="2000" b="0">
                <a:latin typeface="Tahoma" panose="020B0604030504040204" pitchFamily="34" charset="0"/>
              </a:rPr>
              <a:t>        if (ray[mid] &lt; ray[ i ])</a:t>
            </a:r>
          </a:p>
          <a:p>
            <a:pPr>
              <a:lnSpc>
                <a:spcPts val="3500"/>
              </a:lnSpc>
              <a:spcBef>
                <a:spcPct val="0"/>
              </a:spcBef>
              <a:buFontTx/>
              <a:buNone/>
            </a:pPr>
            <a:r>
              <a:rPr lang="en-US" altLang="en-US" sz="2000" b="0">
                <a:latin typeface="Tahoma" panose="020B0604030504040204" pitchFamily="34" charset="0"/>
              </a:rPr>
              <a:t>           bot=mid+1;</a:t>
            </a:r>
          </a:p>
          <a:p>
            <a:pPr>
              <a:lnSpc>
                <a:spcPts val="3500"/>
              </a:lnSpc>
              <a:spcBef>
                <a:spcPct val="0"/>
              </a:spcBef>
              <a:buFontTx/>
              <a:buNone/>
            </a:pPr>
            <a:r>
              <a:rPr lang="en-US" altLang="en-US" sz="2000" b="0">
                <a:latin typeface="Tahoma" panose="020B0604030504040204" pitchFamily="34" charset="0"/>
              </a:rPr>
              <a:t>        else top=mid-1;</a:t>
            </a:r>
          </a:p>
          <a:p>
            <a:pPr>
              <a:lnSpc>
                <a:spcPts val="3500"/>
              </a:lnSpc>
              <a:spcBef>
                <a:spcPct val="0"/>
              </a:spcBef>
              <a:buFontTx/>
              <a:buNone/>
            </a:pPr>
            <a:r>
              <a:rPr lang="en-US" altLang="en-US" sz="2000" b="0">
                <a:latin typeface="Tahoma" panose="020B0604030504040204" pitchFamily="34" charset="0"/>
              </a:rPr>
              <a:t>    }</a:t>
            </a:r>
          </a:p>
          <a:p>
            <a:pPr>
              <a:lnSpc>
                <a:spcPts val="3500"/>
              </a:lnSpc>
              <a:spcBef>
                <a:spcPct val="0"/>
              </a:spcBef>
              <a:buFontTx/>
              <a:buNone/>
            </a:pPr>
            <a:r>
              <a:rPr lang="en-US" altLang="en-US" sz="2000" b="0">
                <a:latin typeface="Tahoma" panose="020B0604030504040204" pitchFamily="34" charset="0"/>
              </a:rPr>
              <a:t>    Comparable temp = ray[i];</a:t>
            </a:r>
          </a:p>
          <a:p>
            <a:pPr>
              <a:lnSpc>
                <a:spcPts val="3500"/>
              </a:lnSpc>
              <a:spcBef>
                <a:spcPct val="0"/>
              </a:spcBef>
              <a:buFontTx/>
              <a:buNone/>
            </a:pPr>
            <a:r>
              <a:rPr lang="en-US" altLang="en-US" sz="2000" b="0">
                <a:latin typeface="Tahoma" panose="020B0604030504040204" pitchFamily="34" charset="0"/>
              </a:rPr>
              <a:t>    for (int j=i; j&gt;bot; --j)</a:t>
            </a:r>
          </a:p>
          <a:p>
            <a:pPr>
              <a:lnSpc>
                <a:spcPts val="3500"/>
              </a:lnSpc>
              <a:spcBef>
                <a:spcPct val="0"/>
              </a:spcBef>
              <a:buFontTx/>
              <a:buNone/>
            </a:pPr>
            <a:r>
              <a:rPr lang="en-US" altLang="en-US" sz="2000" b="0">
                <a:latin typeface="Tahoma" panose="020B0604030504040204" pitchFamily="34" charset="0"/>
              </a:rPr>
              <a:t>       ray[ j]=ray[ j-1];</a:t>
            </a:r>
          </a:p>
          <a:p>
            <a:pPr>
              <a:lnSpc>
                <a:spcPts val="3500"/>
              </a:lnSpc>
              <a:spcBef>
                <a:spcPct val="0"/>
              </a:spcBef>
              <a:buFontTx/>
              <a:buNone/>
            </a:pPr>
            <a:r>
              <a:rPr lang="en-US" altLang="en-US" sz="2000" b="0">
                <a:latin typeface="Tahoma" panose="020B0604030504040204" pitchFamily="34" charset="0"/>
              </a:rPr>
              <a:t>    ray[bot]=temp;</a:t>
            </a:r>
          </a:p>
          <a:p>
            <a:pPr>
              <a:lnSpc>
                <a:spcPts val="3500"/>
              </a:lnSpc>
              <a:spcBef>
                <a:spcPct val="0"/>
              </a:spcBef>
              <a:buFontTx/>
              <a:buNone/>
            </a:pPr>
            <a:r>
              <a:rPr lang="en-US" altLang="en-US" sz="2000" b="0">
                <a:latin typeface="Tahoma" panose="020B0604030504040204" pitchFamily="34" charset="0"/>
              </a:rPr>
              <a:t>  }</a:t>
            </a:r>
          </a:p>
          <a:p>
            <a:pPr>
              <a:lnSpc>
                <a:spcPts val="3500"/>
              </a:lnSpc>
              <a:spcBef>
                <a:spcPct val="0"/>
              </a:spcBef>
              <a:buFontTx/>
              <a:buNone/>
            </a:pPr>
            <a:r>
              <a:rPr lang="en-US" altLang="en-US" sz="2000" b="0">
                <a:latin typeface="Tahoma" panose="020B0604030504040204" pitchFamily="34" charset="0"/>
              </a:rPr>
              <a:t>}</a:t>
            </a:r>
          </a:p>
        </p:txBody>
      </p:sp>
      <p:sp>
        <p:nvSpPr>
          <p:cNvPr id="44036" name="WordArt 3">
            <a:extLst>
              <a:ext uri="{FF2B5EF4-FFF2-40B4-BE49-F238E27FC236}">
                <a16:creationId xmlns:a16="http://schemas.microsoft.com/office/drawing/2014/main" id="{68EFB535-B482-4D3B-823F-BE310EEAE117}"/>
              </a:ext>
            </a:extLst>
          </p:cNvPr>
          <p:cNvSpPr>
            <a:spLocks noChangeArrowheads="1" noChangeShapeType="1" noTextEdit="1"/>
          </p:cNvSpPr>
          <p:nvPr/>
        </p:nvSpPr>
        <p:spPr bwMode="auto">
          <a:xfrm>
            <a:off x="5410200" y="2438400"/>
            <a:ext cx="3000375" cy="1219200"/>
          </a:xfrm>
          <a:prstGeom prst="rect">
            <a:avLst/>
          </a:prstGeom>
        </p:spPr>
        <p:txBody>
          <a:bodyPr wrap="none" fromWordArt="1">
            <a:prstTxWarp prst="textPlain">
              <a:avLst>
                <a:gd name="adj" fmla="val 50000"/>
              </a:avLst>
            </a:prstTxWarp>
          </a:bodyPr>
          <a:lstStyle/>
          <a:p>
            <a:pPr algn="ctr"/>
            <a:r>
              <a:rPr lang="en-US" sz="32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Insertion sort</a:t>
            </a:r>
          </a:p>
          <a:p>
            <a:pPr algn="ctr"/>
            <a:r>
              <a:rPr lang="en-US" sz="32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with a </a:t>
            </a:r>
          </a:p>
          <a:p>
            <a:pPr algn="ctr"/>
            <a:r>
              <a:rPr lang="en-US" sz="32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Binary search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1EC277BE-8AA3-4AFE-B263-399077AB902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6083" name="WordArt 2">
            <a:extLst>
              <a:ext uri="{FF2B5EF4-FFF2-40B4-BE49-F238E27FC236}">
                <a16:creationId xmlns:a16="http://schemas.microsoft.com/office/drawing/2014/main" id="{D804C694-1662-45F1-80AA-52013AA65DDD}"/>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People</a:t>
            </a:r>
          </a:p>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Sort</a:t>
            </a:r>
          </a:p>
          <a:p>
            <a:pPr algn="ctr"/>
            <a:r>
              <a:rPr lang="en-US" sz="3600" kern="10">
                <a:ln w="9525">
                  <a:solidFill>
                    <a:srgbClr val="333399"/>
                  </a:solidFill>
                  <a:round/>
                  <a:headEnd type="none" w="sm" len="sm"/>
                  <a:tailEnd type="none" w="sm" len="sm"/>
                </a:ln>
                <a:solidFill>
                  <a:srgbClr val="99CC00"/>
                </a:solidFill>
                <a:effectLst>
                  <a:outerShdw dist="35921" dir="2700000" algn="ctr" rotWithShape="0">
                    <a:srgbClr val="C0C0C0"/>
                  </a:outerShdw>
                </a:effectLst>
                <a:latin typeface="Impact" panose="020B0806030902050204" pitchFamily="34" charset="0"/>
              </a:rPr>
              <a:t>Demo</a:t>
            </a:r>
          </a:p>
        </p:txBody>
      </p:sp>
      <p:sp>
        <p:nvSpPr>
          <p:cNvPr id="46084" name="Text Box 3">
            <a:extLst>
              <a:ext uri="{FF2B5EF4-FFF2-40B4-BE49-F238E27FC236}">
                <a16:creationId xmlns:a16="http://schemas.microsoft.com/office/drawing/2014/main" id="{80BC289E-02BA-41B1-83A1-4B4715725E83}"/>
              </a:ext>
            </a:extLst>
          </p:cNvPr>
          <p:cNvSpPr txBox="1">
            <a:spLocks noChangeArrowheads="1"/>
          </p:cNvSpPr>
          <p:nvPr/>
        </p:nvSpPr>
        <p:spPr bwMode="auto">
          <a:xfrm>
            <a:off x="914400" y="5562600"/>
            <a:ext cx="7092950" cy="498475"/>
          </a:xfrm>
          <a:prstGeom prst="rect">
            <a:avLst/>
          </a:prstGeom>
          <a:noFill/>
          <a:ln w="9525">
            <a:solidFill>
              <a:srgbClr val="33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600">
                <a:solidFill>
                  <a:srgbClr val="FF6600"/>
                </a:solidFill>
                <a:latin typeface="Tahoma" panose="020B0604030504040204" pitchFamily="34" charset="0"/>
              </a:rPr>
              <a:t>Line up some students and insertion sort them.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8FF"/>
        </a:solidFill>
        <a:effectLst/>
      </p:bgPr>
    </p:bg>
    <p:spTree>
      <p:nvGrpSpPr>
        <p:cNvPr id="1" name=""/>
        <p:cNvGrpSpPr/>
        <p:nvPr/>
      </p:nvGrpSpPr>
      <p:grpSpPr>
        <a:xfrm>
          <a:off x="0" y="0"/>
          <a:ext cx="0" cy="0"/>
          <a:chOff x="0" y="0"/>
          <a:chExt cx="0" cy="0"/>
        </a:xfrm>
      </p:grpSpPr>
      <p:pic>
        <p:nvPicPr>
          <p:cNvPr id="48130" name="Picture 2" descr="http://www.cs.odu.edu/~toida/nerzic/content/function/growth_files/summary.gif">
            <a:extLst>
              <a:ext uri="{FF2B5EF4-FFF2-40B4-BE49-F238E27FC236}">
                <a16:creationId xmlns:a16="http://schemas.microsoft.com/office/drawing/2014/main" id="{36A2F441-712E-4E2B-8D60-164D8C0D0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0"/>
            <a:ext cx="73310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D5BBD348-390B-4F04-8CD7-45E6A8DF2C3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9155" name="WordArt 2">
            <a:extLst>
              <a:ext uri="{FF2B5EF4-FFF2-40B4-BE49-F238E27FC236}">
                <a16:creationId xmlns:a16="http://schemas.microsoft.com/office/drawing/2014/main" id="{0C1C4AD2-E0A4-4B6E-8F37-A9DA449F6FC1}"/>
              </a:ext>
            </a:extLst>
          </p:cNvPr>
          <p:cNvSpPr>
            <a:spLocks noChangeArrowheads="1" noChangeShapeType="1" noTextEdit="1"/>
          </p:cNvSpPr>
          <p:nvPr/>
        </p:nvSpPr>
        <p:spPr bwMode="auto">
          <a:xfrm>
            <a:off x="228600" y="1524000"/>
            <a:ext cx="8686800" cy="3505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insertionsort.java</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alpha val="79999"/>
                    </a:srgbClr>
                  </a:outerShdw>
                </a:effectLst>
                <a:latin typeface="Impact" panose="020B0806030902050204" pitchFamily="34" charset="0"/>
              </a:rPr>
              <a:t>insertionsorttester.java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50322FAF-157C-4E8D-9E42-12692BAF511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1203" name="WordArt 2">
            <a:extLst>
              <a:ext uri="{FF2B5EF4-FFF2-40B4-BE49-F238E27FC236}">
                <a16:creationId xmlns:a16="http://schemas.microsoft.com/office/drawing/2014/main" id="{6047F23A-5055-4506-B9A3-9B5B0F9B213D}"/>
              </a:ext>
            </a:extLst>
          </p:cNvPr>
          <p:cNvSpPr>
            <a:spLocks noChangeArrowheads="1" noChangeShapeType="1" noTextEdit="1"/>
          </p:cNvSpPr>
          <p:nvPr/>
        </p:nvSpPr>
        <p:spPr bwMode="auto">
          <a:xfrm>
            <a:off x="1066800" y="1600200"/>
            <a:ext cx="6934200" cy="3200400"/>
          </a:xfrm>
          <a:prstGeom prst="rect">
            <a:avLst/>
          </a:prstGeom>
        </p:spPr>
        <p:txBody>
          <a:bodyPr wrap="none" fromWordArt="1">
            <a:prstTxWarp prst="textPlain">
              <a:avLst>
                <a:gd name="adj" fmla="val 50000"/>
              </a:avLst>
            </a:prstTxWarp>
          </a:bodyPr>
          <a:lstStyle/>
          <a:p>
            <a:pPr algn="ctr"/>
            <a:r>
              <a:rPr lang="pt-BR"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Divide and Conquer</a:t>
            </a:r>
          </a:p>
          <a:p>
            <a:pPr algn="ctr"/>
            <a:r>
              <a:rPr lang="pt-BR"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Algorithms</a:t>
            </a:r>
          </a:p>
          <a:p>
            <a:pPr algn="ctr"/>
            <a:r>
              <a:rPr lang="pt-BR"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 0 ( N Log2N ) </a:t>
            </a:r>
            <a:endPar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54519BE7-73E0-4EAC-B474-7389F9F12D0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3251" name="Text Box 2">
            <a:extLst>
              <a:ext uri="{FF2B5EF4-FFF2-40B4-BE49-F238E27FC236}">
                <a16:creationId xmlns:a16="http://schemas.microsoft.com/office/drawing/2014/main" id="{7B8D0045-C90A-4580-AF0E-9BB1A90B49ED}"/>
              </a:ext>
            </a:extLst>
          </p:cNvPr>
          <p:cNvSpPr txBox="1">
            <a:spLocks noChangeArrowheads="1"/>
          </p:cNvSpPr>
          <p:nvPr/>
        </p:nvSpPr>
        <p:spPr bwMode="auto">
          <a:xfrm>
            <a:off x="2895600" y="1752600"/>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b="0">
              <a:latin typeface="Tahoma" panose="020B0604030504040204" pitchFamily="34" charset="0"/>
            </a:endParaRPr>
          </a:p>
        </p:txBody>
      </p:sp>
      <p:sp>
        <p:nvSpPr>
          <p:cNvPr id="53252" name="Text Box 3">
            <a:extLst>
              <a:ext uri="{FF2B5EF4-FFF2-40B4-BE49-F238E27FC236}">
                <a16:creationId xmlns:a16="http://schemas.microsoft.com/office/drawing/2014/main" id="{DC989CA5-8038-4A3E-9FA0-C262C56AD4F8}"/>
              </a:ext>
            </a:extLst>
          </p:cNvPr>
          <p:cNvSpPr txBox="1">
            <a:spLocks noChangeArrowheads="1"/>
          </p:cNvSpPr>
          <p:nvPr/>
        </p:nvSpPr>
        <p:spPr bwMode="auto">
          <a:xfrm>
            <a:off x="4267200" y="17526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32</a:t>
            </a:r>
            <a:endParaRPr lang="en-US" altLang="en-US" sz="2800" b="0">
              <a:latin typeface="Tahoma" panose="020B0604030504040204" pitchFamily="34" charset="0"/>
            </a:endParaRPr>
          </a:p>
        </p:txBody>
      </p:sp>
      <p:sp>
        <p:nvSpPr>
          <p:cNvPr id="53253" name="Text Box 4">
            <a:extLst>
              <a:ext uri="{FF2B5EF4-FFF2-40B4-BE49-F238E27FC236}">
                <a16:creationId xmlns:a16="http://schemas.microsoft.com/office/drawing/2014/main" id="{D715D3FD-B17B-445D-B5BD-3D50C82E9CB7}"/>
              </a:ext>
            </a:extLst>
          </p:cNvPr>
          <p:cNvSpPr txBox="1">
            <a:spLocks noChangeArrowheads="1"/>
          </p:cNvSpPr>
          <p:nvPr/>
        </p:nvSpPr>
        <p:spPr bwMode="auto">
          <a:xfrm>
            <a:off x="2117725" y="241935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16</a:t>
            </a:r>
            <a:endParaRPr lang="en-US" altLang="en-US" sz="2800" b="0">
              <a:latin typeface="Tahoma" panose="020B0604030504040204" pitchFamily="34" charset="0"/>
            </a:endParaRPr>
          </a:p>
        </p:txBody>
      </p:sp>
      <p:sp>
        <p:nvSpPr>
          <p:cNvPr id="53254" name="Text Box 5">
            <a:extLst>
              <a:ext uri="{FF2B5EF4-FFF2-40B4-BE49-F238E27FC236}">
                <a16:creationId xmlns:a16="http://schemas.microsoft.com/office/drawing/2014/main" id="{B400CEA2-D314-45E8-AFF5-E3CC6357E9BC}"/>
              </a:ext>
            </a:extLst>
          </p:cNvPr>
          <p:cNvSpPr txBox="1">
            <a:spLocks noChangeArrowheads="1"/>
          </p:cNvSpPr>
          <p:nvPr/>
        </p:nvSpPr>
        <p:spPr bwMode="auto">
          <a:xfrm>
            <a:off x="6172200" y="25146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16</a:t>
            </a:r>
            <a:endParaRPr lang="en-US" altLang="en-US" sz="2800" b="0">
              <a:latin typeface="Tahoma" panose="020B0604030504040204" pitchFamily="34" charset="0"/>
            </a:endParaRPr>
          </a:p>
        </p:txBody>
      </p:sp>
      <p:sp>
        <p:nvSpPr>
          <p:cNvPr id="53255" name="Text Box 6">
            <a:extLst>
              <a:ext uri="{FF2B5EF4-FFF2-40B4-BE49-F238E27FC236}">
                <a16:creationId xmlns:a16="http://schemas.microsoft.com/office/drawing/2014/main" id="{E2DDFB1E-DA77-4FD5-9909-33C14E26F279}"/>
              </a:ext>
            </a:extLst>
          </p:cNvPr>
          <p:cNvSpPr txBox="1">
            <a:spLocks noChangeArrowheads="1"/>
          </p:cNvSpPr>
          <p:nvPr/>
        </p:nvSpPr>
        <p:spPr bwMode="auto">
          <a:xfrm>
            <a:off x="1203325" y="325755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8</a:t>
            </a:r>
            <a:endParaRPr lang="en-US" altLang="en-US" sz="2800" b="0">
              <a:latin typeface="Tahoma" panose="020B0604030504040204" pitchFamily="34" charset="0"/>
            </a:endParaRPr>
          </a:p>
        </p:txBody>
      </p:sp>
      <p:sp>
        <p:nvSpPr>
          <p:cNvPr id="53256" name="Text Box 7">
            <a:extLst>
              <a:ext uri="{FF2B5EF4-FFF2-40B4-BE49-F238E27FC236}">
                <a16:creationId xmlns:a16="http://schemas.microsoft.com/office/drawing/2014/main" id="{93B65A96-B9CD-4C67-93ED-9157F8FDC9C4}"/>
              </a:ext>
            </a:extLst>
          </p:cNvPr>
          <p:cNvSpPr txBox="1">
            <a:spLocks noChangeArrowheads="1"/>
          </p:cNvSpPr>
          <p:nvPr/>
        </p:nvSpPr>
        <p:spPr bwMode="auto">
          <a:xfrm>
            <a:off x="2895600" y="327660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8</a:t>
            </a:r>
            <a:endParaRPr lang="en-US" altLang="en-US" sz="2800" b="0">
              <a:latin typeface="Tahoma" panose="020B0604030504040204" pitchFamily="34" charset="0"/>
            </a:endParaRPr>
          </a:p>
        </p:txBody>
      </p:sp>
      <p:sp>
        <p:nvSpPr>
          <p:cNvPr id="53257" name="Text Box 8">
            <a:extLst>
              <a:ext uri="{FF2B5EF4-FFF2-40B4-BE49-F238E27FC236}">
                <a16:creationId xmlns:a16="http://schemas.microsoft.com/office/drawing/2014/main" id="{941DC64A-ECC2-48F1-9104-D810021900B0}"/>
              </a:ext>
            </a:extLst>
          </p:cNvPr>
          <p:cNvSpPr txBox="1">
            <a:spLocks noChangeArrowheads="1"/>
          </p:cNvSpPr>
          <p:nvPr/>
        </p:nvSpPr>
        <p:spPr bwMode="auto">
          <a:xfrm>
            <a:off x="5318125" y="318135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8</a:t>
            </a:r>
            <a:endParaRPr lang="en-US" altLang="en-US" sz="2800" b="0">
              <a:latin typeface="Tahoma" panose="020B0604030504040204" pitchFamily="34" charset="0"/>
            </a:endParaRPr>
          </a:p>
        </p:txBody>
      </p:sp>
      <p:sp>
        <p:nvSpPr>
          <p:cNvPr id="53258" name="Text Box 9">
            <a:extLst>
              <a:ext uri="{FF2B5EF4-FFF2-40B4-BE49-F238E27FC236}">
                <a16:creationId xmlns:a16="http://schemas.microsoft.com/office/drawing/2014/main" id="{35EA9C8A-C851-4071-A917-3292427192AA}"/>
              </a:ext>
            </a:extLst>
          </p:cNvPr>
          <p:cNvSpPr txBox="1">
            <a:spLocks noChangeArrowheads="1"/>
          </p:cNvSpPr>
          <p:nvPr/>
        </p:nvSpPr>
        <p:spPr bwMode="auto">
          <a:xfrm>
            <a:off x="7299325" y="318135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8</a:t>
            </a:r>
            <a:endParaRPr lang="en-US" altLang="en-US" sz="2800" b="0">
              <a:latin typeface="Tahoma" panose="020B0604030504040204" pitchFamily="34" charset="0"/>
            </a:endParaRPr>
          </a:p>
        </p:txBody>
      </p:sp>
      <p:sp>
        <p:nvSpPr>
          <p:cNvPr id="53259" name="Text Box 10">
            <a:extLst>
              <a:ext uri="{FF2B5EF4-FFF2-40B4-BE49-F238E27FC236}">
                <a16:creationId xmlns:a16="http://schemas.microsoft.com/office/drawing/2014/main" id="{DEE99320-F13D-4D42-8A66-425CDEB4B1B8}"/>
              </a:ext>
            </a:extLst>
          </p:cNvPr>
          <p:cNvSpPr txBox="1">
            <a:spLocks noChangeArrowheads="1"/>
          </p:cNvSpPr>
          <p:nvPr/>
        </p:nvSpPr>
        <p:spPr bwMode="auto">
          <a:xfrm>
            <a:off x="822325" y="394335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4</a:t>
            </a:r>
            <a:endParaRPr lang="en-US" altLang="en-US" sz="2800" b="0">
              <a:latin typeface="Tahoma" panose="020B0604030504040204" pitchFamily="34" charset="0"/>
            </a:endParaRPr>
          </a:p>
        </p:txBody>
      </p:sp>
      <p:sp>
        <p:nvSpPr>
          <p:cNvPr id="53260" name="Text Box 11">
            <a:extLst>
              <a:ext uri="{FF2B5EF4-FFF2-40B4-BE49-F238E27FC236}">
                <a16:creationId xmlns:a16="http://schemas.microsoft.com/office/drawing/2014/main" id="{897CD64E-FC5B-433B-9F38-A1659440AFE4}"/>
              </a:ext>
            </a:extLst>
          </p:cNvPr>
          <p:cNvSpPr txBox="1">
            <a:spLocks noChangeArrowheads="1"/>
          </p:cNvSpPr>
          <p:nvPr/>
        </p:nvSpPr>
        <p:spPr bwMode="auto">
          <a:xfrm>
            <a:off x="1431925" y="394335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4</a:t>
            </a:r>
            <a:endParaRPr lang="en-US" altLang="en-US" sz="2800" b="0">
              <a:latin typeface="Tahoma" panose="020B0604030504040204" pitchFamily="34" charset="0"/>
            </a:endParaRPr>
          </a:p>
        </p:txBody>
      </p:sp>
      <p:sp>
        <p:nvSpPr>
          <p:cNvPr id="53261" name="Text Box 12">
            <a:extLst>
              <a:ext uri="{FF2B5EF4-FFF2-40B4-BE49-F238E27FC236}">
                <a16:creationId xmlns:a16="http://schemas.microsoft.com/office/drawing/2014/main" id="{AE7E6AF3-1B93-4796-B8BC-090E8A570433}"/>
              </a:ext>
            </a:extLst>
          </p:cNvPr>
          <p:cNvSpPr txBox="1">
            <a:spLocks noChangeArrowheads="1"/>
          </p:cNvSpPr>
          <p:nvPr/>
        </p:nvSpPr>
        <p:spPr bwMode="auto">
          <a:xfrm>
            <a:off x="2590800" y="388620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4</a:t>
            </a:r>
            <a:endParaRPr lang="en-US" altLang="en-US" sz="2800" b="0">
              <a:latin typeface="Tahoma" panose="020B0604030504040204" pitchFamily="34" charset="0"/>
            </a:endParaRPr>
          </a:p>
        </p:txBody>
      </p:sp>
      <p:sp>
        <p:nvSpPr>
          <p:cNvPr id="53262" name="Text Box 13">
            <a:extLst>
              <a:ext uri="{FF2B5EF4-FFF2-40B4-BE49-F238E27FC236}">
                <a16:creationId xmlns:a16="http://schemas.microsoft.com/office/drawing/2014/main" id="{D12695EB-080E-4938-BC8A-0CBE47C16746}"/>
              </a:ext>
            </a:extLst>
          </p:cNvPr>
          <p:cNvSpPr txBox="1">
            <a:spLocks noChangeArrowheads="1"/>
          </p:cNvSpPr>
          <p:nvPr/>
        </p:nvSpPr>
        <p:spPr bwMode="auto">
          <a:xfrm>
            <a:off x="3352800" y="388620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4</a:t>
            </a:r>
            <a:endParaRPr lang="en-US" altLang="en-US" sz="2800" b="0">
              <a:latin typeface="Tahoma" panose="020B0604030504040204" pitchFamily="34" charset="0"/>
            </a:endParaRPr>
          </a:p>
        </p:txBody>
      </p:sp>
      <p:sp>
        <p:nvSpPr>
          <p:cNvPr id="53263" name="Text Box 14">
            <a:extLst>
              <a:ext uri="{FF2B5EF4-FFF2-40B4-BE49-F238E27FC236}">
                <a16:creationId xmlns:a16="http://schemas.microsoft.com/office/drawing/2014/main" id="{584918C5-F0E3-4070-B037-BDB69F8F01AC}"/>
              </a:ext>
            </a:extLst>
          </p:cNvPr>
          <p:cNvSpPr txBox="1">
            <a:spLocks noChangeArrowheads="1"/>
          </p:cNvSpPr>
          <p:nvPr/>
        </p:nvSpPr>
        <p:spPr bwMode="auto">
          <a:xfrm>
            <a:off x="4953000" y="381000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4</a:t>
            </a:r>
            <a:endParaRPr lang="en-US" altLang="en-US" sz="2800" b="0">
              <a:latin typeface="Tahoma" panose="020B0604030504040204" pitchFamily="34" charset="0"/>
            </a:endParaRPr>
          </a:p>
        </p:txBody>
      </p:sp>
      <p:sp>
        <p:nvSpPr>
          <p:cNvPr id="53264" name="Text Box 15">
            <a:extLst>
              <a:ext uri="{FF2B5EF4-FFF2-40B4-BE49-F238E27FC236}">
                <a16:creationId xmlns:a16="http://schemas.microsoft.com/office/drawing/2014/main" id="{DED59A16-7658-4D4D-B27A-9981CA7E87A0}"/>
              </a:ext>
            </a:extLst>
          </p:cNvPr>
          <p:cNvSpPr txBox="1">
            <a:spLocks noChangeArrowheads="1"/>
          </p:cNvSpPr>
          <p:nvPr/>
        </p:nvSpPr>
        <p:spPr bwMode="auto">
          <a:xfrm>
            <a:off x="5715000" y="381000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4</a:t>
            </a:r>
            <a:endParaRPr lang="en-US" altLang="en-US" sz="2800" b="0">
              <a:latin typeface="Tahoma" panose="020B0604030504040204" pitchFamily="34" charset="0"/>
            </a:endParaRPr>
          </a:p>
        </p:txBody>
      </p:sp>
      <p:sp>
        <p:nvSpPr>
          <p:cNvPr id="53265" name="Text Box 16">
            <a:extLst>
              <a:ext uri="{FF2B5EF4-FFF2-40B4-BE49-F238E27FC236}">
                <a16:creationId xmlns:a16="http://schemas.microsoft.com/office/drawing/2014/main" id="{1A563325-0056-4510-8147-5EEF5EE356FB}"/>
              </a:ext>
            </a:extLst>
          </p:cNvPr>
          <p:cNvSpPr txBox="1">
            <a:spLocks noChangeArrowheads="1"/>
          </p:cNvSpPr>
          <p:nvPr/>
        </p:nvSpPr>
        <p:spPr bwMode="auto">
          <a:xfrm>
            <a:off x="6934200" y="381000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4</a:t>
            </a:r>
            <a:endParaRPr lang="en-US" altLang="en-US" sz="2800" b="0">
              <a:latin typeface="Tahoma" panose="020B0604030504040204" pitchFamily="34" charset="0"/>
            </a:endParaRPr>
          </a:p>
        </p:txBody>
      </p:sp>
      <p:sp>
        <p:nvSpPr>
          <p:cNvPr id="53266" name="Text Box 17">
            <a:extLst>
              <a:ext uri="{FF2B5EF4-FFF2-40B4-BE49-F238E27FC236}">
                <a16:creationId xmlns:a16="http://schemas.microsoft.com/office/drawing/2014/main" id="{90AE85A0-EEF6-4E1D-9323-6D0F092C2EB5}"/>
              </a:ext>
            </a:extLst>
          </p:cNvPr>
          <p:cNvSpPr txBox="1">
            <a:spLocks noChangeArrowheads="1"/>
          </p:cNvSpPr>
          <p:nvPr/>
        </p:nvSpPr>
        <p:spPr bwMode="auto">
          <a:xfrm>
            <a:off x="7756525" y="3790950"/>
            <a:ext cx="37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800" b="0">
                <a:latin typeface="Tahoma" panose="020B0604030504040204" pitchFamily="34" charset="0"/>
              </a:rPr>
              <a:t>4</a:t>
            </a:r>
            <a:endParaRPr lang="en-US" altLang="en-US" sz="2800" b="0">
              <a:latin typeface="Tahoma" panose="020B0604030504040204" pitchFamily="34" charset="0"/>
            </a:endParaRPr>
          </a:p>
        </p:txBody>
      </p:sp>
      <p:pic>
        <p:nvPicPr>
          <p:cNvPr id="53267" name="Picture 18" descr="pcs_popular_134">
            <a:extLst>
              <a:ext uri="{FF2B5EF4-FFF2-40B4-BE49-F238E27FC236}">
                <a16:creationId xmlns:a16="http://schemas.microsoft.com/office/drawing/2014/main" id="{12302473-47A4-4CDF-8870-33D79102B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724400"/>
            <a:ext cx="33528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8" name="WordArt 19">
            <a:extLst>
              <a:ext uri="{FF2B5EF4-FFF2-40B4-BE49-F238E27FC236}">
                <a16:creationId xmlns:a16="http://schemas.microsoft.com/office/drawing/2014/main" id="{8A80E471-CAD6-4FEB-8852-6BB20B616525}"/>
              </a:ext>
            </a:extLst>
          </p:cNvPr>
          <p:cNvSpPr>
            <a:spLocks noChangeArrowheads="1" noChangeShapeType="1" noTextEdit="1"/>
          </p:cNvSpPr>
          <p:nvPr/>
        </p:nvSpPr>
        <p:spPr bwMode="auto">
          <a:xfrm>
            <a:off x="1219200" y="609600"/>
            <a:ext cx="6553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Divide and Conquer</a:t>
            </a:r>
          </a:p>
        </p:txBody>
      </p:sp>
      <p:sp>
        <p:nvSpPr>
          <p:cNvPr id="53269" name="Line 20">
            <a:extLst>
              <a:ext uri="{FF2B5EF4-FFF2-40B4-BE49-F238E27FC236}">
                <a16:creationId xmlns:a16="http://schemas.microsoft.com/office/drawing/2014/main" id="{9E33DBEE-F7D5-4CCB-8CB4-F8B20FBBFCA8}"/>
              </a:ext>
            </a:extLst>
          </p:cNvPr>
          <p:cNvSpPr>
            <a:spLocks noChangeShapeType="1"/>
          </p:cNvSpPr>
          <p:nvPr/>
        </p:nvSpPr>
        <p:spPr bwMode="auto">
          <a:xfrm flipH="1">
            <a:off x="1524000" y="28194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0" name="Line 21">
            <a:extLst>
              <a:ext uri="{FF2B5EF4-FFF2-40B4-BE49-F238E27FC236}">
                <a16:creationId xmlns:a16="http://schemas.microsoft.com/office/drawing/2014/main" id="{B16C5E63-3928-40C9-9AF6-F1542E4C32A0}"/>
              </a:ext>
            </a:extLst>
          </p:cNvPr>
          <p:cNvSpPr>
            <a:spLocks noChangeShapeType="1"/>
          </p:cNvSpPr>
          <p:nvPr/>
        </p:nvSpPr>
        <p:spPr bwMode="auto">
          <a:xfrm>
            <a:off x="2667000" y="27432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1" name="Line 22">
            <a:extLst>
              <a:ext uri="{FF2B5EF4-FFF2-40B4-BE49-F238E27FC236}">
                <a16:creationId xmlns:a16="http://schemas.microsoft.com/office/drawing/2014/main" id="{FD88AF38-8005-434D-8D27-6E0C1B44150A}"/>
              </a:ext>
            </a:extLst>
          </p:cNvPr>
          <p:cNvSpPr>
            <a:spLocks noChangeShapeType="1"/>
          </p:cNvSpPr>
          <p:nvPr/>
        </p:nvSpPr>
        <p:spPr bwMode="auto">
          <a:xfrm flipH="1">
            <a:off x="2743200" y="1981200"/>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2" name="Line 23">
            <a:extLst>
              <a:ext uri="{FF2B5EF4-FFF2-40B4-BE49-F238E27FC236}">
                <a16:creationId xmlns:a16="http://schemas.microsoft.com/office/drawing/2014/main" id="{63DCCBB6-E57B-43F5-A6D0-A22168DCEC50}"/>
              </a:ext>
            </a:extLst>
          </p:cNvPr>
          <p:cNvSpPr>
            <a:spLocks noChangeShapeType="1"/>
          </p:cNvSpPr>
          <p:nvPr/>
        </p:nvSpPr>
        <p:spPr bwMode="auto">
          <a:xfrm>
            <a:off x="4876800" y="1981200"/>
            <a:ext cx="1295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3" name="Line 24">
            <a:extLst>
              <a:ext uri="{FF2B5EF4-FFF2-40B4-BE49-F238E27FC236}">
                <a16:creationId xmlns:a16="http://schemas.microsoft.com/office/drawing/2014/main" id="{2CBD1211-FDFC-400C-8915-91474064732E}"/>
              </a:ext>
            </a:extLst>
          </p:cNvPr>
          <p:cNvSpPr>
            <a:spLocks noChangeShapeType="1"/>
          </p:cNvSpPr>
          <p:nvPr/>
        </p:nvSpPr>
        <p:spPr bwMode="auto">
          <a:xfrm flipH="1">
            <a:off x="1066800" y="36576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4" name="Line 25">
            <a:extLst>
              <a:ext uri="{FF2B5EF4-FFF2-40B4-BE49-F238E27FC236}">
                <a16:creationId xmlns:a16="http://schemas.microsoft.com/office/drawing/2014/main" id="{767ABA90-F516-49EE-BBD9-903B55F4455A}"/>
              </a:ext>
            </a:extLst>
          </p:cNvPr>
          <p:cNvSpPr>
            <a:spLocks noChangeShapeType="1"/>
          </p:cNvSpPr>
          <p:nvPr/>
        </p:nvSpPr>
        <p:spPr bwMode="auto">
          <a:xfrm>
            <a:off x="1524000" y="36576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5" name="Line 26">
            <a:extLst>
              <a:ext uri="{FF2B5EF4-FFF2-40B4-BE49-F238E27FC236}">
                <a16:creationId xmlns:a16="http://schemas.microsoft.com/office/drawing/2014/main" id="{6DD63B6D-AA26-4171-918D-E2AB4ABB1BE1}"/>
              </a:ext>
            </a:extLst>
          </p:cNvPr>
          <p:cNvSpPr>
            <a:spLocks noChangeShapeType="1"/>
          </p:cNvSpPr>
          <p:nvPr/>
        </p:nvSpPr>
        <p:spPr bwMode="auto">
          <a:xfrm flipH="1">
            <a:off x="2819400" y="3657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6" name="Line 27">
            <a:extLst>
              <a:ext uri="{FF2B5EF4-FFF2-40B4-BE49-F238E27FC236}">
                <a16:creationId xmlns:a16="http://schemas.microsoft.com/office/drawing/2014/main" id="{B9AAB633-2A60-4408-A14D-1A18139922C9}"/>
              </a:ext>
            </a:extLst>
          </p:cNvPr>
          <p:cNvSpPr>
            <a:spLocks noChangeShapeType="1"/>
          </p:cNvSpPr>
          <p:nvPr/>
        </p:nvSpPr>
        <p:spPr bwMode="auto">
          <a:xfrm>
            <a:off x="3276600" y="35814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7" name="Line 28">
            <a:extLst>
              <a:ext uri="{FF2B5EF4-FFF2-40B4-BE49-F238E27FC236}">
                <a16:creationId xmlns:a16="http://schemas.microsoft.com/office/drawing/2014/main" id="{72499CEF-8315-4084-B39A-1B1D85B169C1}"/>
              </a:ext>
            </a:extLst>
          </p:cNvPr>
          <p:cNvSpPr>
            <a:spLocks noChangeShapeType="1"/>
          </p:cNvSpPr>
          <p:nvPr/>
        </p:nvSpPr>
        <p:spPr bwMode="auto">
          <a:xfrm flipH="1">
            <a:off x="5181600" y="35814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8" name="Line 29">
            <a:extLst>
              <a:ext uri="{FF2B5EF4-FFF2-40B4-BE49-F238E27FC236}">
                <a16:creationId xmlns:a16="http://schemas.microsoft.com/office/drawing/2014/main" id="{21A2E79A-313E-4F19-80F3-04C63DB613BE}"/>
              </a:ext>
            </a:extLst>
          </p:cNvPr>
          <p:cNvSpPr>
            <a:spLocks noChangeShapeType="1"/>
          </p:cNvSpPr>
          <p:nvPr/>
        </p:nvSpPr>
        <p:spPr bwMode="auto">
          <a:xfrm>
            <a:off x="5638800" y="35814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79" name="Line 30">
            <a:extLst>
              <a:ext uri="{FF2B5EF4-FFF2-40B4-BE49-F238E27FC236}">
                <a16:creationId xmlns:a16="http://schemas.microsoft.com/office/drawing/2014/main" id="{126B757E-1944-49A8-A850-C319266C799B}"/>
              </a:ext>
            </a:extLst>
          </p:cNvPr>
          <p:cNvSpPr>
            <a:spLocks noChangeShapeType="1"/>
          </p:cNvSpPr>
          <p:nvPr/>
        </p:nvSpPr>
        <p:spPr bwMode="auto">
          <a:xfrm flipH="1">
            <a:off x="5715000" y="28956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0" name="Line 31">
            <a:extLst>
              <a:ext uri="{FF2B5EF4-FFF2-40B4-BE49-F238E27FC236}">
                <a16:creationId xmlns:a16="http://schemas.microsoft.com/office/drawing/2014/main" id="{5E0C2B1C-A73F-4D90-AA20-69079CAF50EE}"/>
              </a:ext>
            </a:extLst>
          </p:cNvPr>
          <p:cNvSpPr>
            <a:spLocks noChangeShapeType="1"/>
          </p:cNvSpPr>
          <p:nvPr/>
        </p:nvSpPr>
        <p:spPr bwMode="auto">
          <a:xfrm>
            <a:off x="6705600" y="28194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1" name="Line 32">
            <a:extLst>
              <a:ext uri="{FF2B5EF4-FFF2-40B4-BE49-F238E27FC236}">
                <a16:creationId xmlns:a16="http://schemas.microsoft.com/office/drawing/2014/main" id="{CF1BF35D-5F5E-4BC9-88D3-6C64FBA3CF35}"/>
              </a:ext>
            </a:extLst>
          </p:cNvPr>
          <p:cNvSpPr>
            <a:spLocks noChangeShapeType="1"/>
          </p:cNvSpPr>
          <p:nvPr/>
        </p:nvSpPr>
        <p:spPr bwMode="auto">
          <a:xfrm flipH="1">
            <a:off x="7162800" y="3581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82" name="Line 33">
            <a:extLst>
              <a:ext uri="{FF2B5EF4-FFF2-40B4-BE49-F238E27FC236}">
                <a16:creationId xmlns:a16="http://schemas.microsoft.com/office/drawing/2014/main" id="{54C25F53-37D8-4B7A-8A66-B12C3E056703}"/>
              </a:ext>
            </a:extLst>
          </p:cNvPr>
          <p:cNvSpPr>
            <a:spLocks noChangeShapeType="1"/>
          </p:cNvSpPr>
          <p:nvPr/>
        </p:nvSpPr>
        <p:spPr bwMode="auto">
          <a:xfrm>
            <a:off x="7620000" y="35814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DF8CA4EE-B52D-4723-9DA4-2C245A12B1C3}"/>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54275" name="Object 2">
            <a:extLst>
              <a:ext uri="{FF2B5EF4-FFF2-40B4-BE49-F238E27FC236}">
                <a16:creationId xmlns:a16="http://schemas.microsoft.com/office/drawing/2014/main" id="{6DDBA8EF-A83C-4406-B6C3-DDE48162B4C2}"/>
              </a:ext>
            </a:extLst>
          </p:cNvPr>
          <p:cNvGraphicFramePr>
            <a:graphicFrameLocks noChangeAspect="1"/>
          </p:cNvGraphicFramePr>
          <p:nvPr/>
        </p:nvGraphicFramePr>
        <p:xfrm>
          <a:off x="838200" y="1066800"/>
          <a:ext cx="7315200" cy="5449888"/>
        </p:xfrm>
        <a:graphic>
          <a:graphicData uri="http://schemas.openxmlformats.org/presentationml/2006/ole">
            <mc:AlternateContent xmlns:mc="http://schemas.openxmlformats.org/markup-compatibility/2006">
              <mc:Choice xmlns:v="urn:schemas-microsoft-com:vml" Requires="v">
                <p:oleObj spid="_x0000_s54277" name="Clip" r:id="rId3" imgW="5357813" imgH="3992563" progId="MS_ClipArt_Gallery.2">
                  <p:embed/>
                </p:oleObj>
              </mc:Choice>
              <mc:Fallback>
                <p:oleObj name="Clip" r:id="rId3" imgW="5357813" imgH="3992563" progId="MS_ClipArt_Gallery.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66800"/>
                        <a:ext cx="7315200" cy="54498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6" name="WordArt 3">
            <a:extLst>
              <a:ext uri="{FF2B5EF4-FFF2-40B4-BE49-F238E27FC236}">
                <a16:creationId xmlns:a16="http://schemas.microsoft.com/office/drawing/2014/main" id="{53D53199-7DC6-47EB-9F5E-135C02BE6CE2}"/>
              </a:ext>
            </a:extLst>
          </p:cNvPr>
          <p:cNvSpPr>
            <a:spLocks noChangeArrowheads="1" noChangeShapeType="1" noTextEdit="1"/>
          </p:cNvSpPr>
          <p:nvPr/>
        </p:nvSpPr>
        <p:spPr bwMode="auto">
          <a:xfrm>
            <a:off x="1371600" y="1600200"/>
            <a:ext cx="6019800" cy="2895600"/>
          </a:xfrm>
          <a:prstGeom prst="rect">
            <a:avLst/>
          </a:prstGeom>
        </p:spPr>
        <p:txBody>
          <a:bodyPr wrap="none" fromWordArt="1">
            <a:prstTxWarp prst="textPlain">
              <a:avLst>
                <a:gd name="adj" fmla="val 50000"/>
              </a:avLst>
            </a:prstTxWarp>
          </a:bodyPr>
          <a:lstStyle/>
          <a:p>
            <a:pPr algn="ctr"/>
            <a:r>
              <a:rPr lang="en-US" sz="3600" kern="10">
                <a:ln w="9525">
                  <a:solidFill>
                    <a:srgbClr val="008000"/>
                  </a:solidFill>
                  <a:round/>
                  <a:headEnd/>
                  <a:tailEnd/>
                </a:ln>
                <a:solidFill>
                  <a:srgbClr val="0000FF"/>
                </a:solidFill>
                <a:effectLst>
                  <a:outerShdw dist="563972" dir="14049741" sx="125000" sy="125000" algn="tl" rotWithShape="0">
                    <a:srgbClr val="C7DFD3"/>
                  </a:outerShdw>
                </a:effectLst>
                <a:latin typeface="Times New Roman" panose="02020603050405020304" pitchFamily="18" charset="0"/>
                <a:cs typeface="Times New Roman" panose="02020603050405020304" pitchFamily="18" charset="0"/>
              </a:rPr>
              <a:t>The Merge Sort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6EC8FA0A-41BE-4479-A8AE-D524371F48B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5299" name="Text Box 2">
            <a:extLst>
              <a:ext uri="{FF2B5EF4-FFF2-40B4-BE49-F238E27FC236}">
                <a16:creationId xmlns:a16="http://schemas.microsoft.com/office/drawing/2014/main" id="{7377FBF1-AF9A-457D-AFEC-729B9215E813}"/>
              </a:ext>
            </a:extLst>
          </p:cNvPr>
          <p:cNvSpPr txBox="1">
            <a:spLocks noChangeArrowheads="1"/>
          </p:cNvSpPr>
          <p:nvPr/>
        </p:nvSpPr>
        <p:spPr bwMode="auto">
          <a:xfrm>
            <a:off x="153988" y="1219200"/>
            <a:ext cx="880745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latin typeface="Arial" panose="020B0604020202020204" pitchFamily="34" charset="0"/>
            </a:endParaRPr>
          </a:p>
          <a:p>
            <a:pPr algn="ctr">
              <a:spcBef>
                <a:spcPct val="0"/>
              </a:spcBef>
              <a:buFontTx/>
              <a:buNone/>
            </a:pPr>
            <a:endParaRPr lang="en-US" altLang="en-US">
              <a:latin typeface="Tahoma" panose="020B0604030504040204" pitchFamily="34" charset="0"/>
            </a:endParaRPr>
          </a:p>
          <a:p>
            <a:pPr algn="ctr">
              <a:spcBef>
                <a:spcPct val="0"/>
              </a:spcBef>
              <a:buFontTx/>
              <a:buNone/>
            </a:pPr>
            <a:endParaRPr lang="en-US" altLang="en-US">
              <a:solidFill>
                <a:schemeClr val="accent2"/>
              </a:solidFill>
              <a:latin typeface="Tahoma" panose="020B0604030504040204" pitchFamily="34" charset="0"/>
            </a:endParaRPr>
          </a:p>
          <a:p>
            <a:pPr algn="ctr">
              <a:spcBef>
                <a:spcPct val="0"/>
              </a:spcBef>
              <a:buFontTx/>
              <a:buNone/>
            </a:pPr>
            <a:r>
              <a:rPr lang="en-US" altLang="en-US" sz="2800">
                <a:latin typeface="Arial" panose="020B0604020202020204" pitchFamily="34" charset="0"/>
              </a:rPr>
              <a:t>Merge sort splits the list into smaller sections</a:t>
            </a:r>
          </a:p>
          <a:p>
            <a:pPr algn="ctr">
              <a:spcBef>
                <a:spcPct val="0"/>
              </a:spcBef>
              <a:buFontTx/>
              <a:buNone/>
            </a:pPr>
            <a:r>
              <a:rPr lang="en-US" altLang="en-US" sz="2800">
                <a:latin typeface="Arial" panose="020B0604020202020204" pitchFamily="34" charset="0"/>
              </a:rPr>
              <a:t>working its way down to groups of two or one.</a:t>
            </a:r>
          </a:p>
          <a:p>
            <a:pPr algn="ctr">
              <a:spcBef>
                <a:spcPct val="0"/>
              </a:spcBef>
              <a:buFontTx/>
              <a:buNone/>
            </a:pPr>
            <a:r>
              <a:rPr lang="en-US" altLang="en-US" sz="2800">
                <a:latin typeface="Arial" panose="020B0604020202020204" pitchFamily="34" charset="0"/>
              </a:rPr>
              <a:t>Once the smallest groups are reached, the merge</a:t>
            </a:r>
          </a:p>
          <a:p>
            <a:pPr algn="ctr">
              <a:spcBef>
                <a:spcPct val="0"/>
              </a:spcBef>
              <a:buFontTx/>
              <a:buNone/>
            </a:pPr>
            <a:r>
              <a:rPr lang="en-US" altLang="en-US" sz="2800">
                <a:latin typeface="Arial" panose="020B0604020202020204" pitchFamily="34" charset="0"/>
              </a:rPr>
              <a:t>method is called to organize the smaller lists.</a:t>
            </a:r>
          </a:p>
          <a:p>
            <a:pPr algn="ctr">
              <a:spcBef>
                <a:spcPct val="0"/>
              </a:spcBef>
              <a:buFontTx/>
              <a:buNone/>
            </a:pPr>
            <a:r>
              <a:rPr lang="en-US" altLang="en-US" sz="2800">
                <a:latin typeface="Arial" panose="020B0604020202020204" pitchFamily="34" charset="0"/>
              </a:rPr>
              <a:t>Merge copies from the sub list to a temp array.</a:t>
            </a:r>
          </a:p>
          <a:p>
            <a:pPr algn="ctr">
              <a:spcBef>
                <a:spcPct val="0"/>
              </a:spcBef>
              <a:buFontTx/>
              <a:buNone/>
            </a:pPr>
            <a:r>
              <a:rPr lang="en-US" altLang="en-US" sz="2800">
                <a:latin typeface="Arial" panose="020B0604020202020204" pitchFamily="34" charset="0"/>
              </a:rPr>
              <a:t>The items are put in the temp array in sorted order.</a:t>
            </a:r>
          </a:p>
          <a:p>
            <a:pPr algn="ctr">
              <a:spcBef>
                <a:spcPct val="0"/>
              </a:spcBef>
              <a:buFontTx/>
              <a:buNone/>
            </a:pPr>
            <a:endParaRPr lang="en-US" altLang="en-US" sz="2400" b="0"/>
          </a:p>
        </p:txBody>
      </p:sp>
      <p:sp>
        <p:nvSpPr>
          <p:cNvPr id="55300" name="WordArt 3">
            <a:extLst>
              <a:ext uri="{FF2B5EF4-FFF2-40B4-BE49-F238E27FC236}">
                <a16:creationId xmlns:a16="http://schemas.microsoft.com/office/drawing/2014/main" id="{6A521EEA-49E1-4217-BC13-C894191A3D7D}"/>
              </a:ext>
            </a:extLst>
          </p:cNvPr>
          <p:cNvSpPr>
            <a:spLocks noChangeArrowheads="1" noChangeShapeType="1" noTextEdit="1"/>
          </p:cNvSpPr>
          <p:nvPr/>
        </p:nvSpPr>
        <p:spPr bwMode="auto">
          <a:xfrm>
            <a:off x="1752600" y="1143000"/>
            <a:ext cx="5867400" cy="685800"/>
          </a:xfrm>
          <a:prstGeom prst="rect">
            <a:avLst/>
          </a:prstGeom>
        </p:spPr>
        <p:txBody>
          <a:bodyPr wrap="none" fromWordArt="1">
            <a:prstTxWarp prst="textPlain">
              <a:avLst>
                <a:gd name="adj" fmla="val 50000"/>
              </a:avLst>
            </a:prstTxWarp>
          </a:bodyPr>
          <a:lstStyle/>
          <a:p>
            <a:pPr algn="ctr"/>
            <a:r>
              <a:rPr lang="en-US" sz="3600" kern="10">
                <a:ln w="9525">
                  <a:solidFill>
                    <a:srgbClr val="FF9900"/>
                  </a:solidFill>
                  <a:round/>
                  <a:headEnd/>
                  <a:tailEnd/>
                </a:ln>
                <a:solidFill>
                  <a:srgbClr val="FFFF99"/>
                </a:solidFill>
                <a:effectLst>
                  <a:outerShdw dist="35921" dir="2700000" algn="ctr" rotWithShape="0">
                    <a:srgbClr val="C0C0C0"/>
                  </a:outerShdw>
                </a:effectLst>
                <a:latin typeface="Impact" panose="020B0806030902050204" pitchFamily="34" charset="0"/>
              </a:rPr>
              <a:t>Merge Sort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3AFDC44D-E8B2-4E11-BFD6-E5B1FC224D2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6323" name="WordArt 2">
            <a:extLst>
              <a:ext uri="{FF2B5EF4-FFF2-40B4-BE49-F238E27FC236}">
                <a16:creationId xmlns:a16="http://schemas.microsoft.com/office/drawing/2014/main" id="{85B41D0D-51FB-4226-93B6-33052B92579F}"/>
              </a:ext>
            </a:extLst>
          </p:cNvPr>
          <p:cNvSpPr>
            <a:spLocks noChangeArrowheads="1" noChangeShapeType="1" noTextEdit="1"/>
          </p:cNvSpPr>
          <p:nvPr/>
        </p:nvSpPr>
        <p:spPr bwMode="auto">
          <a:xfrm>
            <a:off x="990600" y="228600"/>
            <a:ext cx="7162800" cy="914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Merge Sort</a:t>
            </a:r>
          </a:p>
        </p:txBody>
      </p:sp>
      <p:sp>
        <p:nvSpPr>
          <p:cNvPr id="56324" name="Text Box 3">
            <a:extLst>
              <a:ext uri="{FF2B5EF4-FFF2-40B4-BE49-F238E27FC236}">
                <a16:creationId xmlns:a16="http://schemas.microsoft.com/office/drawing/2014/main" id="{3A4B8E41-15DD-4D49-9197-CC27B6973216}"/>
              </a:ext>
            </a:extLst>
          </p:cNvPr>
          <p:cNvSpPr txBox="1">
            <a:spLocks noChangeArrowheads="1"/>
          </p:cNvSpPr>
          <p:nvPr/>
        </p:nvSpPr>
        <p:spPr bwMode="auto">
          <a:xfrm>
            <a:off x="898525" y="14287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b="0">
              <a:latin typeface="Tahoma" panose="020B0604030504040204" pitchFamily="34" charset="0"/>
            </a:endParaRPr>
          </a:p>
        </p:txBody>
      </p:sp>
      <p:sp>
        <p:nvSpPr>
          <p:cNvPr id="56325" name="Rectangle 4">
            <a:extLst>
              <a:ext uri="{FF2B5EF4-FFF2-40B4-BE49-F238E27FC236}">
                <a16:creationId xmlns:a16="http://schemas.microsoft.com/office/drawing/2014/main" id="{3C497E7F-CFCB-4393-8A35-C6EAD4CDA75E}"/>
              </a:ext>
            </a:extLst>
          </p:cNvPr>
          <p:cNvSpPr>
            <a:spLocks noChangeArrowheads="1"/>
          </p:cNvSpPr>
          <p:nvPr/>
        </p:nvSpPr>
        <p:spPr bwMode="auto">
          <a:xfrm>
            <a:off x="3581400" y="1295400"/>
            <a:ext cx="1676400" cy="990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1 . . 32</a:t>
            </a:r>
            <a:endParaRPr lang="en-US" altLang="en-US" sz="2800">
              <a:latin typeface="Tahoma" panose="020B0604030504040204" pitchFamily="34" charset="0"/>
            </a:endParaRPr>
          </a:p>
        </p:txBody>
      </p:sp>
      <p:sp>
        <p:nvSpPr>
          <p:cNvPr id="56326" name="Rectangle 5">
            <a:extLst>
              <a:ext uri="{FF2B5EF4-FFF2-40B4-BE49-F238E27FC236}">
                <a16:creationId xmlns:a16="http://schemas.microsoft.com/office/drawing/2014/main" id="{F3F2DF5B-5DB0-4D15-86AB-4BFDD5B9F937}"/>
              </a:ext>
            </a:extLst>
          </p:cNvPr>
          <p:cNvSpPr>
            <a:spLocks noChangeArrowheads="1"/>
          </p:cNvSpPr>
          <p:nvPr/>
        </p:nvSpPr>
        <p:spPr bwMode="auto">
          <a:xfrm>
            <a:off x="2057400" y="2438400"/>
            <a:ext cx="13716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1 . . 16</a:t>
            </a:r>
            <a:endParaRPr lang="en-US" altLang="en-US" sz="2800">
              <a:latin typeface="Tahoma" panose="020B0604030504040204" pitchFamily="34" charset="0"/>
            </a:endParaRPr>
          </a:p>
        </p:txBody>
      </p:sp>
      <p:sp>
        <p:nvSpPr>
          <p:cNvPr id="56327" name="Rectangle 6">
            <a:extLst>
              <a:ext uri="{FF2B5EF4-FFF2-40B4-BE49-F238E27FC236}">
                <a16:creationId xmlns:a16="http://schemas.microsoft.com/office/drawing/2014/main" id="{26BC9ED7-475A-401C-995A-5390228041F5}"/>
              </a:ext>
            </a:extLst>
          </p:cNvPr>
          <p:cNvSpPr>
            <a:spLocks noChangeArrowheads="1"/>
          </p:cNvSpPr>
          <p:nvPr/>
        </p:nvSpPr>
        <p:spPr bwMode="auto">
          <a:xfrm>
            <a:off x="5257800" y="2438400"/>
            <a:ext cx="15240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17 . . 32</a:t>
            </a:r>
            <a:endParaRPr lang="en-US" altLang="en-US" sz="2800">
              <a:latin typeface="Tahoma" panose="020B0604030504040204" pitchFamily="34" charset="0"/>
            </a:endParaRPr>
          </a:p>
        </p:txBody>
      </p:sp>
      <p:sp>
        <p:nvSpPr>
          <p:cNvPr id="56328" name="Rectangle 7">
            <a:extLst>
              <a:ext uri="{FF2B5EF4-FFF2-40B4-BE49-F238E27FC236}">
                <a16:creationId xmlns:a16="http://schemas.microsoft.com/office/drawing/2014/main" id="{AA8F505C-6142-446C-A24C-3F53FB1DCD5E}"/>
              </a:ext>
            </a:extLst>
          </p:cNvPr>
          <p:cNvSpPr>
            <a:spLocks noChangeArrowheads="1"/>
          </p:cNvSpPr>
          <p:nvPr/>
        </p:nvSpPr>
        <p:spPr bwMode="auto">
          <a:xfrm>
            <a:off x="4724400" y="3733800"/>
            <a:ext cx="14478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17 . .25</a:t>
            </a:r>
            <a:endParaRPr lang="en-US" altLang="en-US" sz="2800">
              <a:latin typeface="Tahoma" panose="020B0604030504040204" pitchFamily="34" charset="0"/>
            </a:endParaRPr>
          </a:p>
        </p:txBody>
      </p:sp>
      <p:sp>
        <p:nvSpPr>
          <p:cNvPr id="56329" name="Rectangle 8">
            <a:extLst>
              <a:ext uri="{FF2B5EF4-FFF2-40B4-BE49-F238E27FC236}">
                <a16:creationId xmlns:a16="http://schemas.microsoft.com/office/drawing/2014/main" id="{0FC47D7B-D530-4F52-B592-D8022CA66908}"/>
              </a:ext>
            </a:extLst>
          </p:cNvPr>
          <p:cNvSpPr>
            <a:spLocks noChangeArrowheads="1"/>
          </p:cNvSpPr>
          <p:nvPr/>
        </p:nvSpPr>
        <p:spPr bwMode="auto">
          <a:xfrm>
            <a:off x="6324600" y="3733800"/>
            <a:ext cx="15240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26 . . 32</a:t>
            </a:r>
            <a:endParaRPr lang="en-US" altLang="en-US" sz="2800">
              <a:latin typeface="Tahoma" panose="020B0604030504040204" pitchFamily="34" charset="0"/>
            </a:endParaRPr>
          </a:p>
        </p:txBody>
      </p:sp>
      <p:sp>
        <p:nvSpPr>
          <p:cNvPr id="56330" name="Rectangle 9">
            <a:extLst>
              <a:ext uri="{FF2B5EF4-FFF2-40B4-BE49-F238E27FC236}">
                <a16:creationId xmlns:a16="http://schemas.microsoft.com/office/drawing/2014/main" id="{9829427A-C775-4878-877F-3031CE65E80A}"/>
              </a:ext>
            </a:extLst>
          </p:cNvPr>
          <p:cNvSpPr>
            <a:spLocks noChangeArrowheads="1"/>
          </p:cNvSpPr>
          <p:nvPr/>
        </p:nvSpPr>
        <p:spPr bwMode="auto">
          <a:xfrm>
            <a:off x="990600" y="3733800"/>
            <a:ext cx="13716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1 . . 8</a:t>
            </a:r>
            <a:endParaRPr lang="en-US" altLang="en-US" sz="2800">
              <a:latin typeface="Tahoma" panose="020B0604030504040204" pitchFamily="34" charset="0"/>
            </a:endParaRPr>
          </a:p>
        </p:txBody>
      </p:sp>
      <p:sp>
        <p:nvSpPr>
          <p:cNvPr id="56331" name="Rectangle 10">
            <a:extLst>
              <a:ext uri="{FF2B5EF4-FFF2-40B4-BE49-F238E27FC236}">
                <a16:creationId xmlns:a16="http://schemas.microsoft.com/office/drawing/2014/main" id="{2A860A52-1913-4884-9101-45B2453B2EA2}"/>
              </a:ext>
            </a:extLst>
          </p:cNvPr>
          <p:cNvSpPr>
            <a:spLocks noChangeArrowheads="1"/>
          </p:cNvSpPr>
          <p:nvPr/>
        </p:nvSpPr>
        <p:spPr bwMode="auto">
          <a:xfrm>
            <a:off x="2590800" y="3733800"/>
            <a:ext cx="14478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9. . 16</a:t>
            </a:r>
            <a:endParaRPr lang="en-US" altLang="en-US" sz="2800">
              <a:latin typeface="Tahoma" panose="020B0604030504040204" pitchFamily="34" charset="0"/>
            </a:endParaRPr>
          </a:p>
        </p:txBody>
      </p:sp>
      <p:sp>
        <p:nvSpPr>
          <p:cNvPr id="56332" name="Rectangle 11">
            <a:extLst>
              <a:ext uri="{FF2B5EF4-FFF2-40B4-BE49-F238E27FC236}">
                <a16:creationId xmlns:a16="http://schemas.microsoft.com/office/drawing/2014/main" id="{AF3545F8-6A94-462C-BCEE-AC9E07E36001}"/>
              </a:ext>
            </a:extLst>
          </p:cNvPr>
          <p:cNvSpPr>
            <a:spLocks noChangeArrowheads="1"/>
          </p:cNvSpPr>
          <p:nvPr/>
        </p:nvSpPr>
        <p:spPr bwMode="auto">
          <a:xfrm>
            <a:off x="838200" y="52578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b="0">
                <a:latin typeface="Tahoma" panose="020B0604030504040204" pitchFamily="34" charset="0"/>
              </a:rPr>
              <a:t>Merge sort chops in half repeatedly to avoid processing the whole list at once.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9D41A443-07B9-44F6-9361-996B209C995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5" name="WordArt 2">
            <a:extLst>
              <a:ext uri="{FF2B5EF4-FFF2-40B4-BE49-F238E27FC236}">
                <a16:creationId xmlns:a16="http://schemas.microsoft.com/office/drawing/2014/main" id="{7E90C945-4857-4484-848B-4A1A99EFA797}"/>
              </a:ext>
            </a:extLst>
          </p:cNvPr>
          <p:cNvSpPr>
            <a:spLocks noChangeArrowheads="1" noChangeShapeType="1" noTextEdit="1"/>
          </p:cNvSpPr>
          <p:nvPr/>
        </p:nvSpPr>
        <p:spPr bwMode="auto">
          <a:xfrm>
            <a:off x="1143000" y="2133600"/>
            <a:ext cx="6781800" cy="2590800"/>
          </a:xfrm>
          <a:prstGeom prst="rect">
            <a:avLst/>
          </a:prstGeom>
        </p:spPr>
        <p:txBody>
          <a:bodyPr wrap="none" fromWordArt="1">
            <a:prstTxWarp prst="textPlain">
              <a:avLst>
                <a:gd name="adj" fmla="val 50000"/>
              </a:avLst>
            </a:prstTxWarp>
          </a:bodyPr>
          <a:lstStyle/>
          <a:p>
            <a:pPr algn="ctr">
              <a:defRPr/>
            </a:pP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a:rPr>
              <a:t>Sorts</a:t>
            </a:r>
          </a:p>
          <a:p>
            <a:pPr algn="ctr">
              <a:defRPr/>
            </a:pP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a:rPr>
              <a:t>Quadratic ( N</a:t>
            </a:r>
            <a:r>
              <a:rPr lang="en-US" sz="3600" kern="10" baseline="30000">
                <a:ln w="9525">
                  <a:solidFill>
                    <a:srgbClr val="FFFF00"/>
                  </a:solidFill>
                  <a:round/>
                  <a:headEnd/>
                  <a:tailEnd/>
                </a:ln>
                <a:solidFill>
                  <a:srgbClr val="0000FF"/>
                </a:solidFill>
                <a:effectLst>
                  <a:outerShdw dist="35921" dir="2700000" algn="ctr" rotWithShape="0">
                    <a:srgbClr val="C0C0C0"/>
                  </a:outerShdw>
                </a:effectLst>
                <a:latin typeface="Impact"/>
              </a:rPr>
              <a:t>2</a:t>
            </a: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3">
            <a:extLst>
              <a:ext uri="{FF2B5EF4-FFF2-40B4-BE49-F238E27FC236}">
                <a16:creationId xmlns:a16="http://schemas.microsoft.com/office/drawing/2014/main" id="{B9C55413-895C-42D7-9682-1902D1C4DFF3}"/>
              </a:ext>
            </a:extLst>
          </p:cNvPr>
          <p:cNvGrpSpPr>
            <a:grpSpLocks/>
          </p:cNvGrpSpPr>
          <p:nvPr/>
        </p:nvGrpSpPr>
        <p:grpSpPr bwMode="auto">
          <a:xfrm>
            <a:off x="685800" y="228600"/>
            <a:ext cx="7391400" cy="6037263"/>
            <a:chOff x="914400" y="300335"/>
            <a:chExt cx="6499642" cy="5307985"/>
          </a:xfrm>
        </p:grpSpPr>
        <p:pic>
          <p:nvPicPr>
            <p:cNvPr id="57347" name="Picture 2">
              <a:extLst>
                <a:ext uri="{FF2B5EF4-FFF2-40B4-BE49-F238E27FC236}">
                  <a16:creationId xmlns:a16="http://schemas.microsoft.com/office/drawing/2014/main" id="{897AEFE6-48D7-46F7-85ED-5CA6ACBFF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6248400" cy="499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8" name="TextBox 2">
              <a:extLst>
                <a:ext uri="{FF2B5EF4-FFF2-40B4-BE49-F238E27FC236}">
                  <a16:creationId xmlns:a16="http://schemas.microsoft.com/office/drawing/2014/main" id="{5CEA1752-DBD0-41E4-AD3A-89A695870DEB}"/>
                </a:ext>
              </a:extLst>
            </p:cNvPr>
            <p:cNvSpPr txBox="1">
              <a:spLocks noChangeArrowheads="1"/>
            </p:cNvSpPr>
            <p:nvPr/>
          </p:nvSpPr>
          <p:spPr bwMode="auto">
            <a:xfrm>
              <a:off x="2971800" y="300335"/>
              <a:ext cx="4442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b="0">
                  <a:latin typeface="Courier New" panose="02070309020205020404" pitchFamily="49" charset="0"/>
                  <a:cs typeface="Courier New" panose="02070309020205020404" pitchFamily="49" charset="0"/>
                </a:rPr>
                <a:t>a[0] </a:t>
              </a:r>
              <a:r>
                <a:rPr lang="en-US" altLang="en-US" sz="2400" b="0">
                  <a:latin typeface="Courier New" panose="02070309020205020404" pitchFamily="49" charset="0"/>
                  <a:cs typeface="Courier New" panose="02070309020205020404" pitchFamily="49" charset="0"/>
                </a:rPr>
                <a:t> </a:t>
              </a:r>
              <a:r>
                <a:rPr lang="en-US" altLang="en-US" sz="1600" b="0">
                  <a:latin typeface="Courier New" panose="02070309020205020404" pitchFamily="49" charset="0"/>
                  <a:cs typeface="Courier New" panose="02070309020205020404" pitchFamily="49" charset="0"/>
                </a:rPr>
                <a:t>a[1]  a[2]</a:t>
              </a:r>
              <a:r>
                <a:rPr lang="en-US" altLang="en-US" sz="1200" b="0">
                  <a:latin typeface="Courier New" panose="02070309020205020404" pitchFamily="49" charset="0"/>
                  <a:cs typeface="Courier New" panose="02070309020205020404" pitchFamily="49" charset="0"/>
                </a:rPr>
                <a:t> </a:t>
              </a:r>
              <a:r>
                <a:rPr lang="en-US" altLang="en-US" sz="1600" b="0">
                  <a:latin typeface="Courier New" panose="02070309020205020404" pitchFamily="49" charset="0"/>
                  <a:cs typeface="Courier New" panose="02070309020205020404" pitchFamily="49" charset="0"/>
                </a:rPr>
                <a:t> a[3]</a:t>
              </a:r>
              <a:r>
                <a:rPr lang="en-US" altLang="en-US" sz="900" b="0">
                  <a:latin typeface="Courier New" panose="02070309020205020404" pitchFamily="49" charset="0"/>
                  <a:cs typeface="Courier New" panose="02070309020205020404" pitchFamily="49" charset="0"/>
                </a:rPr>
                <a:t> </a:t>
              </a:r>
              <a:r>
                <a:rPr lang="en-US" altLang="en-US" sz="1600" b="0">
                  <a:latin typeface="Courier New" panose="02070309020205020404" pitchFamily="49" charset="0"/>
                  <a:cs typeface="Courier New" panose="02070309020205020404" pitchFamily="49" charset="0"/>
                </a:rPr>
                <a:t> a[4] </a:t>
              </a:r>
              <a:r>
                <a:rPr lang="en-US" altLang="en-US" sz="1100" b="0">
                  <a:latin typeface="Courier New" panose="02070309020205020404" pitchFamily="49" charset="0"/>
                  <a:cs typeface="Courier New" panose="02070309020205020404" pitchFamily="49" charset="0"/>
                </a:rPr>
                <a:t> </a:t>
              </a:r>
              <a:r>
                <a:rPr lang="en-US" altLang="en-US" sz="1600" b="0">
                  <a:latin typeface="Courier New" panose="02070309020205020404" pitchFamily="49" charset="0"/>
                  <a:cs typeface="Courier New" panose="02070309020205020404" pitchFamily="49" charset="0"/>
                </a:rPr>
                <a:t>a[5]</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_images/mergesortA.png">
            <a:extLst>
              <a:ext uri="{FF2B5EF4-FFF2-40B4-BE49-F238E27FC236}">
                <a16:creationId xmlns:a16="http://schemas.microsoft.com/office/drawing/2014/main" id="{625A7222-9B71-4FA0-B085-5913DCC8D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14463"/>
            <a:ext cx="8305800" cy="544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WordArt 4">
            <a:extLst>
              <a:ext uri="{FF2B5EF4-FFF2-40B4-BE49-F238E27FC236}">
                <a16:creationId xmlns:a16="http://schemas.microsoft.com/office/drawing/2014/main" id="{C91E0BEB-9DED-449B-A608-E20165317D5A}"/>
              </a:ext>
            </a:extLst>
          </p:cNvPr>
          <p:cNvSpPr>
            <a:spLocks noChangeArrowheads="1" noChangeShapeType="1" noTextEdit="1"/>
          </p:cNvSpPr>
          <p:nvPr/>
        </p:nvSpPr>
        <p:spPr bwMode="auto">
          <a:xfrm>
            <a:off x="381000" y="304800"/>
            <a:ext cx="8458200" cy="457200"/>
          </a:xfrm>
          <a:prstGeom prst="rect">
            <a:avLst/>
          </a:prstGeom>
        </p:spPr>
        <p:txBody>
          <a:bodyPr wrap="none" fromWordArt="1">
            <a:prstTxWarp prst="textPlain">
              <a:avLst>
                <a:gd name="adj" fmla="val 50000"/>
              </a:avLst>
            </a:prstTxWarp>
          </a:bodyPr>
          <a:lstStyle/>
          <a:p>
            <a:pPr algn="ctr"/>
            <a:r>
              <a:rPr lang="en-US" sz="14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mergeSort, but with a right-hand split</a:t>
            </a:r>
          </a:p>
        </p:txBody>
      </p:sp>
      <p:sp>
        <p:nvSpPr>
          <p:cNvPr id="58372" name="WordArt 4">
            <a:extLst>
              <a:ext uri="{FF2B5EF4-FFF2-40B4-BE49-F238E27FC236}">
                <a16:creationId xmlns:a16="http://schemas.microsoft.com/office/drawing/2014/main" id="{0BEDAACA-C534-4C56-BDD3-2E07B39C4E74}"/>
              </a:ext>
            </a:extLst>
          </p:cNvPr>
          <p:cNvSpPr>
            <a:spLocks noChangeArrowheads="1" noChangeShapeType="1" noTextEdit="1"/>
          </p:cNvSpPr>
          <p:nvPr/>
        </p:nvSpPr>
        <p:spPr bwMode="auto">
          <a:xfrm>
            <a:off x="2095500" y="6019800"/>
            <a:ext cx="2438400" cy="263525"/>
          </a:xfrm>
          <a:prstGeom prst="rect">
            <a:avLst/>
          </a:prstGeom>
        </p:spPr>
        <p:txBody>
          <a:bodyPr wrap="none" fromWordArt="1">
            <a:prstTxWarp prst="textPlain">
              <a:avLst>
                <a:gd name="adj" fmla="val 50000"/>
              </a:avLst>
            </a:prstTxWarp>
          </a:bodyPr>
          <a:lstStyle/>
          <a:p>
            <a:pPr algn="ctr"/>
            <a:endParaRPr lang="en-US" sz="14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endParaRPr>
          </a:p>
        </p:txBody>
      </p:sp>
      <p:sp>
        <p:nvSpPr>
          <p:cNvPr id="58373" name="TextBox 2">
            <a:extLst>
              <a:ext uri="{FF2B5EF4-FFF2-40B4-BE49-F238E27FC236}">
                <a16:creationId xmlns:a16="http://schemas.microsoft.com/office/drawing/2014/main" id="{7A879E6B-831A-45B7-AFC2-2274369DBEC8}"/>
              </a:ext>
            </a:extLst>
          </p:cNvPr>
          <p:cNvSpPr txBox="1">
            <a:spLocks noChangeArrowheads="1"/>
          </p:cNvSpPr>
          <p:nvPr/>
        </p:nvSpPr>
        <p:spPr bwMode="auto">
          <a:xfrm>
            <a:off x="762000" y="5889625"/>
            <a:ext cx="2314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4000">
                <a:solidFill>
                  <a:srgbClr val="7030A0"/>
                </a:solidFill>
              </a:rPr>
              <a:t>splitting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_images/mergesortB.png">
            <a:extLst>
              <a:ext uri="{FF2B5EF4-FFF2-40B4-BE49-F238E27FC236}">
                <a16:creationId xmlns:a16="http://schemas.microsoft.com/office/drawing/2014/main" id="{A16E8779-9C78-40FD-8E83-42E9B3434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1763"/>
            <a:ext cx="8229600" cy="725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Box 4">
            <a:extLst>
              <a:ext uri="{FF2B5EF4-FFF2-40B4-BE49-F238E27FC236}">
                <a16:creationId xmlns:a16="http://schemas.microsoft.com/office/drawing/2014/main" id="{37B893BB-DF4E-414C-AFFC-BEFBB12C148E}"/>
              </a:ext>
            </a:extLst>
          </p:cNvPr>
          <p:cNvSpPr txBox="1">
            <a:spLocks noChangeArrowheads="1"/>
          </p:cNvSpPr>
          <p:nvPr/>
        </p:nvSpPr>
        <p:spPr bwMode="auto">
          <a:xfrm>
            <a:off x="838200" y="4267200"/>
            <a:ext cx="2328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r>
              <a:rPr lang="en-US" altLang="en-US" sz="4000">
                <a:solidFill>
                  <a:srgbClr val="7030A0"/>
                </a:solidFill>
              </a:rPr>
              <a:t>merging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2ABBB4C4-BBFE-4DE5-BAD3-158304F20EE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2467" name="Text Box 2">
            <a:extLst>
              <a:ext uri="{FF2B5EF4-FFF2-40B4-BE49-F238E27FC236}">
                <a16:creationId xmlns:a16="http://schemas.microsoft.com/office/drawing/2014/main" id="{313FF464-43BB-4D34-9667-C9281ED8E307}"/>
              </a:ext>
            </a:extLst>
          </p:cNvPr>
          <p:cNvSpPr txBox="1">
            <a:spLocks noChangeArrowheads="1"/>
          </p:cNvSpPr>
          <p:nvPr/>
        </p:nvSpPr>
        <p:spPr bwMode="auto">
          <a:xfrm>
            <a:off x="228600" y="1524000"/>
            <a:ext cx="8755063"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a:defRPr sz="2000">
                <a:solidFill>
                  <a:schemeClr val="tx1"/>
                </a:solidFill>
                <a:latin typeface="Times New Roman" pitchFamily="18" charset="0"/>
              </a:defRPr>
            </a:lvl6pPr>
            <a:lvl7pPr>
              <a:defRPr sz="2000">
                <a:solidFill>
                  <a:schemeClr val="tx1"/>
                </a:solidFill>
                <a:latin typeface="Times New Roman" pitchFamily="18" charset="0"/>
              </a:defRPr>
            </a:lvl7pPr>
            <a:lvl8pPr>
              <a:defRPr sz="2000">
                <a:solidFill>
                  <a:schemeClr val="tx1"/>
                </a:solidFill>
                <a:latin typeface="Times New Roman" pitchFamily="18" charset="0"/>
              </a:defRPr>
            </a:lvl8pPr>
            <a:lvl9pPr>
              <a:defRPr sz="2000">
                <a:solidFill>
                  <a:schemeClr val="tx1"/>
                </a:solidFill>
                <a:latin typeface="Times New Roman" pitchFamily="18" charset="0"/>
              </a:defRPr>
            </a:lvl9pPr>
          </a:lstStyle>
          <a:p>
            <a:pPr>
              <a:defRPr/>
            </a:pPr>
            <a:r>
              <a:rPr lang="pt-BR" altLang="en-US" sz="2400">
                <a:latin typeface="Tahoma" pitchFamily="34" charset="0"/>
              </a:rPr>
              <a:t>void </a:t>
            </a:r>
            <a:r>
              <a:rPr lang="pt-BR" altLang="en-US" sz="2400">
                <a:solidFill>
                  <a:schemeClr val="accent5">
                    <a:lumMod val="50000"/>
                  </a:schemeClr>
                </a:solidFill>
                <a:latin typeface="Tahoma" pitchFamily="34" charset="0"/>
              </a:rPr>
              <a:t>mergeSort</a:t>
            </a:r>
            <a:r>
              <a:rPr lang="pt-BR" altLang="en-US" sz="2400">
                <a:latin typeface="Tahoma" pitchFamily="34" charset="0"/>
              </a:rPr>
              <a:t>(Comparable[] stuff, int front, int back)</a:t>
            </a:r>
          </a:p>
          <a:p>
            <a:pPr>
              <a:defRPr/>
            </a:pPr>
            <a:r>
              <a:rPr lang="pt-BR" altLang="en-US" sz="2400">
                <a:latin typeface="Tahoma" pitchFamily="34" charset="0"/>
              </a:rPr>
              <a:t>{</a:t>
            </a:r>
          </a:p>
          <a:p>
            <a:pPr>
              <a:defRPr/>
            </a:pPr>
            <a:r>
              <a:rPr lang="pt-BR" altLang="en-US" sz="2400">
                <a:latin typeface="Tahoma" pitchFamily="34" charset="0"/>
              </a:rPr>
              <a:t>   int mid = (front+back)/2;</a:t>
            </a:r>
          </a:p>
          <a:p>
            <a:pPr>
              <a:defRPr/>
            </a:pPr>
            <a:r>
              <a:rPr lang="pt-BR" altLang="en-US" sz="2400">
                <a:latin typeface="Tahoma" pitchFamily="34" charset="0"/>
              </a:rPr>
              <a:t>   if(mid==front) return;</a:t>
            </a:r>
          </a:p>
          <a:p>
            <a:pPr>
              <a:defRPr/>
            </a:pPr>
            <a:r>
              <a:rPr lang="pt-BR" altLang="en-US" sz="2400">
                <a:latin typeface="Tahoma" pitchFamily="34" charset="0"/>
              </a:rPr>
              <a:t>   </a:t>
            </a:r>
            <a:r>
              <a:rPr lang="pt-BR" altLang="en-US" sz="2400">
                <a:solidFill>
                  <a:schemeClr val="accent5">
                    <a:lumMod val="50000"/>
                  </a:schemeClr>
                </a:solidFill>
                <a:latin typeface="Tahoma" pitchFamily="34" charset="0"/>
              </a:rPr>
              <a:t>mergeSort</a:t>
            </a:r>
            <a:r>
              <a:rPr lang="pt-BR" altLang="en-US" sz="2400">
                <a:latin typeface="Tahoma" pitchFamily="34" charset="0"/>
              </a:rPr>
              <a:t>(stuff, front, mid);</a:t>
            </a:r>
          </a:p>
          <a:p>
            <a:pPr>
              <a:defRPr/>
            </a:pPr>
            <a:r>
              <a:rPr lang="pt-BR" altLang="en-US" sz="2400">
                <a:latin typeface="Tahoma" pitchFamily="34" charset="0"/>
              </a:rPr>
              <a:t>   </a:t>
            </a:r>
            <a:r>
              <a:rPr lang="pt-BR" altLang="en-US" sz="2400">
                <a:solidFill>
                  <a:schemeClr val="accent5">
                    <a:lumMod val="50000"/>
                  </a:schemeClr>
                </a:solidFill>
                <a:latin typeface="Tahoma" pitchFamily="34" charset="0"/>
              </a:rPr>
              <a:t>mergeSort</a:t>
            </a:r>
            <a:r>
              <a:rPr lang="pt-BR" altLang="en-US" sz="2400">
                <a:latin typeface="Tahoma" pitchFamily="34" charset="0"/>
              </a:rPr>
              <a:t>(stuff, mid, back);</a:t>
            </a:r>
          </a:p>
          <a:p>
            <a:pPr>
              <a:defRPr/>
            </a:pPr>
            <a:r>
              <a:rPr lang="pt-BR" altLang="en-US" sz="2400">
                <a:latin typeface="Tahoma" pitchFamily="34" charset="0"/>
              </a:rPr>
              <a:t>   </a:t>
            </a:r>
            <a:r>
              <a:rPr lang="pt-BR" altLang="en-US" sz="2400">
                <a:solidFill>
                  <a:srgbClr val="7030A0"/>
                </a:solidFill>
                <a:latin typeface="Tahoma" pitchFamily="34" charset="0"/>
              </a:rPr>
              <a:t>merge</a:t>
            </a:r>
            <a:r>
              <a:rPr lang="pt-BR" altLang="en-US" sz="2400">
                <a:latin typeface="Tahoma" pitchFamily="34" charset="0"/>
              </a:rPr>
              <a:t>(stuff, front, back);</a:t>
            </a:r>
          </a:p>
          <a:p>
            <a:pPr>
              <a:defRPr/>
            </a:pPr>
            <a:r>
              <a:rPr lang="pt-BR" altLang="en-US" sz="2400">
                <a:latin typeface="Tahoma" pitchFamily="34" charset="0"/>
              </a:rPr>
              <a:t>}</a:t>
            </a:r>
            <a:endParaRPr lang="en-US" altLang="en-US" sz="2800">
              <a:solidFill>
                <a:srgbClr val="FF3300"/>
              </a:solidFill>
              <a:latin typeface="Tahoma" pitchFamily="34" charset="0"/>
            </a:endParaRPr>
          </a:p>
        </p:txBody>
      </p:sp>
      <p:sp>
        <p:nvSpPr>
          <p:cNvPr id="60420" name="WordArt 4">
            <a:extLst>
              <a:ext uri="{FF2B5EF4-FFF2-40B4-BE49-F238E27FC236}">
                <a16:creationId xmlns:a16="http://schemas.microsoft.com/office/drawing/2014/main" id="{050114E8-4BFC-48AF-A9B7-42C83A0996D8}"/>
              </a:ext>
            </a:extLst>
          </p:cNvPr>
          <p:cNvSpPr>
            <a:spLocks noChangeArrowheads="1" noChangeShapeType="1" noTextEdit="1"/>
          </p:cNvSpPr>
          <p:nvPr/>
        </p:nvSpPr>
        <p:spPr bwMode="auto">
          <a:xfrm>
            <a:off x="1981200" y="228600"/>
            <a:ext cx="47244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mergeSort  Algorithm</a:t>
            </a:r>
          </a:p>
        </p:txBody>
      </p:sp>
      <p:sp>
        <p:nvSpPr>
          <p:cNvPr id="60421" name="Text Box 5">
            <a:extLst>
              <a:ext uri="{FF2B5EF4-FFF2-40B4-BE49-F238E27FC236}">
                <a16:creationId xmlns:a16="http://schemas.microsoft.com/office/drawing/2014/main" id="{93AB4EB1-F53B-407F-BC6F-BBB11DB33614}"/>
              </a:ext>
            </a:extLst>
          </p:cNvPr>
          <p:cNvSpPr txBox="1">
            <a:spLocks noChangeArrowheads="1"/>
          </p:cNvSpPr>
          <p:nvPr/>
        </p:nvSpPr>
        <p:spPr bwMode="auto">
          <a:xfrm>
            <a:off x="1752600" y="52578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US" altLang="en-US" sz="2400">
              <a:latin typeface="Tahoma" panose="020B0604030504040204" pitchFamily="34" charset="0"/>
            </a:endParaRPr>
          </a:p>
        </p:txBody>
      </p:sp>
      <p:sp>
        <p:nvSpPr>
          <p:cNvPr id="60422" name="Text Box 6">
            <a:extLst>
              <a:ext uri="{FF2B5EF4-FFF2-40B4-BE49-F238E27FC236}">
                <a16:creationId xmlns:a16="http://schemas.microsoft.com/office/drawing/2014/main" id="{E74BB8C4-21F0-4BAC-B3E1-1FCDB44050B8}"/>
              </a:ext>
            </a:extLst>
          </p:cNvPr>
          <p:cNvSpPr txBox="1">
            <a:spLocks noChangeArrowheads="1"/>
          </p:cNvSpPr>
          <p:nvPr/>
        </p:nvSpPr>
        <p:spPr bwMode="auto">
          <a:xfrm>
            <a:off x="609600" y="4876800"/>
            <a:ext cx="8077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800">
                <a:solidFill>
                  <a:srgbClr val="FF3300"/>
                </a:solidFill>
                <a:latin typeface="Tahoma" panose="020B0604030504040204" pitchFamily="34" charset="0"/>
              </a:rPr>
              <a:t>Collections.sort( ) uses the mergeSort.</a:t>
            </a:r>
          </a:p>
          <a:p>
            <a:pPr algn="ctr">
              <a:spcBef>
                <a:spcPct val="50000"/>
              </a:spcBef>
              <a:buFontTx/>
              <a:buNone/>
            </a:pPr>
            <a:r>
              <a:rPr lang="en-US" altLang="en-US" sz="2800">
                <a:solidFill>
                  <a:srgbClr val="FF3300"/>
                </a:solidFill>
                <a:latin typeface="Tahoma" panose="020B0604030504040204" pitchFamily="34" charset="0"/>
              </a:rPr>
              <a:t>Arrays.sort( )  uses mergeSort for objects.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6D78F437-E504-4782-A124-B5E207B3F63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1443" name="Text Box 4">
            <a:extLst>
              <a:ext uri="{FF2B5EF4-FFF2-40B4-BE49-F238E27FC236}">
                <a16:creationId xmlns:a16="http://schemas.microsoft.com/office/drawing/2014/main" id="{449F5266-07E8-4A7E-B259-9941C30545DD}"/>
              </a:ext>
            </a:extLst>
          </p:cNvPr>
          <p:cNvSpPr txBox="1">
            <a:spLocks noChangeArrowheads="1"/>
          </p:cNvSpPr>
          <p:nvPr/>
        </p:nvSpPr>
        <p:spPr bwMode="auto">
          <a:xfrm>
            <a:off x="-685800" y="184150"/>
            <a:ext cx="9445625" cy="674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0">
                <a:latin typeface="Tahoma" panose="020B0604030504040204" pitchFamily="34" charset="0"/>
              </a:rPr>
              <a:t>	</a:t>
            </a:r>
            <a:r>
              <a:rPr lang="en-US" altLang="en-US" sz="2400">
                <a:latin typeface="Tahoma" panose="020B0604030504040204" pitchFamily="34" charset="0"/>
              </a:rPr>
              <a:t>void </a:t>
            </a:r>
            <a:r>
              <a:rPr lang="en-US" altLang="en-US" sz="2400">
                <a:solidFill>
                  <a:srgbClr val="7030A0"/>
                </a:solidFill>
                <a:latin typeface="Tahoma" panose="020B0604030504040204" pitchFamily="34" charset="0"/>
              </a:rPr>
              <a:t>merge</a:t>
            </a:r>
            <a:r>
              <a:rPr lang="en-US" altLang="en-US" sz="2400">
                <a:latin typeface="Tahoma" panose="020B0604030504040204" pitchFamily="34" charset="0"/>
              </a:rPr>
              <a:t>(Comparable[] stuff, int front, int back)	</a:t>
            </a:r>
          </a:p>
          <a:p>
            <a:pPr>
              <a:spcBef>
                <a:spcPct val="0"/>
              </a:spcBef>
              <a:buFontTx/>
              <a:buNone/>
            </a:pPr>
            <a:r>
              <a:rPr lang="en-US" altLang="en-US" sz="2400">
                <a:latin typeface="Tahoma" panose="020B0604030504040204" pitchFamily="34" charset="0"/>
              </a:rPr>
              <a:t>          {</a:t>
            </a:r>
          </a:p>
          <a:p>
            <a:pPr>
              <a:spcBef>
                <a:spcPct val="0"/>
              </a:spcBef>
              <a:buFontTx/>
              <a:buNone/>
            </a:pPr>
            <a:r>
              <a:rPr lang="en-US" altLang="en-US" sz="2400">
                <a:latin typeface="Tahoma" panose="020B0604030504040204" pitchFamily="34" charset="0"/>
              </a:rPr>
              <a:t>	   Comparable[] temp = new Comparable[back-front];</a:t>
            </a:r>
          </a:p>
          <a:p>
            <a:pPr>
              <a:spcBef>
                <a:spcPct val="0"/>
              </a:spcBef>
              <a:buFontTx/>
              <a:buNone/>
            </a:pPr>
            <a:r>
              <a:rPr lang="en-US" altLang="en-US" sz="2400">
                <a:latin typeface="Tahoma" panose="020B0604030504040204" pitchFamily="34" charset="0"/>
              </a:rPr>
              <a:t>	   int i = front, j = (front+back)/2, k =0, mid =j;</a:t>
            </a:r>
          </a:p>
          <a:p>
            <a:pPr>
              <a:spcBef>
                <a:spcPct val="0"/>
              </a:spcBef>
              <a:buFontTx/>
              <a:buNone/>
            </a:pPr>
            <a:r>
              <a:rPr lang="en-US" altLang="en-US" sz="2400">
                <a:latin typeface="Tahoma" panose="020B0604030504040204" pitchFamily="34" charset="0"/>
              </a:rPr>
              <a:t>	   while( i&lt;mid &amp;&amp; j&lt;back) {</a:t>
            </a:r>
          </a:p>
          <a:p>
            <a:pPr>
              <a:spcBef>
                <a:spcPct val="0"/>
              </a:spcBef>
              <a:buFontTx/>
              <a:buNone/>
            </a:pPr>
            <a:r>
              <a:rPr lang="en-US" altLang="en-US" sz="2400">
                <a:latin typeface="Tahoma" panose="020B0604030504040204" pitchFamily="34" charset="0"/>
              </a:rPr>
              <a:t>	      if(stuff[i].</a:t>
            </a:r>
            <a:r>
              <a:rPr lang="en-US" altLang="en-US" sz="2400">
                <a:solidFill>
                  <a:srgbClr val="FF3300"/>
                </a:solidFill>
                <a:latin typeface="Tahoma" panose="020B0604030504040204" pitchFamily="34" charset="0"/>
              </a:rPr>
              <a:t>compareTo</a:t>
            </a:r>
            <a:r>
              <a:rPr lang="en-US" altLang="en-US" sz="2400">
                <a:latin typeface="Tahoma" panose="020B0604030504040204" pitchFamily="34" charset="0"/>
              </a:rPr>
              <a:t>(stuff[j])&lt;0)</a:t>
            </a:r>
          </a:p>
          <a:p>
            <a:pPr>
              <a:spcBef>
                <a:spcPct val="0"/>
              </a:spcBef>
              <a:buFontTx/>
              <a:buNone/>
            </a:pPr>
            <a:r>
              <a:rPr lang="en-US" altLang="en-US" sz="2400">
                <a:latin typeface="Tahoma" panose="020B0604030504040204" pitchFamily="34" charset="0"/>
              </a:rPr>
              <a:t>	         temp[k++]= stuff[i++];</a:t>
            </a:r>
          </a:p>
          <a:p>
            <a:pPr>
              <a:spcBef>
                <a:spcPct val="0"/>
              </a:spcBef>
              <a:buFontTx/>
              <a:buNone/>
            </a:pPr>
            <a:r>
              <a:rPr lang="en-US" altLang="en-US" sz="2400">
                <a:latin typeface="Tahoma" panose="020B0604030504040204" pitchFamily="34" charset="0"/>
              </a:rPr>
              <a:t>	      else</a:t>
            </a:r>
          </a:p>
          <a:p>
            <a:pPr>
              <a:spcBef>
                <a:spcPct val="0"/>
              </a:spcBef>
              <a:buFontTx/>
              <a:buNone/>
            </a:pPr>
            <a:r>
              <a:rPr lang="en-US" altLang="en-US" sz="2400">
                <a:latin typeface="Tahoma" panose="020B0604030504040204" pitchFamily="34" charset="0"/>
              </a:rPr>
              <a:t>	         temp[k++]= stuff[j++];</a:t>
            </a:r>
          </a:p>
          <a:p>
            <a:pPr>
              <a:spcBef>
                <a:spcPct val="0"/>
              </a:spcBef>
              <a:buFontTx/>
              <a:buNone/>
            </a:pPr>
            <a:r>
              <a:rPr lang="en-US" altLang="en-US" sz="2400">
                <a:latin typeface="Tahoma" panose="020B0604030504040204" pitchFamily="34" charset="0"/>
              </a:rPr>
              <a:t>	   }</a:t>
            </a:r>
          </a:p>
          <a:p>
            <a:pPr>
              <a:spcBef>
                <a:spcPct val="0"/>
              </a:spcBef>
              <a:buFontTx/>
              <a:buNone/>
            </a:pPr>
            <a:r>
              <a:rPr lang="en-US" altLang="en-US" sz="2400">
                <a:latin typeface="Tahoma" panose="020B0604030504040204" pitchFamily="34" charset="0"/>
              </a:rPr>
              <a:t>	   </a:t>
            </a:r>
          </a:p>
          <a:p>
            <a:pPr>
              <a:spcBef>
                <a:spcPct val="0"/>
              </a:spcBef>
              <a:buFontTx/>
              <a:buNone/>
            </a:pPr>
            <a:r>
              <a:rPr lang="en-US" altLang="en-US" sz="2400">
                <a:latin typeface="Tahoma" panose="020B0604030504040204" pitchFamily="34" charset="0"/>
              </a:rPr>
              <a:t>	   while(i&lt;mid) </a:t>
            </a:r>
          </a:p>
          <a:p>
            <a:pPr>
              <a:spcBef>
                <a:spcPct val="0"/>
              </a:spcBef>
              <a:buFontTx/>
              <a:buNone/>
            </a:pPr>
            <a:r>
              <a:rPr lang="en-US" altLang="en-US" sz="2400">
                <a:latin typeface="Tahoma" panose="020B0604030504040204" pitchFamily="34" charset="0"/>
              </a:rPr>
              <a:t>	      temp[k++]= stuff[i++];</a:t>
            </a:r>
          </a:p>
          <a:p>
            <a:pPr>
              <a:spcBef>
                <a:spcPct val="0"/>
              </a:spcBef>
              <a:buFontTx/>
              <a:buNone/>
            </a:pPr>
            <a:r>
              <a:rPr lang="en-US" altLang="en-US" sz="2400">
                <a:latin typeface="Tahoma" panose="020B0604030504040204" pitchFamily="34" charset="0"/>
              </a:rPr>
              <a:t>	   while(j&lt;back) </a:t>
            </a:r>
          </a:p>
          <a:p>
            <a:pPr>
              <a:spcBef>
                <a:spcPct val="0"/>
              </a:spcBef>
              <a:buFontTx/>
              <a:buNone/>
            </a:pPr>
            <a:r>
              <a:rPr lang="en-US" altLang="en-US" sz="2400">
                <a:latin typeface="Tahoma" panose="020B0604030504040204" pitchFamily="34" charset="0"/>
              </a:rPr>
              <a:t>	      temp[k++]= stuff[j++];</a:t>
            </a:r>
          </a:p>
          <a:p>
            <a:pPr>
              <a:spcBef>
                <a:spcPct val="0"/>
              </a:spcBef>
              <a:buFontTx/>
              <a:buNone/>
            </a:pPr>
            <a:r>
              <a:rPr lang="en-US" altLang="en-US" sz="2400">
                <a:latin typeface="Tahoma" panose="020B0604030504040204" pitchFamily="34" charset="0"/>
              </a:rPr>
              <a:t>	   for(i = 0; i&lt;back-front; ++i)</a:t>
            </a:r>
          </a:p>
          <a:p>
            <a:pPr>
              <a:spcBef>
                <a:spcPct val="0"/>
              </a:spcBef>
              <a:buFontTx/>
              <a:buNone/>
            </a:pPr>
            <a:r>
              <a:rPr lang="en-US" altLang="en-US" sz="2400">
                <a:latin typeface="Tahoma" panose="020B0604030504040204" pitchFamily="34" charset="0"/>
              </a:rPr>
              <a:t>	      stuff[front+i]=temp[i];</a:t>
            </a:r>
          </a:p>
          <a:p>
            <a:pPr>
              <a:spcBef>
                <a:spcPct val="0"/>
              </a:spcBef>
              <a:buFontTx/>
              <a:buNone/>
            </a:pPr>
            <a:r>
              <a:rPr lang="en-US" altLang="en-US" sz="2400">
                <a:latin typeface="Tahoma" panose="020B0604030504040204" pitchFamily="34" charset="0"/>
              </a:rPr>
              <a:t>	}</a:t>
            </a:r>
          </a:p>
        </p:txBody>
      </p:sp>
      <p:sp>
        <p:nvSpPr>
          <p:cNvPr id="61444" name="WordArt 5">
            <a:extLst>
              <a:ext uri="{FF2B5EF4-FFF2-40B4-BE49-F238E27FC236}">
                <a16:creationId xmlns:a16="http://schemas.microsoft.com/office/drawing/2014/main" id="{2FA4C71D-8E93-46E9-A69D-4157339E40AA}"/>
              </a:ext>
            </a:extLst>
          </p:cNvPr>
          <p:cNvSpPr>
            <a:spLocks noChangeArrowheads="1" noChangeShapeType="1" noTextEdit="1"/>
          </p:cNvSpPr>
          <p:nvPr/>
        </p:nvSpPr>
        <p:spPr bwMode="auto">
          <a:xfrm>
            <a:off x="5562600" y="3200400"/>
            <a:ext cx="3124200" cy="2057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Merge</a:t>
            </a:r>
          </a:p>
          <a:p>
            <a:pPr algn="ctr"/>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W/Objects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BB2D8870-2C48-41F8-B49C-948514F92E3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2467" name="WordArt 2">
            <a:extLst>
              <a:ext uri="{FF2B5EF4-FFF2-40B4-BE49-F238E27FC236}">
                <a16:creationId xmlns:a16="http://schemas.microsoft.com/office/drawing/2014/main" id="{79A89DF1-5349-4892-8F24-1C2BA677F819}"/>
              </a:ext>
            </a:extLst>
          </p:cNvPr>
          <p:cNvSpPr>
            <a:spLocks noChangeArrowheads="1" noChangeShapeType="1" noTextEdit="1"/>
          </p:cNvSpPr>
          <p:nvPr/>
        </p:nvSpPr>
        <p:spPr bwMode="auto">
          <a:xfrm>
            <a:off x="838200" y="609600"/>
            <a:ext cx="71628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8000"/>
                </a:solidFill>
                <a:effectLst>
                  <a:outerShdw dist="35921" dir="2700000" algn="ctr" rotWithShape="0">
                    <a:srgbClr val="C0C0C0"/>
                  </a:outerShdw>
                </a:effectLst>
                <a:latin typeface="Impact" panose="020B0806030902050204" pitchFamily="34" charset="0"/>
              </a:rPr>
              <a:t>Merge Sort in Action</a:t>
            </a:r>
          </a:p>
        </p:txBody>
      </p:sp>
      <p:sp>
        <p:nvSpPr>
          <p:cNvPr id="62468" name="Text Box 3">
            <a:extLst>
              <a:ext uri="{FF2B5EF4-FFF2-40B4-BE49-F238E27FC236}">
                <a16:creationId xmlns:a16="http://schemas.microsoft.com/office/drawing/2014/main" id="{58AD5EBF-3C7D-4C7C-98EE-D53F9115604A}"/>
              </a:ext>
            </a:extLst>
          </p:cNvPr>
          <p:cNvSpPr txBox="1">
            <a:spLocks noChangeArrowheads="1"/>
          </p:cNvSpPr>
          <p:nvPr/>
        </p:nvSpPr>
        <p:spPr bwMode="auto">
          <a:xfrm>
            <a:off x="685800" y="1905000"/>
            <a:ext cx="7315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CC0000"/>
                </a:solidFill>
                <a:latin typeface="Tahoma" panose="020B0604030504040204" pitchFamily="34" charset="0"/>
              </a:rPr>
              <a:t>Original List </a:t>
            </a:r>
            <a:br>
              <a:rPr lang="en-US" altLang="en-US" sz="2800">
                <a:solidFill>
                  <a:srgbClr val="CC0000"/>
                </a:solidFill>
                <a:latin typeface="Tahoma" panose="020B0604030504040204" pitchFamily="34" charset="0"/>
              </a:rPr>
            </a:br>
            <a:r>
              <a:rPr lang="en-US" altLang="en-US" sz="2800">
                <a:latin typeface="Tahoma" panose="020B0604030504040204" pitchFamily="34" charset="0"/>
              </a:rPr>
              <a:t>Integer[] stuff = {90,40,20,30,67,10};</a:t>
            </a:r>
          </a:p>
          <a:p>
            <a:pPr>
              <a:spcBef>
                <a:spcPct val="0"/>
              </a:spcBef>
              <a:buFontTx/>
              <a:buNone/>
            </a:pP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pass 0  -  </a:t>
            </a:r>
            <a:r>
              <a:rPr lang="en-US" altLang="en-US" sz="2800">
                <a:solidFill>
                  <a:schemeClr val="accent2"/>
                </a:solidFill>
                <a:latin typeface="Tahoma" panose="020B0604030504040204" pitchFamily="34" charset="0"/>
              </a:rPr>
              <a:t>40</a:t>
            </a:r>
            <a:r>
              <a:rPr lang="en-US" altLang="en-US" sz="2800">
                <a:latin typeface="Tahoma" panose="020B0604030504040204" pitchFamily="34" charset="0"/>
              </a:rPr>
              <a:t>  </a:t>
            </a:r>
            <a:r>
              <a:rPr lang="en-US" altLang="en-US" sz="2800">
                <a:solidFill>
                  <a:schemeClr val="accent2"/>
                </a:solidFill>
                <a:latin typeface="Tahoma" panose="020B0604030504040204" pitchFamily="34" charset="0"/>
              </a:rPr>
              <a:t>90</a:t>
            </a:r>
            <a:r>
              <a:rPr lang="en-US" altLang="en-US" sz="2800">
                <a:latin typeface="Tahoma" panose="020B0604030504040204" pitchFamily="34" charset="0"/>
              </a:rPr>
              <a:t>  20 </a:t>
            </a:r>
            <a:r>
              <a:rPr lang="en-US" altLang="en-US" sz="2800">
                <a:solidFill>
                  <a:schemeClr val="accent2"/>
                </a:solidFill>
                <a:latin typeface="Tahoma" panose="020B0604030504040204" pitchFamily="34" charset="0"/>
              </a:rPr>
              <a:t> </a:t>
            </a:r>
            <a:r>
              <a:rPr lang="en-US" altLang="en-US" sz="2800">
                <a:latin typeface="Tahoma" panose="020B0604030504040204" pitchFamily="34" charset="0"/>
              </a:rPr>
              <a:t>30  67  10</a:t>
            </a:r>
          </a:p>
          <a:p>
            <a:pPr>
              <a:spcBef>
                <a:spcPct val="0"/>
              </a:spcBef>
              <a:buFontTx/>
              <a:buNone/>
            </a:pPr>
            <a:r>
              <a:rPr lang="en-US" altLang="en-US" sz="2800">
                <a:latin typeface="Tahoma" panose="020B0604030504040204" pitchFamily="34" charset="0"/>
              </a:rPr>
              <a:t>pass 1  -  </a:t>
            </a:r>
            <a:r>
              <a:rPr lang="en-US" altLang="en-US" sz="2800">
                <a:solidFill>
                  <a:schemeClr val="accent2"/>
                </a:solidFill>
                <a:latin typeface="Tahoma" panose="020B0604030504040204" pitchFamily="34" charset="0"/>
              </a:rPr>
              <a:t>20  40  90</a:t>
            </a:r>
            <a:r>
              <a:rPr lang="en-US" altLang="en-US" sz="2800">
                <a:latin typeface="Tahoma" panose="020B0604030504040204" pitchFamily="34" charset="0"/>
              </a:rPr>
              <a:t>  30  67  10</a:t>
            </a:r>
          </a:p>
          <a:p>
            <a:pPr>
              <a:spcBef>
                <a:spcPct val="0"/>
              </a:spcBef>
              <a:buFontTx/>
              <a:buNone/>
            </a:pPr>
            <a:r>
              <a:rPr lang="en-US" altLang="en-US" sz="2800">
                <a:latin typeface="Tahoma" panose="020B0604030504040204" pitchFamily="34" charset="0"/>
              </a:rPr>
              <a:t>pass 2  -  20  40  90  </a:t>
            </a:r>
            <a:r>
              <a:rPr lang="en-US" altLang="en-US" sz="2800">
                <a:solidFill>
                  <a:schemeClr val="accent2"/>
                </a:solidFill>
                <a:latin typeface="Tahoma" panose="020B0604030504040204" pitchFamily="34" charset="0"/>
              </a:rPr>
              <a:t>30  67  </a:t>
            </a:r>
            <a:r>
              <a:rPr lang="en-US" altLang="en-US" sz="2800">
                <a:latin typeface="Tahoma" panose="020B0604030504040204" pitchFamily="34" charset="0"/>
              </a:rPr>
              <a:t>10</a:t>
            </a:r>
            <a:endParaRPr lang="en-US" altLang="en-US" sz="2800">
              <a:solidFill>
                <a:schemeClr val="accent2"/>
              </a:solidFill>
              <a:latin typeface="Tahoma" panose="020B0604030504040204" pitchFamily="34" charset="0"/>
            </a:endParaRPr>
          </a:p>
          <a:p>
            <a:pPr>
              <a:spcBef>
                <a:spcPct val="0"/>
              </a:spcBef>
              <a:buFontTx/>
              <a:buNone/>
            </a:pPr>
            <a:r>
              <a:rPr lang="en-US" altLang="en-US" sz="2800">
                <a:latin typeface="Tahoma" panose="020B0604030504040204" pitchFamily="34" charset="0"/>
              </a:rPr>
              <a:t>pass 3  -  20  40  90  </a:t>
            </a:r>
            <a:r>
              <a:rPr lang="en-US" altLang="en-US" sz="2800">
                <a:solidFill>
                  <a:schemeClr val="accent2"/>
                </a:solidFill>
                <a:latin typeface="Tahoma" panose="020B0604030504040204" pitchFamily="34" charset="0"/>
              </a:rPr>
              <a:t>10  30  67</a:t>
            </a:r>
          </a:p>
          <a:p>
            <a:pPr>
              <a:spcBef>
                <a:spcPct val="0"/>
              </a:spcBef>
              <a:buFontTx/>
              <a:buNone/>
            </a:pPr>
            <a:r>
              <a:rPr lang="en-US" altLang="en-US" sz="2800">
                <a:latin typeface="Tahoma" panose="020B0604030504040204" pitchFamily="34" charset="0"/>
              </a:rPr>
              <a:t>pass 4  -  </a:t>
            </a:r>
            <a:r>
              <a:rPr lang="en-US" altLang="en-US" sz="2800">
                <a:solidFill>
                  <a:schemeClr val="accent2"/>
                </a:solidFill>
                <a:latin typeface="Tahoma" panose="020B0604030504040204" pitchFamily="34" charset="0"/>
              </a:rPr>
              <a:t>10  20  30  40  67  90</a:t>
            </a:r>
            <a:r>
              <a:rPr lang="en-US" altLang="en-US" sz="2800">
                <a:latin typeface="Tahoma" panose="020B0604030504040204" pitchFamily="34"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83C457D6-63CB-4A76-83CE-6CAE536246F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3491" name="WordArt 2">
            <a:extLst>
              <a:ext uri="{FF2B5EF4-FFF2-40B4-BE49-F238E27FC236}">
                <a16:creationId xmlns:a16="http://schemas.microsoft.com/office/drawing/2014/main" id="{0261CEF4-4EC6-4777-86BB-907225B1789A}"/>
              </a:ext>
            </a:extLst>
          </p:cNvPr>
          <p:cNvSpPr>
            <a:spLocks noChangeArrowheads="1" noChangeShapeType="1" noTextEdit="1"/>
          </p:cNvSpPr>
          <p:nvPr/>
        </p:nvSpPr>
        <p:spPr bwMode="auto">
          <a:xfrm>
            <a:off x="2514600" y="4191000"/>
            <a:ext cx="41910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00FF"/>
                </a:solidFill>
                <a:effectLst>
                  <a:outerShdw dist="35921" dir="2700000" algn="ctr" rotWithShape="0">
                    <a:srgbClr val="C0C0C0"/>
                  </a:outerShdw>
                </a:effectLst>
                <a:latin typeface="Impact" panose="020B0806030902050204" pitchFamily="34" charset="0"/>
              </a:rPr>
              <a:t>Merge</a:t>
            </a:r>
          </a:p>
        </p:txBody>
      </p:sp>
      <p:sp>
        <p:nvSpPr>
          <p:cNvPr id="63492" name="WordArt 3">
            <a:extLst>
              <a:ext uri="{FF2B5EF4-FFF2-40B4-BE49-F238E27FC236}">
                <a16:creationId xmlns:a16="http://schemas.microsoft.com/office/drawing/2014/main" id="{2DED90AE-AF78-40D9-AC8E-4383D7D69FF3}"/>
              </a:ext>
            </a:extLst>
          </p:cNvPr>
          <p:cNvSpPr>
            <a:spLocks noChangeArrowheads="1" noChangeShapeType="1" noTextEdit="1"/>
          </p:cNvSpPr>
          <p:nvPr/>
        </p:nvSpPr>
        <p:spPr bwMode="auto">
          <a:xfrm>
            <a:off x="2362200" y="1600200"/>
            <a:ext cx="4419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00FF"/>
                </a:solidFill>
                <a:effectLst>
                  <a:outerShdw dist="35921" dir="2700000" algn="ctr" rotWithShape="0">
                    <a:srgbClr val="C0C0C0"/>
                  </a:outerShdw>
                </a:effectLst>
                <a:latin typeface="Impact" panose="020B0806030902050204" pitchFamily="34" charset="0"/>
              </a:rPr>
              <a:t>mergeSort</a:t>
            </a:r>
          </a:p>
        </p:txBody>
      </p:sp>
      <p:sp>
        <p:nvSpPr>
          <p:cNvPr id="63493" name="Text Box 4">
            <a:extLst>
              <a:ext uri="{FF2B5EF4-FFF2-40B4-BE49-F238E27FC236}">
                <a16:creationId xmlns:a16="http://schemas.microsoft.com/office/drawing/2014/main" id="{0D944D19-AFDA-41D5-BDA2-2E1D70226AAF}"/>
              </a:ext>
            </a:extLst>
          </p:cNvPr>
          <p:cNvSpPr txBox="1">
            <a:spLocks noChangeArrowheads="1"/>
          </p:cNvSpPr>
          <p:nvPr/>
        </p:nvSpPr>
        <p:spPr bwMode="auto">
          <a:xfrm>
            <a:off x="685800" y="609600"/>
            <a:ext cx="8001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The mergeSort has a N*Log</a:t>
            </a:r>
            <a:r>
              <a:rPr lang="en-US" altLang="en-US" sz="2800" baseline="-25000">
                <a:latin typeface="Tahoma" panose="020B0604030504040204" pitchFamily="34" charset="0"/>
              </a:rPr>
              <a:t>2</a:t>
            </a:r>
            <a:r>
              <a:rPr lang="en-US" altLang="en-US" sz="2800">
                <a:latin typeface="Tahoma" panose="020B0604030504040204" pitchFamily="34" charset="0"/>
              </a:rPr>
              <a:t>N BigO.  </a:t>
            </a: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The mergeSort method alone has a Log</a:t>
            </a:r>
            <a:r>
              <a:rPr lang="en-US" altLang="en-US" sz="2800" baseline="-25000">
                <a:latin typeface="Tahoma" panose="020B0604030504040204" pitchFamily="34" charset="0"/>
              </a:rPr>
              <a:t>2</a:t>
            </a:r>
            <a:r>
              <a:rPr lang="en-US" altLang="en-US" sz="2800">
                <a:latin typeface="Tahoma" panose="020B0604030504040204" pitchFamily="34" charset="0"/>
              </a:rPr>
              <a:t>N run time, but cannot be run without the merge method.</a:t>
            </a: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The merge method alone has an N run time and can be run without the mergeSort method.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ED89D26D-FD5F-493A-813A-9D1FBA99FAE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6498" name="WordArt 2">
            <a:extLst>
              <a:ext uri="{FF2B5EF4-FFF2-40B4-BE49-F238E27FC236}">
                <a16:creationId xmlns:a16="http://schemas.microsoft.com/office/drawing/2014/main" id="{6127AFF9-033E-4C26-B924-6BD805920955}"/>
              </a:ext>
            </a:extLst>
          </p:cNvPr>
          <p:cNvSpPr>
            <a:spLocks noChangeArrowheads="1" noChangeShapeType="1" noTextEdit="1"/>
          </p:cNvSpPr>
          <p:nvPr/>
        </p:nvSpPr>
        <p:spPr bwMode="auto">
          <a:xfrm>
            <a:off x="685800" y="1295400"/>
            <a:ext cx="7162800" cy="3733800"/>
          </a:xfrm>
          <a:prstGeom prst="rect">
            <a:avLst/>
          </a:prstGeom>
        </p:spPr>
        <p:txBody>
          <a:bodyPr wrap="none" fromWordArt="1">
            <a:prstTxWarp prst="textDoubleWave1">
              <a:avLst>
                <a:gd name="adj1" fmla="val 6500"/>
                <a:gd name="adj2" fmla="val 0"/>
              </a:avLst>
            </a:prstTxWarp>
          </a:bodyPr>
          <a:lstStyle/>
          <a:p>
            <a:pPr algn="ctr"/>
            <a:r>
              <a:rPr lang="en-US" sz="3600" kern="10" spc="-360">
                <a:ln w="12700">
                  <a:solidFill>
                    <a:srgbClr val="000099"/>
                  </a:solidFill>
                  <a:round/>
                  <a:headEnd/>
                  <a:tailEnd/>
                </a:ln>
                <a:solidFill>
                  <a:srgbClr val="33CCFF"/>
                </a:solidFill>
                <a:effectLst>
                  <a:outerShdw dist="125724" dir="18900000" algn="ctr" rotWithShape="0">
                    <a:srgbClr val="000099"/>
                  </a:outerShdw>
                </a:effectLst>
                <a:latin typeface="Impact" panose="020B0806030902050204" pitchFamily="34" charset="0"/>
              </a:rPr>
              <a:t>The Quick Sort</a:t>
            </a:r>
          </a:p>
        </p:txBody>
      </p:sp>
      <p:graphicFrame>
        <p:nvGraphicFramePr>
          <p:cNvPr id="106499" name="Object 3">
            <a:extLst>
              <a:ext uri="{FF2B5EF4-FFF2-40B4-BE49-F238E27FC236}">
                <a16:creationId xmlns:a16="http://schemas.microsoft.com/office/drawing/2014/main" id="{58801367-4A98-450F-A1C6-B6697659E220}"/>
              </a:ext>
            </a:extLst>
          </p:cNvPr>
          <p:cNvGraphicFramePr>
            <a:graphicFrameLocks noChangeAspect="1"/>
          </p:cNvGraphicFramePr>
          <p:nvPr/>
        </p:nvGraphicFramePr>
        <p:xfrm>
          <a:off x="9448800" y="3733800"/>
          <a:ext cx="3124200" cy="2482850"/>
        </p:xfrm>
        <a:graphic>
          <a:graphicData uri="http://schemas.openxmlformats.org/presentationml/2006/ole">
            <mc:AlternateContent xmlns:mc="http://schemas.openxmlformats.org/markup-compatibility/2006">
              <mc:Choice xmlns:v="urn:schemas-microsoft-com:vml" Requires="v">
                <p:oleObj spid="_x0000_s64518" name="Clip" r:id="rId4" imgW="4305300" imgH="3421063" progId="MS_ClipArt_Gallery.2">
                  <p:embed/>
                </p:oleObj>
              </mc:Choice>
              <mc:Fallback>
                <p:oleObj name="Clip" r:id="rId4" imgW="4305300" imgH="3421063"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8800" y="3733800"/>
                        <a:ext cx="3124200" cy="248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0" name="Object 4">
            <a:extLst>
              <a:ext uri="{FF2B5EF4-FFF2-40B4-BE49-F238E27FC236}">
                <a16:creationId xmlns:a16="http://schemas.microsoft.com/office/drawing/2014/main" id="{D28DA7EE-75E0-4D0E-96FF-8D787099805E}"/>
              </a:ext>
            </a:extLst>
          </p:cNvPr>
          <p:cNvGraphicFramePr>
            <a:graphicFrameLocks noChangeAspect="1"/>
          </p:cNvGraphicFramePr>
          <p:nvPr/>
        </p:nvGraphicFramePr>
        <p:xfrm>
          <a:off x="9144000" y="381000"/>
          <a:ext cx="3124200" cy="2482850"/>
        </p:xfrm>
        <a:graphic>
          <a:graphicData uri="http://schemas.openxmlformats.org/presentationml/2006/ole">
            <mc:AlternateContent xmlns:mc="http://schemas.openxmlformats.org/markup-compatibility/2006">
              <mc:Choice xmlns:v="urn:schemas-microsoft-com:vml" Requires="v">
                <p:oleObj spid="_x0000_s64519" name="Clip" r:id="rId6" imgW="4305300" imgH="3421063" progId="MS_ClipArt_Gallery.2">
                  <p:embed/>
                </p:oleObj>
              </mc:Choice>
              <mc:Fallback>
                <p:oleObj name="Clip" r:id="rId6" imgW="4305300" imgH="3421063"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0" y="381000"/>
                        <a:ext cx="3124200" cy="248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anim calcmode="lin" valueType="num">
                                      <p:cBhvr additive="base">
                                        <p:cTn id="7" dur="500" fill="hold"/>
                                        <p:tgtEl>
                                          <p:spTgt spid="106499"/>
                                        </p:tgtEl>
                                        <p:attrNameLst>
                                          <p:attrName>ppt_x</p:attrName>
                                        </p:attrNameLst>
                                      </p:cBhvr>
                                      <p:tavLst>
                                        <p:tav tm="0">
                                          <p:val>
                                            <p:strVal val="0-#ppt_w/2"/>
                                          </p:val>
                                        </p:tav>
                                        <p:tav tm="100000">
                                          <p:val>
                                            <p:strVal val="#ppt_x"/>
                                          </p:val>
                                        </p:tav>
                                      </p:tavLst>
                                    </p:anim>
                                    <p:anim calcmode="lin" valueType="num">
                                      <p:cBhvr additive="base">
                                        <p:cTn id="8" dur="500" fill="hold"/>
                                        <p:tgtEl>
                                          <p:spTgt spid="1064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6500"/>
                                        </p:tgtEl>
                                        <p:attrNameLst>
                                          <p:attrName>style.visibility</p:attrName>
                                        </p:attrNameLst>
                                      </p:cBhvr>
                                      <p:to>
                                        <p:strVal val="visible"/>
                                      </p:to>
                                    </p:set>
                                    <p:anim calcmode="lin" valueType="num">
                                      <p:cBhvr additive="base">
                                        <p:cTn id="13" dur="500" fill="hold"/>
                                        <p:tgtEl>
                                          <p:spTgt spid="106500"/>
                                        </p:tgtEl>
                                        <p:attrNameLst>
                                          <p:attrName>ppt_x</p:attrName>
                                        </p:attrNameLst>
                                      </p:cBhvr>
                                      <p:tavLst>
                                        <p:tav tm="0">
                                          <p:val>
                                            <p:strVal val="0-#ppt_w/2"/>
                                          </p:val>
                                        </p:tav>
                                        <p:tav tm="100000">
                                          <p:val>
                                            <p:strVal val="#ppt_x"/>
                                          </p:val>
                                        </p:tav>
                                      </p:tavLst>
                                    </p:anim>
                                    <p:anim calcmode="lin" valueType="num">
                                      <p:cBhvr additive="base">
                                        <p:cTn id="14" dur="500" fill="hold"/>
                                        <p:tgtEl>
                                          <p:spTgt spid="1065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nodeType="clickEffect">
                                  <p:stCondLst>
                                    <p:cond delay="0"/>
                                  </p:stCondLst>
                                  <p:childTnLst>
                                    <p:set>
                                      <p:cBhvr>
                                        <p:cTn id="18" dur="1" fill="hold">
                                          <p:stCondLst>
                                            <p:cond delay="0"/>
                                          </p:stCondLst>
                                        </p:cTn>
                                        <p:tgtEl>
                                          <p:spTgt spid="106498"/>
                                        </p:tgtEl>
                                        <p:attrNameLst>
                                          <p:attrName>style.visibility</p:attrName>
                                        </p:attrNameLst>
                                      </p:cBhvr>
                                      <p:to>
                                        <p:strVal val="visible"/>
                                      </p:to>
                                    </p:set>
                                    <p:anim calcmode="lin" valueType="num">
                                      <p:cBhvr additive="base">
                                        <p:cTn id="19" dur="500" fill="hold"/>
                                        <p:tgtEl>
                                          <p:spTgt spid="106498"/>
                                        </p:tgtEl>
                                        <p:attrNameLst>
                                          <p:attrName>ppt_x</p:attrName>
                                        </p:attrNameLst>
                                      </p:cBhvr>
                                      <p:tavLst>
                                        <p:tav tm="0">
                                          <p:val>
                                            <p:strVal val="1+#ppt_w/2"/>
                                          </p:val>
                                        </p:tav>
                                        <p:tav tm="100000">
                                          <p:val>
                                            <p:strVal val="#ppt_x"/>
                                          </p:val>
                                        </p:tav>
                                      </p:tavLst>
                                    </p:anim>
                                    <p:anim calcmode="lin" valueType="num">
                                      <p:cBhvr additive="base">
                                        <p:cTn id="20" dur="500" fill="hold"/>
                                        <p:tgtEl>
                                          <p:spTgt spid="10649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0D8A754E-A5BC-4E85-AF24-19E3CF9373A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5539" name="Text Box 2">
            <a:extLst>
              <a:ext uri="{FF2B5EF4-FFF2-40B4-BE49-F238E27FC236}">
                <a16:creationId xmlns:a16="http://schemas.microsoft.com/office/drawing/2014/main" id="{5DDD1BDD-1813-4394-8EEA-24F049331BA6}"/>
              </a:ext>
            </a:extLst>
          </p:cNvPr>
          <p:cNvSpPr txBox="1">
            <a:spLocks noChangeArrowheads="1"/>
          </p:cNvSpPr>
          <p:nvPr/>
        </p:nvSpPr>
        <p:spPr bwMode="auto">
          <a:xfrm>
            <a:off x="447675" y="1295400"/>
            <a:ext cx="8204200" cy="393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a:latin typeface="Arial" panose="020B0604020202020204" pitchFamily="34" charset="0"/>
            </a:endParaRPr>
          </a:p>
          <a:p>
            <a:pPr algn="ctr">
              <a:spcBef>
                <a:spcPct val="0"/>
              </a:spcBef>
              <a:buFontTx/>
              <a:buNone/>
            </a:pPr>
            <a:endParaRPr lang="en-US" altLang="en-US">
              <a:latin typeface="Tahoma" panose="020B0604030504040204" pitchFamily="34" charset="0"/>
            </a:endParaRPr>
          </a:p>
          <a:p>
            <a:pPr algn="ctr">
              <a:spcBef>
                <a:spcPct val="0"/>
              </a:spcBef>
              <a:buFontTx/>
              <a:buNone/>
            </a:pPr>
            <a:endParaRPr lang="en-US" altLang="en-US" sz="2400" b="0">
              <a:latin typeface="Arial" panose="020B0604020202020204" pitchFamily="34" charset="0"/>
            </a:endParaRPr>
          </a:p>
          <a:p>
            <a:pPr algn="ctr">
              <a:spcBef>
                <a:spcPct val="0"/>
              </a:spcBef>
              <a:buFontTx/>
              <a:buNone/>
            </a:pPr>
            <a:r>
              <a:rPr lang="en-US" altLang="en-US" sz="2800" b="0">
                <a:latin typeface="Arial" panose="020B0604020202020204" pitchFamily="34" charset="0"/>
              </a:rPr>
              <a:t>Quick sort finds a pivot value.  All numbers </a:t>
            </a:r>
          </a:p>
          <a:p>
            <a:pPr algn="ctr">
              <a:spcBef>
                <a:spcPct val="0"/>
              </a:spcBef>
              <a:buFontTx/>
              <a:buNone/>
            </a:pPr>
            <a:r>
              <a:rPr lang="en-US" altLang="en-US" sz="2800" b="0">
                <a:latin typeface="Arial" panose="020B0604020202020204" pitchFamily="34" charset="0"/>
              </a:rPr>
              <a:t>greater than the pivot move to the right and </a:t>
            </a:r>
          </a:p>
          <a:p>
            <a:pPr algn="ctr">
              <a:spcBef>
                <a:spcPct val="0"/>
              </a:spcBef>
              <a:buFontTx/>
              <a:buNone/>
            </a:pPr>
            <a:r>
              <a:rPr lang="en-US" altLang="en-US" sz="2800" b="0">
                <a:latin typeface="Arial" panose="020B0604020202020204" pitchFamily="34" charset="0"/>
              </a:rPr>
              <a:t>all numbers less move to the left.  </a:t>
            </a:r>
          </a:p>
          <a:p>
            <a:pPr algn="ctr">
              <a:spcBef>
                <a:spcPct val="0"/>
              </a:spcBef>
              <a:buFontTx/>
              <a:buNone/>
            </a:pPr>
            <a:r>
              <a:rPr lang="en-US" altLang="en-US" sz="2800" b="0">
                <a:latin typeface="Arial" panose="020B0604020202020204" pitchFamily="34" charset="0"/>
              </a:rPr>
              <a:t>This list is then chopped in two and the</a:t>
            </a:r>
          </a:p>
          <a:p>
            <a:pPr algn="ctr">
              <a:spcBef>
                <a:spcPct val="0"/>
              </a:spcBef>
              <a:buFontTx/>
              <a:buNone/>
            </a:pPr>
            <a:r>
              <a:rPr lang="en-US" altLang="en-US" sz="2800" b="0">
                <a:latin typeface="Arial" panose="020B0604020202020204" pitchFamily="34" charset="0"/>
              </a:rPr>
              <a:t>process above is repeated on the smaller sections.</a:t>
            </a:r>
          </a:p>
          <a:p>
            <a:pPr algn="ctr">
              <a:spcBef>
                <a:spcPct val="0"/>
              </a:spcBef>
              <a:buFontTx/>
              <a:buNone/>
            </a:pPr>
            <a:endParaRPr lang="en-US" altLang="en-US" sz="2400" b="0">
              <a:latin typeface="Arial" panose="020B0604020202020204" pitchFamily="34" charset="0"/>
            </a:endParaRPr>
          </a:p>
        </p:txBody>
      </p:sp>
      <p:sp>
        <p:nvSpPr>
          <p:cNvPr id="65540" name="WordArt 3">
            <a:extLst>
              <a:ext uri="{FF2B5EF4-FFF2-40B4-BE49-F238E27FC236}">
                <a16:creationId xmlns:a16="http://schemas.microsoft.com/office/drawing/2014/main" id="{73E36146-6243-4FDB-86F5-7C99F791957C}"/>
              </a:ext>
            </a:extLst>
          </p:cNvPr>
          <p:cNvSpPr>
            <a:spLocks noChangeArrowheads="1" noChangeShapeType="1" noTextEdit="1"/>
          </p:cNvSpPr>
          <p:nvPr/>
        </p:nvSpPr>
        <p:spPr bwMode="auto">
          <a:xfrm>
            <a:off x="1524000" y="1066800"/>
            <a:ext cx="5867400" cy="685800"/>
          </a:xfrm>
          <a:prstGeom prst="rect">
            <a:avLst/>
          </a:prstGeom>
        </p:spPr>
        <p:txBody>
          <a:bodyPr wrap="none" fromWordArt="1">
            <a:prstTxWarp prst="textPlain">
              <a:avLst>
                <a:gd name="adj" fmla="val 50000"/>
              </a:avLst>
            </a:prstTxWarp>
          </a:bodyPr>
          <a:lstStyle/>
          <a:p>
            <a:pPr algn="ctr"/>
            <a:r>
              <a:rPr lang="en-US" sz="3600" kern="10">
                <a:ln w="9525">
                  <a:solidFill>
                    <a:srgbClr val="FF9900"/>
                  </a:solidFill>
                  <a:round/>
                  <a:headEnd/>
                  <a:tailEnd/>
                </a:ln>
                <a:solidFill>
                  <a:srgbClr val="FFFF99"/>
                </a:solidFill>
                <a:effectLst>
                  <a:outerShdw dist="35921" dir="2700000" algn="ctr" rotWithShape="0">
                    <a:srgbClr val="C0C0C0"/>
                  </a:outerShdw>
                </a:effectLst>
                <a:latin typeface="Impact" panose="020B0806030902050204" pitchFamily="34" charset="0"/>
              </a:rPr>
              <a:t>Quick Sort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5D05207A-C56B-425F-A305-16F7353B11F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6563" name="WordArt 2">
            <a:extLst>
              <a:ext uri="{FF2B5EF4-FFF2-40B4-BE49-F238E27FC236}">
                <a16:creationId xmlns:a16="http://schemas.microsoft.com/office/drawing/2014/main" id="{B6E974CB-C4A2-40B7-A6D2-18F8E07ED3A9}"/>
              </a:ext>
            </a:extLst>
          </p:cNvPr>
          <p:cNvSpPr>
            <a:spLocks noChangeArrowheads="1" noChangeShapeType="1" noTextEdit="1"/>
          </p:cNvSpPr>
          <p:nvPr/>
        </p:nvSpPr>
        <p:spPr bwMode="auto">
          <a:xfrm>
            <a:off x="990600" y="228600"/>
            <a:ext cx="7162800" cy="914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Quick Sort</a:t>
            </a:r>
          </a:p>
        </p:txBody>
      </p:sp>
      <p:sp>
        <p:nvSpPr>
          <p:cNvPr id="66564" name="Text Box 3">
            <a:extLst>
              <a:ext uri="{FF2B5EF4-FFF2-40B4-BE49-F238E27FC236}">
                <a16:creationId xmlns:a16="http://schemas.microsoft.com/office/drawing/2014/main" id="{ED398888-443D-4602-B628-178067F966A3}"/>
              </a:ext>
            </a:extLst>
          </p:cNvPr>
          <p:cNvSpPr txBox="1">
            <a:spLocks noChangeArrowheads="1"/>
          </p:cNvSpPr>
          <p:nvPr/>
        </p:nvSpPr>
        <p:spPr bwMode="auto">
          <a:xfrm>
            <a:off x="898525" y="14287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b="0">
              <a:latin typeface="Tahoma" panose="020B0604030504040204" pitchFamily="34" charset="0"/>
            </a:endParaRPr>
          </a:p>
        </p:txBody>
      </p:sp>
      <p:sp>
        <p:nvSpPr>
          <p:cNvPr id="66565" name="Rectangle 4">
            <a:extLst>
              <a:ext uri="{FF2B5EF4-FFF2-40B4-BE49-F238E27FC236}">
                <a16:creationId xmlns:a16="http://schemas.microsoft.com/office/drawing/2014/main" id="{269E3338-1308-4392-BE93-F7CDCC5112A2}"/>
              </a:ext>
            </a:extLst>
          </p:cNvPr>
          <p:cNvSpPr>
            <a:spLocks noChangeArrowheads="1"/>
          </p:cNvSpPr>
          <p:nvPr/>
        </p:nvSpPr>
        <p:spPr bwMode="auto">
          <a:xfrm>
            <a:off x="3581400" y="1295400"/>
            <a:ext cx="1676400" cy="990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1 . . 32</a:t>
            </a:r>
            <a:endParaRPr lang="en-US" altLang="en-US" sz="2800">
              <a:latin typeface="Tahoma" panose="020B0604030504040204" pitchFamily="34" charset="0"/>
            </a:endParaRPr>
          </a:p>
        </p:txBody>
      </p:sp>
      <p:sp>
        <p:nvSpPr>
          <p:cNvPr id="66566" name="Rectangle 5">
            <a:extLst>
              <a:ext uri="{FF2B5EF4-FFF2-40B4-BE49-F238E27FC236}">
                <a16:creationId xmlns:a16="http://schemas.microsoft.com/office/drawing/2014/main" id="{F653984D-BB63-49DB-95E0-1332A9CC7B52}"/>
              </a:ext>
            </a:extLst>
          </p:cNvPr>
          <p:cNvSpPr>
            <a:spLocks noChangeArrowheads="1"/>
          </p:cNvSpPr>
          <p:nvPr/>
        </p:nvSpPr>
        <p:spPr bwMode="auto">
          <a:xfrm>
            <a:off x="2057400" y="2438400"/>
            <a:ext cx="13716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1 . . 22</a:t>
            </a:r>
            <a:endParaRPr lang="en-US" altLang="en-US" sz="2800">
              <a:latin typeface="Tahoma" panose="020B0604030504040204" pitchFamily="34" charset="0"/>
            </a:endParaRPr>
          </a:p>
        </p:txBody>
      </p:sp>
      <p:sp>
        <p:nvSpPr>
          <p:cNvPr id="66567" name="Rectangle 6">
            <a:extLst>
              <a:ext uri="{FF2B5EF4-FFF2-40B4-BE49-F238E27FC236}">
                <a16:creationId xmlns:a16="http://schemas.microsoft.com/office/drawing/2014/main" id="{29C97266-3135-4386-ACB8-FEF8CD8C4B35}"/>
              </a:ext>
            </a:extLst>
          </p:cNvPr>
          <p:cNvSpPr>
            <a:spLocks noChangeArrowheads="1"/>
          </p:cNvSpPr>
          <p:nvPr/>
        </p:nvSpPr>
        <p:spPr bwMode="auto">
          <a:xfrm>
            <a:off x="5257800" y="2438400"/>
            <a:ext cx="15240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23 . . 32</a:t>
            </a:r>
            <a:endParaRPr lang="en-US" altLang="en-US" sz="2800">
              <a:latin typeface="Tahoma" panose="020B0604030504040204" pitchFamily="34" charset="0"/>
            </a:endParaRPr>
          </a:p>
        </p:txBody>
      </p:sp>
      <p:sp>
        <p:nvSpPr>
          <p:cNvPr id="66568" name="Rectangle 7">
            <a:extLst>
              <a:ext uri="{FF2B5EF4-FFF2-40B4-BE49-F238E27FC236}">
                <a16:creationId xmlns:a16="http://schemas.microsoft.com/office/drawing/2014/main" id="{86919DAE-4BF8-4A47-974B-948DF8312AEA}"/>
              </a:ext>
            </a:extLst>
          </p:cNvPr>
          <p:cNvSpPr>
            <a:spLocks noChangeArrowheads="1"/>
          </p:cNvSpPr>
          <p:nvPr/>
        </p:nvSpPr>
        <p:spPr bwMode="auto">
          <a:xfrm>
            <a:off x="4724400" y="3733800"/>
            <a:ext cx="14478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23 . .25</a:t>
            </a:r>
            <a:endParaRPr lang="en-US" altLang="en-US" sz="2800">
              <a:latin typeface="Tahoma" panose="020B0604030504040204" pitchFamily="34" charset="0"/>
            </a:endParaRPr>
          </a:p>
        </p:txBody>
      </p:sp>
      <p:sp>
        <p:nvSpPr>
          <p:cNvPr id="66569" name="Rectangle 8">
            <a:extLst>
              <a:ext uri="{FF2B5EF4-FFF2-40B4-BE49-F238E27FC236}">
                <a16:creationId xmlns:a16="http://schemas.microsoft.com/office/drawing/2014/main" id="{CBECFCAA-417D-4423-9561-E06FD5183FB1}"/>
              </a:ext>
            </a:extLst>
          </p:cNvPr>
          <p:cNvSpPr>
            <a:spLocks noChangeArrowheads="1"/>
          </p:cNvSpPr>
          <p:nvPr/>
        </p:nvSpPr>
        <p:spPr bwMode="auto">
          <a:xfrm>
            <a:off x="6324600" y="3733800"/>
            <a:ext cx="15240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26 . . 32</a:t>
            </a:r>
            <a:endParaRPr lang="en-US" altLang="en-US" sz="2800">
              <a:latin typeface="Tahoma" panose="020B0604030504040204" pitchFamily="34" charset="0"/>
            </a:endParaRPr>
          </a:p>
        </p:txBody>
      </p:sp>
      <p:sp>
        <p:nvSpPr>
          <p:cNvPr id="66570" name="Rectangle 9">
            <a:extLst>
              <a:ext uri="{FF2B5EF4-FFF2-40B4-BE49-F238E27FC236}">
                <a16:creationId xmlns:a16="http://schemas.microsoft.com/office/drawing/2014/main" id="{7C8D8139-5085-4320-9EA5-C6E89E995BC0}"/>
              </a:ext>
            </a:extLst>
          </p:cNvPr>
          <p:cNvSpPr>
            <a:spLocks noChangeArrowheads="1"/>
          </p:cNvSpPr>
          <p:nvPr/>
        </p:nvSpPr>
        <p:spPr bwMode="auto">
          <a:xfrm>
            <a:off x="990600" y="3733800"/>
            <a:ext cx="13716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1 . . 19</a:t>
            </a:r>
            <a:endParaRPr lang="en-US" altLang="en-US" sz="2800">
              <a:latin typeface="Tahoma" panose="020B0604030504040204" pitchFamily="34" charset="0"/>
            </a:endParaRPr>
          </a:p>
        </p:txBody>
      </p:sp>
      <p:sp>
        <p:nvSpPr>
          <p:cNvPr id="66571" name="Rectangle 10">
            <a:extLst>
              <a:ext uri="{FF2B5EF4-FFF2-40B4-BE49-F238E27FC236}">
                <a16:creationId xmlns:a16="http://schemas.microsoft.com/office/drawing/2014/main" id="{31474ACF-3BF5-4FBC-85CE-41B02EFE1019}"/>
              </a:ext>
            </a:extLst>
          </p:cNvPr>
          <p:cNvSpPr>
            <a:spLocks noChangeArrowheads="1"/>
          </p:cNvSpPr>
          <p:nvPr/>
        </p:nvSpPr>
        <p:spPr bwMode="auto">
          <a:xfrm>
            <a:off x="2590800" y="3733800"/>
            <a:ext cx="14478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pt-BR" altLang="en-US" sz="2800">
                <a:latin typeface="Tahoma" panose="020B0604030504040204" pitchFamily="34" charset="0"/>
              </a:rPr>
              <a:t>20. . 22</a:t>
            </a:r>
            <a:endParaRPr lang="en-US" altLang="en-US" sz="2800">
              <a:latin typeface="Tahoma" panose="020B0604030504040204" pitchFamily="34" charset="0"/>
            </a:endParaRPr>
          </a:p>
        </p:txBody>
      </p:sp>
      <p:sp>
        <p:nvSpPr>
          <p:cNvPr id="66572" name="Rectangle 11">
            <a:extLst>
              <a:ext uri="{FF2B5EF4-FFF2-40B4-BE49-F238E27FC236}">
                <a16:creationId xmlns:a16="http://schemas.microsoft.com/office/drawing/2014/main" id="{FE3AE352-462A-4A3C-A836-E250E5340582}"/>
              </a:ext>
            </a:extLst>
          </p:cNvPr>
          <p:cNvSpPr>
            <a:spLocks noChangeArrowheads="1"/>
          </p:cNvSpPr>
          <p:nvPr/>
        </p:nvSpPr>
        <p:spPr bwMode="auto">
          <a:xfrm>
            <a:off x="838200" y="52578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b="0">
                <a:latin typeface="Tahoma" panose="020B0604030504040204" pitchFamily="34" charset="0"/>
              </a:rPr>
              <a:t>Quick sort chops up the list into smaller pieces</a:t>
            </a:r>
            <a:br>
              <a:rPr lang="en-US" altLang="en-US" sz="2800" b="0">
                <a:latin typeface="Tahoma" panose="020B0604030504040204" pitchFamily="34" charset="0"/>
              </a:rPr>
            </a:br>
            <a:r>
              <a:rPr lang="en-US" altLang="en-US" sz="2800" b="0">
                <a:latin typeface="Tahoma" panose="020B0604030504040204" pitchFamily="34" charset="0"/>
              </a:rPr>
              <a:t>as to avoid processing the whole list at once.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4279C90C-98A6-4907-BD37-22321BC0399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4" name="WordArt 2">
            <a:extLst>
              <a:ext uri="{FF2B5EF4-FFF2-40B4-BE49-F238E27FC236}">
                <a16:creationId xmlns:a16="http://schemas.microsoft.com/office/drawing/2014/main" id="{475114E2-21E4-4BDB-B3FC-D3E25F83B441}"/>
              </a:ext>
            </a:extLst>
          </p:cNvPr>
          <p:cNvSpPr>
            <a:spLocks noChangeArrowheads="1" noChangeShapeType="1" noTextEdit="1"/>
          </p:cNvSpPr>
          <p:nvPr/>
        </p:nvSpPr>
        <p:spPr bwMode="auto">
          <a:xfrm>
            <a:off x="914400" y="2438400"/>
            <a:ext cx="6553200" cy="2514600"/>
          </a:xfrm>
          <a:prstGeom prst="rect">
            <a:avLst/>
          </a:prstGeom>
        </p:spPr>
        <p:txBody>
          <a:bodyPr wrap="none" fromWordArt="1">
            <a:prstTxWarp prst="textPlain">
              <a:avLst>
                <a:gd name="adj" fmla="val 50000"/>
              </a:avLst>
            </a:prstTxWarp>
          </a:bodyPr>
          <a:lstStyle/>
          <a:p>
            <a:pPr algn="ctr"/>
            <a:r>
              <a:rPr lang="en-US" sz="3600" kern="10">
                <a:ln w="9525">
                  <a:solidFill>
                    <a:srgbClr val="FF0000"/>
                  </a:solidFill>
                  <a:round/>
                  <a:headEnd/>
                  <a:tailEnd/>
                </a:ln>
                <a:solidFill>
                  <a:srgbClr val="0000FF"/>
                </a:solidFill>
                <a:effectLst>
                  <a:outerShdw dist="563972" dir="14049741" sx="125000" sy="125000" algn="tl" rotWithShape="0">
                    <a:srgbClr val="C7DFD3"/>
                  </a:outerShdw>
                </a:effectLst>
                <a:latin typeface="Times New Roman" panose="02020603050405020304" pitchFamily="18" charset="0"/>
                <a:cs typeface="Times New Roman" panose="02020603050405020304" pitchFamily="18" charset="0"/>
              </a:rPr>
              <a:t>The Bubble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D87A154C-8D90-4559-A0A6-D773523AA85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7587" name="Text Box 2">
            <a:extLst>
              <a:ext uri="{FF2B5EF4-FFF2-40B4-BE49-F238E27FC236}">
                <a16:creationId xmlns:a16="http://schemas.microsoft.com/office/drawing/2014/main" id="{5397FD2E-2BDD-4CC1-8B6C-A0B2020BB51E}"/>
              </a:ext>
            </a:extLst>
          </p:cNvPr>
          <p:cNvSpPr txBox="1">
            <a:spLocks noChangeArrowheads="1"/>
          </p:cNvSpPr>
          <p:nvPr/>
        </p:nvSpPr>
        <p:spPr bwMode="auto">
          <a:xfrm>
            <a:off x="457200" y="1295400"/>
            <a:ext cx="857885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void</a:t>
            </a:r>
            <a:r>
              <a:rPr lang="en-US" altLang="en-US" sz="2800" b="0">
                <a:latin typeface="Tahoma" panose="020B0604030504040204" pitchFamily="34" charset="0"/>
              </a:rPr>
              <a:t> quickSort(Comparable[] stuff, </a:t>
            </a:r>
            <a:r>
              <a:rPr lang="en-US" altLang="en-US" sz="2800">
                <a:latin typeface="Tahoma" panose="020B0604030504040204" pitchFamily="34" charset="0"/>
              </a:rPr>
              <a:t>int</a:t>
            </a:r>
            <a:r>
              <a:rPr lang="en-US" altLang="en-US" sz="2800" b="0">
                <a:latin typeface="Tahoma" panose="020B0604030504040204" pitchFamily="34" charset="0"/>
              </a:rPr>
              <a:t> low, </a:t>
            </a:r>
            <a:r>
              <a:rPr lang="en-US" altLang="en-US" sz="2800">
                <a:latin typeface="Tahoma" panose="020B0604030504040204" pitchFamily="34" charset="0"/>
              </a:rPr>
              <a:t>int</a:t>
            </a:r>
            <a:r>
              <a:rPr lang="en-US" altLang="en-US" sz="2800" b="0">
                <a:latin typeface="Tahoma" panose="020B0604030504040204" pitchFamily="34" charset="0"/>
              </a:rPr>
              <a:t> high)</a:t>
            </a:r>
          </a:p>
          <a:p>
            <a:pPr>
              <a:spcBef>
                <a:spcPct val="0"/>
              </a:spcBef>
              <a:buFontTx/>
              <a:buNone/>
            </a:pPr>
            <a:r>
              <a:rPr lang="en-US" altLang="en-US" sz="2800" b="0">
                <a:latin typeface="Tahoma" panose="020B0604030504040204" pitchFamily="34" charset="0"/>
              </a:rPr>
              <a:t>{</a:t>
            </a:r>
          </a:p>
          <a:p>
            <a:pPr>
              <a:spcBef>
                <a:spcPct val="0"/>
              </a:spcBef>
              <a:buFontTx/>
              <a:buNone/>
            </a:pPr>
            <a:r>
              <a:rPr lang="en-US" altLang="en-US" sz="2800">
                <a:latin typeface="Tahoma" panose="020B0604030504040204" pitchFamily="34" charset="0"/>
              </a:rPr>
              <a:t>  if</a:t>
            </a:r>
            <a:r>
              <a:rPr lang="en-US" altLang="en-US" sz="2800" b="0">
                <a:latin typeface="Tahoma" panose="020B0604030504040204" pitchFamily="34" charset="0"/>
              </a:rPr>
              <a:t> (low &lt; high)</a:t>
            </a:r>
          </a:p>
          <a:p>
            <a:pPr>
              <a:spcBef>
                <a:spcPct val="0"/>
              </a:spcBef>
              <a:buFontTx/>
              <a:buNone/>
            </a:pPr>
            <a:r>
              <a:rPr lang="en-US" altLang="en-US" sz="2800" b="0">
                <a:latin typeface="Tahoma" panose="020B0604030504040204" pitchFamily="34" charset="0"/>
              </a:rPr>
              <a:t>  {</a:t>
            </a:r>
          </a:p>
          <a:p>
            <a:pPr>
              <a:spcBef>
                <a:spcPct val="0"/>
              </a:spcBef>
              <a:buFontTx/>
              <a:buNone/>
            </a:pPr>
            <a:r>
              <a:rPr lang="en-US" altLang="en-US" sz="2800">
                <a:latin typeface="Tahoma" panose="020B0604030504040204" pitchFamily="34" charset="0"/>
              </a:rPr>
              <a:t>    int</a:t>
            </a:r>
            <a:r>
              <a:rPr lang="en-US" altLang="en-US" sz="2800" b="0">
                <a:latin typeface="Tahoma" panose="020B0604030504040204" pitchFamily="34" charset="0"/>
              </a:rPr>
              <a:t> spot = partition(stuff, low, high);</a:t>
            </a:r>
          </a:p>
          <a:p>
            <a:pPr>
              <a:spcBef>
                <a:spcPct val="0"/>
              </a:spcBef>
              <a:buFontTx/>
              <a:buNone/>
            </a:pPr>
            <a:r>
              <a:rPr lang="en-US" altLang="en-US" sz="2800" b="0">
                <a:latin typeface="Tahoma" panose="020B0604030504040204" pitchFamily="34" charset="0"/>
              </a:rPr>
              <a:t>    quickSort(stuff, low, spot);</a:t>
            </a:r>
          </a:p>
          <a:p>
            <a:pPr>
              <a:spcBef>
                <a:spcPct val="0"/>
              </a:spcBef>
              <a:buFontTx/>
              <a:buNone/>
            </a:pPr>
            <a:r>
              <a:rPr lang="en-US" altLang="en-US" sz="2800" b="0">
                <a:latin typeface="Tahoma" panose="020B0604030504040204" pitchFamily="34" charset="0"/>
              </a:rPr>
              <a:t>    quickSort(stuff, spot+1, high);</a:t>
            </a:r>
          </a:p>
          <a:p>
            <a:pPr>
              <a:spcBef>
                <a:spcPct val="0"/>
              </a:spcBef>
              <a:buFontTx/>
              <a:buNone/>
            </a:pPr>
            <a:r>
              <a:rPr lang="en-US" altLang="en-US" sz="2800" b="0">
                <a:latin typeface="Tahoma" panose="020B0604030504040204" pitchFamily="34" charset="0"/>
              </a:rPr>
              <a:t>  }</a:t>
            </a:r>
          </a:p>
          <a:p>
            <a:pPr>
              <a:spcBef>
                <a:spcPct val="0"/>
              </a:spcBef>
              <a:buFontTx/>
              <a:buNone/>
            </a:pPr>
            <a:r>
              <a:rPr lang="en-US" altLang="en-US" sz="2800" b="0">
                <a:latin typeface="Tahoma" panose="020B0604030504040204" pitchFamily="34" charset="0"/>
              </a:rPr>
              <a:t>}</a:t>
            </a:r>
          </a:p>
          <a:p>
            <a:pPr>
              <a:spcBef>
                <a:spcPct val="0"/>
              </a:spcBef>
              <a:buFontTx/>
              <a:buNone/>
            </a:pPr>
            <a:endParaRPr lang="en-US" altLang="en-US" sz="2800" b="0">
              <a:latin typeface="Tahoma" panose="020B0604030504040204" pitchFamily="34" charset="0"/>
            </a:endParaRPr>
          </a:p>
          <a:p>
            <a:pPr>
              <a:spcBef>
                <a:spcPct val="0"/>
              </a:spcBef>
              <a:buFontTx/>
              <a:buNone/>
            </a:pPr>
            <a:r>
              <a:rPr lang="en-US" altLang="en-US" sz="2800">
                <a:solidFill>
                  <a:srgbClr val="FF3300"/>
                </a:solidFill>
                <a:latin typeface="Tahoma" panose="020B0604030504040204" pitchFamily="34" charset="0"/>
              </a:rPr>
              <a:t>Arrays.sort( ) uses the quickSort </a:t>
            </a:r>
          </a:p>
          <a:p>
            <a:pPr>
              <a:spcBef>
                <a:spcPct val="0"/>
              </a:spcBef>
              <a:buFontTx/>
              <a:buNone/>
            </a:pPr>
            <a:r>
              <a:rPr lang="en-US" altLang="en-US" sz="2800">
                <a:solidFill>
                  <a:srgbClr val="FF3300"/>
                </a:solidFill>
                <a:latin typeface="Tahoma" panose="020B0604030504040204" pitchFamily="34" charset="0"/>
              </a:rPr>
              <a:t>					if sorting primitives.</a:t>
            </a:r>
          </a:p>
        </p:txBody>
      </p:sp>
      <p:sp>
        <p:nvSpPr>
          <p:cNvPr id="67588" name="WordArt 3">
            <a:extLst>
              <a:ext uri="{FF2B5EF4-FFF2-40B4-BE49-F238E27FC236}">
                <a16:creationId xmlns:a16="http://schemas.microsoft.com/office/drawing/2014/main" id="{DA0EAFAF-E747-4AB6-8FA2-0BBCFAD83055}"/>
              </a:ext>
            </a:extLst>
          </p:cNvPr>
          <p:cNvSpPr>
            <a:spLocks noChangeArrowheads="1" noChangeShapeType="1" noTextEdit="1"/>
          </p:cNvSpPr>
          <p:nvPr/>
        </p:nvSpPr>
        <p:spPr bwMode="auto">
          <a:xfrm>
            <a:off x="1828800" y="457200"/>
            <a:ext cx="47244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quickSort  Algorithm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903778-3894-49E6-A5DD-3B46B64DD736}"/>
              </a:ext>
            </a:extLst>
          </p:cNvPr>
          <p:cNvSpPr>
            <a:spLocks noGrp="1"/>
          </p:cNvSpPr>
          <p:nvPr>
            <p:ph type="ftr" sz="quarter" idx="12"/>
          </p:nvPr>
        </p:nvSpPr>
        <p:spPr/>
        <p:txBody>
          <a:body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pic>
        <p:nvPicPr>
          <p:cNvPr id="68611" name="Picture 2">
            <a:extLst>
              <a:ext uri="{FF2B5EF4-FFF2-40B4-BE49-F238E27FC236}">
                <a16:creationId xmlns:a16="http://schemas.microsoft.com/office/drawing/2014/main" id="{8DB969E6-BBAA-4D58-BD97-FF83D92A8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52963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2" name="WordArt 2">
            <a:extLst>
              <a:ext uri="{FF2B5EF4-FFF2-40B4-BE49-F238E27FC236}">
                <a16:creationId xmlns:a16="http://schemas.microsoft.com/office/drawing/2014/main" id="{955D4FD9-04E0-4F87-B341-F54391D4F621}"/>
              </a:ext>
            </a:extLst>
          </p:cNvPr>
          <p:cNvSpPr>
            <a:spLocks noChangeArrowheads="1" noChangeShapeType="1" noTextEdit="1"/>
          </p:cNvSpPr>
          <p:nvPr/>
        </p:nvSpPr>
        <p:spPr bwMode="auto">
          <a:xfrm>
            <a:off x="2057400" y="228600"/>
            <a:ext cx="4489450" cy="442913"/>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partition Algorithm</a:t>
            </a:r>
          </a:p>
        </p:txBody>
      </p:sp>
      <p:sp>
        <p:nvSpPr>
          <p:cNvPr id="3" name="Rectangle 2">
            <a:extLst>
              <a:ext uri="{FF2B5EF4-FFF2-40B4-BE49-F238E27FC236}">
                <a16:creationId xmlns:a16="http://schemas.microsoft.com/office/drawing/2014/main" id="{4E9828E1-C5E7-44BA-ABE2-826DB07BDA0B}"/>
              </a:ext>
            </a:extLst>
          </p:cNvPr>
          <p:cNvSpPr/>
          <p:nvPr/>
        </p:nvSpPr>
        <p:spPr>
          <a:xfrm>
            <a:off x="2038350" y="1143000"/>
            <a:ext cx="4508500" cy="523875"/>
          </a:xfrm>
          <a:prstGeom prst="rect">
            <a:avLst/>
          </a:prstGeom>
        </p:spPr>
        <p:txBody>
          <a:bodyPr>
            <a:spAutoFit/>
          </a:bodyPr>
          <a:lstStyle/>
          <a:p>
            <a:pPr>
              <a:defRPr/>
            </a:pPr>
            <a:r>
              <a:rPr lang="en-US" b="0">
                <a:solidFill>
                  <a:schemeClr val="accent5">
                    <a:lumMod val="50000"/>
                  </a:schemeClr>
                </a:solidFill>
                <a:latin typeface="Arial Black" pitchFamily="34" charset="0"/>
                <a:cs typeface="Courier New" pitchFamily="49" charset="0"/>
              </a:rPr>
              <a:t>4, 1, 2, 7, 5, -1, 8, 0, 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82C4BB29-BF91-453A-B59C-5E6F738B460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9635" name="WordArt 2">
            <a:extLst>
              <a:ext uri="{FF2B5EF4-FFF2-40B4-BE49-F238E27FC236}">
                <a16:creationId xmlns:a16="http://schemas.microsoft.com/office/drawing/2014/main" id="{68B89696-550B-48DD-A5F2-F9A7012ABB17}"/>
              </a:ext>
            </a:extLst>
          </p:cNvPr>
          <p:cNvSpPr>
            <a:spLocks noChangeArrowheads="1" noChangeShapeType="1" noTextEdit="1"/>
          </p:cNvSpPr>
          <p:nvPr/>
        </p:nvSpPr>
        <p:spPr bwMode="auto">
          <a:xfrm>
            <a:off x="1530350" y="304800"/>
            <a:ext cx="54102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partition Algorithm</a:t>
            </a:r>
          </a:p>
        </p:txBody>
      </p:sp>
      <p:sp>
        <p:nvSpPr>
          <p:cNvPr id="69636" name="Text Box 3">
            <a:extLst>
              <a:ext uri="{FF2B5EF4-FFF2-40B4-BE49-F238E27FC236}">
                <a16:creationId xmlns:a16="http://schemas.microsoft.com/office/drawing/2014/main" id="{5F847307-A603-4CA5-8448-E6B9919735F2}"/>
              </a:ext>
            </a:extLst>
          </p:cNvPr>
          <p:cNvSpPr txBox="1">
            <a:spLocks noChangeArrowheads="1"/>
          </p:cNvSpPr>
          <p:nvPr/>
        </p:nvSpPr>
        <p:spPr bwMode="auto">
          <a:xfrm>
            <a:off x="914400" y="990600"/>
            <a:ext cx="710565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int</a:t>
            </a:r>
            <a:r>
              <a:rPr lang="en-US" altLang="en-US" sz="2400" b="0">
                <a:latin typeface="Tahoma" panose="020B0604030504040204" pitchFamily="34" charset="0"/>
              </a:rPr>
              <a:t> partition(Comparable[] stuff, </a:t>
            </a:r>
            <a:r>
              <a:rPr lang="en-US" altLang="en-US" sz="2400">
                <a:latin typeface="Tahoma" panose="020B0604030504040204" pitchFamily="34" charset="0"/>
              </a:rPr>
              <a:t>int</a:t>
            </a:r>
            <a:r>
              <a:rPr lang="en-US" altLang="en-US" sz="2400" b="0">
                <a:latin typeface="Tahoma" panose="020B0604030504040204" pitchFamily="34" charset="0"/>
              </a:rPr>
              <a:t> low, </a:t>
            </a:r>
            <a:r>
              <a:rPr lang="en-US" altLang="en-US" sz="2400">
                <a:latin typeface="Tahoma" panose="020B0604030504040204" pitchFamily="34" charset="0"/>
              </a:rPr>
              <a:t>int</a:t>
            </a:r>
            <a:r>
              <a:rPr lang="en-US" altLang="en-US" sz="2400" b="0">
                <a:latin typeface="Tahoma" panose="020B0604030504040204" pitchFamily="34" charset="0"/>
              </a:rPr>
              <a:t> high) </a:t>
            </a:r>
          </a:p>
          <a:p>
            <a:pPr>
              <a:spcBef>
                <a:spcPct val="0"/>
              </a:spcBef>
              <a:buFontTx/>
              <a:buNone/>
            </a:pPr>
            <a:r>
              <a:rPr lang="en-US" altLang="en-US" sz="2400" b="0">
                <a:latin typeface="Tahoma" panose="020B0604030504040204" pitchFamily="34" charset="0"/>
              </a:rPr>
              <a:t>{</a:t>
            </a:r>
          </a:p>
          <a:p>
            <a:pPr>
              <a:spcBef>
                <a:spcPct val="0"/>
              </a:spcBef>
              <a:buFontTx/>
              <a:buNone/>
            </a:pPr>
            <a:r>
              <a:rPr lang="en-US" altLang="en-US" sz="2400" b="0">
                <a:latin typeface="Tahoma" panose="020B0604030504040204" pitchFamily="34" charset="0"/>
              </a:rPr>
              <a:t>  Comparable pivot = stuff[low]; </a:t>
            </a:r>
          </a:p>
          <a:p>
            <a:pPr>
              <a:spcBef>
                <a:spcPct val="0"/>
              </a:spcBef>
              <a:buFontTx/>
              <a:buNone/>
            </a:pPr>
            <a:r>
              <a:rPr lang="en-US" altLang="en-US" sz="2400">
                <a:latin typeface="Tahoma" panose="020B0604030504040204" pitchFamily="34" charset="0"/>
              </a:rPr>
              <a:t>  int </a:t>
            </a:r>
            <a:r>
              <a:rPr lang="en-US" altLang="en-US" sz="2400" b="0">
                <a:latin typeface="Tahoma" panose="020B0604030504040204" pitchFamily="34" charset="0"/>
              </a:rPr>
              <a:t>bot = low-1; </a:t>
            </a:r>
          </a:p>
          <a:p>
            <a:pPr>
              <a:spcBef>
                <a:spcPct val="0"/>
              </a:spcBef>
              <a:buFontTx/>
              <a:buNone/>
            </a:pPr>
            <a:r>
              <a:rPr lang="en-US" altLang="en-US" sz="2400">
                <a:latin typeface="Tahoma" panose="020B0604030504040204" pitchFamily="34" charset="0"/>
              </a:rPr>
              <a:t>  int</a:t>
            </a:r>
            <a:r>
              <a:rPr lang="en-US" altLang="en-US" sz="2400" b="0">
                <a:latin typeface="Tahoma" panose="020B0604030504040204" pitchFamily="34" charset="0"/>
              </a:rPr>
              <a:t> top = high+1;		</a:t>
            </a:r>
          </a:p>
          <a:p>
            <a:pPr>
              <a:spcBef>
                <a:spcPct val="0"/>
              </a:spcBef>
              <a:buFontTx/>
              <a:buNone/>
            </a:pPr>
            <a:r>
              <a:rPr lang="en-US" altLang="en-US" sz="2400">
                <a:latin typeface="Tahoma" panose="020B0604030504040204" pitchFamily="34" charset="0"/>
              </a:rPr>
              <a:t>  while</a:t>
            </a:r>
            <a:r>
              <a:rPr lang="en-US" altLang="en-US" sz="2400" b="0">
                <a:latin typeface="Tahoma" panose="020B0604030504040204" pitchFamily="34" charset="0"/>
              </a:rPr>
              <a:t>(bot&lt;top) {	</a:t>
            </a:r>
          </a:p>
          <a:p>
            <a:pPr>
              <a:spcBef>
                <a:spcPct val="0"/>
              </a:spcBef>
              <a:buFontTx/>
              <a:buNone/>
            </a:pPr>
            <a:r>
              <a:rPr lang="en-US" altLang="en-US" sz="2400">
                <a:latin typeface="Tahoma" panose="020B0604030504040204" pitchFamily="34" charset="0"/>
              </a:rPr>
              <a:t>    while</a:t>
            </a:r>
            <a:r>
              <a:rPr lang="en-US" altLang="en-US" sz="2400" b="0">
                <a:latin typeface="Tahoma" panose="020B0604030504040204" pitchFamily="34" charset="0"/>
              </a:rPr>
              <a:t> (stuff[--top].</a:t>
            </a:r>
            <a:r>
              <a:rPr lang="en-US" altLang="en-US" sz="2400">
                <a:solidFill>
                  <a:srgbClr val="FF3300"/>
                </a:solidFill>
                <a:latin typeface="Tahoma" panose="020B0604030504040204" pitchFamily="34" charset="0"/>
              </a:rPr>
              <a:t>compareTo</a:t>
            </a:r>
            <a:r>
              <a:rPr lang="en-US" altLang="en-US" sz="2400" b="0">
                <a:latin typeface="Tahoma" panose="020B0604030504040204" pitchFamily="34" charset="0"/>
              </a:rPr>
              <a:t>(pivot) &gt; 0); </a:t>
            </a:r>
          </a:p>
          <a:p>
            <a:pPr>
              <a:spcBef>
                <a:spcPct val="0"/>
              </a:spcBef>
              <a:buFontTx/>
              <a:buNone/>
            </a:pPr>
            <a:r>
              <a:rPr lang="en-US" altLang="en-US" sz="2400">
                <a:latin typeface="Tahoma" panose="020B0604030504040204" pitchFamily="34" charset="0"/>
              </a:rPr>
              <a:t>    while</a:t>
            </a:r>
            <a:r>
              <a:rPr lang="en-US" altLang="en-US" sz="2400" b="0">
                <a:latin typeface="Tahoma" panose="020B0604030504040204" pitchFamily="34" charset="0"/>
              </a:rPr>
              <a:t> (stuff[++bot].</a:t>
            </a:r>
            <a:r>
              <a:rPr lang="en-US" altLang="en-US" sz="2400">
                <a:solidFill>
                  <a:srgbClr val="FF3300"/>
                </a:solidFill>
                <a:latin typeface="Tahoma" panose="020B0604030504040204" pitchFamily="34" charset="0"/>
              </a:rPr>
              <a:t>compareTo</a:t>
            </a:r>
            <a:r>
              <a:rPr lang="en-US" altLang="en-US" sz="2400" b="0">
                <a:latin typeface="Tahoma" panose="020B0604030504040204" pitchFamily="34" charset="0"/>
              </a:rPr>
              <a:t>(pivot) &lt; 0);</a:t>
            </a:r>
          </a:p>
          <a:p>
            <a:pPr>
              <a:spcBef>
                <a:spcPct val="0"/>
              </a:spcBef>
              <a:buFontTx/>
              <a:buNone/>
            </a:pPr>
            <a:r>
              <a:rPr lang="en-US" altLang="en-US" sz="2400">
                <a:latin typeface="Tahoma" panose="020B0604030504040204" pitchFamily="34" charset="0"/>
              </a:rPr>
              <a:t>    if</a:t>
            </a:r>
            <a:r>
              <a:rPr lang="en-US" altLang="en-US" sz="2400" b="0">
                <a:latin typeface="Tahoma" panose="020B0604030504040204" pitchFamily="34" charset="0"/>
              </a:rPr>
              <a:t>(bot &gt;= top)</a:t>
            </a:r>
          </a:p>
          <a:p>
            <a:pPr>
              <a:spcBef>
                <a:spcPct val="0"/>
              </a:spcBef>
              <a:buFontTx/>
              <a:buNone/>
            </a:pPr>
            <a:r>
              <a:rPr lang="en-US" altLang="en-US" sz="2400">
                <a:latin typeface="Tahoma" panose="020B0604030504040204" pitchFamily="34" charset="0"/>
              </a:rPr>
              <a:t>      return</a:t>
            </a:r>
            <a:r>
              <a:rPr lang="en-US" altLang="en-US" sz="2400" b="0">
                <a:latin typeface="Tahoma" panose="020B0604030504040204" pitchFamily="34" charset="0"/>
              </a:rPr>
              <a:t> top;</a:t>
            </a:r>
          </a:p>
          <a:p>
            <a:pPr>
              <a:spcBef>
                <a:spcPct val="0"/>
              </a:spcBef>
              <a:buFontTx/>
              <a:buNone/>
            </a:pPr>
            <a:r>
              <a:rPr lang="en-US" altLang="en-US" sz="2400" b="0">
                <a:latin typeface="Tahoma" panose="020B0604030504040204" pitchFamily="34" charset="0"/>
              </a:rPr>
              <a:t>    Comparable temp = stuff[bot];</a:t>
            </a:r>
          </a:p>
          <a:p>
            <a:pPr>
              <a:spcBef>
                <a:spcPct val="0"/>
              </a:spcBef>
              <a:buFontTx/>
              <a:buNone/>
            </a:pPr>
            <a:r>
              <a:rPr lang="en-US" altLang="en-US" sz="2400" b="0">
                <a:latin typeface="Tahoma" panose="020B0604030504040204" pitchFamily="34" charset="0"/>
              </a:rPr>
              <a:t>    stuff[bot] = stuff[top];</a:t>
            </a:r>
          </a:p>
          <a:p>
            <a:pPr>
              <a:spcBef>
                <a:spcPct val="0"/>
              </a:spcBef>
              <a:buFontTx/>
              <a:buNone/>
            </a:pPr>
            <a:r>
              <a:rPr lang="en-US" altLang="en-US" sz="2400" b="0">
                <a:latin typeface="Tahoma" panose="020B0604030504040204" pitchFamily="34" charset="0"/>
              </a:rPr>
              <a:t>    stuff[top] = temp;</a:t>
            </a:r>
          </a:p>
          <a:p>
            <a:pPr>
              <a:spcBef>
                <a:spcPct val="0"/>
              </a:spcBef>
              <a:buFontTx/>
              <a:buNone/>
            </a:pPr>
            <a:r>
              <a:rPr lang="en-US" altLang="en-US" sz="2400" b="0">
                <a:latin typeface="Tahoma" panose="020B0604030504040204" pitchFamily="34" charset="0"/>
              </a:rPr>
              <a:t>  }</a:t>
            </a:r>
          </a:p>
          <a:p>
            <a:pPr>
              <a:spcBef>
                <a:spcPct val="0"/>
              </a:spcBef>
              <a:buFontTx/>
              <a:buNone/>
            </a:pPr>
            <a:r>
              <a:rPr lang="en-US" altLang="en-US" sz="2400" b="0">
                <a:latin typeface="Tahoma" panose="020B0604030504040204" pitchFamily="34"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a:extLst>
              <a:ext uri="{FF2B5EF4-FFF2-40B4-BE49-F238E27FC236}">
                <a16:creationId xmlns:a16="http://schemas.microsoft.com/office/drawing/2014/main" id="{44F19210-2F69-4A1A-81EC-01FD820A54A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1683" name="WordArt 2">
            <a:extLst>
              <a:ext uri="{FF2B5EF4-FFF2-40B4-BE49-F238E27FC236}">
                <a16:creationId xmlns:a16="http://schemas.microsoft.com/office/drawing/2014/main" id="{D9D27D49-7CB9-4BBF-96AF-91E7FABA75C4}"/>
              </a:ext>
            </a:extLst>
          </p:cNvPr>
          <p:cNvSpPr>
            <a:spLocks noChangeArrowheads="1" noChangeShapeType="1" noTextEdit="1"/>
          </p:cNvSpPr>
          <p:nvPr/>
        </p:nvSpPr>
        <p:spPr bwMode="auto">
          <a:xfrm>
            <a:off x="838200" y="609600"/>
            <a:ext cx="7162800" cy="914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8000"/>
                </a:solidFill>
                <a:effectLst>
                  <a:outerShdw dist="35921" dir="2700000" algn="ctr" rotWithShape="0">
                    <a:srgbClr val="C0C0C0"/>
                  </a:outerShdw>
                </a:effectLst>
                <a:latin typeface="Impact" panose="020B0806030902050204" pitchFamily="34" charset="0"/>
              </a:rPr>
              <a:t>Quick Sort in Action</a:t>
            </a:r>
          </a:p>
        </p:txBody>
      </p:sp>
      <p:sp>
        <p:nvSpPr>
          <p:cNvPr id="71684" name="Text Box 3">
            <a:extLst>
              <a:ext uri="{FF2B5EF4-FFF2-40B4-BE49-F238E27FC236}">
                <a16:creationId xmlns:a16="http://schemas.microsoft.com/office/drawing/2014/main" id="{854A043E-988B-4DA5-8E7E-12B2A81F0C56}"/>
              </a:ext>
            </a:extLst>
          </p:cNvPr>
          <p:cNvSpPr txBox="1">
            <a:spLocks noChangeArrowheads="1"/>
          </p:cNvSpPr>
          <p:nvPr/>
        </p:nvSpPr>
        <p:spPr bwMode="auto">
          <a:xfrm>
            <a:off x="1066800" y="1905000"/>
            <a:ext cx="6934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CC0000"/>
                </a:solidFill>
                <a:latin typeface="Tahoma" panose="020B0604030504040204" pitchFamily="34" charset="0"/>
              </a:rPr>
              <a:t>Original List </a:t>
            </a:r>
          </a:p>
          <a:p>
            <a:pPr>
              <a:spcBef>
                <a:spcPct val="0"/>
              </a:spcBef>
              <a:buFontTx/>
              <a:buNone/>
            </a:pPr>
            <a:r>
              <a:rPr lang="en-US" altLang="en-US" sz="2800">
                <a:latin typeface="Tahoma" panose="020B0604030504040204" pitchFamily="34" charset="0"/>
              </a:rPr>
              <a:t>Integer[] ray = {90,40,20,30,10,67};</a:t>
            </a: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pass 1  -  </a:t>
            </a:r>
            <a:r>
              <a:rPr lang="en-US" altLang="en-US" sz="2800">
                <a:solidFill>
                  <a:schemeClr val="accent2"/>
                </a:solidFill>
                <a:latin typeface="Tahoma" panose="020B0604030504040204" pitchFamily="34" charset="0"/>
              </a:rPr>
              <a:t>67</a:t>
            </a:r>
            <a:r>
              <a:rPr lang="en-US" altLang="en-US" sz="2800">
                <a:latin typeface="Tahoma" panose="020B0604030504040204" pitchFamily="34" charset="0"/>
              </a:rPr>
              <a:t>  40  20  30  10  </a:t>
            </a:r>
            <a:r>
              <a:rPr lang="en-US" altLang="en-US" sz="2800">
                <a:solidFill>
                  <a:schemeClr val="accent2"/>
                </a:solidFill>
                <a:latin typeface="Tahoma" panose="020B0604030504040204" pitchFamily="34" charset="0"/>
              </a:rPr>
              <a:t>90</a:t>
            </a:r>
          </a:p>
          <a:p>
            <a:pPr>
              <a:spcBef>
                <a:spcPct val="0"/>
              </a:spcBef>
              <a:buFontTx/>
              <a:buNone/>
            </a:pPr>
            <a:r>
              <a:rPr lang="en-US" altLang="en-US" sz="2800">
                <a:latin typeface="Tahoma" panose="020B0604030504040204" pitchFamily="34" charset="0"/>
              </a:rPr>
              <a:t>pass 2  -  </a:t>
            </a:r>
            <a:r>
              <a:rPr lang="en-US" altLang="en-US" sz="2800">
                <a:solidFill>
                  <a:schemeClr val="accent2"/>
                </a:solidFill>
                <a:latin typeface="Tahoma" panose="020B0604030504040204" pitchFamily="34" charset="0"/>
              </a:rPr>
              <a:t>10</a:t>
            </a:r>
            <a:r>
              <a:rPr lang="en-US" altLang="en-US" sz="2800">
                <a:latin typeface="Tahoma" panose="020B0604030504040204" pitchFamily="34" charset="0"/>
              </a:rPr>
              <a:t>  40  20  30  </a:t>
            </a:r>
            <a:r>
              <a:rPr lang="en-US" altLang="en-US" sz="2800">
                <a:solidFill>
                  <a:schemeClr val="accent2"/>
                </a:solidFill>
                <a:latin typeface="Tahoma" panose="020B0604030504040204" pitchFamily="34" charset="0"/>
              </a:rPr>
              <a:t>67</a:t>
            </a:r>
            <a:r>
              <a:rPr lang="en-US" altLang="en-US" sz="2800">
                <a:latin typeface="Tahoma" panose="020B0604030504040204" pitchFamily="34" charset="0"/>
              </a:rPr>
              <a:t>  90</a:t>
            </a:r>
          </a:p>
          <a:p>
            <a:pPr>
              <a:spcBef>
                <a:spcPct val="0"/>
              </a:spcBef>
              <a:buFontTx/>
              <a:buNone/>
            </a:pPr>
            <a:r>
              <a:rPr lang="en-US" altLang="en-US" sz="2800">
                <a:latin typeface="Tahoma" panose="020B0604030504040204" pitchFamily="34" charset="0"/>
              </a:rPr>
              <a:t>pass 3  -  10  40  20  30  67  90</a:t>
            </a:r>
          </a:p>
          <a:p>
            <a:pPr>
              <a:spcBef>
                <a:spcPct val="0"/>
              </a:spcBef>
              <a:buFontTx/>
              <a:buNone/>
            </a:pPr>
            <a:r>
              <a:rPr lang="en-US" altLang="en-US" sz="2800">
                <a:latin typeface="Tahoma" panose="020B0604030504040204" pitchFamily="34" charset="0"/>
              </a:rPr>
              <a:t>pass 4  -  10  </a:t>
            </a:r>
            <a:r>
              <a:rPr lang="en-US" altLang="en-US" sz="2800">
                <a:solidFill>
                  <a:schemeClr val="accent2"/>
                </a:solidFill>
                <a:latin typeface="Tahoma" panose="020B0604030504040204" pitchFamily="34" charset="0"/>
              </a:rPr>
              <a:t>30</a:t>
            </a:r>
            <a:r>
              <a:rPr lang="en-US" altLang="en-US" sz="2800">
                <a:latin typeface="Tahoma" panose="020B0604030504040204" pitchFamily="34" charset="0"/>
              </a:rPr>
              <a:t>  20  </a:t>
            </a:r>
            <a:r>
              <a:rPr lang="en-US" altLang="en-US" sz="2800">
                <a:solidFill>
                  <a:schemeClr val="accent2"/>
                </a:solidFill>
                <a:latin typeface="Tahoma" panose="020B0604030504040204" pitchFamily="34" charset="0"/>
              </a:rPr>
              <a:t>40</a:t>
            </a:r>
            <a:r>
              <a:rPr lang="en-US" altLang="en-US" sz="2800">
                <a:latin typeface="Tahoma" panose="020B0604030504040204" pitchFamily="34" charset="0"/>
              </a:rPr>
              <a:t>  67  90</a:t>
            </a:r>
          </a:p>
          <a:p>
            <a:pPr>
              <a:spcBef>
                <a:spcPct val="0"/>
              </a:spcBef>
              <a:buFontTx/>
              <a:buNone/>
            </a:pPr>
            <a:r>
              <a:rPr lang="en-US" altLang="en-US" sz="2800">
                <a:latin typeface="Tahoma" panose="020B0604030504040204" pitchFamily="34" charset="0"/>
              </a:rPr>
              <a:t>pass 5  -  10  20  30  40  67  90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33E1B36D-E2FF-4D8B-AF91-C60FD3D0963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2707" name="WordArt 2">
            <a:extLst>
              <a:ext uri="{FF2B5EF4-FFF2-40B4-BE49-F238E27FC236}">
                <a16:creationId xmlns:a16="http://schemas.microsoft.com/office/drawing/2014/main" id="{C00BD965-B5F4-45A0-B80D-D1B1114DE47A}"/>
              </a:ext>
            </a:extLst>
          </p:cNvPr>
          <p:cNvSpPr>
            <a:spLocks noChangeArrowheads="1" noChangeShapeType="1" noTextEdit="1"/>
          </p:cNvSpPr>
          <p:nvPr/>
        </p:nvSpPr>
        <p:spPr bwMode="auto">
          <a:xfrm>
            <a:off x="2514600" y="4191000"/>
            <a:ext cx="41910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00FF"/>
                </a:solidFill>
                <a:effectLst>
                  <a:outerShdw dist="35921" dir="2700000" algn="ctr" rotWithShape="0">
                    <a:srgbClr val="C0C0C0"/>
                  </a:outerShdw>
                </a:effectLst>
                <a:latin typeface="Impact" panose="020B0806030902050204" pitchFamily="34" charset="0"/>
              </a:rPr>
              <a:t>Partition</a:t>
            </a:r>
          </a:p>
        </p:txBody>
      </p:sp>
      <p:sp>
        <p:nvSpPr>
          <p:cNvPr id="72708" name="WordArt 4">
            <a:extLst>
              <a:ext uri="{FF2B5EF4-FFF2-40B4-BE49-F238E27FC236}">
                <a16:creationId xmlns:a16="http://schemas.microsoft.com/office/drawing/2014/main" id="{3C8C4E72-52D4-489F-AB92-31271C5B71B5}"/>
              </a:ext>
            </a:extLst>
          </p:cNvPr>
          <p:cNvSpPr>
            <a:spLocks noChangeArrowheads="1" noChangeShapeType="1" noTextEdit="1"/>
          </p:cNvSpPr>
          <p:nvPr/>
        </p:nvSpPr>
        <p:spPr bwMode="auto">
          <a:xfrm>
            <a:off x="2362200" y="1600200"/>
            <a:ext cx="4419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00FF"/>
                </a:solidFill>
                <a:effectLst>
                  <a:outerShdw dist="35921" dir="2700000" algn="ctr" rotWithShape="0">
                    <a:srgbClr val="C0C0C0"/>
                  </a:outerShdw>
                </a:effectLst>
                <a:latin typeface="Impact" panose="020B0806030902050204" pitchFamily="34" charset="0"/>
              </a:rPr>
              <a:t>quickSort</a:t>
            </a:r>
          </a:p>
        </p:txBody>
      </p:sp>
      <p:sp>
        <p:nvSpPr>
          <p:cNvPr id="72709" name="Text Box 5">
            <a:extLst>
              <a:ext uri="{FF2B5EF4-FFF2-40B4-BE49-F238E27FC236}">
                <a16:creationId xmlns:a16="http://schemas.microsoft.com/office/drawing/2014/main" id="{60D9B08E-6197-46C9-986E-4E8452E8A94F}"/>
              </a:ext>
            </a:extLst>
          </p:cNvPr>
          <p:cNvSpPr txBox="1">
            <a:spLocks noChangeArrowheads="1"/>
          </p:cNvSpPr>
          <p:nvPr/>
        </p:nvSpPr>
        <p:spPr bwMode="auto">
          <a:xfrm>
            <a:off x="685800" y="533400"/>
            <a:ext cx="8001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The quickSort has a N*Log</a:t>
            </a:r>
            <a:r>
              <a:rPr lang="en-US" altLang="en-US" sz="2800" baseline="-25000">
                <a:latin typeface="Tahoma" panose="020B0604030504040204" pitchFamily="34" charset="0"/>
              </a:rPr>
              <a:t>2</a:t>
            </a:r>
            <a:r>
              <a:rPr lang="en-US" altLang="en-US" sz="2800">
                <a:latin typeface="Tahoma" panose="020B0604030504040204" pitchFamily="34" charset="0"/>
              </a:rPr>
              <a:t>N BigO.  </a:t>
            </a: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The quickSort method alone has a Log</a:t>
            </a:r>
            <a:r>
              <a:rPr lang="en-US" altLang="en-US" sz="2800" baseline="-25000">
                <a:latin typeface="Tahoma" panose="020B0604030504040204" pitchFamily="34" charset="0"/>
              </a:rPr>
              <a:t>2</a:t>
            </a:r>
            <a:r>
              <a:rPr lang="en-US" altLang="en-US" sz="2800">
                <a:latin typeface="Tahoma" panose="020B0604030504040204" pitchFamily="34" charset="0"/>
              </a:rPr>
              <a:t>N run time, but cannot be run without the partition method.</a:t>
            </a: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The partition method alone has an N run time and can be run without the quickSort method.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a:extLst>
              <a:ext uri="{FF2B5EF4-FFF2-40B4-BE49-F238E27FC236}">
                <a16:creationId xmlns:a16="http://schemas.microsoft.com/office/drawing/2014/main" id="{31307DBD-1FF2-4344-9243-9426C9441ED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10946" name="WordArt 2">
            <a:extLst>
              <a:ext uri="{FF2B5EF4-FFF2-40B4-BE49-F238E27FC236}">
                <a16:creationId xmlns:a16="http://schemas.microsoft.com/office/drawing/2014/main" id="{42E61334-D36C-4FE5-BAB2-3297E5CE16DF}"/>
              </a:ext>
            </a:extLst>
          </p:cNvPr>
          <p:cNvSpPr>
            <a:spLocks noChangeArrowheads="1" noChangeShapeType="1" noTextEdit="1"/>
          </p:cNvSpPr>
          <p:nvPr/>
        </p:nvSpPr>
        <p:spPr bwMode="auto">
          <a:xfrm>
            <a:off x="685800" y="1295400"/>
            <a:ext cx="7162800" cy="3733800"/>
          </a:xfrm>
          <a:prstGeom prst="rect">
            <a:avLst/>
          </a:prstGeom>
        </p:spPr>
        <p:txBody>
          <a:bodyPr wrap="none" fromWordArt="1">
            <a:prstTxWarp prst="textDoubleWave1">
              <a:avLst>
                <a:gd name="adj1" fmla="val 6500"/>
                <a:gd name="adj2" fmla="val 0"/>
              </a:avLst>
            </a:prstTxWarp>
          </a:bodyPr>
          <a:lstStyle/>
          <a:p>
            <a:pPr algn="ctr"/>
            <a:r>
              <a:rPr lang="en-US" sz="3600" kern="10" spc="-360">
                <a:ln w="12700">
                  <a:solidFill>
                    <a:srgbClr val="000099"/>
                  </a:solidFill>
                  <a:round/>
                  <a:headEnd/>
                  <a:tailEnd/>
                </a:ln>
                <a:solidFill>
                  <a:srgbClr val="33CCFF"/>
                </a:solidFill>
                <a:effectLst>
                  <a:outerShdw dist="125724" dir="18900000" algn="ctr" rotWithShape="0">
                    <a:srgbClr val="000099"/>
                  </a:outerShdw>
                </a:effectLst>
                <a:latin typeface="Impact" panose="020B0806030902050204" pitchFamily="34" charset="0"/>
              </a:rPr>
              <a:t>Speed</a:t>
            </a:r>
          </a:p>
        </p:txBody>
      </p:sp>
      <p:graphicFrame>
        <p:nvGraphicFramePr>
          <p:cNvPr id="210947" name="Object 3">
            <a:extLst>
              <a:ext uri="{FF2B5EF4-FFF2-40B4-BE49-F238E27FC236}">
                <a16:creationId xmlns:a16="http://schemas.microsoft.com/office/drawing/2014/main" id="{4A8DF32C-0D04-4537-ACF5-EA48980CBE37}"/>
              </a:ext>
            </a:extLst>
          </p:cNvPr>
          <p:cNvGraphicFramePr>
            <a:graphicFrameLocks noChangeAspect="1"/>
          </p:cNvGraphicFramePr>
          <p:nvPr/>
        </p:nvGraphicFramePr>
        <p:xfrm>
          <a:off x="9448800" y="3733800"/>
          <a:ext cx="3124200" cy="2482850"/>
        </p:xfrm>
        <a:graphic>
          <a:graphicData uri="http://schemas.openxmlformats.org/presentationml/2006/ole">
            <mc:AlternateContent xmlns:mc="http://schemas.openxmlformats.org/markup-compatibility/2006">
              <mc:Choice xmlns:v="urn:schemas-microsoft-com:vml" Requires="v">
                <p:oleObj spid="_x0000_s73734" name="Clip" r:id="rId4" imgW="4305300" imgH="3421063" progId="MS_ClipArt_Gallery.2">
                  <p:embed/>
                </p:oleObj>
              </mc:Choice>
              <mc:Fallback>
                <p:oleObj name="Clip" r:id="rId4" imgW="4305300" imgH="3421063"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8800" y="3733800"/>
                        <a:ext cx="3124200" cy="248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48" name="Object 4">
            <a:extLst>
              <a:ext uri="{FF2B5EF4-FFF2-40B4-BE49-F238E27FC236}">
                <a16:creationId xmlns:a16="http://schemas.microsoft.com/office/drawing/2014/main" id="{BB596B41-C60A-4AB5-8C9A-0EAB5D28CEDF}"/>
              </a:ext>
            </a:extLst>
          </p:cNvPr>
          <p:cNvGraphicFramePr>
            <a:graphicFrameLocks noChangeAspect="1"/>
          </p:cNvGraphicFramePr>
          <p:nvPr/>
        </p:nvGraphicFramePr>
        <p:xfrm>
          <a:off x="9144000" y="381000"/>
          <a:ext cx="3124200" cy="2482850"/>
        </p:xfrm>
        <a:graphic>
          <a:graphicData uri="http://schemas.openxmlformats.org/presentationml/2006/ole">
            <mc:AlternateContent xmlns:mc="http://schemas.openxmlformats.org/markup-compatibility/2006">
              <mc:Choice xmlns:v="urn:schemas-microsoft-com:vml" Requires="v">
                <p:oleObj spid="_x0000_s73735" name="Clip" r:id="rId6" imgW="4305300" imgH="3421063" progId="MS_ClipArt_Gallery.2">
                  <p:embed/>
                </p:oleObj>
              </mc:Choice>
              <mc:Fallback>
                <p:oleObj name="Clip" r:id="rId6" imgW="4305300" imgH="3421063"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0" y="381000"/>
                        <a:ext cx="3124200" cy="248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0947"/>
                                        </p:tgtEl>
                                        <p:attrNameLst>
                                          <p:attrName>style.visibility</p:attrName>
                                        </p:attrNameLst>
                                      </p:cBhvr>
                                      <p:to>
                                        <p:strVal val="visible"/>
                                      </p:to>
                                    </p:set>
                                    <p:anim calcmode="lin" valueType="num">
                                      <p:cBhvr additive="base">
                                        <p:cTn id="7" dur="500" fill="hold"/>
                                        <p:tgtEl>
                                          <p:spTgt spid="210947"/>
                                        </p:tgtEl>
                                        <p:attrNameLst>
                                          <p:attrName>ppt_x</p:attrName>
                                        </p:attrNameLst>
                                      </p:cBhvr>
                                      <p:tavLst>
                                        <p:tav tm="0">
                                          <p:val>
                                            <p:strVal val="0-#ppt_w/2"/>
                                          </p:val>
                                        </p:tav>
                                        <p:tav tm="100000">
                                          <p:val>
                                            <p:strVal val="#ppt_x"/>
                                          </p:val>
                                        </p:tav>
                                      </p:tavLst>
                                    </p:anim>
                                    <p:anim calcmode="lin" valueType="num">
                                      <p:cBhvr additive="base">
                                        <p:cTn id="8" dur="500" fill="hold"/>
                                        <p:tgtEl>
                                          <p:spTgt spid="2109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0948"/>
                                        </p:tgtEl>
                                        <p:attrNameLst>
                                          <p:attrName>style.visibility</p:attrName>
                                        </p:attrNameLst>
                                      </p:cBhvr>
                                      <p:to>
                                        <p:strVal val="visible"/>
                                      </p:to>
                                    </p:set>
                                    <p:anim calcmode="lin" valueType="num">
                                      <p:cBhvr additive="base">
                                        <p:cTn id="13" dur="500" fill="hold"/>
                                        <p:tgtEl>
                                          <p:spTgt spid="210948"/>
                                        </p:tgtEl>
                                        <p:attrNameLst>
                                          <p:attrName>ppt_x</p:attrName>
                                        </p:attrNameLst>
                                      </p:cBhvr>
                                      <p:tavLst>
                                        <p:tav tm="0">
                                          <p:val>
                                            <p:strVal val="0-#ppt_w/2"/>
                                          </p:val>
                                        </p:tav>
                                        <p:tav tm="100000">
                                          <p:val>
                                            <p:strVal val="#ppt_x"/>
                                          </p:val>
                                        </p:tav>
                                      </p:tavLst>
                                    </p:anim>
                                    <p:anim calcmode="lin" valueType="num">
                                      <p:cBhvr additive="base">
                                        <p:cTn id="14"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nodeType="clickEffect">
                                  <p:stCondLst>
                                    <p:cond delay="0"/>
                                  </p:stCondLst>
                                  <p:childTnLst>
                                    <p:set>
                                      <p:cBhvr>
                                        <p:cTn id="18" dur="1" fill="hold">
                                          <p:stCondLst>
                                            <p:cond delay="0"/>
                                          </p:stCondLst>
                                        </p:cTn>
                                        <p:tgtEl>
                                          <p:spTgt spid="210946"/>
                                        </p:tgtEl>
                                        <p:attrNameLst>
                                          <p:attrName>style.visibility</p:attrName>
                                        </p:attrNameLst>
                                      </p:cBhvr>
                                      <p:to>
                                        <p:strVal val="visible"/>
                                      </p:to>
                                    </p:set>
                                    <p:anim calcmode="lin" valueType="num">
                                      <p:cBhvr additive="base">
                                        <p:cTn id="19" dur="500" fill="hold"/>
                                        <p:tgtEl>
                                          <p:spTgt spid="210946"/>
                                        </p:tgtEl>
                                        <p:attrNameLst>
                                          <p:attrName>ppt_x</p:attrName>
                                        </p:attrNameLst>
                                      </p:cBhvr>
                                      <p:tavLst>
                                        <p:tav tm="0">
                                          <p:val>
                                            <p:strVal val="1+#ppt_w/2"/>
                                          </p:val>
                                        </p:tav>
                                        <p:tav tm="100000">
                                          <p:val>
                                            <p:strVal val="#ppt_x"/>
                                          </p:val>
                                        </p:tav>
                                      </p:tavLst>
                                    </p:anim>
                                    <p:anim calcmode="lin" valueType="num">
                                      <p:cBhvr additive="base">
                                        <p:cTn id="20" dur="500" fill="hold"/>
                                        <p:tgtEl>
                                          <p:spTgt spid="21094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A2FAB33F-5297-415F-860D-BE9E438EEFE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4755" name="Text Box 2">
            <a:extLst>
              <a:ext uri="{FF2B5EF4-FFF2-40B4-BE49-F238E27FC236}">
                <a16:creationId xmlns:a16="http://schemas.microsoft.com/office/drawing/2014/main" id="{2A9AB44E-1004-4F21-9968-BCA0B7ACF8EF}"/>
              </a:ext>
            </a:extLst>
          </p:cNvPr>
          <p:cNvSpPr txBox="1">
            <a:spLocks noChangeArrowheads="1"/>
          </p:cNvSpPr>
          <p:nvPr/>
        </p:nvSpPr>
        <p:spPr bwMode="auto">
          <a:xfrm>
            <a:off x="685800" y="1905000"/>
            <a:ext cx="5427663" cy="378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0">
                <a:latin typeface="Tahoma" panose="020B0604030504040204" pitchFamily="34" charset="0"/>
              </a:rPr>
              <a:t>for( int i=0; i&lt;20; i++)</a:t>
            </a:r>
          </a:p>
          <a:p>
            <a:pPr>
              <a:spcBef>
                <a:spcPct val="0"/>
              </a:spcBef>
              <a:buFontTx/>
              <a:buNone/>
            </a:pPr>
            <a:r>
              <a:rPr lang="en-US" altLang="en-US" sz="2800" b="0">
                <a:latin typeface="Tahoma" panose="020B0604030504040204" pitchFamily="34" charset="0"/>
              </a:rPr>
              <a:t>   System.out.println(i);</a:t>
            </a:r>
          </a:p>
          <a:p>
            <a:pPr>
              <a:spcBef>
                <a:spcPct val="0"/>
              </a:spcBef>
              <a:buFontTx/>
              <a:buNone/>
            </a:pPr>
            <a:endParaRPr lang="en-US" altLang="en-US" sz="2800" b="0">
              <a:latin typeface="Tahoma" panose="020B0604030504040204" pitchFamily="34" charset="0"/>
            </a:endParaRPr>
          </a:p>
          <a:p>
            <a:pPr>
              <a:spcBef>
                <a:spcPct val="0"/>
              </a:spcBef>
              <a:buFontTx/>
              <a:buNone/>
            </a:pPr>
            <a:endParaRPr lang="en-US" altLang="en-US" sz="2800" b="0">
              <a:latin typeface="Tahoma" panose="020B0604030504040204" pitchFamily="34" charset="0"/>
            </a:endParaRPr>
          </a:p>
          <a:p>
            <a:pPr>
              <a:spcBef>
                <a:spcPct val="0"/>
              </a:spcBef>
              <a:buFontTx/>
              <a:buNone/>
            </a:pPr>
            <a:endParaRPr lang="en-US" altLang="en-US" sz="2800" b="0">
              <a:latin typeface="Tahoma" panose="020B0604030504040204" pitchFamily="34" charset="0"/>
            </a:endParaRPr>
          </a:p>
          <a:p>
            <a:pPr>
              <a:spcBef>
                <a:spcPct val="0"/>
              </a:spcBef>
              <a:buFontTx/>
              <a:buNone/>
            </a:pPr>
            <a:r>
              <a:rPr lang="en-US" altLang="en-US" sz="2800" b="0">
                <a:latin typeface="Tahoma" panose="020B0604030504040204" pitchFamily="34" charset="0"/>
              </a:rPr>
              <a:t>for( int j=0; j&lt;20; j++)</a:t>
            </a:r>
          </a:p>
          <a:p>
            <a:pPr>
              <a:spcBef>
                <a:spcPct val="0"/>
              </a:spcBef>
              <a:buFontTx/>
              <a:buNone/>
            </a:pPr>
            <a:r>
              <a:rPr lang="en-US" altLang="en-US" sz="2800" b="0">
                <a:latin typeface="Tahoma" panose="020B0604030504040204" pitchFamily="34" charset="0"/>
              </a:rPr>
              <a:t>   for( int k=0; k&lt;20; k++)</a:t>
            </a:r>
          </a:p>
          <a:p>
            <a:pPr>
              <a:spcBef>
                <a:spcPct val="0"/>
              </a:spcBef>
              <a:buFontTx/>
              <a:buNone/>
            </a:pPr>
            <a:r>
              <a:rPr lang="en-US" altLang="en-US" sz="2800" b="0">
                <a:latin typeface="Tahoma" panose="020B0604030504040204" pitchFamily="34" charset="0"/>
              </a:rPr>
              <a:t>      System.out.println(j*k);</a:t>
            </a:r>
          </a:p>
          <a:p>
            <a:pPr algn="ctr">
              <a:spcBef>
                <a:spcPct val="0"/>
              </a:spcBef>
              <a:buFontTx/>
              <a:buNone/>
            </a:pPr>
            <a:endParaRPr lang="en-US" altLang="en-US" sz="1800" b="0">
              <a:latin typeface="Tahoma" panose="020B0604030504040204" pitchFamily="34" charset="0"/>
            </a:endParaRPr>
          </a:p>
        </p:txBody>
      </p:sp>
      <p:sp>
        <p:nvSpPr>
          <p:cNvPr id="74756" name="WordArt 3">
            <a:extLst>
              <a:ext uri="{FF2B5EF4-FFF2-40B4-BE49-F238E27FC236}">
                <a16:creationId xmlns:a16="http://schemas.microsoft.com/office/drawing/2014/main" id="{F3B47C2A-70FB-4B21-A381-00B9D833D753}"/>
              </a:ext>
            </a:extLst>
          </p:cNvPr>
          <p:cNvSpPr>
            <a:spLocks noChangeArrowheads="1" noChangeShapeType="1" noTextEdit="1"/>
          </p:cNvSpPr>
          <p:nvPr/>
        </p:nvSpPr>
        <p:spPr bwMode="auto">
          <a:xfrm>
            <a:off x="1143000" y="3810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Runtime Analysis</a:t>
            </a:r>
          </a:p>
        </p:txBody>
      </p:sp>
      <p:sp>
        <p:nvSpPr>
          <p:cNvPr id="74757" name="Text Box 5">
            <a:extLst>
              <a:ext uri="{FF2B5EF4-FFF2-40B4-BE49-F238E27FC236}">
                <a16:creationId xmlns:a16="http://schemas.microsoft.com/office/drawing/2014/main" id="{371E79A0-53AF-4E67-8F33-4A8C27EA1C7D}"/>
              </a:ext>
            </a:extLst>
          </p:cNvPr>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rgbClr val="339933"/>
                </a:solidFill>
                <a:latin typeface="Tahoma" panose="020B0604030504040204" pitchFamily="34" charset="0"/>
              </a:rPr>
              <a:t>Which section of code would execute the fastest?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FBECCE4F-3329-40A6-80ED-0F0FF3986D5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5779" name="Text Box 2">
            <a:extLst>
              <a:ext uri="{FF2B5EF4-FFF2-40B4-BE49-F238E27FC236}">
                <a16:creationId xmlns:a16="http://schemas.microsoft.com/office/drawing/2014/main" id="{FC5C15A6-9700-4140-BBD6-739897C90C70}"/>
              </a:ext>
            </a:extLst>
          </p:cNvPr>
          <p:cNvSpPr txBox="1">
            <a:spLocks noChangeArrowheads="1"/>
          </p:cNvSpPr>
          <p:nvPr/>
        </p:nvSpPr>
        <p:spPr bwMode="auto">
          <a:xfrm>
            <a:off x="685800" y="1828800"/>
            <a:ext cx="65532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0">
                <a:latin typeface="Tahoma" panose="020B0604030504040204" pitchFamily="34" charset="0"/>
              </a:rPr>
              <a:t>ArrayList&lt;Integer&gt; iRay;</a:t>
            </a:r>
          </a:p>
          <a:p>
            <a:pPr>
              <a:spcBef>
                <a:spcPct val="0"/>
              </a:spcBef>
              <a:buFontTx/>
              <a:buNone/>
            </a:pPr>
            <a:r>
              <a:rPr lang="en-US" altLang="en-US" sz="2800" b="0">
                <a:latin typeface="Tahoma" panose="020B0604030504040204" pitchFamily="34" charset="0"/>
              </a:rPr>
              <a:t>iRay = new ArrayList&lt;Integer&gt;();</a:t>
            </a:r>
          </a:p>
          <a:p>
            <a:pPr>
              <a:spcBef>
                <a:spcPct val="0"/>
              </a:spcBef>
              <a:buFontTx/>
              <a:buNone/>
            </a:pPr>
            <a:r>
              <a:rPr lang="en-US" altLang="en-US" sz="2800" b="0">
                <a:latin typeface="Tahoma" panose="020B0604030504040204" pitchFamily="34" charset="0"/>
              </a:rPr>
              <a:t>for( int i=0; i&lt;20; i++)</a:t>
            </a:r>
          </a:p>
          <a:p>
            <a:pPr>
              <a:spcBef>
                <a:spcPct val="0"/>
              </a:spcBef>
              <a:buFontTx/>
              <a:buNone/>
            </a:pPr>
            <a:r>
              <a:rPr lang="en-US" altLang="en-US" sz="2800" b="0">
                <a:latin typeface="Tahoma" panose="020B0604030504040204" pitchFamily="34" charset="0"/>
              </a:rPr>
              <a:t>   iRay.add(i);</a:t>
            </a:r>
          </a:p>
          <a:p>
            <a:pPr>
              <a:spcBef>
                <a:spcPct val="0"/>
              </a:spcBef>
              <a:buFontTx/>
              <a:buNone/>
            </a:pPr>
            <a:endParaRPr lang="en-US" altLang="en-US" sz="2800" b="0">
              <a:latin typeface="Tahoma" panose="020B0604030504040204" pitchFamily="34" charset="0"/>
            </a:endParaRPr>
          </a:p>
          <a:p>
            <a:pPr>
              <a:spcBef>
                <a:spcPct val="0"/>
              </a:spcBef>
              <a:buFontTx/>
              <a:buNone/>
            </a:pPr>
            <a:endParaRPr lang="en-US" altLang="en-US" sz="2800" b="0">
              <a:latin typeface="Tahoma" panose="020B0604030504040204" pitchFamily="34" charset="0"/>
            </a:endParaRPr>
          </a:p>
          <a:p>
            <a:pPr>
              <a:spcBef>
                <a:spcPct val="0"/>
              </a:spcBef>
              <a:buFontTx/>
              <a:buNone/>
            </a:pPr>
            <a:r>
              <a:rPr lang="en-US" altLang="en-US" sz="2800" b="0">
                <a:latin typeface="Tahoma" panose="020B0604030504040204" pitchFamily="34" charset="0"/>
              </a:rPr>
              <a:t>ArrayList&lt;Double&gt; dRay;</a:t>
            </a:r>
          </a:p>
          <a:p>
            <a:pPr>
              <a:spcBef>
                <a:spcPct val="0"/>
              </a:spcBef>
              <a:buFontTx/>
              <a:buNone/>
            </a:pPr>
            <a:r>
              <a:rPr lang="en-US" altLang="en-US" sz="2800" b="0">
                <a:latin typeface="Tahoma" panose="020B0604030504040204" pitchFamily="34" charset="0"/>
              </a:rPr>
              <a:t>dRay = new ArrayList&lt;Double&gt;();</a:t>
            </a:r>
          </a:p>
          <a:p>
            <a:pPr>
              <a:spcBef>
                <a:spcPct val="0"/>
              </a:spcBef>
              <a:buFontTx/>
              <a:buNone/>
            </a:pPr>
            <a:r>
              <a:rPr lang="en-US" altLang="en-US" sz="2800" b="0">
                <a:latin typeface="Tahoma" panose="020B0604030504040204" pitchFamily="34" charset="0"/>
              </a:rPr>
              <a:t>for( int j=0; j&lt;20; j++)</a:t>
            </a:r>
          </a:p>
          <a:p>
            <a:pPr>
              <a:spcBef>
                <a:spcPct val="0"/>
              </a:spcBef>
              <a:buFontTx/>
              <a:buNone/>
            </a:pPr>
            <a:r>
              <a:rPr lang="en-US" altLang="en-US" sz="2800" b="0">
                <a:latin typeface="Tahoma" panose="020B0604030504040204" pitchFamily="34" charset="0"/>
              </a:rPr>
              <a:t>   dRay.add(0,j);</a:t>
            </a:r>
            <a:endParaRPr lang="en-US" altLang="en-US" sz="1800" b="0">
              <a:latin typeface="Tahoma" panose="020B0604030504040204" pitchFamily="34" charset="0"/>
            </a:endParaRPr>
          </a:p>
        </p:txBody>
      </p:sp>
      <p:sp>
        <p:nvSpPr>
          <p:cNvPr id="75780" name="WordArt 3">
            <a:extLst>
              <a:ext uri="{FF2B5EF4-FFF2-40B4-BE49-F238E27FC236}">
                <a16:creationId xmlns:a16="http://schemas.microsoft.com/office/drawing/2014/main" id="{8E4DD892-BAA9-44A2-AFDC-194D9666D70F}"/>
              </a:ext>
            </a:extLst>
          </p:cNvPr>
          <p:cNvSpPr>
            <a:spLocks noChangeArrowheads="1" noChangeShapeType="1" noTextEdit="1"/>
          </p:cNvSpPr>
          <p:nvPr/>
        </p:nvSpPr>
        <p:spPr bwMode="auto">
          <a:xfrm>
            <a:off x="1143000" y="3810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Runtime Analysis</a:t>
            </a:r>
          </a:p>
        </p:txBody>
      </p:sp>
      <p:sp>
        <p:nvSpPr>
          <p:cNvPr id="75781" name="Text Box 4">
            <a:extLst>
              <a:ext uri="{FF2B5EF4-FFF2-40B4-BE49-F238E27FC236}">
                <a16:creationId xmlns:a16="http://schemas.microsoft.com/office/drawing/2014/main" id="{AF116F2A-BF7C-493B-A37E-80F57208CE17}"/>
              </a:ext>
            </a:extLst>
          </p:cNvPr>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solidFill>
                  <a:srgbClr val="339933"/>
                </a:solidFill>
                <a:latin typeface="Tahoma" panose="020B0604030504040204" pitchFamily="34" charset="0"/>
              </a:rPr>
              <a:t>Which section of code would execute the fastest?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CF45921F-6E33-415B-9C8F-C639B3D1FFD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6803" name="Text Box 2">
            <a:extLst>
              <a:ext uri="{FF2B5EF4-FFF2-40B4-BE49-F238E27FC236}">
                <a16:creationId xmlns:a16="http://schemas.microsoft.com/office/drawing/2014/main" id="{71F95035-74E2-4965-B62A-AB1C3A60DD0B}"/>
              </a:ext>
            </a:extLst>
          </p:cNvPr>
          <p:cNvSpPr txBox="1">
            <a:spLocks noChangeArrowheads="1"/>
          </p:cNvSpPr>
          <p:nvPr/>
        </p:nvSpPr>
        <p:spPr bwMode="auto">
          <a:xfrm>
            <a:off x="914400" y="1143000"/>
            <a:ext cx="6886575"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b="0">
              <a:latin typeface="Tahoma" panose="020B0604030504040204" pitchFamily="34" charset="0"/>
            </a:endParaRPr>
          </a:p>
          <a:p>
            <a:pPr>
              <a:spcBef>
                <a:spcPct val="0"/>
              </a:spcBef>
              <a:buFontTx/>
              <a:buNone/>
            </a:pPr>
            <a:endParaRPr lang="en-US" altLang="en-US" sz="2800" b="0">
              <a:latin typeface="Tahoma" panose="020B0604030504040204" pitchFamily="34" charset="0"/>
            </a:endParaRPr>
          </a:p>
          <a:p>
            <a:pPr>
              <a:spcBef>
                <a:spcPct val="0"/>
              </a:spcBef>
              <a:buFontTx/>
              <a:buNone/>
            </a:pPr>
            <a:r>
              <a:rPr lang="en-US" altLang="en-US" sz="2800" b="0">
                <a:latin typeface="Tahoma" panose="020B0604030504040204" pitchFamily="34" charset="0"/>
              </a:rPr>
              <a:t>Name		Best Case	Avg. Case	Worst</a:t>
            </a:r>
          </a:p>
          <a:p>
            <a:pPr>
              <a:spcBef>
                <a:spcPct val="0"/>
              </a:spcBef>
              <a:buFontTx/>
              <a:buNone/>
            </a:pPr>
            <a:endParaRPr lang="en-US" altLang="en-US" sz="1800" b="0">
              <a:latin typeface="Tahoma" panose="020B0604030504040204" pitchFamily="34" charset="0"/>
            </a:endParaRPr>
          </a:p>
          <a:p>
            <a:pPr>
              <a:spcBef>
                <a:spcPct val="0"/>
              </a:spcBef>
              <a:buFontTx/>
              <a:buNone/>
            </a:pPr>
            <a:r>
              <a:rPr lang="en-US" altLang="en-US" sz="1800" b="0">
                <a:latin typeface="Tahoma" panose="020B0604030504040204" pitchFamily="34" charset="0"/>
              </a:rPr>
              <a:t>Selection Sort	 O(N</a:t>
            </a:r>
            <a:r>
              <a:rPr lang="en-US" altLang="en-US" sz="1800" b="0" baseline="30000">
                <a:latin typeface="Tahoma" panose="020B0604030504040204" pitchFamily="34" charset="0"/>
              </a:rPr>
              <a:t>2</a:t>
            </a:r>
            <a:r>
              <a:rPr lang="en-US" altLang="en-US" sz="1800" b="0">
                <a:latin typeface="Tahoma" panose="020B0604030504040204" pitchFamily="34" charset="0"/>
              </a:rPr>
              <a:t>) 		 O(N</a:t>
            </a:r>
            <a:r>
              <a:rPr lang="en-US" altLang="en-US" sz="1800" b="0" baseline="30000">
                <a:latin typeface="Tahoma" panose="020B0604030504040204" pitchFamily="34" charset="0"/>
              </a:rPr>
              <a:t>2</a:t>
            </a:r>
            <a:r>
              <a:rPr lang="en-US" altLang="en-US" sz="1800" b="0">
                <a:latin typeface="Tahoma" panose="020B0604030504040204" pitchFamily="34" charset="0"/>
              </a:rPr>
              <a:t>) 		O(N</a:t>
            </a:r>
            <a:r>
              <a:rPr lang="en-US" altLang="en-US" sz="1800" b="0" baseline="30000">
                <a:latin typeface="Tahoma" panose="020B0604030504040204" pitchFamily="34" charset="0"/>
              </a:rPr>
              <a:t>2</a:t>
            </a:r>
            <a:r>
              <a:rPr lang="en-US" altLang="en-US" sz="1800" b="0">
                <a:latin typeface="Tahoma" panose="020B0604030504040204" pitchFamily="34" charset="0"/>
              </a:rPr>
              <a:t>)</a:t>
            </a:r>
            <a:r>
              <a:rPr lang="en-US" altLang="en-US" sz="1400" b="0">
                <a:latin typeface="Tahoma" panose="020B0604030504040204" pitchFamily="34" charset="0"/>
              </a:rPr>
              <a:t>	</a:t>
            </a:r>
            <a:br>
              <a:rPr lang="en-US" altLang="en-US" sz="1400" b="0">
                <a:latin typeface="Tahoma" panose="020B0604030504040204" pitchFamily="34" charset="0"/>
              </a:rPr>
            </a:br>
            <a:r>
              <a:rPr lang="en-US" altLang="en-US" sz="1400" b="0">
                <a:latin typeface="Tahoma" panose="020B0604030504040204" pitchFamily="34" charset="0"/>
              </a:rPr>
              <a:t>	</a:t>
            </a:r>
            <a:br>
              <a:rPr lang="en-US" altLang="en-US" sz="1400" b="0">
                <a:latin typeface="Tahoma" panose="020B0604030504040204" pitchFamily="34" charset="0"/>
              </a:rPr>
            </a:br>
            <a:endParaRPr lang="en-US" altLang="en-US" sz="1400" b="0">
              <a:latin typeface="Tahoma" panose="020B0604030504040204" pitchFamily="34" charset="0"/>
            </a:endParaRPr>
          </a:p>
          <a:p>
            <a:pPr>
              <a:spcBef>
                <a:spcPct val="0"/>
              </a:spcBef>
              <a:buFontTx/>
              <a:buNone/>
            </a:pPr>
            <a:r>
              <a:rPr lang="en-US" altLang="en-US" sz="1800" b="0">
                <a:latin typeface="Tahoma" panose="020B0604030504040204" pitchFamily="34" charset="0"/>
              </a:rPr>
              <a:t>Bubble Sort	 O(N</a:t>
            </a:r>
            <a:r>
              <a:rPr lang="en-US" altLang="en-US" sz="1800" b="0" baseline="30000">
                <a:latin typeface="Tahoma" panose="020B0604030504040204" pitchFamily="34" charset="0"/>
              </a:rPr>
              <a:t>2</a:t>
            </a:r>
            <a:r>
              <a:rPr lang="en-US" altLang="en-US" sz="1800" b="0">
                <a:latin typeface="Tahoma" panose="020B0604030504040204" pitchFamily="34" charset="0"/>
              </a:rPr>
              <a:t>) 		 O(N</a:t>
            </a:r>
            <a:r>
              <a:rPr lang="en-US" altLang="en-US" sz="1800" b="0" baseline="30000">
                <a:latin typeface="Tahoma" panose="020B0604030504040204" pitchFamily="34" charset="0"/>
              </a:rPr>
              <a:t>2</a:t>
            </a:r>
            <a:r>
              <a:rPr lang="en-US" altLang="en-US" sz="1800" b="0">
                <a:latin typeface="Tahoma" panose="020B0604030504040204" pitchFamily="34" charset="0"/>
              </a:rPr>
              <a:t>) 		O(N</a:t>
            </a:r>
            <a:r>
              <a:rPr lang="en-US" altLang="en-US" sz="1800" b="0" baseline="30000">
                <a:latin typeface="Tahoma" panose="020B0604030504040204" pitchFamily="34" charset="0"/>
              </a:rPr>
              <a:t>2</a:t>
            </a:r>
            <a:r>
              <a:rPr lang="en-US" altLang="en-US" sz="1800" b="0">
                <a:latin typeface="Tahoma" panose="020B0604030504040204" pitchFamily="34" charset="0"/>
              </a:rPr>
              <a:t>)</a:t>
            </a:r>
          </a:p>
          <a:p>
            <a:pPr>
              <a:spcBef>
                <a:spcPct val="0"/>
              </a:spcBef>
              <a:buFontTx/>
              <a:buNone/>
            </a:pPr>
            <a:br>
              <a:rPr lang="en-US" altLang="en-US" sz="1800" b="0">
                <a:latin typeface="Tahoma" panose="020B0604030504040204" pitchFamily="34" charset="0"/>
              </a:rPr>
            </a:br>
            <a:r>
              <a:rPr lang="en-US" altLang="en-US" sz="1800" b="0">
                <a:latin typeface="Tahoma" panose="020B0604030504040204" pitchFamily="34" charset="0"/>
              </a:rPr>
              <a:t>Insertion Sort	 O(N) *	 	 O(N</a:t>
            </a:r>
            <a:r>
              <a:rPr lang="en-US" altLang="en-US" sz="1800" b="0" baseline="30000">
                <a:latin typeface="Tahoma" panose="020B0604030504040204" pitchFamily="34" charset="0"/>
              </a:rPr>
              <a:t>2</a:t>
            </a:r>
            <a:r>
              <a:rPr lang="en-US" altLang="en-US" sz="1800" b="0">
                <a:latin typeface="Tahoma" panose="020B0604030504040204" pitchFamily="34" charset="0"/>
              </a:rPr>
              <a:t>) 		O(N</a:t>
            </a:r>
            <a:r>
              <a:rPr lang="en-US" altLang="en-US" sz="1800" b="0" baseline="30000">
                <a:latin typeface="Tahoma" panose="020B0604030504040204" pitchFamily="34" charset="0"/>
              </a:rPr>
              <a:t>2</a:t>
            </a:r>
            <a:r>
              <a:rPr lang="en-US" altLang="en-US" sz="1800" b="0">
                <a:latin typeface="Tahoma" panose="020B0604030504040204" pitchFamily="34" charset="0"/>
              </a:rPr>
              <a:t>)</a:t>
            </a:r>
          </a:p>
          <a:p>
            <a:pPr>
              <a:spcBef>
                <a:spcPct val="0"/>
              </a:spcBef>
              <a:buFontTx/>
              <a:buNone/>
            </a:pPr>
            <a:endParaRPr lang="en-US" altLang="en-US" sz="1800" b="0">
              <a:latin typeface="Tahoma" panose="020B0604030504040204" pitchFamily="34" charset="0"/>
            </a:endParaRPr>
          </a:p>
          <a:p>
            <a:pPr>
              <a:spcBef>
                <a:spcPct val="0"/>
              </a:spcBef>
              <a:buFontTx/>
              <a:buNone/>
            </a:pPr>
            <a:r>
              <a:rPr lang="en-US" altLang="en-US" sz="1800" b="0">
                <a:latin typeface="Tahoma" panose="020B0604030504040204" pitchFamily="34" charset="0"/>
              </a:rPr>
              <a:t>* If the data is sorted, Insertion sort should only make one pass </a:t>
            </a:r>
          </a:p>
          <a:p>
            <a:pPr>
              <a:spcBef>
                <a:spcPct val="0"/>
              </a:spcBef>
              <a:buFontTx/>
              <a:buNone/>
            </a:pPr>
            <a:r>
              <a:rPr lang="en-US" altLang="en-US" sz="1800" b="0">
                <a:latin typeface="Tahoma" panose="020B0604030504040204" pitchFamily="34" charset="0"/>
              </a:rPr>
              <a:t>through the list.  If this case is present, Insertion sort would have </a:t>
            </a:r>
          </a:p>
          <a:p>
            <a:pPr>
              <a:spcBef>
                <a:spcPct val="0"/>
              </a:spcBef>
              <a:buFontTx/>
              <a:buNone/>
            </a:pPr>
            <a:r>
              <a:rPr lang="en-US" altLang="en-US" sz="1800" b="0">
                <a:latin typeface="Tahoma" panose="020B0604030504040204" pitchFamily="34" charset="0"/>
              </a:rPr>
              <a:t>a best case of O(n).</a:t>
            </a:r>
          </a:p>
        </p:txBody>
      </p:sp>
      <p:sp>
        <p:nvSpPr>
          <p:cNvPr id="76804" name="WordArt 3">
            <a:extLst>
              <a:ext uri="{FF2B5EF4-FFF2-40B4-BE49-F238E27FC236}">
                <a16:creationId xmlns:a16="http://schemas.microsoft.com/office/drawing/2014/main" id="{734D18B5-9335-4A8F-8FBC-FBE38A37F6DC}"/>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a:extLst>
              <a:ext uri="{FF2B5EF4-FFF2-40B4-BE49-F238E27FC236}">
                <a16:creationId xmlns:a16="http://schemas.microsoft.com/office/drawing/2014/main" id="{95E3181D-BDFA-4433-A7DD-CD63A2F2E56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7827" name="Text Box 2">
            <a:extLst>
              <a:ext uri="{FF2B5EF4-FFF2-40B4-BE49-F238E27FC236}">
                <a16:creationId xmlns:a16="http://schemas.microsoft.com/office/drawing/2014/main" id="{C47F12DE-E12C-47CA-88B4-A8B0234A31DE}"/>
              </a:ext>
            </a:extLst>
          </p:cNvPr>
          <p:cNvSpPr txBox="1">
            <a:spLocks noChangeArrowheads="1"/>
          </p:cNvSpPr>
          <p:nvPr/>
        </p:nvSpPr>
        <p:spPr bwMode="auto">
          <a:xfrm>
            <a:off x="838200" y="1143000"/>
            <a:ext cx="6997700"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b="0">
              <a:latin typeface="Tahoma" panose="020B0604030504040204" pitchFamily="34" charset="0"/>
            </a:endParaRPr>
          </a:p>
          <a:p>
            <a:pPr>
              <a:spcBef>
                <a:spcPct val="0"/>
              </a:spcBef>
              <a:buFontTx/>
              <a:buNone/>
            </a:pPr>
            <a:endParaRPr lang="en-US" altLang="en-US" sz="2800" b="0">
              <a:latin typeface="Tahoma" panose="020B0604030504040204" pitchFamily="34" charset="0"/>
            </a:endParaRPr>
          </a:p>
          <a:p>
            <a:pPr>
              <a:spcBef>
                <a:spcPct val="0"/>
              </a:spcBef>
              <a:buFontTx/>
              <a:buNone/>
            </a:pPr>
            <a:r>
              <a:rPr lang="en-US" altLang="en-US" sz="2800" b="0">
                <a:latin typeface="Tahoma" panose="020B0604030504040204" pitchFamily="34" charset="0"/>
              </a:rPr>
              <a:t>Name		Best Case	Avg. Case	Worst</a:t>
            </a:r>
          </a:p>
          <a:p>
            <a:pPr>
              <a:spcBef>
                <a:spcPct val="0"/>
              </a:spcBef>
              <a:buFontTx/>
              <a:buNone/>
            </a:pPr>
            <a:endParaRPr lang="en-US" altLang="en-US" sz="2800" b="0">
              <a:latin typeface="Tahoma" panose="020B0604030504040204" pitchFamily="34" charset="0"/>
            </a:endParaRPr>
          </a:p>
          <a:p>
            <a:pPr>
              <a:spcBef>
                <a:spcPct val="0"/>
              </a:spcBef>
              <a:buFontTx/>
              <a:buNone/>
            </a:pPr>
            <a:r>
              <a:rPr lang="en-US" altLang="en-US" sz="1800" b="0">
                <a:latin typeface="Tahoma" panose="020B0604030504040204" pitchFamily="34" charset="0"/>
              </a:rPr>
              <a:t>Merge Sort	 O(N log</a:t>
            </a:r>
            <a:r>
              <a:rPr lang="en-US" altLang="en-US" sz="1800" b="0" baseline="-25000">
                <a:latin typeface="Tahoma" panose="020B0604030504040204" pitchFamily="34" charset="0"/>
              </a:rPr>
              <a:t>2</a:t>
            </a:r>
            <a:r>
              <a:rPr lang="en-US" altLang="en-US" sz="1800" b="0">
                <a:latin typeface="Tahoma" panose="020B0604030504040204" pitchFamily="34" charset="0"/>
              </a:rPr>
              <a:t> N ) 	 O(N log</a:t>
            </a:r>
            <a:r>
              <a:rPr lang="en-US" altLang="en-US" sz="1800" b="0" baseline="-25000">
                <a:latin typeface="Tahoma" panose="020B0604030504040204" pitchFamily="34" charset="0"/>
              </a:rPr>
              <a:t>2</a:t>
            </a:r>
            <a:r>
              <a:rPr lang="en-US" altLang="en-US" sz="1800" b="0">
                <a:latin typeface="Tahoma" panose="020B0604030504040204" pitchFamily="34" charset="0"/>
              </a:rPr>
              <a:t> N )	O(N log</a:t>
            </a:r>
            <a:r>
              <a:rPr lang="en-US" altLang="en-US" sz="1800" b="0" baseline="-25000">
                <a:latin typeface="Tahoma" panose="020B0604030504040204" pitchFamily="34" charset="0"/>
              </a:rPr>
              <a:t>2</a:t>
            </a:r>
            <a:r>
              <a:rPr lang="en-US" altLang="en-US" sz="1800" b="0">
                <a:latin typeface="Tahoma" panose="020B0604030504040204" pitchFamily="34" charset="0"/>
              </a:rPr>
              <a:t> N ) </a:t>
            </a:r>
          </a:p>
          <a:p>
            <a:pPr>
              <a:spcBef>
                <a:spcPct val="0"/>
              </a:spcBef>
              <a:buFontTx/>
              <a:buNone/>
            </a:pPr>
            <a:br>
              <a:rPr lang="en-US" altLang="en-US" sz="1800" b="0">
                <a:latin typeface="Tahoma" panose="020B0604030504040204" pitchFamily="34" charset="0"/>
              </a:rPr>
            </a:br>
            <a:r>
              <a:rPr lang="en-US" altLang="en-US" sz="1800" b="0">
                <a:latin typeface="Tahoma" panose="020B0604030504040204" pitchFamily="34" charset="0"/>
              </a:rPr>
              <a:t>QuickSort	 O(N log</a:t>
            </a:r>
            <a:r>
              <a:rPr lang="en-US" altLang="en-US" sz="1800" b="0" baseline="-25000">
                <a:latin typeface="Tahoma" panose="020B0604030504040204" pitchFamily="34" charset="0"/>
              </a:rPr>
              <a:t>2</a:t>
            </a:r>
            <a:r>
              <a:rPr lang="en-US" altLang="en-US" sz="1800" b="0">
                <a:latin typeface="Tahoma" panose="020B0604030504040204" pitchFamily="34" charset="0"/>
              </a:rPr>
              <a:t> N ) 	 O(N log</a:t>
            </a:r>
            <a:r>
              <a:rPr lang="en-US" altLang="en-US" sz="1800" b="0" baseline="-25000">
                <a:latin typeface="Tahoma" panose="020B0604030504040204" pitchFamily="34" charset="0"/>
              </a:rPr>
              <a:t>2</a:t>
            </a:r>
            <a:r>
              <a:rPr lang="en-US" altLang="en-US" sz="1800" b="0">
                <a:latin typeface="Tahoma" panose="020B0604030504040204" pitchFamily="34" charset="0"/>
              </a:rPr>
              <a:t> N )	O(N</a:t>
            </a:r>
            <a:r>
              <a:rPr lang="en-US" altLang="en-US" sz="1800" b="0" baseline="30000">
                <a:latin typeface="Tahoma" panose="020B0604030504040204" pitchFamily="34" charset="0"/>
              </a:rPr>
              <a:t>2</a:t>
            </a:r>
            <a:r>
              <a:rPr lang="en-US" altLang="en-US" sz="1800" b="0">
                <a:latin typeface="Tahoma" panose="020B0604030504040204" pitchFamily="34" charset="0"/>
              </a:rPr>
              <a:t>)  *</a:t>
            </a:r>
          </a:p>
          <a:p>
            <a:pPr>
              <a:spcBef>
                <a:spcPct val="0"/>
              </a:spcBef>
              <a:buFontTx/>
              <a:buNone/>
            </a:pPr>
            <a:br>
              <a:rPr lang="en-US" altLang="en-US" sz="1800" b="0">
                <a:latin typeface="Tahoma" panose="020B0604030504040204" pitchFamily="34" charset="0"/>
              </a:rPr>
            </a:br>
            <a:endParaRPr lang="en-US" altLang="en-US" sz="1800" b="0">
              <a:latin typeface="Tahoma" panose="020B0604030504040204" pitchFamily="34" charset="0"/>
            </a:endParaRPr>
          </a:p>
          <a:p>
            <a:pPr>
              <a:spcBef>
                <a:spcPct val="0"/>
              </a:spcBef>
              <a:buFontTx/>
              <a:buNone/>
            </a:pPr>
            <a:r>
              <a:rPr lang="en-US" altLang="en-US" sz="1800" b="0">
                <a:latin typeface="Tahoma" panose="020B0604030504040204" pitchFamily="34" charset="0"/>
              </a:rPr>
              <a:t>* QuickSort can degenerate to N</a:t>
            </a:r>
            <a:r>
              <a:rPr lang="en-US" altLang="en-US" sz="1800" b="0" baseline="30000">
                <a:latin typeface="Tahoma" panose="020B0604030504040204" pitchFamily="34" charset="0"/>
              </a:rPr>
              <a:t>2</a:t>
            </a:r>
            <a:r>
              <a:rPr lang="en-US" altLang="en-US" sz="1800" b="0">
                <a:latin typeface="Tahoma" panose="020B0604030504040204" pitchFamily="34" charset="0"/>
              </a:rPr>
              <a:t>.   It typically will degenerate on</a:t>
            </a:r>
          </a:p>
          <a:p>
            <a:pPr>
              <a:spcBef>
                <a:spcPct val="0"/>
              </a:spcBef>
              <a:buFontTx/>
              <a:buNone/>
            </a:pPr>
            <a:r>
              <a:rPr lang="en-US" altLang="en-US" sz="1800" b="0">
                <a:latin typeface="Tahoma" panose="020B0604030504040204" pitchFamily="34" charset="0"/>
              </a:rPr>
              <a:t>sorted data if using a left or right pivot.   Using a median pivot will </a:t>
            </a:r>
          </a:p>
          <a:p>
            <a:pPr>
              <a:spcBef>
                <a:spcPct val="0"/>
              </a:spcBef>
              <a:buFontTx/>
              <a:buNone/>
            </a:pPr>
            <a:r>
              <a:rPr lang="en-US" altLang="en-US" sz="1800" b="0">
                <a:latin typeface="Tahoma" panose="020B0604030504040204" pitchFamily="34" charset="0"/>
              </a:rPr>
              <a:t>help tremendously, but QuickSort can still degenerate on certain</a:t>
            </a:r>
          </a:p>
          <a:p>
            <a:pPr>
              <a:spcBef>
                <a:spcPct val="0"/>
              </a:spcBef>
              <a:buFontTx/>
              <a:buNone/>
            </a:pPr>
            <a:r>
              <a:rPr lang="en-US" altLang="en-US" sz="1800" b="0">
                <a:latin typeface="Tahoma" panose="020B0604030504040204" pitchFamily="34" charset="0"/>
              </a:rPr>
              <a:t>sets of data.  The split position determines how QuickSort behaves.</a:t>
            </a:r>
          </a:p>
        </p:txBody>
      </p:sp>
      <p:sp>
        <p:nvSpPr>
          <p:cNvPr id="77828" name="WordArt 5">
            <a:extLst>
              <a:ext uri="{FF2B5EF4-FFF2-40B4-BE49-F238E27FC236}">
                <a16:creationId xmlns:a16="http://schemas.microsoft.com/office/drawing/2014/main" id="{8C2A6AAE-0D7C-4A60-B139-D12A33CC154C}"/>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88D84964-1FB4-4B52-BB93-75AE5147D40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267" name="Text Box 2">
            <a:extLst>
              <a:ext uri="{FF2B5EF4-FFF2-40B4-BE49-F238E27FC236}">
                <a16:creationId xmlns:a16="http://schemas.microsoft.com/office/drawing/2014/main" id="{AD917DA0-7656-4251-A880-56875EBBE493}"/>
              </a:ext>
            </a:extLst>
          </p:cNvPr>
          <p:cNvSpPr txBox="1">
            <a:spLocks noChangeArrowheads="1"/>
          </p:cNvSpPr>
          <p:nvPr/>
        </p:nvSpPr>
        <p:spPr bwMode="auto">
          <a:xfrm>
            <a:off x="731838" y="1497013"/>
            <a:ext cx="6516687"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latin typeface="Arial" panose="020B0604020202020204" pitchFamily="34" charset="0"/>
            </a:endParaRPr>
          </a:p>
          <a:p>
            <a:pPr algn="ctr">
              <a:spcBef>
                <a:spcPct val="0"/>
              </a:spcBef>
              <a:buFontTx/>
              <a:buNone/>
            </a:pPr>
            <a:endParaRPr lang="en-US" altLang="en-US">
              <a:latin typeface="Tahoma" panose="020B0604030504040204" pitchFamily="34" charset="0"/>
            </a:endParaRPr>
          </a:p>
          <a:p>
            <a:pPr algn="ctr">
              <a:spcBef>
                <a:spcPct val="0"/>
              </a:spcBef>
              <a:buFontTx/>
              <a:buNone/>
            </a:pPr>
            <a:endParaRPr lang="en-US" altLang="en-US">
              <a:solidFill>
                <a:schemeClr val="accent2"/>
              </a:solidFill>
              <a:latin typeface="Tahoma" panose="020B0604030504040204" pitchFamily="34" charset="0"/>
            </a:endParaRPr>
          </a:p>
          <a:p>
            <a:pPr algn="ctr">
              <a:spcBef>
                <a:spcPct val="0"/>
              </a:spcBef>
              <a:buFontTx/>
              <a:buNone/>
            </a:pPr>
            <a:r>
              <a:rPr lang="en-US" altLang="en-US" sz="2800">
                <a:latin typeface="Arial" panose="020B0604020202020204" pitchFamily="34" charset="0"/>
              </a:rPr>
              <a:t>Bubble sort compares items that  are</a:t>
            </a:r>
            <a:br>
              <a:rPr lang="en-US" altLang="en-US" sz="2800">
                <a:latin typeface="Arial" panose="020B0604020202020204" pitchFamily="34" charset="0"/>
              </a:rPr>
            </a:br>
            <a:r>
              <a:rPr lang="en-US" altLang="en-US" sz="2800">
                <a:latin typeface="Arial" panose="020B0604020202020204" pitchFamily="34" charset="0"/>
              </a:rPr>
              <a:t>adjacent and has the potential to </a:t>
            </a:r>
            <a:br>
              <a:rPr lang="en-US" altLang="en-US" sz="2800">
                <a:latin typeface="Arial" panose="020B0604020202020204" pitchFamily="34" charset="0"/>
              </a:rPr>
            </a:br>
            <a:r>
              <a:rPr lang="en-US" altLang="en-US" sz="2800">
                <a:latin typeface="Arial" panose="020B0604020202020204" pitchFamily="34" charset="0"/>
              </a:rPr>
              <a:t>swap a whole lot.</a:t>
            </a:r>
            <a:r>
              <a:rPr lang="en-US" altLang="en-US" sz="2800">
                <a:solidFill>
                  <a:srgbClr val="FFFF00"/>
                </a:solidFill>
                <a:latin typeface="Arial" panose="020B0604020202020204" pitchFamily="34" charset="0"/>
              </a:rPr>
              <a:t>   </a:t>
            </a:r>
            <a:endParaRPr lang="en-US" altLang="en-US" sz="2400" b="0">
              <a:solidFill>
                <a:srgbClr val="FFFF00"/>
              </a:solidFill>
              <a:latin typeface="Arial" panose="020B0604020202020204" pitchFamily="34" charset="0"/>
            </a:endParaRPr>
          </a:p>
          <a:p>
            <a:pPr algn="ctr">
              <a:spcBef>
                <a:spcPct val="0"/>
              </a:spcBef>
              <a:buFontTx/>
              <a:buNone/>
            </a:pPr>
            <a:endParaRPr lang="en-US" altLang="en-US" sz="2400" b="0">
              <a:latin typeface="Arial" panose="020B0604020202020204" pitchFamily="34" charset="0"/>
            </a:endParaRPr>
          </a:p>
        </p:txBody>
      </p:sp>
      <p:sp>
        <p:nvSpPr>
          <p:cNvPr id="11268" name="WordArt 4">
            <a:extLst>
              <a:ext uri="{FF2B5EF4-FFF2-40B4-BE49-F238E27FC236}">
                <a16:creationId xmlns:a16="http://schemas.microsoft.com/office/drawing/2014/main" id="{0895E978-96FD-4307-B6A8-330C3E668023}"/>
              </a:ext>
            </a:extLst>
          </p:cNvPr>
          <p:cNvSpPr>
            <a:spLocks noChangeArrowheads="1" noChangeShapeType="1" noTextEdit="1"/>
          </p:cNvSpPr>
          <p:nvPr/>
        </p:nvSpPr>
        <p:spPr bwMode="auto">
          <a:xfrm>
            <a:off x="1219200" y="1066800"/>
            <a:ext cx="5867400" cy="685800"/>
          </a:xfrm>
          <a:prstGeom prst="rect">
            <a:avLst/>
          </a:prstGeom>
        </p:spPr>
        <p:txBody>
          <a:bodyPr wrap="none" fromWordArt="1">
            <a:prstTxWarp prst="textPlain">
              <a:avLst>
                <a:gd name="adj" fmla="val 50000"/>
              </a:avLst>
            </a:prstTxWarp>
          </a:bodyPr>
          <a:lstStyle/>
          <a:p>
            <a:pPr algn="ctr"/>
            <a:r>
              <a:rPr lang="en-US" sz="3600" kern="10">
                <a:ln w="9525">
                  <a:solidFill>
                    <a:srgbClr val="FF9900"/>
                  </a:solidFill>
                  <a:round/>
                  <a:headEnd/>
                  <a:tailEnd/>
                </a:ln>
                <a:solidFill>
                  <a:srgbClr val="FFFF99"/>
                </a:solidFill>
                <a:effectLst>
                  <a:outerShdw dist="35921" dir="2700000" algn="ctr" rotWithShape="0">
                    <a:srgbClr val="C0C0C0"/>
                  </a:outerShdw>
                </a:effectLst>
                <a:latin typeface="Impact" panose="020B0806030902050204" pitchFamily="34" charset="0"/>
              </a:rPr>
              <a:t>Bubble Sort</a:t>
            </a:r>
          </a:p>
        </p:txBody>
      </p:sp>
      <p:sp>
        <p:nvSpPr>
          <p:cNvPr id="11269" name="Text Box 5">
            <a:extLst>
              <a:ext uri="{FF2B5EF4-FFF2-40B4-BE49-F238E27FC236}">
                <a16:creationId xmlns:a16="http://schemas.microsoft.com/office/drawing/2014/main" id="{ECB86185-BE86-4E38-876E-CFA6485306E8}"/>
              </a:ext>
            </a:extLst>
          </p:cNvPr>
          <p:cNvSpPr txBox="1">
            <a:spLocks noChangeArrowheads="1"/>
          </p:cNvSpPr>
          <p:nvPr/>
        </p:nvSpPr>
        <p:spPr bwMode="auto">
          <a:xfrm>
            <a:off x="6477000" y="4038600"/>
            <a:ext cx="1905000" cy="229235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solidFill>
                  <a:srgbClr val="CC0000"/>
                </a:solidFill>
                <a:latin typeface="Tahoma" panose="020B0604030504040204" pitchFamily="34" charset="0"/>
              </a:rPr>
              <a:t>Bubble Sort is left in for historical purposes only!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057D5020-7482-4DF7-BF50-0516058FDDD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8851" name="WordArt 2">
            <a:extLst>
              <a:ext uri="{FF2B5EF4-FFF2-40B4-BE49-F238E27FC236}">
                <a16:creationId xmlns:a16="http://schemas.microsoft.com/office/drawing/2014/main" id="{9A6AC305-07C9-43FF-AD84-44CD8B623B11}"/>
              </a:ext>
            </a:extLst>
          </p:cNvPr>
          <p:cNvSpPr>
            <a:spLocks noChangeArrowheads="1" noChangeShapeType="1" noTextEdit="1"/>
          </p:cNvSpPr>
          <p:nvPr/>
        </p:nvSpPr>
        <p:spPr bwMode="auto">
          <a:xfrm>
            <a:off x="914400" y="1295400"/>
            <a:ext cx="7162800" cy="38100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Continue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4A9B7A9D-EAB7-4FD3-B3B9-4D4E54E1260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5" name="Text Box 4">
            <a:extLst>
              <a:ext uri="{FF2B5EF4-FFF2-40B4-BE49-F238E27FC236}">
                <a16:creationId xmlns:a16="http://schemas.microsoft.com/office/drawing/2014/main" id="{2C0F8B4E-0192-4E3C-BED8-2B6C222B5D71}"/>
              </a:ext>
            </a:extLst>
          </p:cNvPr>
          <p:cNvSpPr txBox="1">
            <a:spLocks noChangeArrowheads="1"/>
          </p:cNvSpPr>
          <p:nvPr/>
        </p:nvSpPr>
        <p:spPr bwMode="auto">
          <a:xfrm>
            <a:off x="838200" y="1447800"/>
            <a:ext cx="7237413"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0">
                <a:latin typeface="Tahoma" panose="020B0604030504040204" pitchFamily="34" charset="0"/>
              </a:rPr>
              <a:t>void bubbleSort( </a:t>
            </a:r>
            <a:r>
              <a:rPr lang="en-US" altLang="en-US" sz="2800" b="0">
                <a:solidFill>
                  <a:srgbClr val="0033CC"/>
                </a:solidFill>
                <a:latin typeface="Tahoma" panose="020B0604030504040204" pitchFamily="34" charset="0"/>
              </a:rPr>
              <a:t>Comparable</a:t>
            </a:r>
            <a:r>
              <a:rPr lang="en-US" altLang="en-US" sz="2800" b="0">
                <a:latin typeface="Tahoma" panose="020B0604030504040204" pitchFamily="34" charset="0"/>
              </a:rPr>
              <a:t>[] stuff ){</a:t>
            </a:r>
          </a:p>
          <a:p>
            <a:pPr>
              <a:spcBef>
                <a:spcPct val="0"/>
              </a:spcBef>
              <a:buFontTx/>
              <a:buNone/>
            </a:pPr>
            <a:r>
              <a:rPr lang="en-US" altLang="en-US" sz="2800" b="0">
                <a:latin typeface="Tahoma" panose="020B0604030504040204" pitchFamily="34" charset="0"/>
              </a:rPr>
              <a:t>  for(int i=0; i&lt;stuff.length-1; i++){</a:t>
            </a:r>
          </a:p>
          <a:p>
            <a:pPr>
              <a:spcBef>
                <a:spcPct val="0"/>
              </a:spcBef>
              <a:buFontTx/>
              <a:buNone/>
            </a:pPr>
            <a:r>
              <a:rPr lang="en-US" altLang="en-US" sz="2800" b="0">
                <a:latin typeface="Tahoma" panose="020B0604030504040204" pitchFamily="34" charset="0"/>
              </a:rPr>
              <a:t>    for(int j=0; j&lt;stuff.length-1; j++){</a:t>
            </a:r>
          </a:p>
          <a:p>
            <a:pPr>
              <a:spcBef>
                <a:spcPct val="0"/>
              </a:spcBef>
              <a:buFontTx/>
              <a:buNone/>
            </a:pPr>
            <a:r>
              <a:rPr lang="en-US" altLang="en-US" sz="2800" b="0">
                <a:latin typeface="Tahoma" panose="020B0604030504040204" pitchFamily="34" charset="0"/>
              </a:rPr>
              <a:t>      if(stuff[ j].</a:t>
            </a:r>
            <a:r>
              <a:rPr lang="en-US" altLang="en-US" sz="2800" b="0">
                <a:solidFill>
                  <a:srgbClr val="FF3300"/>
                </a:solidFill>
                <a:latin typeface="Tahoma" panose="020B0604030504040204" pitchFamily="34" charset="0"/>
              </a:rPr>
              <a:t>compareTo</a:t>
            </a:r>
            <a:r>
              <a:rPr lang="en-US" altLang="en-US" sz="2800" b="0">
                <a:latin typeface="Tahoma" panose="020B0604030504040204" pitchFamily="34" charset="0"/>
              </a:rPr>
              <a:t>(stuff[ j+1]) &gt; 0 ){</a:t>
            </a:r>
          </a:p>
          <a:p>
            <a:pPr>
              <a:spcBef>
                <a:spcPct val="0"/>
              </a:spcBef>
              <a:buFontTx/>
              <a:buNone/>
            </a:pPr>
            <a:r>
              <a:rPr lang="en-US" altLang="en-US" sz="2800" b="0">
                <a:latin typeface="Tahoma" panose="020B0604030504040204" pitchFamily="34" charset="0"/>
              </a:rPr>
              <a:t>	</a:t>
            </a:r>
            <a:r>
              <a:rPr lang="en-US" altLang="en-US" sz="2800" b="0">
                <a:solidFill>
                  <a:schemeClr val="accent2"/>
                </a:solidFill>
                <a:latin typeface="Tahoma" panose="020B0604030504040204" pitchFamily="34" charset="0"/>
              </a:rPr>
              <a:t>Comparable temp = stuff[ j];</a:t>
            </a:r>
          </a:p>
          <a:p>
            <a:pPr>
              <a:spcBef>
                <a:spcPct val="0"/>
              </a:spcBef>
              <a:buFontTx/>
              <a:buNone/>
            </a:pPr>
            <a:r>
              <a:rPr lang="en-US" altLang="en-US" sz="2800" b="0">
                <a:solidFill>
                  <a:schemeClr val="accent2"/>
                </a:solidFill>
                <a:latin typeface="Tahoma" panose="020B0604030504040204" pitchFamily="34" charset="0"/>
              </a:rPr>
              <a:t>	stuff[ j] = stuff</a:t>
            </a:r>
            <a:r>
              <a:rPr lang="en-US" altLang="en-US" sz="2800">
                <a:solidFill>
                  <a:schemeClr val="accent2"/>
                </a:solidFill>
                <a:latin typeface="Tahoma" panose="020B0604030504040204" pitchFamily="34" charset="0"/>
              </a:rPr>
              <a:t> </a:t>
            </a:r>
            <a:r>
              <a:rPr lang="en-US" altLang="en-US" sz="2800" b="0">
                <a:solidFill>
                  <a:schemeClr val="accent2"/>
                </a:solidFill>
                <a:latin typeface="Tahoma" panose="020B0604030504040204" pitchFamily="34" charset="0"/>
              </a:rPr>
              <a:t>[ j+1];</a:t>
            </a:r>
          </a:p>
          <a:p>
            <a:pPr>
              <a:spcBef>
                <a:spcPct val="0"/>
              </a:spcBef>
              <a:buFontTx/>
              <a:buNone/>
            </a:pPr>
            <a:r>
              <a:rPr lang="en-US" altLang="en-US" sz="2800" b="0">
                <a:solidFill>
                  <a:schemeClr val="accent2"/>
                </a:solidFill>
                <a:latin typeface="Tahoma" panose="020B0604030504040204" pitchFamily="34" charset="0"/>
              </a:rPr>
              <a:t>	stuff</a:t>
            </a:r>
            <a:r>
              <a:rPr lang="en-US" altLang="en-US" sz="2800">
                <a:solidFill>
                  <a:schemeClr val="accent2"/>
                </a:solidFill>
                <a:latin typeface="Tahoma" panose="020B0604030504040204" pitchFamily="34" charset="0"/>
              </a:rPr>
              <a:t> </a:t>
            </a:r>
            <a:r>
              <a:rPr lang="en-US" altLang="en-US" sz="2800" b="0">
                <a:solidFill>
                  <a:schemeClr val="accent2"/>
                </a:solidFill>
                <a:latin typeface="Tahoma" panose="020B0604030504040204" pitchFamily="34" charset="0"/>
              </a:rPr>
              <a:t>[ j+1] = temp;</a:t>
            </a:r>
          </a:p>
          <a:p>
            <a:pPr>
              <a:spcBef>
                <a:spcPct val="0"/>
              </a:spcBef>
              <a:buFontTx/>
              <a:buNone/>
            </a:pPr>
            <a:r>
              <a:rPr lang="en-US" altLang="en-US" sz="2800" b="0">
                <a:latin typeface="Tahoma" panose="020B0604030504040204" pitchFamily="34" charset="0"/>
              </a:rPr>
              <a:t>      }</a:t>
            </a:r>
          </a:p>
          <a:p>
            <a:pPr>
              <a:spcBef>
                <a:spcPct val="0"/>
              </a:spcBef>
              <a:buFontTx/>
              <a:buNone/>
            </a:pPr>
            <a:r>
              <a:rPr lang="en-US" altLang="en-US" sz="2800" b="0">
                <a:latin typeface="Tahoma" panose="020B0604030504040204" pitchFamily="34" charset="0"/>
              </a:rPr>
              <a:t>    }</a:t>
            </a:r>
          </a:p>
          <a:p>
            <a:pPr>
              <a:spcBef>
                <a:spcPct val="0"/>
              </a:spcBef>
              <a:buFontTx/>
              <a:buNone/>
            </a:pPr>
            <a:r>
              <a:rPr lang="en-US" altLang="en-US" sz="2800" b="0">
                <a:latin typeface="Tahoma" panose="020B0604030504040204" pitchFamily="34" charset="0"/>
              </a:rPr>
              <a:t>  }</a:t>
            </a:r>
          </a:p>
          <a:p>
            <a:pPr>
              <a:spcBef>
                <a:spcPct val="0"/>
              </a:spcBef>
              <a:buFontTx/>
              <a:buNone/>
            </a:pPr>
            <a:r>
              <a:rPr lang="en-US" altLang="en-US" sz="2800" b="0">
                <a:latin typeface="Tahoma" panose="020B0604030504040204" pitchFamily="34" charset="0"/>
              </a:rPr>
              <a:t>}</a:t>
            </a:r>
          </a:p>
        </p:txBody>
      </p:sp>
      <p:sp>
        <p:nvSpPr>
          <p:cNvPr id="13316" name="WordArt 5">
            <a:extLst>
              <a:ext uri="{FF2B5EF4-FFF2-40B4-BE49-F238E27FC236}">
                <a16:creationId xmlns:a16="http://schemas.microsoft.com/office/drawing/2014/main" id="{6F9E5509-33AA-4665-A507-FA8A438EB5A5}"/>
              </a:ext>
            </a:extLst>
          </p:cNvPr>
          <p:cNvSpPr>
            <a:spLocks noChangeArrowheads="1" noChangeShapeType="1" noTextEdit="1"/>
          </p:cNvSpPr>
          <p:nvPr/>
        </p:nvSpPr>
        <p:spPr bwMode="auto">
          <a:xfrm>
            <a:off x="609600" y="533400"/>
            <a:ext cx="7467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Bubble Sort W/Objects</a:t>
            </a:r>
          </a:p>
        </p:txBody>
      </p:sp>
      <p:sp>
        <p:nvSpPr>
          <p:cNvPr id="13317" name="Text Box 8">
            <a:extLst>
              <a:ext uri="{FF2B5EF4-FFF2-40B4-BE49-F238E27FC236}">
                <a16:creationId xmlns:a16="http://schemas.microsoft.com/office/drawing/2014/main" id="{DF1F01DD-B898-4E0B-A380-5383EFED6137}"/>
              </a:ext>
            </a:extLst>
          </p:cNvPr>
          <p:cNvSpPr txBox="1">
            <a:spLocks noChangeArrowheads="1"/>
          </p:cNvSpPr>
          <p:nvPr/>
        </p:nvSpPr>
        <p:spPr bwMode="auto">
          <a:xfrm>
            <a:off x="5867400" y="51816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solidFill>
                  <a:schemeClr val="accent2"/>
                </a:solidFill>
                <a:latin typeface="Tahoma" panose="020B0604030504040204" pitchFamily="34" charset="0"/>
              </a:rPr>
              <a:t>Lots O Swaps!</a:t>
            </a:r>
          </a:p>
        </p:txBody>
      </p:sp>
      <p:sp>
        <p:nvSpPr>
          <p:cNvPr id="13318" name="Line 9">
            <a:extLst>
              <a:ext uri="{FF2B5EF4-FFF2-40B4-BE49-F238E27FC236}">
                <a16:creationId xmlns:a16="http://schemas.microsoft.com/office/drawing/2014/main" id="{83FA7B1B-B567-4949-B3ED-C2B368F58B8B}"/>
              </a:ext>
            </a:extLst>
          </p:cNvPr>
          <p:cNvSpPr>
            <a:spLocks noChangeShapeType="1"/>
          </p:cNvSpPr>
          <p:nvPr/>
        </p:nvSpPr>
        <p:spPr bwMode="auto">
          <a:xfrm flipH="1" flipV="1">
            <a:off x="5257800" y="4419600"/>
            <a:ext cx="609600" cy="99060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2B558F5-C983-4925-B2F2-302468BF56B2}"/>
              </a:ext>
            </a:extLst>
          </p:cNvPr>
          <p:cNvSpPr txBox="1">
            <a:spLocks noChangeArrowheads="1"/>
          </p:cNvSpPr>
          <p:nvPr/>
        </p:nvSpPr>
        <p:spPr bwMode="auto">
          <a:xfrm>
            <a:off x="838200" y="838200"/>
            <a:ext cx="8153400" cy="571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void </a:t>
            </a:r>
            <a:r>
              <a:rPr lang="en-US" sz="2200" err="1">
                <a:latin typeface="Tahoma" panose="020B0604030504040204" pitchFamily="34" charset="0"/>
                <a:ea typeface="Tahoma" panose="020B0604030504040204" pitchFamily="34" charset="0"/>
                <a:cs typeface="Tahoma" panose="020B0604030504040204" pitchFamily="34" charset="0"/>
              </a:rPr>
              <a:t>bubbleSort</a:t>
            </a:r>
            <a:r>
              <a:rPr lang="en-US" sz="2200">
                <a:latin typeface="Tahoma" panose="020B0604030504040204" pitchFamily="34" charset="0"/>
                <a:ea typeface="Tahoma" panose="020B0604030504040204" pitchFamily="34" charset="0"/>
                <a:cs typeface="Tahoma" panose="020B0604030504040204" pitchFamily="34" charset="0"/>
              </a:rPr>
              <a:t>(Comparable[] stuff)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a:t>
            </a:r>
            <a:r>
              <a:rPr lang="en-US" sz="2200" err="1">
                <a:latin typeface="Tahoma" panose="020B0604030504040204" pitchFamily="34" charset="0"/>
                <a:ea typeface="Tahoma" panose="020B0604030504040204" pitchFamily="34" charset="0"/>
                <a:cs typeface="Tahoma" panose="020B0604030504040204" pitchFamily="34" charset="0"/>
              </a:rPr>
              <a:t>boolean</a:t>
            </a:r>
            <a:r>
              <a:rPr lang="en-US" sz="2200">
                <a:latin typeface="Tahoma" panose="020B0604030504040204" pitchFamily="34" charset="0"/>
                <a:ea typeface="Tahoma" panose="020B0604030504040204" pitchFamily="34" charset="0"/>
                <a:cs typeface="Tahoma" panose="020B0604030504040204" pitchFamily="34" charset="0"/>
              </a:rPr>
              <a:t> changed = false;</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do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changed = false;</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for (</a:t>
            </a:r>
            <a:r>
              <a:rPr lang="en-US" sz="2200" err="1">
                <a:latin typeface="Tahoma" panose="020B0604030504040204" pitchFamily="34" charset="0"/>
                <a:ea typeface="Tahoma" panose="020B0604030504040204" pitchFamily="34" charset="0"/>
                <a:cs typeface="Tahoma" panose="020B0604030504040204" pitchFamily="34" charset="0"/>
              </a:rPr>
              <a:t>int</a:t>
            </a:r>
            <a:r>
              <a:rPr lang="en-US" sz="2200">
                <a:latin typeface="Tahoma" panose="020B0604030504040204" pitchFamily="34" charset="0"/>
                <a:ea typeface="Tahoma" panose="020B0604030504040204" pitchFamily="34" charset="0"/>
                <a:cs typeface="Tahoma" panose="020B0604030504040204" pitchFamily="34" charset="0"/>
              </a:rPr>
              <a:t> a = 0; a &lt; </a:t>
            </a:r>
            <a:r>
              <a:rPr lang="en-US" sz="2200" err="1">
                <a:latin typeface="Tahoma" panose="020B0604030504040204" pitchFamily="34" charset="0"/>
                <a:ea typeface="Tahoma" panose="020B0604030504040204" pitchFamily="34" charset="0"/>
                <a:cs typeface="Tahoma" panose="020B0604030504040204" pitchFamily="34" charset="0"/>
              </a:rPr>
              <a:t>stuff.length</a:t>
            </a:r>
            <a:r>
              <a:rPr lang="en-US" sz="2200">
                <a:latin typeface="Tahoma" panose="020B0604030504040204" pitchFamily="34" charset="0"/>
                <a:ea typeface="Tahoma" panose="020B0604030504040204" pitchFamily="34" charset="0"/>
                <a:cs typeface="Tahoma" panose="020B0604030504040204" pitchFamily="34" charset="0"/>
              </a:rPr>
              <a:t> - 1; a++)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if (stuff[a].</a:t>
            </a:r>
            <a:r>
              <a:rPr lang="en-US" sz="2200" err="1">
                <a:latin typeface="Tahoma" panose="020B0604030504040204" pitchFamily="34" charset="0"/>
                <a:ea typeface="Tahoma" panose="020B0604030504040204" pitchFamily="34" charset="0"/>
                <a:cs typeface="Tahoma" panose="020B0604030504040204" pitchFamily="34" charset="0"/>
              </a:rPr>
              <a:t>compareTo</a:t>
            </a:r>
            <a:r>
              <a:rPr lang="en-US" sz="2200">
                <a:latin typeface="Tahoma" panose="020B0604030504040204" pitchFamily="34" charset="0"/>
                <a:ea typeface="Tahoma" panose="020B0604030504040204" pitchFamily="34" charset="0"/>
                <a:cs typeface="Tahoma" panose="020B0604030504040204" pitchFamily="34" charset="0"/>
              </a:rPr>
              <a:t>(stuff[a + 1]) &gt; 0) {</a:t>
            </a:r>
          </a:p>
          <a:p>
            <a:pPr>
              <a:buFontTx/>
              <a:buNone/>
              <a:tabLst>
                <a:tab pos="1371600" algn="l"/>
              </a:tabLst>
              <a:defRPr/>
            </a:pP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Comparable </a:t>
            </a:r>
            <a:r>
              <a:rPr lang="en-US" sz="2200" err="1">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tmp</a:t>
            </a: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 stuff[a];</a:t>
            </a:r>
          </a:p>
          <a:p>
            <a:pPr>
              <a:buFontTx/>
              <a:buNone/>
              <a:tabLst>
                <a:tab pos="1371600" algn="l"/>
              </a:tabLst>
              <a:defRPr/>
            </a:pP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stuff[a] = stuff[a + 1];</a:t>
            </a:r>
          </a:p>
          <a:p>
            <a:pPr>
              <a:buFontTx/>
              <a:buNone/>
              <a:tabLst>
                <a:tab pos="1371600" algn="l"/>
              </a:tabLst>
              <a:defRPr/>
            </a:pP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stuff[a + 1] = </a:t>
            </a:r>
            <a:r>
              <a:rPr lang="en-US" sz="2200" err="1">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tmp</a:t>
            </a:r>
            <a:r>
              <a:rPr lang="en-US" sz="220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a:t>
            </a:r>
          </a:p>
          <a:p>
            <a:pPr>
              <a:buFontTx/>
              <a:buNone/>
              <a:tabLst>
                <a:tab pos="1371600" algn="l"/>
              </a:tabLst>
              <a:defRPr/>
            </a:pPr>
            <a:r>
              <a:rPr lang="en-US" sz="2200">
                <a:latin typeface="Tahoma" panose="020B0604030504040204" pitchFamily="34" charset="0"/>
                <a:ea typeface="Tahoma" panose="020B0604030504040204" pitchFamily="34" charset="0"/>
                <a:cs typeface="Tahoma" panose="020B0604030504040204" pitchFamily="34" charset="0"/>
              </a:rPr>
              <a:t>	changed = true;</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   } while(changed);</a:t>
            </a:r>
          </a:p>
          <a:p>
            <a:pPr>
              <a:buFontTx/>
              <a:buNone/>
              <a:defRPr/>
            </a:pPr>
            <a:r>
              <a:rPr lang="en-US" sz="2200">
                <a:latin typeface="Tahoma" panose="020B0604030504040204" pitchFamily="34" charset="0"/>
                <a:ea typeface="Tahoma" panose="020B0604030504040204" pitchFamily="34" charset="0"/>
                <a:cs typeface="Tahoma" panose="020B0604030504040204" pitchFamily="34" charset="0"/>
              </a:rPr>
              <a:t>}</a:t>
            </a:r>
          </a:p>
        </p:txBody>
      </p:sp>
      <p:sp>
        <p:nvSpPr>
          <p:cNvPr id="15363" name="WordArt 5">
            <a:extLst>
              <a:ext uri="{FF2B5EF4-FFF2-40B4-BE49-F238E27FC236}">
                <a16:creationId xmlns:a16="http://schemas.microsoft.com/office/drawing/2014/main" id="{05EEF8EE-C47C-46AF-BD73-46ADC99DE538}"/>
              </a:ext>
            </a:extLst>
          </p:cNvPr>
          <p:cNvSpPr>
            <a:spLocks noChangeArrowheads="1" noChangeShapeType="1" noTextEdit="1"/>
          </p:cNvSpPr>
          <p:nvPr/>
        </p:nvSpPr>
        <p:spPr bwMode="auto">
          <a:xfrm>
            <a:off x="609600" y="76200"/>
            <a:ext cx="7467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Bubble Sort W/Objects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7D649665-5358-4F65-ABF6-F20DBF3C29B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 name="WordArt 2" descr="White marble">
            <a:extLst>
              <a:ext uri="{FF2B5EF4-FFF2-40B4-BE49-F238E27FC236}">
                <a16:creationId xmlns:a16="http://schemas.microsoft.com/office/drawing/2014/main" id="{E73F3D46-0651-4661-82E7-9ACAE61D3A0A}"/>
              </a:ext>
            </a:extLst>
          </p:cNvPr>
          <p:cNvSpPr>
            <a:spLocks noChangeArrowheads="1" noChangeShapeType="1" noTextEdit="1"/>
          </p:cNvSpPr>
          <p:nvPr/>
        </p:nvSpPr>
        <p:spPr bwMode="auto">
          <a:xfrm>
            <a:off x="762000" y="1981200"/>
            <a:ext cx="7620000" cy="184785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sz="3600" kern="10">
                <a:ln w="9525">
                  <a:round/>
                  <a:headEnd/>
                  <a:tailEnd/>
                </a:ln>
                <a:blipFill dpi="0" rotWithShape="0">
                  <a:blip r:embed="rId3"/>
                  <a:srcRect/>
                  <a:tile tx="0" ty="0" sx="100000" sy="100000" flip="none" algn="tl"/>
                </a:blipFill>
                <a:latin typeface="Arial Black" panose="020B0A04020102020204" pitchFamily="34" charset="0"/>
              </a:rPr>
              <a:t>The Selection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nodeType="clickEffect">
                                  <p:stCondLst>
                                    <p:cond delay="0"/>
                                  </p:stCondLst>
                                  <p:childTnLst>
                                    <p:set>
                                      <p:cBhvr>
                                        <p:cTn id="6" dur="500">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88D482CE-0935-4DAA-9F7A-DB20FE10867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9459" name="Text Box 2">
            <a:extLst>
              <a:ext uri="{FF2B5EF4-FFF2-40B4-BE49-F238E27FC236}">
                <a16:creationId xmlns:a16="http://schemas.microsoft.com/office/drawing/2014/main" id="{6F6638DA-8EED-4A71-887C-7AF3F1604E60}"/>
              </a:ext>
            </a:extLst>
          </p:cNvPr>
          <p:cNvSpPr txBox="1">
            <a:spLocks noChangeArrowheads="1"/>
          </p:cNvSpPr>
          <p:nvPr/>
        </p:nvSpPr>
        <p:spPr bwMode="auto">
          <a:xfrm>
            <a:off x="368300" y="1676400"/>
            <a:ext cx="821372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latin typeface="Arial" panose="020B0604020202020204" pitchFamily="34" charset="0"/>
            </a:endParaRPr>
          </a:p>
          <a:p>
            <a:pPr algn="ctr">
              <a:spcBef>
                <a:spcPct val="0"/>
              </a:spcBef>
              <a:buFontTx/>
              <a:buNone/>
            </a:pPr>
            <a:endParaRPr lang="en-US" altLang="en-US" sz="2400">
              <a:latin typeface="Arial" panose="020B0604020202020204" pitchFamily="34" charset="0"/>
            </a:endParaRPr>
          </a:p>
          <a:p>
            <a:pPr algn="ctr">
              <a:spcBef>
                <a:spcPct val="0"/>
              </a:spcBef>
              <a:buFontTx/>
              <a:buNone/>
            </a:pPr>
            <a:endParaRPr lang="en-US" altLang="en-US">
              <a:solidFill>
                <a:schemeClr val="accent2"/>
              </a:solidFill>
              <a:latin typeface="Tahoma" panose="020B0604030504040204" pitchFamily="34" charset="0"/>
            </a:endParaRPr>
          </a:p>
          <a:p>
            <a:pPr algn="ctr">
              <a:spcBef>
                <a:spcPct val="0"/>
              </a:spcBef>
              <a:buFontTx/>
              <a:buNone/>
            </a:pPr>
            <a:r>
              <a:rPr lang="en-US" altLang="en-US" sz="2800">
                <a:latin typeface="Arial" panose="020B0604020202020204" pitchFamily="34" charset="0"/>
              </a:rPr>
              <a:t>The selection sort does not swap each time</a:t>
            </a:r>
          </a:p>
          <a:p>
            <a:pPr algn="ctr">
              <a:spcBef>
                <a:spcPct val="0"/>
              </a:spcBef>
              <a:buFontTx/>
              <a:buNone/>
            </a:pPr>
            <a:r>
              <a:rPr lang="en-US" altLang="en-US" sz="2800">
                <a:latin typeface="Arial" panose="020B0604020202020204" pitchFamily="34" charset="0"/>
              </a:rPr>
              <a:t>it finds elements out of position.  Selection sort</a:t>
            </a:r>
          </a:p>
          <a:p>
            <a:pPr algn="ctr">
              <a:spcBef>
                <a:spcPct val="0"/>
              </a:spcBef>
              <a:buFontTx/>
              <a:buNone/>
            </a:pPr>
            <a:r>
              <a:rPr lang="en-US" altLang="en-US" sz="2800">
                <a:latin typeface="Arial" panose="020B0604020202020204" pitchFamily="34" charset="0"/>
              </a:rPr>
              <a:t>makes a complete pass while searching for the</a:t>
            </a:r>
          </a:p>
          <a:p>
            <a:pPr algn="ctr">
              <a:spcBef>
                <a:spcPct val="0"/>
              </a:spcBef>
              <a:buFontTx/>
              <a:buNone/>
            </a:pPr>
            <a:r>
              <a:rPr lang="en-US" altLang="en-US" sz="2800">
                <a:latin typeface="Arial" panose="020B0604020202020204" pitchFamily="34" charset="0"/>
              </a:rPr>
              <a:t>next item to swap.  At the end of a pass once </a:t>
            </a:r>
          </a:p>
          <a:p>
            <a:pPr algn="ctr">
              <a:spcBef>
                <a:spcPct val="0"/>
              </a:spcBef>
              <a:buFontTx/>
              <a:buNone/>
            </a:pPr>
            <a:r>
              <a:rPr lang="en-US" altLang="en-US" sz="2800">
                <a:latin typeface="Arial" panose="020B0604020202020204" pitchFamily="34" charset="0"/>
              </a:rPr>
              <a:t>the item is located, one swap is made.</a:t>
            </a:r>
          </a:p>
        </p:txBody>
      </p:sp>
      <p:sp>
        <p:nvSpPr>
          <p:cNvPr id="19460" name="WordArt 3">
            <a:extLst>
              <a:ext uri="{FF2B5EF4-FFF2-40B4-BE49-F238E27FC236}">
                <a16:creationId xmlns:a16="http://schemas.microsoft.com/office/drawing/2014/main" id="{0974E8BF-68D6-4254-9721-83EABF6C1ABE}"/>
              </a:ext>
            </a:extLst>
          </p:cNvPr>
          <p:cNvSpPr>
            <a:spLocks noChangeArrowheads="1" noChangeShapeType="1" noTextEdit="1"/>
          </p:cNvSpPr>
          <p:nvPr/>
        </p:nvSpPr>
        <p:spPr bwMode="auto">
          <a:xfrm>
            <a:off x="1524000" y="1066800"/>
            <a:ext cx="5867400" cy="685800"/>
          </a:xfrm>
          <a:prstGeom prst="rect">
            <a:avLst/>
          </a:prstGeom>
        </p:spPr>
        <p:txBody>
          <a:bodyPr wrap="none" fromWordArt="1">
            <a:prstTxWarp prst="textPlain">
              <a:avLst>
                <a:gd name="adj" fmla="val 50000"/>
              </a:avLst>
            </a:prstTxWarp>
          </a:bodyPr>
          <a:lstStyle/>
          <a:p>
            <a:pPr algn="ctr"/>
            <a:r>
              <a:rPr lang="en-US" sz="3600" kern="10">
                <a:ln w="9525">
                  <a:solidFill>
                    <a:srgbClr val="FF9900"/>
                  </a:solidFill>
                  <a:round/>
                  <a:headEnd/>
                  <a:tailEnd/>
                </a:ln>
                <a:solidFill>
                  <a:srgbClr val="FFFF99"/>
                </a:solidFill>
                <a:effectLst>
                  <a:outerShdw dist="35921" dir="2700000" algn="ctr" rotWithShape="0">
                    <a:srgbClr val="C0C0C0"/>
                  </a:outerShdw>
                </a:effectLst>
                <a:latin typeface="Impact" panose="020B0806030902050204" pitchFamily="34" charset="0"/>
              </a:rPr>
              <a:t>Selection Sort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531&quot;&gt;&lt;object type=&quot;3&quot; unique_id=&quot;10532&quot;&gt;&lt;property id=&quot;20148&quot; value=&quot;5&quot;/&gt;&lt;property id=&quot;20300&quot; value=&quot;Slide 1&quot;/&gt;&lt;property id=&quot;20307&quot; value=&quot;256&quot;/&gt;&lt;/object&gt;&lt;object type=&quot;3&quot; unique_id=&quot;10533&quot;&gt;&lt;property id=&quot;20148&quot; value=&quot;5&quot;/&gt;&lt;property id=&quot;20300&quot; value=&quot;Slide 2&quot;/&gt;&lt;property id=&quot;20307&quot; value=&quot;412&quot;/&gt;&lt;/object&gt;&lt;object type=&quot;3&quot; unique_id=&quot;10534&quot;&gt;&lt;property id=&quot;20148&quot; value=&quot;5&quot;/&gt;&lt;property id=&quot;20300&quot; value=&quot;Slide 3&quot;/&gt;&lt;property id=&quot;20307&quot; value=&quot;348&quot;/&gt;&lt;/object&gt;&lt;object type=&quot;3&quot; unique_id=&quot;10535&quot;&gt;&lt;property id=&quot;20148&quot; value=&quot;5&quot;/&gt;&lt;property id=&quot;20300&quot; value=&quot;Slide 4&quot;/&gt;&lt;property id=&quot;20307&quot; value=&quot;267&quot;/&gt;&lt;/object&gt;&lt;object type=&quot;3&quot; unique_id=&quot;10536&quot;&gt;&lt;property id=&quot;20148&quot; value=&quot;5&quot;/&gt;&lt;property id=&quot;20300&quot; value=&quot;Slide 5&quot;/&gt;&lt;property id=&quot;20307&quot; value=&quot;257&quot;/&gt;&lt;/object&gt;&lt;object type=&quot;3&quot; unique_id=&quot;10537&quot;&gt;&lt;property id=&quot;20148&quot; value=&quot;5&quot;/&gt;&lt;property id=&quot;20300&quot; value=&quot;Slide 6&quot;/&gt;&lt;property id=&quot;20307&quot; value=&quot;373&quot;/&gt;&lt;/object&gt;&lt;object type=&quot;3&quot; unique_id=&quot;10538&quot;&gt;&lt;property id=&quot;20148&quot; value=&quot;5&quot;/&gt;&lt;property id=&quot;20300&quot; value=&quot;Slide 7&quot;/&gt;&lt;property id=&quot;20307&quot; value=&quot;269&quot;/&gt;&lt;/object&gt;&lt;object type=&quot;3&quot; unique_id=&quot;10539&quot;&gt;&lt;property id=&quot;20148&quot; value=&quot;5&quot;/&gt;&lt;property id=&quot;20300&quot; value=&quot;Slide 8&quot;/&gt;&lt;property id=&quot;20307&quot; value=&quot;261&quot;/&gt;&lt;/object&gt;&lt;object type=&quot;3&quot; unique_id=&quot;10540&quot;&gt;&lt;property id=&quot;20148&quot; value=&quot;5&quot;/&gt;&lt;property id=&quot;20300&quot; value=&quot;Slide 9&quot;/&gt;&lt;property id=&quot;20307&quot; value=&quot;406&quot;/&gt;&lt;/object&gt;&lt;object type=&quot;3&quot; unique_id=&quot;10541&quot;&gt;&lt;property id=&quot;20148&quot; value=&quot;5&quot;/&gt;&lt;property id=&quot;20300&quot; value=&quot;Slide 10&quot;/&gt;&lt;property id=&quot;20307&quot; value=&quot;407&quot;/&gt;&lt;/object&gt;&lt;object type=&quot;3&quot; unique_id=&quot;10542&quot;&gt;&lt;property id=&quot;20148&quot; value=&quot;5&quot;/&gt;&lt;property id=&quot;20300&quot; value=&quot;Slide 11&quot;/&gt;&lt;property id=&quot;20307&quot; value=&quot;396&quot;/&gt;&lt;/object&gt;&lt;object type=&quot;3&quot; unique_id=&quot;10543&quot;&gt;&lt;property id=&quot;20148&quot; value=&quot;5&quot;/&gt;&lt;property id=&quot;20300&quot; value=&quot;Slide 12&quot;/&gt;&lt;property id=&quot;20307&quot; value=&quot;401&quot;/&gt;&lt;/object&gt;&lt;object type=&quot;3&quot; unique_id=&quot;10544&quot;&gt;&lt;property id=&quot;20148&quot; value=&quot;5&quot;/&gt;&lt;property id=&quot;20300&quot; value=&quot;Slide 13&quot;/&gt;&lt;property id=&quot;20307&quot; value=&quot;403&quot;/&gt;&lt;/object&gt;&lt;object type=&quot;3&quot; unique_id=&quot;10545&quot;&gt;&lt;property id=&quot;20148&quot; value=&quot;5&quot;/&gt;&lt;property id=&quot;20300&quot; value=&quot;Slide 15&quot;/&gt;&lt;property id=&quot;20307&quot; value=&quot;270&quot;/&gt;&lt;/object&gt;&lt;object type=&quot;3&quot; unique_id=&quot;10546&quot;&gt;&lt;property id=&quot;20148&quot; value=&quot;5&quot;/&gt;&lt;property id=&quot;20300&quot; value=&quot;Slide 16&quot;/&gt;&lt;property id=&quot;20307&quot; value=&quot;263&quot;/&gt;&lt;/object&gt;&lt;object type=&quot;3&quot; unique_id=&quot;10547&quot;&gt;&lt;property id=&quot;20148&quot; value=&quot;5&quot;/&gt;&lt;property id=&quot;20300&quot; value=&quot;Slide 17&quot;/&gt;&lt;property id=&quot;20307&quot; value=&quot;400&quot;/&gt;&lt;/object&gt;&lt;object type=&quot;3&quot; unique_id=&quot;10548&quot;&gt;&lt;property id=&quot;20148&quot; value=&quot;5&quot;/&gt;&lt;property id=&quot;20300&quot; value=&quot;Slide 20&quot;/&gt;&lt;property id=&quot;20307&quot; value=&quot;398&quot;/&gt;&lt;/object&gt;&lt;object type=&quot;3&quot; unique_id=&quot;10549&quot;&gt;&lt;property id=&quot;20148&quot; value=&quot;5&quot;/&gt;&lt;property id=&quot;20300&quot; value=&quot;Slide 19&quot;/&gt;&lt;property id=&quot;20307&quot; value=&quot;411&quot;/&gt;&lt;/object&gt;&lt;object type=&quot;3&quot; unique_id=&quot;10550&quot;&gt;&lt;property id=&quot;20148&quot; value=&quot;5&quot;/&gt;&lt;property id=&quot;20300&quot; value=&quot;Slide 22&quot;/&gt;&lt;property id=&quot;20307&quot; value=&quot;404&quot;/&gt;&lt;/object&gt;&lt;object type=&quot;3&quot; unique_id=&quot;10551&quot;&gt;&lt;property id=&quot;20148&quot; value=&quot;5&quot;/&gt;&lt;property id=&quot;20300&quot; value=&quot;Slide 23&quot;/&gt;&lt;property id=&quot;20307&quot; value=&quot;351&quot;/&gt;&lt;/object&gt;&lt;object type=&quot;3&quot; unique_id=&quot;10552&quot;&gt;&lt;property id=&quot;20148&quot; value=&quot;5&quot;/&gt;&lt;property id=&quot;20300&quot; value=&quot;Slide 24&quot;/&gt;&lt;property id=&quot;20307&quot; value=&quot;352&quot;/&gt;&lt;/object&gt;&lt;object type=&quot;3&quot; unique_id=&quot;10553&quot;&gt;&lt;property id=&quot;20148&quot; value=&quot;5&quot;/&gt;&lt;property id=&quot;20300&quot; value=&quot;Slide 25&quot;/&gt;&lt;property id=&quot;20307&quot; value=&quot;353&quot;/&gt;&lt;/object&gt;&lt;object type=&quot;3&quot; unique_id=&quot;10554&quot;&gt;&lt;property id=&quot;20148&quot; value=&quot;5&quot;/&gt;&lt;property id=&quot;20300&quot; value=&quot;Slide 26&quot;/&gt;&lt;property id=&quot;20307&quot; value=&quot;354&quot;/&gt;&lt;/object&gt;&lt;object type=&quot;3&quot; unique_id=&quot;10555&quot;&gt;&lt;property id=&quot;20148&quot; value=&quot;5&quot;/&gt;&lt;property id=&quot;20300&quot; value=&quot;Slide 27&quot;/&gt;&lt;property id=&quot;20307&quot; value=&quot;356&quot;/&gt;&lt;/object&gt;&lt;object type=&quot;3&quot; unique_id=&quot;10556&quot;&gt;&lt;property id=&quot;20148&quot; value=&quot;5&quot;/&gt;&lt;property id=&quot;20300&quot; value=&quot;Slide 28&quot;/&gt;&lt;property id=&quot;20307&quot; value=&quot;357&quot;/&gt;&lt;/object&gt;&lt;object type=&quot;3&quot; unique_id=&quot;10557&quot;&gt;&lt;property id=&quot;20148&quot; value=&quot;5&quot;/&gt;&lt;property id=&quot;20300&quot; value=&quot;Slide 30&quot;/&gt;&lt;property id=&quot;20307&quot; value=&quot;358&quot;/&gt;&lt;/object&gt;&lt;object type=&quot;3&quot; unique_id=&quot;10558&quot;&gt;&lt;property id=&quot;20148&quot; value=&quot;5&quot;/&gt;&lt;property id=&quot;20300&quot; value=&quot;Slide 31&quot;/&gt;&lt;property id=&quot;20307&quot; value=&quot;392&quot;/&gt;&lt;/object&gt;&lt;object type=&quot;3&quot; unique_id=&quot;10559&quot;&gt;&lt;property id=&quot;20148&quot; value=&quot;5&quot;/&gt;&lt;property id=&quot;20300&quot; value=&quot;Slide 32&quot;/&gt;&lt;property id=&quot;20307&quot; value=&quot;378&quot;/&gt;&lt;/object&gt;&lt;object type=&quot;3&quot; unique_id=&quot;10560&quot;&gt;&lt;property id=&quot;20148&quot; value=&quot;5&quot;/&gt;&lt;property id=&quot;20300&quot; value=&quot;Slide 33&quot;/&gt;&lt;property id=&quot;20307&quot; value=&quot;361&quot;/&gt;&lt;/object&gt;&lt;object type=&quot;3&quot; unique_id=&quot;10561&quot;&gt;&lt;property id=&quot;20148&quot; value=&quot;5&quot;/&gt;&lt;property id=&quot;20300&quot; value=&quot;Slide 34&quot;/&gt;&lt;property id=&quot;20307&quot; value=&quot;362&quot;/&gt;&lt;/object&gt;&lt;object type=&quot;3&quot; unique_id=&quot;10562&quot;&gt;&lt;property id=&quot;20148&quot; value=&quot;5&quot;/&gt;&lt;property id=&quot;20300&quot; value=&quot;Slide 35&quot;/&gt;&lt;property id=&quot;20307&quot; value=&quot;394&quot;/&gt;&lt;/object&gt;&lt;object type=&quot;3&quot; unique_id=&quot;10563&quot;&gt;&lt;property id=&quot;20148&quot; value=&quot;5&quot;/&gt;&lt;property id=&quot;20300&quot; value=&quot;Slide 37&quot;/&gt;&lt;property id=&quot;20307&quot; value=&quot;364&quot;/&gt;&lt;/object&gt;&lt;object type=&quot;3&quot; unique_id=&quot;10564&quot;&gt;&lt;property id=&quot;20148&quot; value=&quot;5&quot;/&gt;&lt;property id=&quot;20300&quot; value=&quot;Slide 38&quot;/&gt;&lt;property id=&quot;20307&quot; value=&quot;375&quot;/&gt;&lt;/object&gt;&lt;object type=&quot;3&quot; unique_id=&quot;10565&quot;&gt;&lt;property id=&quot;20148&quot; value=&quot;5&quot;/&gt;&lt;property id=&quot;20300&quot; value=&quot;Slide 39&quot;/&gt;&lt;property id=&quot;20307&quot; value=&quot;383&quot;/&gt;&lt;/object&gt;&lt;object type=&quot;3&quot; unique_id=&quot;10566&quot;&gt;&lt;property id=&quot;20148&quot; value=&quot;5&quot;/&gt;&lt;property id=&quot;20300&quot; value=&quot;Slide 40&quot;/&gt;&lt;property id=&quot;20307&quot; value=&quot;379&quot;/&gt;&lt;/object&gt;&lt;object type=&quot;3&quot; unique_id=&quot;10567&quot;&gt;&lt;property id=&quot;20148&quot; value=&quot;5&quot;/&gt;&lt;property id=&quot;20300&quot; value=&quot;Slide 41&quot;/&gt;&lt;property id=&quot;20307&quot; value=&quot;408&quot;/&gt;&lt;/object&gt;&lt;object type=&quot;3&quot; unique_id=&quot;10568&quot;&gt;&lt;property id=&quot;20148&quot; value=&quot;5&quot;/&gt;&lt;property id=&quot;20300&quot; value=&quot;Slide 42&quot;/&gt;&lt;property id=&quot;20307&quot; value=&quot;409&quot;/&gt;&lt;/object&gt;&lt;object type=&quot;3&quot; unique_id=&quot;10569&quot;&gt;&lt;property id=&quot;20148&quot; value=&quot;5&quot;/&gt;&lt;property id=&quot;20300&quot; value=&quot;Slide 43&quot;/&gt;&lt;property id=&quot;20307&quot; value=&quot;410&quot;/&gt;&lt;/object&gt;&lt;object type=&quot;3&quot; unique_id=&quot;10570&quot;&gt;&lt;property id=&quot;20148&quot; value=&quot;5&quot;/&gt;&lt;property id=&quot;20300&quot; value=&quot;Slide 44&quot;/&gt;&lt;property id=&quot;20307&quot; value=&quot;387&quot;/&gt;&lt;/object&gt;&lt;object type=&quot;3&quot; unique_id=&quot;10571&quot;&gt;&lt;property id=&quot;20148&quot; value=&quot;5&quot;/&gt;&lt;property id=&quot;20300&quot; value=&quot;Slide 45&quot;/&gt;&lt;property id=&quot;20307&quot; value=&quot;388&quot;/&gt;&lt;/object&gt;&lt;object type=&quot;3&quot; unique_id=&quot;10572&quot;&gt;&lt;property id=&quot;20148&quot; value=&quot;5&quot;/&gt;&lt;property id=&quot;20300&quot; value=&quot;Slide 46&quot;/&gt;&lt;property id=&quot;20307&quot; value=&quot;390&quot;/&gt;&lt;/object&gt;&lt;object type=&quot;3&quot; unique_id=&quot;10745&quot;&gt;&lt;property id=&quot;20148&quot; value=&quot;5&quot;/&gt;&lt;property id=&quot;20300&quot; value=&quot;Slide 14&quot;/&gt;&lt;property id=&quot;20307&quot; value=&quot;413&quot;/&gt;&lt;/object&gt;&lt;object type=&quot;3&quot; unique_id=&quot;10746&quot;&gt;&lt;property id=&quot;20148&quot; value=&quot;5&quot;/&gt;&lt;property id=&quot;20300&quot; value=&quot;Slide 21&quot;/&gt;&lt;property id=&quot;20307&quot; value=&quot;414&quot;/&gt;&lt;/object&gt;&lt;object type=&quot;3&quot; unique_id=&quot;10748&quot;&gt;&lt;property id=&quot;20148&quot; value=&quot;5&quot;/&gt;&lt;property id=&quot;20300&quot; value=&quot;Slide 18&quot;/&gt;&lt;property id=&quot;20307&quot; value=&quot;415&quot;/&gt;&lt;/object&gt;&lt;object type=&quot;3&quot; unique_id=&quot;10933&quot;&gt;&lt;property id=&quot;20148&quot; value=&quot;5&quot;/&gt;&lt;property id=&quot;20300&quot; value=&quot;Slide 29&quot;/&gt;&lt;property id=&quot;20307&quot; value=&quot;416&quot;/&gt;&lt;/object&gt;&lt;object type=&quot;3&quot; unique_id=&quot;10934&quot;&gt;&lt;property id=&quot;20148&quot; value=&quot;5&quot;/&gt;&lt;property id=&quot;20300&quot; value=&quot;Slide 36&quot;/&gt;&lt;property id=&quot;20307&quot; value=&quot;417&quot;/&gt;&lt;/object&gt;&lt;/object&gt;&lt;object type=&quot;8&quot; unique_id=&quot;10615&quo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TotalTime>
  <Words>2417</Words>
  <Application>Microsoft Office PowerPoint</Application>
  <PresentationFormat>On-screen Show (4:3)</PresentationFormat>
  <Paragraphs>604</Paragraphs>
  <Slides>50</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Tahoma</vt:lpstr>
      <vt:lpstr>Arial</vt:lpstr>
      <vt:lpstr>Times New Roman</vt:lpstr>
      <vt:lpstr>Gill Sans MT</vt:lpstr>
      <vt:lpstr>Courier New</vt:lpstr>
      <vt:lpstr>Arial Black</vt:lpstr>
      <vt:lpstr>Default Design</vt:lpstr>
      <vt:lpstr>Microsoft Clip 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sortsearch</dc:title>
  <dc:subject>Sorting and Searching</dc:subject>
  <dc:creator>A+ Computer Science</dc:creator>
  <cp:keywords>www.apluscompsci.com</cp:keywords>
  <dc:description>Sorting and Searching_x000d_
©A+ Computer Science_x000d_
www.apluscompsci.com</dc:description>
  <cp:lastModifiedBy>WELDON JASIK</cp:lastModifiedBy>
  <cp:revision>427</cp:revision>
  <cp:lastPrinted>2000-04-26T16:54:12Z</cp:lastPrinted>
  <dcterms:created xsi:type="dcterms:W3CDTF">1998-04-06T14:13:40Z</dcterms:created>
  <dcterms:modified xsi:type="dcterms:W3CDTF">2020-04-08T13:52:38Z</dcterms:modified>
  <cp:category>www.apluscompsci.com</cp:category>
</cp:coreProperties>
</file>