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sldIdLst>
    <p:sldId id="419" r:id="rId2"/>
    <p:sldId id="398" r:id="rId3"/>
    <p:sldId id="399" r:id="rId4"/>
    <p:sldId id="400" r:id="rId5"/>
    <p:sldId id="401" r:id="rId6"/>
    <p:sldId id="415" r:id="rId7"/>
    <p:sldId id="407" r:id="rId8"/>
    <p:sldId id="420" r:id="rId9"/>
    <p:sldId id="422" r:id="rId10"/>
    <p:sldId id="433" r:id="rId11"/>
    <p:sldId id="434" r:id="rId12"/>
    <p:sldId id="435" r:id="rId13"/>
    <p:sldId id="436" r:id="rId14"/>
    <p:sldId id="442" r:id="rId15"/>
    <p:sldId id="444" r:id="rId16"/>
    <p:sldId id="445" r:id="rId17"/>
    <p:sldId id="446" r:id="rId18"/>
    <p:sldId id="447" r:id="rId19"/>
    <p:sldId id="448" r:id="rId20"/>
    <p:sldId id="449" r:id="rId21"/>
    <p:sldId id="455" r:id="rId22"/>
    <p:sldId id="456" r:id="rId23"/>
    <p:sldId id="457" r:id="rId24"/>
    <p:sldId id="458" r:id="rId25"/>
    <p:sldId id="459"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0C0C0"/>
    <a:srgbClr val="CCECFF"/>
    <a:srgbClr val="CC66FF"/>
    <a:srgbClr val="FF00FF"/>
    <a:srgbClr val="CCFFCC"/>
    <a:srgbClr val="FF33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0" autoAdjust="0"/>
  </p:normalViewPr>
  <p:slideViewPr>
    <p:cSldViewPr>
      <p:cViewPr varScale="1">
        <p:scale>
          <a:sx n="63" d="100"/>
          <a:sy n="63" d="100"/>
        </p:scale>
        <p:origin x="77" y="2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24"/>
    </p:cViewPr>
  </p:sorterViewPr>
  <p:notesViewPr>
    <p:cSldViewPr>
      <p:cViewPr>
        <p:scale>
          <a:sx n="66" d="100"/>
          <a:sy n="66" d="100"/>
        </p:scale>
        <p:origin x="-159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F5C89596-2722-438F-AA17-78DB2747B95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DBFE5311-7363-4DB6-9F08-B8F9CF9027E9}" type="slidenum">
              <a:rPr lang="en-US" smtClean="0"/>
              <a:pPr>
                <a:defRPr/>
              </a:pPr>
              <a:t>2</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r>
              <a:rPr lang="en-US"/>
              <a:t>At this point, a list is represented as an array.  In general the term “sorting” can apply to any list (e.g., a linked list).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p:txBody>
          <a:bodyPr/>
          <a:lstStyle/>
          <a:p>
            <a:pPr>
              <a:defRPr/>
            </a:pPr>
            <a:fld id="{D9D8A3EA-A4DB-4F1F-B184-6DBC869B4465}" type="slidenum">
              <a:rPr lang="en-US" smtClean="0"/>
              <a:pPr>
                <a:defRPr/>
              </a:pPr>
              <a:t>13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a:t>But the number of moves may be larger than in Selection Sort.</a:t>
            </a:r>
          </a:p>
        </p:txBody>
      </p:sp>
    </p:spTree>
    <p:extLst>
      <p:ext uri="{BB962C8B-B14F-4D97-AF65-F5344CB8AC3E}">
        <p14:creationId xmlns:p14="http://schemas.microsoft.com/office/powerpoint/2010/main" val="4289226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FCC3B1F6-86DE-4E1C-974B-670CF583F632}" type="slidenum">
              <a:rPr lang="en-US" sz="1200" smtClean="0"/>
              <a:pPr>
                <a:defRPr/>
              </a:pPr>
              <a:t>15</a:t>
            </a:fld>
            <a:endParaRPr 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a:latin typeface="Times" pitchFamily="18" charset="0"/>
              </a:rPr>
              <a:t>The method is familiar to anyone who has ever played the “guess a number” game.</a:t>
            </a:r>
          </a:p>
        </p:txBody>
      </p:sp>
    </p:spTree>
    <p:extLst>
      <p:ext uri="{BB962C8B-B14F-4D97-AF65-F5344CB8AC3E}">
        <p14:creationId xmlns:p14="http://schemas.microsoft.com/office/powerpoint/2010/main" val="1726850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CED8CBD1-538D-4818-B7E8-A86B2AF1B114}" type="slidenum">
              <a:rPr lang="en-US" sz="1200" smtClean="0"/>
              <a:pPr>
                <a:defRPr/>
              </a:pPr>
              <a:t>16</a:t>
            </a:fld>
            <a:endParaRPr lang="en-US"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49493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A32FAD46-1F7E-489C-B01C-909D585ECB4B}" type="slidenum">
              <a:rPr lang="en-US" sz="1200" smtClean="0"/>
              <a:pPr>
                <a:defRPr/>
              </a:pPr>
              <a:t>17</a:t>
            </a:fld>
            <a:endParaRPr 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940419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991639D1-C0F9-4A80-883C-B1C36419D1CA}" type="slidenum">
              <a:rPr lang="en-US" sz="1200" smtClean="0"/>
              <a:pPr>
                <a:defRPr/>
              </a:pPr>
              <a:t>18</a:t>
            </a:fld>
            <a:endParaRPr 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55553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9763C691-B60C-4E73-8F55-DA34D02222CE}" type="slidenum">
              <a:rPr lang="en-US" sz="1200" smtClean="0"/>
              <a:pPr>
                <a:defRPr/>
              </a:pPr>
              <a:t>19</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028519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0E5DDB78-431E-49E2-B41B-2AF5E9D770EA}" type="slidenum">
              <a:rPr lang="en-US" sz="1200" smtClean="0"/>
              <a:pPr>
                <a:defRPr/>
              </a:pPr>
              <a:t>20</a:t>
            </a:fld>
            <a:endParaRPr 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309028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9640548F-B33D-4F85-90A9-787571AE93A8}" type="slidenum">
              <a:rPr lang="en-US" sz="1200" smtClean="0"/>
              <a:pPr>
                <a:defRPr/>
              </a:pPr>
              <a:t>21</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8" charset="0"/>
              </a:rPr>
              <a:t>Separating the list into smaller parts (the recursive part);</a:t>
            </a:r>
          </a:p>
        </p:txBody>
      </p:sp>
    </p:spTree>
    <p:extLst>
      <p:ext uri="{BB962C8B-B14F-4D97-AF65-F5344CB8AC3E}">
        <p14:creationId xmlns:p14="http://schemas.microsoft.com/office/powerpoint/2010/main" val="330321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9640548F-B33D-4F85-90A9-787571AE93A8}" type="slidenum">
              <a:rPr lang="en-US" sz="1200" smtClean="0"/>
              <a:pPr>
                <a:defRPr/>
              </a:pPr>
              <a:t>22</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152914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9640548F-B33D-4F85-90A9-787571AE93A8}" type="slidenum">
              <a:rPr lang="en-US" sz="1200" smtClean="0"/>
              <a:pPr>
                <a:defRPr/>
              </a:pPr>
              <a:t>23</a:t>
            </a:fld>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atin typeface="Times" pitchFamily="18" charset="0"/>
              </a:rPr>
              <a:t>Separating the list into smaller parts (the recursive part);</a:t>
            </a:r>
          </a:p>
        </p:txBody>
      </p:sp>
    </p:spTree>
    <p:extLst>
      <p:ext uri="{BB962C8B-B14F-4D97-AF65-F5344CB8AC3E}">
        <p14:creationId xmlns:p14="http://schemas.microsoft.com/office/powerpoint/2010/main" val="1377263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2CB1FFFB-6331-4073-99B9-CDD958E15B2E}" type="slidenum">
              <a:rPr lang="en-US" smtClean="0"/>
              <a:pPr>
                <a:defRPr/>
              </a:pPr>
              <a:t>3</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a:t>What kind of tricks?  Well suppose we know that the list contains only values 0 through 9.  We can scan the list once and count the number of times each value occurs, then generate a new list with the appropriate number of 0s, 1s, etc.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CCCC0411-6E4D-4FE1-B46A-D7577C74C66A}" type="slidenum">
              <a:rPr lang="en-US" sz="1200" smtClean="0"/>
              <a:pPr>
                <a:defRPr/>
              </a:pPr>
              <a:t>24</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32375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extLst/>
        </p:spPr>
        <p:txBody>
          <a:bodyPr/>
          <a:lstStyle>
            <a:lvl1pPr eaLnBrk="0" hangingPunct="0">
              <a:defRPr sz="2400">
                <a:solidFill>
                  <a:schemeClr val="tx1"/>
                </a:solidFill>
                <a:latin typeface="Times" pitchFamily="18" charset="0"/>
              </a:defRPr>
            </a:lvl1pPr>
            <a:lvl2pPr marL="742950" indent="-285750" eaLnBrk="0" hangingPunct="0">
              <a:defRPr sz="2400">
                <a:solidFill>
                  <a:schemeClr val="tx1"/>
                </a:solidFill>
                <a:latin typeface="Times" pitchFamily="18" charset="0"/>
              </a:defRPr>
            </a:lvl2pPr>
            <a:lvl3pPr marL="1143000" indent="-228600" eaLnBrk="0" hangingPunct="0">
              <a:defRPr sz="2400">
                <a:solidFill>
                  <a:schemeClr val="tx1"/>
                </a:solidFill>
                <a:latin typeface="Times" pitchFamily="18" charset="0"/>
              </a:defRPr>
            </a:lvl3pPr>
            <a:lvl4pPr marL="1600200" indent="-228600" eaLnBrk="0" hangingPunct="0">
              <a:defRPr sz="2400">
                <a:solidFill>
                  <a:schemeClr val="tx1"/>
                </a:solidFill>
                <a:latin typeface="Times" pitchFamily="18" charset="0"/>
              </a:defRPr>
            </a:lvl4pPr>
            <a:lvl5pPr marL="2057400" indent="-228600" eaLnBrk="0" hangingPunct="0">
              <a:defRPr sz="2400">
                <a:solidFill>
                  <a:schemeClr val="tx1"/>
                </a:solidFill>
                <a:latin typeface="Times" pitchFamily="18" charset="0"/>
              </a:defRPr>
            </a:lvl5pPr>
            <a:lvl6pPr marL="2514600" indent="-228600" eaLnBrk="0" fontAlgn="base" hangingPunct="0">
              <a:spcBef>
                <a:spcPct val="0"/>
              </a:spcBef>
              <a:spcAft>
                <a:spcPct val="0"/>
              </a:spcAft>
              <a:defRPr sz="2400">
                <a:solidFill>
                  <a:schemeClr val="tx1"/>
                </a:solidFill>
                <a:latin typeface="Times" pitchFamily="18" charset="0"/>
              </a:defRPr>
            </a:lvl6pPr>
            <a:lvl7pPr marL="2971800" indent="-228600" eaLnBrk="0" fontAlgn="base" hangingPunct="0">
              <a:spcBef>
                <a:spcPct val="0"/>
              </a:spcBef>
              <a:spcAft>
                <a:spcPct val="0"/>
              </a:spcAft>
              <a:defRPr sz="2400">
                <a:solidFill>
                  <a:schemeClr val="tx1"/>
                </a:solidFill>
                <a:latin typeface="Times" pitchFamily="18" charset="0"/>
              </a:defRPr>
            </a:lvl7pPr>
            <a:lvl8pPr marL="3429000" indent="-228600" eaLnBrk="0" fontAlgn="base" hangingPunct="0">
              <a:spcBef>
                <a:spcPct val="0"/>
              </a:spcBef>
              <a:spcAft>
                <a:spcPct val="0"/>
              </a:spcAft>
              <a:defRPr sz="2400">
                <a:solidFill>
                  <a:schemeClr val="tx1"/>
                </a:solidFill>
                <a:latin typeface="Times" pitchFamily="18" charset="0"/>
              </a:defRPr>
            </a:lvl8pPr>
            <a:lvl9pPr marL="3886200" indent="-228600" eaLnBrk="0" fontAlgn="base" hangingPunct="0">
              <a:spcBef>
                <a:spcPct val="0"/>
              </a:spcBef>
              <a:spcAft>
                <a:spcPct val="0"/>
              </a:spcAft>
              <a:defRPr sz="2400">
                <a:solidFill>
                  <a:schemeClr val="tx1"/>
                </a:solidFill>
                <a:latin typeface="Times" pitchFamily="18" charset="0"/>
              </a:defRPr>
            </a:lvl9pPr>
          </a:lstStyle>
          <a:p>
            <a:pPr>
              <a:defRPr/>
            </a:pPr>
            <a:fld id="{CCCC0411-6E4D-4FE1-B46A-D7577C74C66A}" type="slidenum">
              <a:rPr lang="en-US" sz="1200" smtClean="0"/>
              <a:pPr>
                <a:defRPr/>
              </a:pPr>
              <a:t>25</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dirty="0">
              <a:latin typeface="Times" pitchFamily="18" charset="0"/>
            </a:endParaRPr>
          </a:p>
        </p:txBody>
      </p:sp>
    </p:spTree>
    <p:extLst>
      <p:ext uri="{BB962C8B-B14F-4D97-AF65-F5344CB8AC3E}">
        <p14:creationId xmlns:p14="http://schemas.microsoft.com/office/powerpoint/2010/main" val="365092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p:txBody>
          <a:bodyPr/>
          <a:lstStyle/>
          <a:p>
            <a:pPr>
              <a:defRPr/>
            </a:pPr>
            <a:fld id="{F34169D8-4B33-4BD2-A421-3A90E3CB11D5}" type="slidenum">
              <a:rPr lang="en-US" smtClean="0"/>
              <a:pPr>
                <a:defRPr/>
              </a:pPr>
              <a:t>4</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a:t>When </a:t>
            </a:r>
            <a:r>
              <a:rPr lang="en-US" i="1"/>
              <a:t>n </a:t>
            </a:r>
            <a:r>
              <a:rPr lang="en-US"/>
              <a:t>is large enough, </a:t>
            </a:r>
            <a:r>
              <a:rPr lang="en-US" i="1"/>
              <a:t>An</a:t>
            </a:r>
            <a:r>
              <a:rPr lang="en-US" baseline="30000"/>
              <a:t>2</a:t>
            </a:r>
            <a:r>
              <a:rPr lang="en-US"/>
              <a:t> eventually overtakes </a:t>
            </a:r>
            <a:r>
              <a:rPr lang="en-US" i="1"/>
              <a:t>Bn</a:t>
            </a:r>
            <a:r>
              <a:rPr lang="en-US" i="1">
                <a:sym typeface="Symbol" pitchFamily="18" charset="2"/>
              </a:rPr>
              <a:t></a:t>
            </a:r>
            <a:r>
              <a:rPr lang="en-US"/>
              <a:t>log </a:t>
            </a:r>
            <a:r>
              <a:rPr lang="en-US" i="1"/>
              <a:t>n</a:t>
            </a:r>
            <a:r>
              <a:rPr lang="en-US"/>
              <a:t> no matter how small </a:t>
            </a:r>
            <a:r>
              <a:rPr lang="en-US" i="1"/>
              <a:t>A</a:t>
            </a:r>
            <a:r>
              <a:rPr lang="en-US"/>
              <a:t> is and how large </a:t>
            </a:r>
            <a:r>
              <a:rPr lang="en-US" i="1"/>
              <a:t>B</a:t>
            </a:r>
            <a:r>
              <a:rPr lang="en-US"/>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AA39F472-3596-4EE5-8736-1CC88921CADE}" type="slidenum">
              <a:rPr lang="en-US" smtClean="0"/>
              <a:pPr>
                <a:defRPr/>
              </a:pPr>
              <a:t>5</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p:txBody>
          <a:bodyPr/>
          <a:lstStyle/>
          <a:p>
            <a:pPr>
              <a:defRPr/>
            </a:pPr>
            <a:fld id="{7124B136-A3B7-4BEF-9677-5F820BE6A839}" type="slidenum">
              <a:rPr lang="en-US" smtClean="0"/>
              <a:pPr>
                <a:defRPr/>
              </a:pPr>
              <a:t>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p:txBody>
          <a:bodyPr/>
          <a:lstStyle/>
          <a:p>
            <a:pPr>
              <a:defRPr/>
            </a:pPr>
            <a:fld id="{4ADB135E-A626-4605-AD4E-99B1A88CB7E4}" type="slidenum">
              <a:rPr lang="en-US" smtClean="0"/>
              <a:pPr>
                <a:defRPr/>
              </a:pPr>
              <a:t>7</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p:txBody>
          <a:bodyPr/>
          <a:lstStyle/>
          <a:p>
            <a:pPr>
              <a:defRPr/>
            </a:pPr>
            <a:fld id="{6A58F58E-048E-4786-886E-C26A89E2742A}" type="slidenum">
              <a:rPr lang="en-US" smtClean="0"/>
              <a:pPr>
                <a:defRPr/>
              </a:pPr>
              <a:t>9</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r>
              <a:rPr lang="en-US"/>
              <a:t>Here we search for the place to insert the value starting from the end, not from the beginning.  This works better when the array is already sorted.</a:t>
            </a:r>
          </a:p>
        </p:txBody>
      </p:sp>
    </p:spTree>
    <p:extLst>
      <p:ext uri="{BB962C8B-B14F-4D97-AF65-F5344CB8AC3E}">
        <p14:creationId xmlns:p14="http://schemas.microsoft.com/office/powerpoint/2010/main" val="261125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p:txBody>
          <a:bodyPr/>
          <a:lstStyle/>
          <a:p>
            <a:pPr>
              <a:defRPr/>
            </a:pPr>
            <a:fld id="{CB4E16EE-54CE-49F9-8050-1BBBA91AC3AF}" type="slidenum">
              <a:rPr lang="en-US" smtClean="0"/>
              <a:pPr>
                <a:defRPr/>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0200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p:txBody>
          <a:bodyPr/>
          <a:lstStyle/>
          <a:p>
            <a:pPr>
              <a:defRPr/>
            </a:pPr>
            <a:fld id="{6D4B5A59-B21B-4C24-AA56-A42AF0276C22}" type="slidenum">
              <a:rPr lang="en-US" smtClean="0"/>
              <a:pPr>
                <a:defRPr/>
              </a:pPr>
              <a:t>12</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17516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1_Title Slide">
    <p:bg>
      <p:bgPr>
        <a:gradFill flip="none" rotWithShape="1">
          <a:gsLst>
            <a:gs pos="0">
              <a:srgbClr val="66CCFF"/>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Rectangle 1"/>
          <p:cNvSpPr/>
          <p:nvPr userDrawn="1"/>
        </p:nvSpPr>
        <p:spPr>
          <a:xfrm>
            <a:off x="496133" y="1129010"/>
            <a:ext cx="1313181" cy="769441"/>
          </a:xfrm>
          <a:prstGeom prst="rect">
            <a:avLst/>
          </a:prstGeom>
          <a:noFill/>
        </p:spPr>
        <p:txBody>
          <a:bodyPr wrap="none">
            <a:spAutoFit/>
          </a:bodyPr>
          <a:lstStyle/>
          <a:p>
            <a:pPr eaLnBrk="0" hangingPunct="0">
              <a:defRPr/>
            </a:pPr>
            <a:r>
              <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Java</a:t>
            </a:r>
          </a:p>
        </p:txBody>
      </p:sp>
      <p:sp>
        <p:nvSpPr>
          <p:cNvPr id="3" name="Rectangle 2"/>
          <p:cNvSpPr/>
          <p:nvPr userDrawn="1"/>
        </p:nvSpPr>
        <p:spPr>
          <a:xfrm>
            <a:off x="478188" y="2052935"/>
            <a:ext cx="4244302" cy="461665"/>
          </a:xfrm>
          <a:prstGeom prst="rect">
            <a:avLst/>
          </a:prstGeom>
          <a:noFill/>
        </p:spPr>
        <p:txBody>
          <a:bodyPr wrap="none">
            <a:spAutoFit/>
          </a:bodyPr>
          <a:lstStyle/>
          <a:p>
            <a:pPr eaLnBrk="0" hangingPunct="0">
              <a:defRPr/>
            </a:pPr>
            <a:r>
              <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Object Oriented Programming</a:t>
            </a:r>
          </a:p>
        </p:txBody>
      </p:sp>
      <p:sp>
        <p:nvSpPr>
          <p:cNvPr id="4" name="Rectangle 3"/>
          <p:cNvSpPr/>
          <p:nvPr userDrawn="1"/>
        </p:nvSpPr>
        <p:spPr>
          <a:xfrm>
            <a:off x="494186" y="304800"/>
            <a:ext cx="5438027" cy="769441"/>
          </a:xfrm>
          <a:prstGeom prst="rect">
            <a:avLst/>
          </a:prstGeom>
          <a:noFill/>
        </p:spPr>
        <p:txBody>
          <a:bodyPr wrap="none">
            <a:spAutoFit/>
          </a:bodyPr>
          <a:lstStyle/>
          <a:p>
            <a:pPr eaLnBrk="0" hangingPunct="0">
              <a:defRPr/>
            </a:pPr>
            <a:r>
              <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Computer Science AP</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r>
              <a:rPr lang="en-US" dirty="0"/>
              <a:t>Lab 12A -</a:t>
            </a:r>
            <a:fld id="{51C9E785-E22B-4992-A985-EC9522A6F9A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r>
              <a:rPr lang="en-US" dirty="0"/>
              <a:t>Lab 12A -</a:t>
            </a:r>
            <a:fld id="{B93E42FB-F8B6-45E8-AF41-BA88F6693480}"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r>
              <a:rPr lang="en-US" dirty="0"/>
              <a:t>Lab 12A -</a:t>
            </a:r>
            <a:fld id="{32C3BE94-AD55-4E1B-9D24-45A48E4C6AAF}"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r>
              <a:rPr lang="en-US" dirty="0"/>
              <a:t>Lab 12A -</a:t>
            </a:r>
            <a:fld id="{1A59E99E-5269-42AA-B17F-AD3B81C5942F}"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2_Title Slide">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1202" name="Picture 2" descr="http://upload.wikimedia.org/wikipedia/commons/5/51/Mandarin.duck.arp.jpg"/>
          <p:cNvPicPr>
            <a:picLocks noChangeAspect="1" noChangeArrowheads="1"/>
          </p:cNvPicPr>
          <p:nvPr userDrawn="1"/>
        </p:nvPicPr>
        <p:blipFill>
          <a:blip r:embed="rId2" cstate="print"/>
          <a:srcRect/>
          <a:stretch>
            <a:fillRect/>
          </a:stretch>
        </p:blipFill>
        <p:spPr bwMode="auto">
          <a:xfrm>
            <a:off x="0" y="-38636"/>
            <a:ext cx="9657474" cy="6896636"/>
          </a:xfrm>
          <a:prstGeom prst="rect">
            <a:avLst/>
          </a:prstGeom>
          <a:noFill/>
        </p:spPr>
      </p:pic>
      <p:sp>
        <p:nvSpPr>
          <p:cNvPr id="3" name="Rectangle 2"/>
          <p:cNvSpPr/>
          <p:nvPr userDrawn="1"/>
        </p:nvSpPr>
        <p:spPr>
          <a:xfrm>
            <a:off x="496133" y="0"/>
            <a:ext cx="1313181" cy="769441"/>
          </a:xfrm>
          <a:prstGeom prst="rect">
            <a:avLst/>
          </a:prstGeom>
          <a:noFill/>
        </p:spPr>
        <p:txBody>
          <a:bodyPr wrap="none">
            <a:spAutoFit/>
          </a:bodyPr>
          <a:lstStyle/>
          <a:p>
            <a:pPr eaLnBrk="0" hangingPunct="0">
              <a:defRPr/>
            </a:pPr>
            <a:r>
              <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Java</a:t>
            </a:r>
          </a:p>
        </p:txBody>
      </p:sp>
      <p:sp>
        <p:nvSpPr>
          <p:cNvPr id="4" name="Rectangle 3"/>
          <p:cNvSpPr/>
          <p:nvPr userDrawn="1"/>
        </p:nvSpPr>
        <p:spPr>
          <a:xfrm>
            <a:off x="478188" y="762000"/>
            <a:ext cx="4244302" cy="461665"/>
          </a:xfrm>
          <a:prstGeom prst="rect">
            <a:avLst/>
          </a:prstGeom>
          <a:noFill/>
        </p:spPr>
        <p:txBody>
          <a:bodyPr wrap="none">
            <a:spAutoFit/>
          </a:bodyPr>
          <a:lstStyle/>
          <a:p>
            <a:pPr eaLnBrk="0" hangingPunct="0">
              <a:defRPr/>
            </a:pPr>
            <a:r>
              <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Object Oriented Programming</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r>
              <a:rPr lang="en-US" dirty="0"/>
              <a:t>Lab 12A -</a:t>
            </a:r>
            <a:fld id="{534C80BA-301B-47BA-BE1B-4968B74719B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r>
              <a:rPr lang="en-US" dirty="0"/>
              <a:t>Lab 12A -</a:t>
            </a:r>
            <a:fld id="{9FCC8F93-BE7F-4DDC-B0C3-309DD51D3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r>
              <a:rPr lang="en-US" dirty="0"/>
              <a:t>Lab 12A -</a:t>
            </a:r>
            <a:fld id="{F3FAAAF6-2547-4865-9DBE-9D5D8CDCA749}"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p>
        </p:txBody>
      </p:sp>
      <p:sp>
        <p:nvSpPr>
          <p:cNvPr id="6" name="Rectangle 28"/>
          <p:cNvSpPr>
            <a:spLocks noGrp="1" noChangeArrowheads="1"/>
          </p:cNvSpPr>
          <p:nvPr>
            <p:ph type="ftr" sz="quarter" idx="11"/>
          </p:nvPr>
        </p:nvSpPr>
        <p:spPr>
          <a:ln/>
        </p:spPr>
        <p:txBody>
          <a:bodyPr/>
          <a:lstStyle>
            <a:lvl1pPr>
              <a:defRPr/>
            </a:lvl1pPr>
          </a:lstStyle>
          <a:p>
            <a:pPr>
              <a:defRPr/>
            </a:pPr>
            <a:endParaRPr lang="en-US"/>
          </a:p>
        </p:txBody>
      </p:sp>
      <p:sp>
        <p:nvSpPr>
          <p:cNvPr id="7" name="Rectangle 29"/>
          <p:cNvSpPr>
            <a:spLocks noGrp="1" noChangeArrowheads="1"/>
          </p:cNvSpPr>
          <p:nvPr>
            <p:ph type="sldNum" sz="quarter" idx="12"/>
          </p:nvPr>
        </p:nvSpPr>
        <p:spPr>
          <a:ln/>
        </p:spPr>
        <p:txBody>
          <a:bodyPr/>
          <a:lstStyle>
            <a:lvl1pPr>
              <a:defRPr/>
            </a:lvl1pPr>
          </a:lstStyle>
          <a:p>
            <a:pPr>
              <a:defRPr/>
            </a:pPr>
            <a:r>
              <a:rPr lang="en-US" dirty="0"/>
              <a:t>Lab 12A -</a:t>
            </a:r>
            <a:fld id="{0E28D3E5-C84E-4094-8CF6-D59DF14090BC}"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p:cNvSpPr>
            <a:spLocks noGrp="1" noChangeArrowheads="1"/>
          </p:cNvSpPr>
          <p:nvPr>
            <p:ph type="dt" sz="half" idx="10"/>
          </p:nvPr>
        </p:nvSpPr>
        <p:spPr>
          <a:ln/>
        </p:spPr>
        <p:txBody>
          <a:bodyPr/>
          <a:lstStyle>
            <a:lvl1pPr>
              <a:defRPr/>
            </a:lvl1pPr>
          </a:lstStyle>
          <a:p>
            <a:pPr>
              <a:defRPr/>
            </a:pPr>
            <a:endParaRPr lang="en-US"/>
          </a:p>
        </p:txBody>
      </p:sp>
      <p:sp>
        <p:nvSpPr>
          <p:cNvPr id="8" name="Rectangle 28"/>
          <p:cNvSpPr>
            <a:spLocks noGrp="1" noChangeArrowheads="1"/>
          </p:cNvSpPr>
          <p:nvPr>
            <p:ph type="ftr" sz="quarter" idx="11"/>
          </p:nvPr>
        </p:nvSpPr>
        <p:spPr>
          <a:ln/>
        </p:spPr>
        <p:txBody>
          <a:bodyPr/>
          <a:lstStyle>
            <a:lvl1pPr>
              <a:defRPr/>
            </a:lvl1pPr>
          </a:lstStyle>
          <a:p>
            <a:pPr>
              <a:defRPr/>
            </a:pPr>
            <a:endParaRPr lang="en-US"/>
          </a:p>
        </p:txBody>
      </p:sp>
      <p:sp>
        <p:nvSpPr>
          <p:cNvPr id="9" name="Rectangle 29"/>
          <p:cNvSpPr>
            <a:spLocks noGrp="1" noChangeArrowheads="1"/>
          </p:cNvSpPr>
          <p:nvPr>
            <p:ph type="sldNum" sz="quarter" idx="12"/>
          </p:nvPr>
        </p:nvSpPr>
        <p:spPr>
          <a:ln/>
        </p:spPr>
        <p:txBody>
          <a:bodyPr/>
          <a:lstStyle>
            <a:lvl1pPr>
              <a:defRPr/>
            </a:lvl1pPr>
          </a:lstStyle>
          <a:p>
            <a:pPr>
              <a:defRPr/>
            </a:pPr>
            <a:r>
              <a:rPr lang="en-US" dirty="0"/>
              <a:t>Lab 12A -</a:t>
            </a:r>
            <a:fld id="{60F22247-D2AC-4374-999C-233B5E073C95}"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p:cNvSpPr>
            <a:spLocks noGrp="1" noChangeArrowheads="1"/>
          </p:cNvSpPr>
          <p:nvPr>
            <p:ph type="dt" sz="half" idx="10"/>
          </p:nvPr>
        </p:nvSpPr>
        <p:spPr>
          <a:ln/>
        </p:spPr>
        <p:txBody>
          <a:bodyPr/>
          <a:lstStyle>
            <a:lvl1pPr>
              <a:defRPr/>
            </a:lvl1pPr>
          </a:lstStyle>
          <a:p>
            <a:pPr>
              <a:defRPr/>
            </a:pPr>
            <a:endParaRPr lang="en-US"/>
          </a:p>
        </p:txBody>
      </p:sp>
      <p:sp>
        <p:nvSpPr>
          <p:cNvPr id="4" name="Rectangle 28"/>
          <p:cNvSpPr>
            <a:spLocks noGrp="1" noChangeArrowheads="1"/>
          </p:cNvSpPr>
          <p:nvPr>
            <p:ph type="ftr" sz="quarter" idx="11"/>
          </p:nvPr>
        </p:nvSpPr>
        <p:spPr>
          <a:ln/>
        </p:spPr>
        <p:txBody>
          <a:bodyPr/>
          <a:lstStyle>
            <a:lvl1pPr>
              <a:defRPr/>
            </a:lvl1pPr>
          </a:lstStyle>
          <a:p>
            <a:pPr>
              <a:defRPr/>
            </a:pPr>
            <a:endParaRPr lang="en-US"/>
          </a:p>
        </p:txBody>
      </p:sp>
      <p:sp>
        <p:nvSpPr>
          <p:cNvPr id="5" name="Rectangle 29"/>
          <p:cNvSpPr>
            <a:spLocks noGrp="1" noChangeArrowheads="1"/>
          </p:cNvSpPr>
          <p:nvPr>
            <p:ph type="sldNum" sz="quarter" idx="12"/>
          </p:nvPr>
        </p:nvSpPr>
        <p:spPr>
          <a:ln/>
        </p:spPr>
        <p:txBody>
          <a:bodyPr/>
          <a:lstStyle>
            <a:lvl1pPr>
              <a:defRPr/>
            </a:lvl1pPr>
          </a:lstStyle>
          <a:p>
            <a:pPr>
              <a:defRPr/>
            </a:pPr>
            <a:r>
              <a:rPr lang="en-US" dirty="0"/>
              <a:t>Lab 12A -</a:t>
            </a:r>
            <a:fld id="{09857164-6470-49B9-B162-4B6831FF46ED}"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r>
              <a:rPr lang="en-US" dirty="0"/>
              <a:t>Lab 12A -</a:t>
            </a:r>
            <a:fld id="{6BE996C2-7B15-4CB0-8F16-5E3A1938A39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50"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75"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spcBef>
                <a:spcPct val="50000"/>
              </a:spcBef>
              <a:defRPr sz="1400">
                <a:latin typeface="+mn-lt"/>
                <a:cs typeface="+mn-cs"/>
              </a:defRPr>
            </a:lvl1pPr>
          </a:lstStyle>
          <a:p>
            <a:pPr>
              <a:defRPr/>
            </a:pPr>
            <a:endParaRPr lang="en-US"/>
          </a:p>
        </p:txBody>
      </p:sp>
      <p:sp>
        <p:nvSpPr>
          <p:cNvPr id="2076"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50000"/>
              </a:spcBef>
              <a:defRPr sz="1400">
                <a:latin typeface="+mn-lt"/>
                <a:cs typeface="+mn-cs"/>
              </a:defRPr>
            </a:lvl1pPr>
          </a:lstStyle>
          <a:p>
            <a:pPr>
              <a:defRPr/>
            </a:pPr>
            <a:endParaRPr lang="en-US"/>
          </a:p>
        </p:txBody>
      </p:sp>
      <p:sp>
        <p:nvSpPr>
          <p:cNvPr id="2077" name="Rectangle 29"/>
          <p:cNvSpPr>
            <a:spLocks noGrp="1" noChangeArrowheads="1"/>
          </p:cNvSpPr>
          <p:nvPr>
            <p:ph type="sldNum" sz="quarter" idx="4"/>
          </p:nvPr>
        </p:nvSpPr>
        <p:spPr bwMode="auto">
          <a:xfrm>
            <a:off x="7162800" y="64897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latin typeface="+mn-lt"/>
                <a:cs typeface="+mn-cs"/>
              </a:defRPr>
            </a:lvl1pPr>
          </a:lstStyle>
          <a:p>
            <a:pPr>
              <a:defRPr/>
            </a:pPr>
            <a:r>
              <a:rPr lang="en-US" dirty="0"/>
              <a:t>Lab 12A -</a:t>
            </a:r>
            <a:fld id="{6A5D21B0-E117-4112-8E0C-FDA1D5A504A0}" type="slidenum">
              <a:rPr lang="en-US" smtClean="0"/>
              <a:pPr>
                <a:defRPr/>
              </a:pPr>
              <a:t>‹#›</a:t>
            </a:fld>
            <a:endParaRPr lang="en-US" dirty="0"/>
          </a:p>
        </p:txBody>
      </p:sp>
      <p:pic>
        <p:nvPicPr>
          <p:cNvPr id="2055" name="Picture 31" descr="javaVert"/>
          <p:cNvPicPr>
            <a:picLocks noChangeAspect="1" noChangeArrowheads="1"/>
          </p:cNvPicPr>
          <p:nvPr/>
        </p:nvPicPr>
        <p:blipFill>
          <a:blip r:embed="rId15" cstate="print"/>
          <a:srcRect/>
          <a:stretch>
            <a:fillRect/>
          </a:stretch>
        </p:blipFill>
        <p:spPr bwMode="auto">
          <a:xfrm>
            <a:off x="0" y="0"/>
            <a:ext cx="4572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Arial" charset="0"/>
        </a:defRPr>
      </a:lvl2pPr>
      <a:lvl3pPr algn="l" rtl="0" eaLnBrk="0" fontAlgn="base" hangingPunct="0">
        <a:spcBef>
          <a:spcPct val="0"/>
        </a:spcBef>
        <a:spcAft>
          <a:spcPct val="0"/>
        </a:spcAft>
        <a:defRPr kumimoji="1" sz="4400">
          <a:solidFill>
            <a:schemeClr val="tx2"/>
          </a:solidFill>
          <a:latin typeface="Arial" charset="0"/>
        </a:defRPr>
      </a:lvl3pPr>
      <a:lvl4pPr algn="l" rtl="0" eaLnBrk="0" fontAlgn="base" hangingPunct="0">
        <a:spcBef>
          <a:spcPct val="0"/>
        </a:spcBef>
        <a:spcAft>
          <a:spcPct val="0"/>
        </a:spcAft>
        <a:defRPr kumimoji="1" sz="4400">
          <a:solidFill>
            <a:schemeClr val="tx2"/>
          </a:solidFill>
          <a:latin typeface="Arial" charset="0"/>
        </a:defRPr>
      </a:lvl4pPr>
      <a:lvl5pPr algn="l" rtl="0" eaLnBrk="0" fontAlgn="base" hangingPunct="0">
        <a:spcBef>
          <a:spcPct val="0"/>
        </a:spcBef>
        <a:spcAft>
          <a:spcPct val="0"/>
        </a:spcAft>
        <a:defRPr kumimoji="1" sz="4400">
          <a:solidFill>
            <a:schemeClr val="tx2"/>
          </a:solidFill>
          <a:latin typeface="Arial" charset="0"/>
        </a:defRPr>
      </a:lvl5pPr>
      <a:lvl6pPr marL="457200" algn="l" rtl="0" eaLnBrk="0" fontAlgn="base" hangingPunct="0">
        <a:spcBef>
          <a:spcPct val="0"/>
        </a:spcBef>
        <a:spcAft>
          <a:spcPct val="0"/>
        </a:spcAft>
        <a:defRPr kumimoji="1" sz="4400">
          <a:solidFill>
            <a:schemeClr val="tx2"/>
          </a:solidFill>
          <a:latin typeface="Arial" charset="0"/>
        </a:defRPr>
      </a:lvl6pPr>
      <a:lvl7pPr marL="914400" algn="l" rtl="0" eaLnBrk="0" fontAlgn="base" hangingPunct="0">
        <a:spcBef>
          <a:spcPct val="0"/>
        </a:spcBef>
        <a:spcAft>
          <a:spcPct val="0"/>
        </a:spcAft>
        <a:defRPr kumimoji="1" sz="4400">
          <a:solidFill>
            <a:schemeClr val="tx2"/>
          </a:solidFill>
          <a:latin typeface="Arial" charset="0"/>
        </a:defRPr>
      </a:lvl7pPr>
      <a:lvl8pPr marL="1371600" algn="l" rtl="0" eaLnBrk="0" fontAlgn="base" hangingPunct="0">
        <a:spcBef>
          <a:spcPct val="0"/>
        </a:spcBef>
        <a:spcAft>
          <a:spcPct val="0"/>
        </a:spcAft>
        <a:defRPr kumimoji="1" sz="4400">
          <a:solidFill>
            <a:schemeClr val="tx2"/>
          </a:solidFill>
          <a:latin typeface="Arial" charset="0"/>
        </a:defRPr>
      </a:lvl8pPr>
      <a:lvl9pPr marL="1828800" algn="l" rtl="0" eaLnBrk="0" fontAlgn="base" hangingPunct="0">
        <a:spcBef>
          <a:spcPct val="0"/>
        </a:spcBef>
        <a:spcAft>
          <a:spcPct val="0"/>
        </a:spcAft>
        <a:defRPr kumimoji="1" sz="4400">
          <a:solidFill>
            <a:schemeClr val="tx2"/>
          </a:solidFill>
          <a:latin typeface="Arial" charset="0"/>
        </a:defRPr>
      </a:lvl9pPr>
    </p:titleStyle>
    <p:bodyStyle>
      <a:lvl1pPr marL="342900" indent="-342900" algn="l" rtl="0" eaLnBrk="0" fontAlgn="base" hangingPunct="0">
        <a:spcBef>
          <a:spcPct val="20000"/>
        </a:spcBef>
        <a:spcAft>
          <a:spcPct val="0"/>
        </a:spcAft>
        <a:buClr>
          <a:schemeClr val="hlink"/>
        </a:buClr>
        <a:buSzPct val="60000"/>
        <a:buFont typeface="Monotype Sorts"/>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audio" Target="file:///E:\__Computer%20Science%202015\Computer%20Science%20AP\Power%20Points\audio\20th%20Century%20Fox.mp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audio" Target="file:///E:\__Computer%20Science%202015\Computer%20Science%20AP\Power%20Points\audio\Intro1.mp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audio" Target="file:///E:\__Computer%20Science%202015\Computer%20Science%20AP\Power%20Points\audio\Intro2.mp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032" y="3191470"/>
            <a:ext cx="4281941" cy="923330"/>
          </a:xfrm>
          <a:prstGeom prst="rect">
            <a:avLst/>
          </a:prstGeom>
          <a:noFill/>
        </p:spPr>
        <p:txBody>
          <a:bodyPr wrap="none">
            <a:spAutoFit/>
          </a:bodyPr>
          <a:lstStyle/>
          <a:p>
            <a:pPr algn="ctr">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Selection Sort</a:t>
            </a:r>
          </a:p>
        </p:txBody>
      </p:sp>
      <p:pic>
        <p:nvPicPr>
          <p:cNvPr id="3" name="20th Century Fox.mp3">
            <a:hlinkClick r:id="" action="ppaction://media"/>
          </p:cNvPr>
          <p:cNvPicPr>
            <a:picLocks noRot="1" noChangeAspect="1"/>
          </p:cNvPicPr>
          <p:nvPr>
            <a:audioFile r:link="rId1"/>
          </p:nvPr>
        </p:nvPicPr>
        <p:blipFill>
          <a:blip r:embed="rId3" cstate="print"/>
          <a:stretch>
            <a:fillRect/>
          </a:stretch>
        </p:blipFill>
        <p:spPr>
          <a:xfrm>
            <a:off x="8305800" y="6172200"/>
            <a:ext cx="304800" cy="304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12B - </a:t>
            </a:r>
            <a:fld id="{32BBF7F8-6FEA-4B61-ADEA-D7EDE3CE9979}" type="slidenum">
              <a:rPr lang="en-US" smtClean="0"/>
              <a:pPr>
                <a:defRPr/>
              </a:pPr>
              <a:t>10</a:t>
            </a:fld>
            <a:endParaRPr lang="en-US" dirty="0"/>
          </a:p>
        </p:txBody>
      </p:sp>
      <p:sp>
        <p:nvSpPr>
          <p:cNvPr id="12291" name="Rectangle 2"/>
          <p:cNvSpPr>
            <a:spLocks noGrp="1" noChangeArrowheads="1"/>
          </p:cNvSpPr>
          <p:nvPr>
            <p:ph type="title"/>
          </p:nvPr>
        </p:nvSpPr>
        <p:spPr>
          <a:xfrm>
            <a:off x="1173163" y="228600"/>
            <a:ext cx="7772400" cy="1143000"/>
          </a:xfrm>
        </p:spPr>
        <p:txBody>
          <a:bodyPr/>
          <a:lstStyle/>
          <a:p>
            <a:r>
              <a:rPr lang="en-US"/>
              <a:t>Insertion Sort - </a:t>
            </a:r>
            <a:r>
              <a:rPr lang="en-US" sz="2800"/>
              <a:t>for loop</a:t>
            </a:r>
          </a:p>
        </p:txBody>
      </p:sp>
      <p:sp>
        <p:nvSpPr>
          <p:cNvPr id="395268" name="Text Box 4"/>
          <p:cNvSpPr txBox="1">
            <a:spLocks noChangeArrowheads="1"/>
          </p:cNvSpPr>
          <p:nvPr/>
        </p:nvSpPr>
        <p:spPr bwMode="auto">
          <a:xfrm>
            <a:off x="457200" y="1965325"/>
            <a:ext cx="8686800" cy="4524315"/>
          </a:xfrm>
          <a:prstGeom prst="rect">
            <a:avLst/>
          </a:prstGeom>
          <a:noFill/>
          <a:ln w="9525">
            <a:noFill/>
            <a:miter lim="800000"/>
            <a:headEnd/>
            <a:tailEnd/>
          </a:ln>
          <a:effectLst/>
        </p:spPr>
        <p:txBody>
          <a:bodyPr>
            <a:spAutoFit/>
          </a:bodyPr>
          <a:lstStyle/>
          <a:p>
            <a:pPr eaLnBrk="0" hangingPunct="0">
              <a:defRPr/>
            </a:pPr>
            <a:r>
              <a:rPr lang="en-US" dirty="0">
                <a:solidFill>
                  <a:schemeClr val="tx2">
                    <a:lumMod val="60000"/>
                    <a:lumOff val="40000"/>
                  </a:schemeClr>
                </a:solidFill>
                <a:cs typeface="Times New Roman" pitchFamily="18" charset="0"/>
              </a:rPr>
              <a:t>public void </a:t>
            </a:r>
            <a:r>
              <a:rPr lang="en-US" dirty="0" err="1">
                <a:cs typeface="Times New Roman" pitchFamily="18" charset="0"/>
              </a:rPr>
              <a:t>insertionSort</a:t>
            </a:r>
            <a:r>
              <a:rPr lang="en-US" dirty="0">
                <a:cs typeface="Times New Roman" pitchFamily="18" charset="0"/>
              </a:rPr>
              <a:t>(President[] list)</a:t>
            </a:r>
          </a:p>
          <a:p>
            <a:pPr eaLnBrk="0" hangingPunct="0">
              <a:defRPr/>
            </a:pPr>
            <a:r>
              <a:rPr lang="en-US" dirty="0">
                <a:cs typeface="Times New Roman" pitchFamily="18" charset="0"/>
              </a:rPr>
              <a:t>{</a:t>
            </a:r>
          </a:p>
          <a:p>
            <a:pPr eaLnBrk="0" hangingPunct="0">
              <a:defRPr/>
            </a:pPr>
            <a:r>
              <a:rPr lang="en-US" dirty="0">
                <a:cs typeface="Times New Roman" pitchFamily="18" charset="0"/>
              </a:rPr>
              <a:t>   </a:t>
            </a:r>
            <a:r>
              <a:rPr lang="en-US" dirty="0">
                <a:solidFill>
                  <a:schemeClr val="tx2">
                    <a:lumMod val="60000"/>
                    <a:lumOff val="40000"/>
                  </a:schemeClr>
                </a:solidFill>
                <a:cs typeface="Times New Roman" pitchFamily="18" charset="0"/>
              </a:rPr>
              <a:t>for</a:t>
            </a:r>
            <a:r>
              <a:rPr lang="en-US" dirty="0">
                <a:cs typeface="Times New Roman" pitchFamily="18" charset="0"/>
              </a:rPr>
              <a:t> (</a:t>
            </a:r>
            <a:r>
              <a:rPr lang="en-US" dirty="0" err="1">
                <a:solidFill>
                  <a:schemeClr val="tx2">
                    <a:lumMod val="60000"/>
                    <a:lumOff val="40000"/>
                  </a:schemeClr>
                </a:solidFill>
                <a:cs typeface="Times New Roman" pitchFamily="18" charset="0"/>
              </a:rPr>
              <a:t>int</a:t>
            </a:r>
            <a:r>
              <a:rPr lang="en-US" dirty="0">
                <a:cs typeface="Times New Roman" pitchFamily="18" charset="0"/>
              </a:rPr>
              <a:t> outer = 1; outer &lt; </a:t>
            </a:r>
            <a:r>
              <a:rPr lang="en-US" dirty="0" err="1">
                <a:cs typeface="Times New Roman" pitchFamily="18" charset="0"/>
              </a:rPr>
              <a:t>list.length</a:t>
            </a:r>
            <a:r>
              <a:rPr lang="en-US" dirty="0">
                <a:cs typeface="Times New Roman" pitchFamily="18" charset="0"/>
              </a:rPr>
              <a:t>; outer++)</a:t>
            </a:r>
          </a:p>
          <a:p>
            <a:pPr eaLnBrk="0" hangingPunct="0">
              <a:defRPr/>
            </a:pPr>
            <a:r>
              <a:rPr lang="en-US" dirty="0">
                <a:cs typeface="Times New Roman" pitchFamily="18" charset="0"/>
              </a:rPr>
              <a:t>   {</a:t>
            </a:r>
          </a:p>
          <a:p>
            <a:pPr eaLnBrk="0" hangingPunct="0">
              <a:defRPr/>
            </a:pPr>
            <a:r>
              <a:rPr lang="en-US" dirty="0">
                <a:cs typeface="Times New Roman" pitchFamily="18" charset="0"/>
              </a:rPr>
              <a:t>       President </a:t>
            </a:r>
            <a:r>
              <a:rPr lang="en-US" dirty="0" err="1">
                <a:cs typeface="Times New Roman" pitchFamily="18" charset="0"/>
              </a:rPr>
              <a:t>thisElement</a:t>
            </a:r>
            <a:r>
              <a:rPr lang="en-US" dirty="0">
                <a:cs typeface="Times New Roman" pitchFamily="18" charset="0"/>
              </a:rPr>
              <a:t> = list[outer];</a:t>
            </a:r>
          </a:p>
          <a:p>
            <a:pPr eaLnBrk="0" hangingPunct="0">
              <a:defRPr/>
            </a:pPr>
            <a:r>
              <a:rPr lang="en-US" dirty="0">
                <a:cs typeface="Times New Roman" pitchFamily="18" charset="0"/>
              </a:rPr>
              <a:t>       </a:t>
            </a:r>
            <a:r>
              <a:rPr lang="en-US" dirty="0" err="1">
                <a:solidFill>
                  <a:schemeClr val="tx2">
                    <a:lumMod val="60000"/>
                    <a:lumOff val="40000"/>
                  </a:schemeClr>
                </a:solidFill>
                <a:cs typeface="Times New Roman" pitchFamily="18" charset="0"/>
              </a:rPr>
              <a:t>int</a:t>
            </a:r>
            <a:r>
              <a:rPr lang="en-US" dirty="0">
                <a:cs typeface="Times New Roman" pitchFamily="18" charset="0"/>
              </a:rPr>
              <a:t> inner;</a:t>
            </a:r>
          </a:p>
          <a:p>
            <a:pPr eaLnBrk="0" hangingPunct="0">
              <a:defRPr/>
            </a:pPr>
            <a:r>
              <a:rPr lang="en-US" dirty="0">
                <a:cs typeface="Times New Roman" pitchFamily="18" charset="0"/>
              </a:rPr>
              <a:t>       </a:t>
            </a:r>
            <a:r>
              <a:rPr lang="en-US" dirty="0">
                <a:solidFill>
                  <a:schemeClr val="tx2">
                    <a:lumMod val="60000"/>
                    <a:lumOff val="40000"/>
                  </a:schemeClr>
                </a:solidFill>
                <a:cs typeface="Times New Roman" pitchFamily="18" charset="0"/>
              </a:rPr>
              <a:t>for</a:t>
            </a:r>
            <a:r>
              <a:rPr lang="en-US" dirty="0">
                <a:cs typeface="Times New Roman" pitchFamily="18" charset="0"/>
              </a:rPr>
              <a:t> (inner=outer - 1; inner &gt;=0 &amp;&amp; </a:t>
            </a:r>
          </a:p>
          <a:p>
            <a:pPr eaLnBrk="0" hangingPunct="0">
              <a:defRPr/>
            </a:pPr>
            <a:r>
              <a:rPr lang="en-US" dirty="0">
                <a:cs typeface="Times New Roman" pitchFamily="18" charset="0"/>
              </a:rPr>
              <a:t>                        </a:t>
            </a:r>
            <a:r>
              <a:rPr lang="en-US" dirty="0" err="1">
                <a:cs typeface="Times New Roman" pitchFamily="18" charset="0"/>
              </a:rPr>
              <a:t>thisElement.compareTo</a:t>
            </a:r>
            <a:r>
              <a:rPr lang="en-US" dirty="0">
                <a:cs typeface="Times New Roman" pitchFamily="18" charset="0"/>
              </a:rPr>
              <a:t>(list[inner]) &lt; 0; inner--)</a:t>
            </a:r>
          </a:p>
          <a:p>
            <a:pPr eaLnBrk="0" hangingPunct="0">
              <a:defRPr/>
            </a:pPr>
            <a:r>
              <a:rPr lang="en-US" dirty="0">
                <a:cs typeface="Times New Roman" pitchFamily="18" charset="0"/>
              </a:rPr>
              <a:t>           list[inner + 1] = list[inner];</a:t>
            </a:r>
          </a:p>
          <a:p>
            <a:pPr eaLnBrk="0" hangingPunct="0">
              <a:defRPr/>
            </a:pPr>
            <a:r>
              <a:rPr lang="en-US" b="1" dirty="0">
                <a:cs typeface="Times New Roman" pitchFamily="18" charset="0"/>
              </a:rPr>
              <a:t>       list[inner + 1] = </a:t>
            </a:r>
            <a:r>
              <a:rPr lang="en-US" b="1" dirty="0" err="1">
                <a:cs typeface="Times New Roman" pitchFamily="18" charset="0"/>
              </a:rPr>
              <a:t>thisElement</a:t>
            </a:r>
            <a:r>
              <a:rPr lang="en-US" b="1" dirty="0">
                <a:cs typeface="Times New Roman" pitchFamily="18" charset="0"/>
              </a:rPr>
              <a:t>;</a:t>
            </a:r>
          </a:p>
          <a:p>
            <a:pPr eaLnBrk="0" hangingPunct="0">
              <a:defRPr/>
            </a:pPr>
            <a:r>
              <a:rPr lang="en-US" dirty="0">
                <a:cs typeface="Times New Roman" pitchFamily="18" charset="0"/>
              </a:rPr>
              <a:t>   }</a:t>
            </a:r>
          </a:p>
          <a:p>
            <a:pPr eaLnBrk="0" hangingPunct="0">
              <a:defRPr/>
            </a:pPr>
            <a:r>
              <a:rPr lang="en-US" dirty="0">
                <a:cs typeface="Times New Roman" pitchFamily="18" charset="0"/>
              </a:rPr>
              <a:t>}</a:t>
            </a:r>
          </a:p>
        </p:txBody>
      </p:sp>
    </p:spTree>
    <p:extLst>
      <p:ext uri="{BB962C8B-B14F-4D97-AF65-F5344CB8AC3E}">
        <p14:creationId xmlns:p14="http://schemas.microsoft.com/office/powerpoint/2010/main" val="7917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pPr>
              <a:defRPr/>
            </a:pPr>
            <a:r>
              <a:rPr lang="en-US" dirty="0"/>
              <a:t>Lab 12B - </a:t>
            </a:r>
            <a:fld id="{85064E5B-5602-4A75-9DE3-FE3F63A240DF}" type="slidenum">
              <a:rPr lang="en-US" smtClean="0"/>
              <a:pPr>
                <a:defRPr/>
              </a:pPr>
              <a:t>11</a:t>
            </a:fld>
            <a:endParaRPr lang="en-US" dirty="0"/>
          </a:p>
        </p:txBody>
      </p:sp>
      <p:sp>
        <p:nvSpPr>
          <p:cNvPr id="15363" name="Rectangle 2"/>
          <p:cNvSpPr>
            <a:spLocks noGrp="1" noChangeArrowheads="1"/>
          </p:cNvSpPr>
          <p:nvPr>
            <p:ph type="title"/>
          </p:nvPr>
        </p:nvSpPr>
        <p:spPr>
          <a:xfrm>
            <a:off x="609600" y="2133600"/>
            <a:ext cx="8153400" cy="2209800"/>
          </a:xfrm>
        </p:spPr>
        <p:txBody>
          <a:bodyPr/>
          <a:lstStyle/>
          <a:p>
            <a:pPr algn="ctr"/>
            <a:r>
              <a:rPr lang="en-US" dirty="0"/>
              <a:t>Insertion Sort</a:t>
            </a:r>
            <a:br>
              <a:rPr lang="en-US" dirty="0"/>
            </a:br>
            <a:r>
              <a:rPr lang="en-US" dirty="0"/>
              <a:t>using a</a:t>
            </a:r>
            <a:br>
              <a:rPr lang="en-US" dirty="0"/>
            </a:br>
            <a:r>
              <a:rPr lang="en-US" b="1" dirty="0"/>
              <a:t>while</a:t>
            </a:r>
            <a:r>
              <a:rPr lang="en-US" dirty="0"/>
              <a:t> loop</a:t>
            </a:r>
          </a:p>
        </p:txBody>
      </p:sp>
    </p:spTree>
    <p:extLst>
      <p:ext uri="{BB962C8B-B14F-4D97-AF65-F5344CB8AC3E}">
        <p14:creationId xmlns:p14="http://schemas.microsoft.com/office/powerpoint/2010/main" val="37218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12B - </a:t>
            </a:r>
            <a:fld id="{AE93FDBC-D9AD-4D76-86A9-841101C741B3}" type="slidenum">
              <a:rPr lang="en-US" smtClean="0"/>
              <a:pPr>
                <a:defRPr/>
              </a:pPr>
              <a:t>12</a:t>
            </a:fld>
            <a:endParaRPr lang="en-US" dirty="0"/>
          </a:p>
        </p:txBody>
      </p:sp>
      <p:sp>
        <p:nvSpPr>
          <p:cNvPr id="13315" name="Rectangle 2"/>
          <p:cNvSpPr>
            <a:spLocks noGrp="1" noChangeArrowheads="1"/>
          </p:cNvSpPr>
          <p:nvPr>
            <p:ph type="title"/>
          </p:nvPr>
        </p:nvSpPr>
        <p:spPr>
          <a:xfrm>
            <a:off x="1173163" y="228600"/>
            <a:ext cx="7772400" cy="1143000"/>
          </a:xfrm>
        </p:spPr>
        <p:txBody>
          <a:bodyPr/>
          <a:lstStyle/>
          <a:p>
            <a:r>
              <a:rPr lang="en-US"/>
              <a:t>Insertion Sort - </a:t>
            </a:r>
            <a:r>
              <a:rPr lang="en-US" sz="2800"/>
              <a:t>while loop</a:t>
            </a:r>
          </a:p>
        </p:txBody>
      </p:sp>
      <p:sp>
        <p:nvSpPr>
          <p:cNvPr id="395268" name="Text Box 4"/>
          <p:cNvSpPr txBox="1">
            <a:spLocks noChangeArrowheads="1"/>
          </p:cNvSpPr>
          <p:nvPr/>
        </p:nvSpPr>
        <p:spPr bwMode="auto">
          <a:xfrm>
            <a:off x="457200" y="1219200"/>
            <a:ext cx="8686800" cy="5509200"/>
          </a:xfrm>
          <a:prstGeom prst="rect">
            <a:avLst/>
          </a:prstGeom>
          <a:noFill/>
          <a:ln w="9525">
            <a:noFill/>
            <a:miter lim="800000"/>
            <a:headEnd/>
            <a:tailEnd/>
          </a:ln>
          <a:effectLst/>
        </p:spPr>
        <p:txBody>
          <a:bodyPr>
            <a:spAutoFit/>
          </a:bodyPr>
          <a:lstStyle/>
          <a:p>
            <a:pPr eaLnBrk="0" hangingPunct="0">
              <a:defRPr/>
            </a:pPr>
            <a:r>
              <a:rPr lang="en-US" sz="2200" b="1" dirty="0">
                <a:solidFill>
                  <a:schemeClr val="tx2">
                    <a:lumMod val="60000"/>
                    <a:lumOff val="40000"/>
                  </a:schemeClr>
                </a:solidFill>
                <a:cs typeface="Times New Roman" pitchFamily="18" charset="0"/>
              </a:rPr>
              <a:t>public void </a:t>
            </a:r>
            <a:r>
              <a:rPr lang="en-US" sz="2200" b="1" dirty="0" err="1">
                <a:cs typeface="Times New Roman" pitchFamily="18" charset="0"/>
              </a:rPr>
              <a:t>insertionSort</a:t>
            </a:r>
            <a:r>
              <a:rPr lang="en-US" sz="2200" b="1" dirty="0">
                <a:cs typeface="Times New Roman" pitchFamily="18" charset="0"/>
              </a:rPr>
              <a:t>(President[] list)</a:t>
            </a:r>
          </a:p>
          <a:p>
            <a:pPr eaLnBrk="0" hangingPunct="0">
              <a:defRPr/>
            </a:pPr>
            <a:r>
              <a:rPr lang="en-US" sz="2200" b="1" dirty="0">
                <a:cs typeface="Times New Roman" pitchFamily="18" charset="0"/>
              </a:rPr>
              <a:t>{</a:t>
            </a:r>
          </a:p>
          <a:p>
            <a:pPr eaLnBrk="0" hangingPunct="0">
              <a:defRPr/>
            </a:pPr>
            <a:r>
              <a:rPr lang="en-US" sz="2200" b="1" dirty="0">
                <a:cs typeface="Times New Roman" pitchFamily="18" charset="0"/>
              </a:rPr>
              <a:t>   </a:t>
            </a:r>
            <a:r>
              <a:rPr lang="en-US" sz="2200" b="1" dirty="0" err="1">
                <a:solidFill>
                  <a:schemeClr val="tx2">
                    <a:lumMod val="60000"/>
                    <a:lumOff val="40000"/>
                  </a:schemeClr>
                </a:solidFill>
                <a:cs typeface="Times New Roman" pitchFamily="18" charset="0"/>
              </a:rPr>
              <a:t>int</a:t>
            </a:r>
            <a:r>
              <a:rPr lang="en-US" sz="2200" b="1" dirty="0">
                <a:cs typeface="Times New Roman" pitchFamily="18" charset="0"/>
              </a:rPr>
              <a:t> outer = 1;</a:t>
            </a:r>
          </a:p>
          <a:p>
            <a:pPr eaLnBrk="0" hangingPunct="0">
              <a:defRPr/>
            </a:pPr>
            <a:r>
              <a:rPr lang="en-US" sz="2200" b="1" dirty="0">
                <a:cs typeface="Times New Roman" pitchFamily="18" charset="0"/>
              </a:rPr>
              <a:t>   </a:t>
            </a:r>
            <a:r>
              <a:rPr lang="en-US" sz="2200" b="1" dirty="0">
                <a:solidFill>
                  <a:schemeClr val="tx2">
                    <a:lumMod val="60000"/>
                    <a:lumOff val="40000"/>
                  </a:schemeClr>
                </a:solidFill>
                <a:cs typeface="Times New Roman" pitchFamily="18" charset="0"/>
              </a:rPr>
              <a:t>while </a:t>
            </a:r>
            <a:r>
              <a:rPr lang="en-US" sz="2200" b="1" dirty="0">
                <a:cs typeface="Times New Roman" pitchFamily="18" charset="0"/>
              </a:rPr>
              <a:t>(outer &lt; </a:t>
            </a:r>
            <a:r>
              <a:rPr lang="en-US" sz="2200" b="1" dirty="0" err="1">
                <a:cs typeface="Times New Roman" pitchFamily="18" charset="0"/>
              </a:rPr>
              <a:t>list.length</a:t>
            </a:r>
            <a:r>
              <a:rPr lang="en-US" sz="2200" b="1" dirty="0">
                <a:cs typeface="Times New Roman" pitchFamily="18" charset="0"/>
              </a:rPr>
              <a:t>)</a:t>
            </a:r>
          </a:p>
          <a:p>
            <a:pPr eaLnBrk="0" hangingPunct="0">
              <a:defRPr/>
            </a:pPr>
            <a:r>
              <a:rPr lang="en-US" sz="2200" b="1" dirty="0">
                <a:cs typeface="Times New Roman" pitchFamily="18" charset="0"/>
              </a:rPr>
              <a:t>   {</a:t>
            </a:r>
          </a:p>
          <a:p>
            <a:pPr eaLnBrk="0" hangingPunct="0">
              <a:defRPr/>
            </a:pPr>
            <a:r>
              <a:rPr lang="en-US" sz="2200" b="1" dirty="0">
                <a:cs typeface="Times New Roman" pitchFamily="18" charset="0"/>
              </a:rPr>
              <a:t>       President </a:t>
            </a:r>
            <a:r>
              <a:rPr lang="en-US" sz="2200" b="1" dirty="0" err="1">
                <a:cs typeface="Times New Roman" pitchFamily="18" charset="0"/>
              </a:rPr>
              <a:t>thisElement</a:t>
            </a:r>
            <a:r>
              <a:rPr lang="en-US" sz="2200" b="1" dirty="0">
                <a:cs typeface="Times New Roman" pitchFamily="18" charset="0"/>
              </a:rPr>
              <a:t> = list[outer];</a:t>
            </a:r>
          </a:p>
          <a:p>
            <a:pPr eaLnBrk="0" hangingPunct="0">
              <a:defRPr/>
            </a:pPr>
            <a:r>
              <a:rPr lang="en-US" sz="2200" b="1" dirty="0">
                <a:cs typeface="Times New Roman" pitchFamily="18" charset="0"/>
              </a:rPr>
              <a:t>       </a:t>
            </a:r>
            <a:r>
              <a:rPr lang="en-US" sz="2200" b="1" dirty="0" err="1">
                <a:solidFill>
                  <a:schemeClr val="tx2">
                    <a:lumMod val="60000"/>
                    <a:lumOff val="40000"/>
                  </a:schemeClr>
                </a:solidFill>
                <a:cs typeface="Times New Roman" pitchFamily="18" charset="0"/>
              </a:rPr>
              <a:t>int</a:t>
            </a:r>
            <a:r>
              <a:rPr lang="en-US" sz="2200" b="1" dirty="0">
                <a:cs typeface="Times New Roman" pitchFamily="18" charset="0"/>
              </a:rPr>
              <a:t> inner = outer - 1;</a:t>
            </a:r>
          </a:p>
          <a:p>
            <a:pPr eaLnBrk="0" hangingPunct="0">
              <a:defRPr/>
            </a:pPr>
            <a:r>
              <a:rPr lang="en-US" sz="2200" b="1" dirty="0">
                <a:cs typeface="Times New Roman" pitchFamily="18" charset="0"/>
              </a:rPr>
              <a:t>       </a:t>
            </a:r>
            <a:r>
              <a:rPr lang="en-US" sz="2200" b="1" dirty="0">
                <a:solidFill>
                  <a:schemeClr val="tx2">
                    <a:lumMod val="60000"/>
                    <a:lumOff val="40000"/>
                  </a:schemeClr>
                </a:solidFill>
                <a:cs typeface="Times New Roman" pitchFamily="18" charset="0"/>
              </a:rPr>
              <a:t>while </a:t>
            </a:r>
            <a:r>
              <a:rPr lang="en-US" sz="2200" b="1" dirty="0">
                <a:cs typeface="Times New Roman" pitchFamily="18" charset="0"/>
              </a:rPr>
              <a:t>(inner &gt;= 0 &amp;&amp; </a:t>
            </a:r>
            <a:r>
              <a:rPr lang="en-US" sz="2200" b="1" dirty="0" err="1">
                <a:cs typeface="Times New Roman" pitchFamily="18" charset="0"/>
              </a:rPr>
              <a:t>thisElement.compareTo</a:t>
            </a:r>
            <a:r>
              <a:rPr lang="en-US" sz="2200" b="1" dirty="0">
                <a:cs typeface="Times New Roman" pitchFamily="18" charset="0"/>
              </a:rPr>
              <a:t>(list[inner]) &lt; 0)</a:t>
            </a:r>
          </a:p>
          <a:p>
            <a:pPr eaLnBrk="0" hangingPunct="0">
              <a:defRPr/>
            </a:pPr>
            <a:r>
              <a:rPr lang="en-US" sz="2200" b="1" dirty="0">
                <a:cs typeface="Times New Roman" pitchFamily="18" charset="0"/>
              </a:rPr>
              <a:t>       {</a:t>
            </a:r>
          </a:p>
          <a:p>
            <a:pPr eaLnBrk="0" hangingPunct="0">
              <a:defRPr/>
            </a:pPr>
            <a:r>
              <a:rPr lang="en-US" sz="2200" b="1" dirty="0">
                <a:cs typeface="Times New Roman" pitchFamily="18" charset="0"/>
              </a:rPr>
              <a:t>           list[inner + 1] = list[inner];</a:t>
            </a:r>
          </a:p>
          <a:p>
            <a:pPr eaLnBrk="0" hangingPunct="0">
              <a:defRPr/>
            </a:pPr>
            <a:r>
              <a:rPr lang="en-US" sz="2200" b="1" dirty="0">
                <a:cs typeface="Times New Roman" pitchFamily="18" charset="0"/>
              </a:rPr>
              <a:t>           inner--;</a:t>
            </a:r>
          </a:p>
          <a:p>
            <a:pPr eaLnBrk="0" hangingPunct="0">
              <a:defRPr/>
            </a:pPr>
            <a:r>
              <a:rPr lang="en-US" sz="2200" b="1" dirty="0">
                <a:cs typeface="Times New Roman" pitchFamily="18" charset="0"/>
              </a:rPr>
              <a:t>       }</a:t>
            </a:r>
          </a:p>
          <a:p>
            <a:pPr eaLnBrk="0" hangingPunct="0">
              <a:defRPr/>
            </a:pPr>
            <a:r>
              <a:rPr lang="en-US" sz="2200" b="1" dirty="0">
                <a:cs typeface="Times New Roman" pitchFamily="18" charset="0"/>
              </a:rPr>
              <a:t>       list[inner + 1] = </a:t>
            </a:r>
            <a:r>
              <a:rPr lang="en-US" sz="2200" b="1" dirty="0" err="1">
                <a:cs typeface="Times New Roman" pitchFamily="18" charset="0"/>
              </a:rPr>
              <a:t>thisElement</a:t>
            </a:r>
            <a:r>
              <a:rPr lang="en-US" sz="2200" b="1" dirty="0">
                <a:cs typeface="Times New Roman" pitchFamily="18" charset="0"/>
              </a:rPr>
              <a:t>;</a:t>
            </a:r>
          </a:p>
          <a:p>
            <a:pPr eaLnBrk="0" hangingPunct="0">
              <a:defRPr/>
            </a:pPr>
            <a:r>
              <a:rPr lang="en-US" sz="2200" b="1" dirty="0">
                <a:cs typeface="Times New Roman" pitchFamily="18" charset="0"/>
              </a:rPr>
              <a:t>       outer++;</a:t>
            </a:r>
          </a:p>
          <a:p>
            <a:pPr eaLnBrk="0" hangingPunct="0">
              <a:defRPr/>
            </a:pPr>
            <a:r>
              <a:rPr lang="en-US" sz="2200" b="1" dirty="0">
                <a:cs typeface="Times New Roman" pitchFamily="18" charset="0"/>
              </a:rPr>
              <a:t>   }</a:t>
            </a:r>
          </a:p>
          <a:p>
            <a:pPr eaLnBrk="0" hangingPunct="0">
              <a:defRPr/>
            </a:pPr>
            <a:r>
              <a:rPr lang="en-US" sz="2200" b="1" dirty="0">
                <a:cs typeface="Times New Roman" pitchFamily="18" charset="0"/>
              </a:rPr>
              <a:t>}</a:t>
            </a:r>
          </a:p>
        </p:txBody>
      </p:sp>
    </p:spTree>
    <p:extLst>
      <p:ext uri="{BB962C8B-B14F-4D97-AF65-F5344CB8AC3E}">
        <p14:creationId xmlns:p14="http://schemas.microsoft.com/office/powerpoint/2010/main" val="73150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12B - </a:t>
            </a:r>
            <a:fld id="{BD16F12C-B551-4F71-9424-76916B846415}" type="slidenum">
              <a:rPr lang="en-US" smtClean="0"/>
              <a:pPr>
                <a:defRPr/>
              </a:pPr>
              <a:t>13</a:t>
            </a:fld>
            <a:endParaRPr lang="en-US" dirty="0"/>
          </a:p>
        </p:txBody>
      </p:sp>
      <p:sp>
        <p:nvSpPr>
          <p:cNvPr id="14339" name="Rectangle 2"/>
          <p:cNvSpPr>
            <a:spLocks noGrp="1" noChangeArrowheads="1"/>
          </p:cNvSpPr>
          <p:nvPr>
            <p:ph type="title"/>
          </p:nvPr>
        </p:nvSpPr>
        <p:spPr/>
        <p:txBody>
          <a:bodyPr/>
          <a:lstStyle/>
          <a:p>
            <a:r>
              <a:rPr lang="en-US"/>
              <a:t>Insertion Sort (cont’d)</a:t>
            </a:r>
          </a:p>
        </p:txBody>
      </p:sp>
      <p:sp>
        <p:nvSpPr>
          <p:cNvPr id="12292" name="Rectangle 3"/>
          <p:cNvSpPr>
            <a:spLocks noGrp="1" noChangeArrowheads="1"/>
          </p:cNvSpPr>
          <p:nvPr>
            <p:ph type="body" idx="1"/>
          </p:nvPr>
        </p:nvSpPr>
        <p:spPr>
          <a:xfrm>
            <a:off x="1173163" y="1600200"/>
            <a:ext cx="7589837" cy="4800600"/>
          </a:xfrm>
        </p:spPr>
        <p:txBody>
          <a:bodyPr/>
          <a:lstStyle/>
          <a:p>
            <a:pPr>
              <a:spcBef>
                <a:spcPct val="50000"/>
              </a:spcBef>
              <a:buClr>
                <a:schemeClr val="accent4"/>
              </a:buClr>
              <a:buSzPct val="100000"/>
              <a:buFont typeface="Wingdings" pitchFamily="2" charset="2"/>
              <a:buChar char="§"/>
              <a:defRPr/>
            </a:pPr>
            <a:r>
              <a:rPr lang="en-US" sz="2800" dirty="0"/>
              <a:t>Finding the right place takes anywhere from 1 to </a:t>
            </a:r>
            <a:r>
              <a:rPr lang="en-US" sz="2800" i="1" dirty="0"/>
              <a:t>k</a:t>
            </a:r>
            <a:r>
              <a:rPr lang="en-US" sz="2800" dirty="0"/>
              <a:t> comparisons.</a:t>
            </a:r>
          </a:p>
          <a:p>
            <a:pPr>
              <a:spcBef>
                <a:spcPct val="50000"/>
              </a:spcBef>
              <a:buClr>
                <a:schemeClr val="accent4"/>
              </a:buClr>
              <a:buSzPct val="100000"/>
              <a:buFont typeface="Wingdings" pitchFamily="2" charset="2"/>
              <a:buChar char="§"/>
              <a:defRPr/>
            </a:pPr>
            <a:r>
              <a:rPr lang="en-US" sz="2800" dirty="0"/>
              <a:t>The average number of comparisons is </a:t>
            </a:r>
          </a:p>
          <a:p>
            <a:pPr algn="ctr">
              <a:buFont typeface="Monotype Sorts"/>
              <a:buNone/>
              <a:defRPr/>
            </a:pPr>
            <a:r>
              <a:rPr lang="en-US" sz="2800" dirty="0"/>
              <a:t>2/2 + 3/2 + 4/2 + ... + </a:t>
            </a:r>
            <a:r>
              <a:rPr lang="en-US" sz="2800" i="1" dirty="0"/>
              <a:t>n</a:t>
            </a:r>
            <a:r>
              <a:rPr lang="en-US" sz="2800" dirty="0"/>
              <a:t>/2 = </a:t>
            </a:r>
            <a:r>
              <a:rPr lang="en-US" sz="2800" dirty="0">
                <a:solidFill>
                  <a:srgbClr val="FF3300"/>
                </a:solidFill>
              </a:rPr>
              <a:t>(</a:t>
            </a:r>
            <a:r>
              <a:rPr lang="en-US" sz="2800" i="1" dirty="0">
                <a:solidFill>
                  <a:srgbClr val="FF3300"/>
                </a:solidFill>
              </a:rPr>
              <a:t>n</a:t>
            </a:r>
            <a:r>
              <a:rPr lang="en-US" sz="2800" dirty="0">
                <a:solidFill>
                  <a:srgbClr val="FF3300"/>
                </a:solidFill>
              </a:rPr>
              <a:t>+2) (</a:t>
            </a:r>
            <a:r>
              <a:rPr lang="en-US" sz="2800" i="1" dirty="0">
                <a:solidFill>
                  <a:srgbClr val="FF3300"/>
                </a:solidFill>
              </a:rPr>
              <a:t>n</a:t>
            </a:r>
            <a:r>
              <a:rPr lang="en-US" sz="2800" b="1" dirty="0">
                <a:solidFill>
                  <a:srgbClr val="FF3300"/>
                </a:solidFill>
                <a:latin typeface="Courier New" pitchFamily="49" charset="0"/>
              </a:rPr>
              <a:t>-</a:t>
            </a:r>
            <a:r>
              <a:rPr lang="en-US" sz="2800" dirty="0">
                <a:solidFill>
                  <a:srgbClr val="FF3300"/>
                </a:solidFill>
              </a:rPr>
              <a:t>1) / 4</a:t>
            </a:r>
          </a:p>
          <a:p>
            <a:pPr>
              <a:buFont typeface="Monotype Sorts"/>
              <a:buNone/>
              <a:defRPr/>
            </a:pPr>
            <a:r>
              <a:rPr lang="en-US" sz="2800" dirty="0"/>
              <a:t>	— roughly half of Selection Sort.</a:t>
            </a:r>
          </a:p>
          <a:p>
            <a:pPr>
              <a:spcBef>
                <a:spcPct val="50000"/>
              </a:spcBef>
              <a:buClr>
                <a:schemeClr val="accent4"/>
              </a:buClr>
              <a:buSzPct val="100000"/>
              <a:buFont typeface="Wingdings" pitchFamily="2" charset="2"/>
              <a:buChar char="§"/>
              <a:defRPr/>
            </a:pPr>
            <a:r>
              <a:rPr lang="en-US" sz="2800" dirty="0"/>
              <a:t>The worst case is </a:t>
            </a:r>
            <a:r>
              <a:rPr lang="en-US" sz="2800" i="1" dirty="0">
                <a:solidFill>
                  <a:srgbClr val="FF3300"/>
                </a:solidFill>
              </a:rPr>
              <a:t>n</a:t>
            </a:r>
            <a:r>
              <a:rPr lang="en-US" sz="2800" dirty="0">
                <a:solidFill>
                  <a:srgbClr val="FF3300"/>
                </a:solidFill>
              </a:rPr>
              <a:t> (</a:t>
            </a:r>
            <a:r>
              <a:rPr lang="en-US" sz="2800" i="1" dirty="0">
                <a:solidFill>
                  <a:srgbClr val="FF3300"/>
                </a:solidFill>
              </a:rPr>
              <a:t>n</a:t>
            </a:r>
            <a:r>
              <a:rPr lang="en-US" sz="2800" b="1" dirty="0">
                <a:solidFill>
                  <a:srgbClr val="FF3300"/>
                </a:solidFill>
                <a:latin typeface="Courier New" pitchFamily="49" charset="0"/>
              </a:rPr>
              <a:t>-</a:t>
            </a:r>
            <a:r>
              <a:rPr lang="en-US" sz="2800" dirty="0">
                <a:solidFill>
                  <a:srgbClr val="FF3300"/>
                </a:solidFill>
              </a:rPr>
              <a:t>1) / 2</a:t>
            </a:r>
            <a:r>
              <a:rPr lang="en-US" sz="2800" dirty="0"/>
              <a:t> when the array is sorted in reverse order.</a:t>
            </a:r>
          </a:p>
          <a:p>
            <a:pPr>
              <a:spcBef>
                <a:spcPct val="50000"/>
              </a:spcBef>
              <a:buClr>
                <a:schemeClr val="accent4"/>
              </a:buClr>
              <a:buSzPct val="100000"/>
              <a:buFont typeface="Wingdings" pitchFamily="2" charset="2"/>
              <a:buChar char="§"/>
              <a:defRPr/>
            </a:pPr>
            <a:r>
              <a:rPr lang="en-US" sz="2800" dirty="0"/>
              <a:t>The best case is when the array is already sorted: takes only </a:t>
            </a:r>
            <a:r>
              <a:rPr lang="en-US" sz="2800" dirty="0">
                <a:solidFill>
                  <a:srgbClr val="FF3300"/>
                </a:solidFill>
              </a:rPr>
              <a:t>(</a:t>
            </a:r>
            <a:r>
              <a:rPr lang="en-US" sz="2800" i="1" dirty="0">
                <a:solidFill>
                  <a:srgbClr val="FF3300"/>
                </a:solidFill>
              </a:rPr>
              <a:t>n</a:t>
            </a:r>
            <a:r>
              <a:rPr lang="en-US" sz="2800" b="1" dirty="0">
                <a:solidFill>
                  <a:srgbClr val="FF3300"/>
                </a:solidFill>
                <a:latin typeface="Courier New" pitchFamily="49" charset="0"/>
              </a:rPr>
              <a:t>-</a:t>
            </a:r>
            <a:r>
              <a:rPr lang="en-US" sz="2800" dirty="0">
                <a:solidFill>
                  <a:srgbClr val="FF3300"/>
                </a:solidFill>
              </a:rPr>
              <a:t>1)</a:t>
            </a:r>
            <a:r>
              <a:rPr lang="en-US" sz="2800" dirty="0"/>
              <a:t> comparisons.</a:t>
            </a:r>
          </a:p>
        </p:txBody>
      </p:sp>
    </p:spTree>
    <p:extLst>
      <p:ext uri="{BB962C8B-B14F-4D97-AF65-F5344CB8AC3E}">
        <p14:creationId xmlns:p14="http://schemas.microsoft.com/office/powerpoint/2010/main" val="254920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9400" y="3276600"/>
            <a:ext cx="2924198" cy="769441"/>
          </a:xfrm>
          <a:prstGeom prst="rect">
            <a:avLst/>
          </a:prstGeom>
          <a:noFill/>
        </p:spPr>
        <p:txBody>
          <a:bodyPr wrap="none">
            <a:spAutoFit/>
          </a:bodyPr>
          <a:lstStyle/>
          <a:p>
            <a:pPr eaLnBrk="0" hangingPunct="0">
              <a:defRPr/>
            </a:pPr>
            <a:r>
              <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a:cs typeface="+mn-cs"/>
              </a:rPr>
              <a:t>Merge Sort</a:t>
            </a:r>
          </a:p>
        </p:txBody>
      </p:sp>
      <p:pic>
        <p:nvPicPr>
          <p:cNvPr id="3" name="Intro1.mp3">
            <a:hlinkClick r:id="" action="ppaction://media"/>
          </p:cNvPr>
          <p:cNvPicPr>
            <a:picLocks noRot="1" noChangeAspect="1"/>
          </p:cNvPicPr>
          <p:nvPr>
            <a:audioFile r:link="rId1"/>
          </p:nvPr>
        </p:nvPicPr>
        <p:blipFill>
          <a:blip r:embed="rId3" cstate="print"/>
          <a:stretch>
            <a:fillRect/>
          </a:stretch>
        </p:blipFill>
        <p:spPr>
          <a:xfrm>
            <a:off x="8534400" y="6400800"/>
            <a:ext cx="304800" cy="304800"/>
          </a:xfrm>
          <a:prstGeom prst="rect">
            <a:avLst/>
          </a:prstGeom>
        </p:spPr>
      </p:pic>
    </p:spTree>
    <p:extLst>
      <p:ext uri="{BB962C8B-B14F-4D97-AF65-F5344CB8AC3E}">
        <p14:creationId xmlns:p14="http://schemas.microsoft.com/office/powerpoint/2010/main" val="550847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Merge Sort</a:t>
            </a:r>
          </a:p>
        </p:txBody>
      </p:sp>
      <p:sp>
        <p:nvSpPr>
          <p:cNvPr id="6147" name="Rectangle 3"/>
          <p:cNvSpPr>
            <a:spLocks noGrp="1" noChangeArrowheads="1"/>
          </p:cNvSpPr>
          <p:nvPr>
            <p:ph type="body" idx="1"/>
          </p:nvPr>
        </p:nvSpPr>
        <p:spPr>
          <a:xfrm>
            <a:off x="914400" y="1676400"/>
            <a:ext cx="7772400" cy="4864100"/>
          </a:xfrm>
        </p:spPr>
        <p:txBody>
          <a:bodyPr/>
          <a:lstStyle/>
          <a:p>
            <a:pPr eaLnBrk="1" hangingPunct="1">
              <a:spcBef>
                <a:spcPct val="50000"/>
              </a:spcBef>
              <a:buFont typeface="Wingdings" pitchFamily="2" charset="2"/>
              <a:buChar char="§"/>
            </a:pPr>
            <a:r>
              <a:rPr lang="en-US" sz="2800"/>
              <a:t>The </a:t>
            </a:r>
            <a:r>
              <a:rPr lang="en-US" sz="2800">
                <a:solidFill>
                  <a:srgbClr val="0070C0"/>
                </a:solidFill>
              </a:rPr>
              <a:t>merge sort </a:t>
            </a:r>
            <a:r>
              <a:rPr lang="en-US" sz="2800"/>
              <a:t>is a divide and conquer algorithm.</a:t>
            </a:r>
          </a:p>
          <a:p>
            <a:pPr>
              <a:buFont typeface="Wingdings" pitchFamily="2" charset="2"/>
              <a:buChar char="§"/>
            </a:pPr>
            <a:r>
              <a:rPr lang="en-US" sz="2800"/>
              <a:t>The </a:t>
            </a:r>
            <a:r>
              <a:rPr lang="en-US" sz="2800">
                <a:solidFill>
                  <a:srgbClr val="0070C0"/>
                </a:solidFill>
              </a:rPr>
              <a:t>merge sort </a:t>
            </a:r>
            <a:r>
              <a:rPr lang="en-US" sz="2800"/>
              <a:t>splits the list to be sorted into two equal halves, and places them in separate arrays. Each array is recursively sorted, and then merged back together to form the final sorted list. </a:t>
            </a:r>
          </a:p>
        </p:txBody>
      </p:sp>
    </p:spTree>
    <p:extLst>
      <p:ext uri="{BB962C8B-B14F-4D97-AF65-F5344CB8AC3E}">
        <p14:creationId xmlns:p14="http://schemas.microsoft.com/office/powerpoint/2010/main" val="173971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63600" y="2438400"/>
            <a:ext cx="7924800" cy="685800"/>
          </a:xfrm>
        </p:spPr>
        <p:txBody>
          <a:bodyPr/>
          <a:lstStyle/>
          <a:p>
            <a:pPr algn="ctr" eaLnBrk="1" hangingPunct="1"/>
            <a:r>
              <a:rPr lang="en-US"/>
              <a:t>How Does A Merge Sort Work?</a:t>
            </a:r>
          </a:p>
        </p:txBody>
      </p:sp>
    </p:spTree>
    <p:extLst>
      <p:ext uri="{BB962C8B-B14F-4D97-AF65-F5344CB8AC3E}">
        <p14:creationId xmlns:p14="http://schemas.microsoft.com/office/powerpoint/2010/main" val="3104951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Merge Sort (cont’d)</a:t>
            </a:r>
          </a:p>
        </p:txBody>
      </p:sp>
      <p:graphicFrame>
        <p:nvGraphicFramePr>
          <p:cNvPr id="5" name="Table 4"/>
          <p:cNvGraphicFramePr>
            <a:graphicFrameLocks noGrp="1"/>
          </p:cNvGraphicFramePr>
          <p:nvPr/>
        </p:nvGraphicFramePr>
        <p:xfrm>
          <a:off x="609600" y="1676400"/>
          <a:ext cx="8382000" cy="670560"/>
        </p:xfrm>
        <a:graphic>
          <a:graphicData uri="http://schemas.openxmlformats.org/drawingml/2006/table">
            <a:tbl>
              <a:tblPr/>
              <a:tblGrid>
                <a:gridCol w="3886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69925">
                <a:tc>
                  <a:txBody>
                    <a:bodyPr/>
                    <a:lstStyle/>
                    <a:p>
                      <a:pPr marL="0" marR="0">
                        <a:spcBef>
                          <a:spcPts val="0"/>
                        </a:spcBef>
                        <a:spcAft>
                          <a:spcPts val="0"/>
                        </a:spcAft>
                      </a:pPr>
                      <a:r>
                        <a:rPr lang="en-US" sz="2200" dirty="0">
                          <a:latin typeface="Times New Roman"/>
                          <a:ea typeface="Times New Roman"/>
                          <a:cs typeface="Times New Roman"/>
                        </a:rPr>
                        <a:t>Put each element into its own list of one element.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83</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40 </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90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51</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30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 18   </a:t>
                      </a:r>
                      <a:r>
                        <a:rPr lang="en-US" sz="2200" b="1" dirty="0">
                          <a:solidFill>
                            <a:srgbClr val="C00000"/>
                          </a:solidFill>
                          <a:latin typeface="Times New Roman"/>
                          <a:ea typeface="Times New Roman"/>
                          <a:cs typeface="Times New Roman"/>
                        </a:rPr>
                        <a:t>75</a:t>
                      </a:r>
                      <a:r>
                        <a:rPr lang="en-US" sz="2200" b="1" dirty="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203"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eaLnBrk="0" hangingPunct="0"/>
            <a:r>
              <a:rPr lang="en-US" sz="1000" b="1">
                <a:solidFill>
                  <a:srgbClr val="000000"/>
                </a:solidFill>
                <a:cs typeface="Times New Roman" pitchFamily="18" charset="0"/>
              </a:rPr>
              <a:t>The divide and conquer approach of the merge sort</a:t>
            </a:r>
            <a:endParaRPr lang="en-US"/>
          </a:p>
        </p:txBody>
      </p:sp>
    </p:spTree>
    <p:extLst>
      <p:ext uri="{BB962C8B-B14F-4D97-AF65-F5344CB8AC3E}">
        <p14:creationId xmlns:p14="http://schemas.microsoft.com/office/powerpoint/2010/main" val="3476669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Merge Sort (cont’d)</a:t>
            </a:r>
          </a:p>
        </p:txBody>
      </p:sp>
      <p:graphicFrame>
        <p:nvGraphicFramePr>
          <p:cNvPr id="5" name="Table 4"/>
          <p:cNvGraphicFramePr>
            <a:graphicFrameLocks noGrp="1"/>
          </p:cNvGraphicFramePr>
          <p:nvPr/>
        </p:nvGraphicFramePr>
        <p:xfrm>
          <a:off x="609600" y="1676400"/>
          <a:ext cx="8382000" cy="1341438"/>
        </p:xfrm>
        <a:graphic>
          <a:graphicData uri="http://schemas.openxmlformats.org/drawingml/2006/table">
            <a:tbl>
              <a:tblPr/>
              <a:tblGrid>
                <a:gridCol w="3886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70719">
                <a:tc>
                  <a:txBody>
                    <a:bodyPr/>
                    <a:lstStyle/>
                    <a:p>
                      <a:pPr marL="0" marR="0">
                        <a:spcBef>
                          <a:spcPts val="0"/>
                        </a:spcBef>
                        <a:spcAft>
                          <a:spcPts val="0"/>
                        </a:spcAft>
                      </a:pPr>
                      <a:r>
                        <a:rPr lang="en-US" sz="2200" dirty="0">
                          <a:latin typeface="Times New Roman"/>
                          <a:ea typeface="Times New Roman"/>
                          <a:cs typeface="Times New Roman"/>
                        </a:rPr>
                        <a:t>Put each element into its own list of one element.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83</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40 </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90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51</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30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 18   </a:t>
                      </a:r>
                      <a:r>
                        <a:rPr lang="en-US" sz="2200" b="1" dirty="0">
                          <a:solidFill>
                            <a:srgbClr val="C00000"/>
                          </a:solidFill>
                          <a:latin typeface="Times New Roman"/>
                          <a:ea typeface="Times New Roman"/>
                          <a:cs typeface="Times New Roman"/>
                        </a:rPr>
                        <a:t>75</a:t>
                      </a:r>
                      <a:r>
                        <a:rPr lang="en-US" sz="2200" b="1" dirty="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70719">
                <a:tc>
                  <a:txBody>
                    <a:bodyPr/>
                    <a:lstStyle/>
                    <a:p>
                      <a:pPr marL="0" marR="0">
                        <a:spcBef>
                          <a:spcPts val="0"/>
                        </a:spcBef>
                        <a:spcAft>
                          <a:spcPts val="0"/>
                        </a:spcAft>
                      </a:pPr>
                      <a:r>
                        <a:rPr lang="en-US" sz="2200" dirty="0">
                          <a:latin typeface="Times New Roman"/>
                          <a:ea typeface="Times New Roman"/>
                          <a:cs typeface="Times New Roman"/>
                        </a:rPr>
                        <a:t>Merge every two lists above into a single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72  83    </a:t>
                      </a:r>
                      <a:r>
                        <a:rPr lang="en-US" sz="2200" b="1" dirty="0">
                          <a:solidFill>
                            <a:srgbClr val="C00000"/>
                          </a:solidFill>
                          <a:latin typeface="Times New Roman"/>
                          <a:ea typeface="Times New Roman"/>
                          <a:cs typeface="Times New Roman"/>
                        </a:rPr>
                        <a:t>40  90    </a:t>
                      </a:r>
                      <a:r>
                        <a:rPr lang="en-US" sz="2200" b="1" dirty="0">
                          <a:solidFill>
                            <a:srgbClr val="0066FF"/>
                          </a:solidFill>
                          <a:latin typeface="Times New Roman"/>
                          <a:ea typeface="Times New Roman"/>
                          <a:cs typeface="Times New Roman"/>
                        </a:rPr>
                        <a:t>30  51    </a:t>
                      </a:r>
                      <a:r>
                        <a:rPr lang="en-US" sz="2200" b="1" dirty="0">
                          <a:solidFill>
                            <a:srgbClr val="C00000"/>
                          </a:solidFill>
                          <a:latin typeface="Times New Roman"/>
                          <a:ea typeface="Times New Roman"/>
                          <a:cs typeface="Times New Roman"/>
                        </a:rPr>
                        <a:t>18  75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230"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eaLnBrk="0" hangingPunct="0"/>
            <a:r>
              <a:rPr lang="en-US" sz="1000" b="1">
                <a:solidFill>
                  <a:srgbClr val="000000"/>
                </a:solidFill>
                <a:cs typeface="Times New Roman" pitchFamily="18" charset="0"/>
              </a:rPr>
              <a:t>The divide and conquer approach of the merge sort</a:t>
            </a:r>
            <a:endParaRPr lang="en-US"/>
          </a:p>
        </p:txBody>
      </p:sp>
    </p:spTree>
    <p:extLst>
      <p:ext uri="{BB962C8B-B14F-4D97-AF65-F5344CB8AC3E}">
        <p14:creationId xmlns:p14="http://schemas.microsoft.com/office/powerpoint/2010/main" val="349922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Merge Sort (cont’d)</a:t>
            </a:r>
          </a:p>
        </p:txBody>
      </p:sp>
      <p:graphicFrame>
        <p:nvGraphicFramePr>
          <p:cNvPr id="5" name="Table 4"/>
          <p:cNvGraphicFramePr>
            <a:graphicFrameLocks noGrp="1"/>
          </p:cNvGraphicFramePr>
          <p:nvPr/>
        </p:nvGraphicFramePr>
        <p:xfrm>
          <a:off x="609600" y="1676400"/>
          <a:ext cx="8382000" cy="2011680"/>
        </p:xfrm>
        <a:graphic>
          <a:graphicData uri="http://schemas.openxmlformats.org/drawingml/2006/table">
            <a:tbl>
              <a:tblPr/>
              <a:tblGrid>
                <a:gridCol w="3886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70454">
                <a:tc>
                  <a:txBody>
                    <a:bodyPr/>
                    <a:lstStyle/>
                    <a:p>
                      <a:pPr marL="0" marR="0">
                        <a:spcBef>
                          <a:spcPts val="0"/>
                        </a:spcBef>
                        <a:spcAft>
                          <a:spcPts val="0"/>
                        </a:spcAft>
                      </a:pPr>
                      <a:r>
                        <a:rPr lang="en-US" sz="2200" dirty="0">
                          <a:latin typeface="Times New Roman"/>
                          <a:ea typeface="Times New Roman"/>
                          <a:cs typeface="Times New Roman"/>
                        </a:rPr>
                        <a:t>Put each element into its own list of one element.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83</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40 </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90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51</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30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 18   </a:t>
                      </a:r>
                      <a:r>
                        <a:rPr lang="en-US" sz="2200" b="1" dirty="0">
                          <a:solidFill>
                            <a:srgbClr val="C00000"/>
                          </a:solidFill>
                          <a:latin typeface="Times New Roman"/>
                          <a:ea typeface="Times New Roman"/>
                          <a:cs typeface="Times New Roman"/>
                        </a:rPr>
                        <a:t>75</a:t>
                      </a:r>
                      <a:r>
                        <a:rPr lang="en-US" sz="2200" b="1" dirty="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70454">
                <a:tc>
                  <a:txBody>
                    <a:bodyPr/>
                    <a:lstStyle/>
                    <a:p>
                      <a:pPr marL="0" marR="0">
                        <a:spcBef>
                          <a:spcPts val="0"/>
                        </a:spcBef>
                        <a:spcAft>
                          <a:spcPts val="0"/>
                        </a:spcAft>
                      </a:pPr>
                      <a:r>
                        <a:rPr lang="en-US" sz="2200" dirty="0">
                          <a:latin typeface="Times New Roman"/>
                          <a:ea typeface="Times New Roman"/>
                          <a:cs typeface="Times New Roman"/>
                        </a:rPr>
                        <a:t>Merge every two lists above into a single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72  83    </a:t>
                      </a:r>
                      <a:r>
                        <a:rPr lang="en-US" sz="2200" b="1" dirty="0">
                          <a:solidFill>
                            <a:srgbClr val="C00000"/>
                          </a:solidFill>
                          <a:latin typeface="Times New Roman"/>
                          <a:ea typeface="Times New Roman"/>
                          <a:cs typeface="Times New Roman"/>
                        </a:rPr>
                        <a:t>40  90    </a:t>
                      </a:r>
                      <a:r>
                        <a:rPr lang="en-US" sz="2200" b="1" dirty="0">
                          <a:solidFill>
                            <a:srgbClr val="0066FF"/>
                          </a:solidFill>
                          <a:latin typeface="Times New Roman"/>
                          <a:ea typeface="Times New Roman"/>
                          <a:cs typeface="Times New Roman"/>
                        </a:rPr>
                        <a:t>30  51    </a:t>
                      </a:r>
                      <a:r>
                        <a:rPr lang="en-US" sz="2200" b="1" dirty="0">
                          <a:solidFill>
                            <a:srgbClr val="C00000"/>
                          </a:solidFill>
                          <a:latin typeface="Times New Roman"/>
                          <a:ea typeface="Times New Roman"/>
                          <a:cs typeface="Times New Roman"/>
                        </a:rPr>
                        <a:t>18  75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0454">
                <a:tc>
                  <a:txBody>
                    <a:bodyPr/>
                    <a:lstStyle/>
                    <a:p>
                      <a:pPr marL="0" marR="0">
                        <a:spcBef>
                          <a:spcPts val="0"/>
                        </a:spcBef>
                        <a:spcAft>
                          <a:spcPts val="0"/>
                        </a:spcAft>
                      </a:pPr>
                      <a:r>
                        <a:rPr lang="en-US" sz="2200" dirty="0">
                          <a:latin typeface="Times New Roman"/>
                          <a:ea typeface="Times New Roman"/>
                          <a:cs typeface="Times New Roman"/>
                        </a:rPr>
                        <a:t>Merge every two lists above into a single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40  72  83  90       </a:t>
                      </a:r>
                      <a:r>
                        <a:rPr lang="en-US" sz="2200" b="1" dirty="0">
                          <a:solidFill>
                            <a:srgbClr val="C00000"/>
                          </a:solidFill>
                          <a:latin typeface="Times New Roman"/>
                          <a:ea typeface="Times New Roman"/>
                          <a:cs typeface="Times New Roman"/>
                        </a:rPr>
                        <a:t>18  30  51  75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0257"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eaLnBrk="0" hangingPunct="0"/>
            <a:r>
              <a:rPr lang="en-US" sz="1000" b="1">
                <a:solidFill>
                  <a:srgbClr val="000000"/>
                </a:solidFill>
                <a:cs typeface="Times New Roman" pitchFamily="18" charset="0"/>
              </a:rPr>
              <a:t>The divide and conquer approach of the merge sort</a:t>
            </a:r>
            <a:endParaRPr lang="en-US"/>
          </a:p>
        </p:txBody>
      </p:sp>
    </p:spTree>
    <p:extLst>
      <p:ext uri="{BB962C8B-B14F-4D97-AF65-F5344CB8AC3E}">
        <p14:creationId xmlns:p14="http://schemas.microsoft.com/office/powerpoint/2010/main" val="3857222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437E4440-9850-45D3-81FF-8561E35E3089}" type="slidenum">
              <a:rPr lang="en-US" smtClean="0"/>
              <a:pPr>
                <a:defRPr/>
              </a:pPr>
              <a:t>2</a:t>
            </a:fld>
            <a:endParaRPr lang="en-US" dirty="0"/>
          </a:p>
        </p:txBody>
      </p:sp>
      <p:sp>
        <p:nvSpPr>
          <p:cNvPr id="7171" name="Rectangle 2"/>
          <p:cNvSpPr>
            <a:spLocks noGrp="1" noChangeArrowheads="1"/>
          </p:cNvSpPr>
          <p:nvPr>
            <p:ph type="title"/>
          </p:nvPr>
        </p:nvSpPr>
        <p:spPr/>
        <p:txBody>
          <a:bodyPr/>
          <a:lstStyle/>
          <a:p>
            <a:r>
              <a:rPr lang="en-US"/>
              <a:t>Sorting</a:t>
            </a:r>
          </a:p>
        </p:txBody>
      </p:sp>
      <p:sp>
        <p:nvSpPr>
          <p:cNvPr id="7172" name="Rectangle 3"/>
          <p:cNvSpPr>
            <a:spLocks noGrp="1" noChangeArrowheads="1"/>
          </p:cNvSpPr>
          <p:nvPr>
            <p:ph type="body" sz="half" idx="1"/>
          </p:nvPr>
        </p:nvSpPr>
        <p:spPr>
          <a:xfrm>
            <a:off x="1173163" y="1654175"/>
            <a:ext cx="7513637" cy="4514850"/>
          </a:xfrm>
        </p:spPr>
        <p:txBody>
          <a:bodyPr/>
          <a:lstStyle/>
          <a:p>
            <a:pPr>
              <a:spcBef>
                <a:spcPct val="50000"/>
              </a:spcBef>
              <a:buClr>
                <a:srgbClr val="002060"/>
              </a:buClr>
              <a:buSzPct val="100000"/>
              <a:buFont typeface="Wingdings" pitchFamily="2" charset="2"/>
              <a:buChar char="§"/>
            </a:pPr>
            <a:r>
              <a:rPr lang="en-US" sz="2800"/>
              <a:t>Rearranging the elements of a list in ascending or descending order is called </a:t>
            </a:r>
            <a:r>
              <a:rPr lang="en-US" sz="2800" b="1" i="1"/>
              <a:t>sorting</a:t>
            </a:r>
            <a:r>
              <a:rPr lang="en-US" sz="2800"/>
              <a:t>.</a:t>
            </a:r>
          </a:p>
          <a:p>
            <a:pPr>
              <a:spcBef>
                <a:spcPct val="50000"/>
              </a:spcBef>
              <a:buClr>
                <a:srgbClr val="002060"/>
              </a:buClr>
              <a:buSzPct val="100000"/>
              <a:buFont typeface="Wingdings" pitchFamily="2" charset="2"/>
              <a:buChar char="§"/>
            </a:pPr>
            <a:r>
              <a:rPr lang="en-US" sz="2800"/>
              <a:t>Examples of sorting applications:</a:t>
            </a:r>
          </a:p>
          <a:p>
            <a:pPr lvl="1"/>
            <a:r>
              <a:rPr lang="en-US" sz="2400"/>
              <a:t>a directory of files sorted by name or date</a:t>
            </a:r>
          </a:p>
          <a:p>
            <a:pPr lvl="1"/>
            <a:r>
              <a:rPr lang="en-US" sz="2400"/>
              <a:t>bank checks sorted by account #</a:t>
            </a:r>
          </a:p>
          <a:p>
            <a:pPr lvl="1"/>
            <a:r>
              <a:rPr lang="en-US" sz="2400"/>
              <a:t>addresses in a mailing list sorted by zip code</a:t>
            </a:r>
          </a:p>
          <a:p>
            <a:pPr lvl="1"/>
            <a:r>
              <a:rPr lang="en-US" sz="2400"/>
              <a:t>hits found by a search engine sorted by relevance</a:t>
            </a:r>
          </a:p>
          <a:p>
            <a:pPr lvl="1"/>
            <a:r>
              <a:rPr lang="en-US" sz="2400"/>
              <a:t>credit card transactions sorted by date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Merge Sort (cont’d)</a:t>
            </a:r>
          </a:p>
        </p:txBody>
      </p:sp>
      <p:graphicFrame>
        <p:nvGraphicFramePr>
          <p:cNvPr id="5" name="Table 4"/>
          <p:cNvGraphicFramePr>
            <a:graphicFrameLocks noGrp="1"/>
          </p:cNvGraphicFramePr>
          <p:nvPr/>
        </p:nvGraphicFramePr>
        <p:xfrm>
          <a:off x="609600" y="1676400"/>
          <a:ext cx="8382000" cy="2682876"/>
        </p:xfrm>
        <a:graphic>
          <a:graphicData uri="http://schemas.openxmlformats.org/drawingml/2006/table">
            <a:tbl>
              <a:tblPr/>
              <a:tblGrid>
                <a:gridCol w="3886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670719">
                <a:tc>
                  <a:txBody>
                    <a:bodyPr/>
                    <a:lstStyle/>
                    <a:p>
                      <a:pPr marL="0" marR="0">
                        <a:spcBef>
                          <a:spcPts val="0"/>
                        </a:spcBef>
                        <a:spcAft>
                          <a:spcPts val="0"/>
                        </a:spcAft>
                      </a:pPr>
                      <a:r>
                        <a:rPr lang="en-US" sz="2200" dirty="0">
                          <a:latin typeface="Times New Roman"/>
                          <a:ea typeface="Times New Roman"/>
                          <a:cs typeface="Times New Roman"/>
                        </a:rPr>
                        <a:t>Put each element into its own list of one element.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83</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40 </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90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51</a:t>
                      </a:r>
                      <a:r>
                        <a:rPr lang="en-US" sz="2200" b="1" dirty="0">
                          <a:latin typeface="Times New Roman"/>
                          <a:ea typeface="Times New Roman"/>
                          <a:cs typeface="Times New Roman"/>
                        </a:rPr>
                        <a:t>   </a:t>
                      </a:r>
                      <a:r>
                        <a:rPr lang="en-US" sz="2200" b="1" dirty="0">
                          <a:solidFill>
                            <a:srgbClr val="C00000"/>
                          </a:solidFill>
                          <a:latin typeface="Times New Roman"/>
                          <a:ea typeface="Times New Roman"/>
                          <a:cs typeface="Times New Roman"/>
                        </a:rPr>
                        <a:t>30</a:t>
                      </a:r>
                      <a:r>
                        <a:rPr lang="en-US" sz="2200" b="1" dirty="0">
                          <a:latin typeface="Times New Roman"/>
                          <a:ea typeface="Times New Roman"/>
                          <a:cs typeface="Times New Roman"/>
                        </a:rPr>
                        <a:t>  </a:t>
                      </a:r>
                      <a:r>
                        <a:rPr lang="en-US" sz="2200" b="1" dirty="0">
                          <a:solidFill>
                            <a:srgbClr val="0066FF"/>
                          </a:solidFill>
                          <a:latin typeface="Times New Roman"/>
                          <a:ea typeface="Times New Roman"/>
                          <a:cs typeface="Times New Roman"/>
                        </a:rPr>
                        <a:t> 18   </a:t>
                      </a:r>
                      <a:r>
                        <a:rPr lang="en-US" sz="2200" b="1" dirty="0">
                          <a:solidFill>
                            <a:srgbClr val="C00000"/>
                          </a:solidFill>
                          <a:latin typeface="Times New Roman"/>
                          <a:ea typeface="Times New Roman"/>
                          <a:cs typeface="Times New Roman"/>
                        </a:rPr>
                        <a:t>75</a:t>
                      </a:r>
                      <a:r>
                        <a:rPr lang="en-US" sz="2200" b="1" dirty="0">
                          <a:latin typeface="Times New Roman"/>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70719">
                <a:tc>
                  <a:txBody>
                    <a:bodyPr/>
                    <a:lstStyle/>
                    <a:p>
                      <a:pPr marL="0" marR="0">
                        <a:spcBef>
                          <a:spcPts val="0"/>
                        </a:spcBef>
                        <a:spcAft>
                          <a:spcPts val="0"/>
                        </a:spcAft>
                      </a:pPr>
                      <a:r>
                        <a:rPr lang="en-US" sz="2200" dirty="0">
                          <a:latin typeface="Times New Roman"/>
                          <a:ea typeface="Times New Roman"/>
                          <a:cs typeface="Times New Roman"/>
                        </a:rPr>
                        <a:t>Merge every two lists above into a single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72  83    </a:t>
                      </a:r>
                      <a:r>
                        <a:rPr lang="en-US" sz="2200" b="1" dirty="0">
                          <a:solidFill>
                            <a:srgbClr val="C00000"/>
                          </a:solidFill>
                          <a:latin typeface="Times New Roman"/>
                          <a:ea typeface="Times New Roman"/>
                          <a:cs typeface="Times New Roman"/>
                        </a:rPr>
                        <a:t>40  90    </a:t>
                      </a:r>
                      <a:r>
                        <a:rPr lang="en-US" sz="2200" b="1" dirty="0">
                          <a:solidFill>
                            <a:srgbClr val="0066FF"/>
                          </a:solidFill>
                          <a:latin typeface="Times New Roman"/>
                          <a:ea typeface="Times New Roman"/>
                          <a:cs typeface="Times New Roman"/>
                        </a:rPr>
                        <a:t>30  51    </a:t>
                      </a:r>
                      <a:r>
                        <a:rPr lang="en-US" sz="2200" b="1" dirty="0">
                          <a:solidFill>
                            <a:srgbClr val="C00000"/>
                          </a:solidFill>
                          <a:latin typeface="Times New Roman"/>
                          <a:ea typeface="Times New Roman"/>
                          <a:cs typeface="Times New Roman"/>
                        </a:rPr>
                        <a:t>18  75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0719">
                <a:tc>
                  <a:txBody>
                    <a:bodyPr/>
                    <a:lstStyle/>
                    <a:p>
                      <a:pPr marL="0" marR="0">
                        <a:spcBef>
                          <a:spcPts val="0"/>
                        </a:spcBef>
                        <a:spcAft>
                          <a:spcPts val="0"/>
                        </a:spcAft>
                      </a:pPr>
                      <a:r>
                        <a:rPr lang="en-US" sz="2200" dirty="0">
                          <a:latin typeface="Times New Roman"/>
                          <a:ea typeface="Times New Roman"/>
                          <a:cs typeface="Times New Roman"/>
                        </a:rPr>
                        <a:t>Merge every two lists above into a single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40  72  83  90       </a:t>
                      </a:r>
                      <a:r>
                        <a:rPr lang="en-US" sz="2200" b="1" dirty="0">
                          <a:solidFill>
                            <a:srgbClr val="C00000"/>
                          </a:solidFill>
                          <a:latin typeface="Times New Roman"/>
                          <a:ea typeface="Times New Roman"/>
                          <a:cs typeface="Times New Roman"/>
                        </a:rPr>
                        <a:t>18  30  51  75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0719">
                <a:tc>
                  <a:txBody>
                    <a:bodyPr/>
                    <a:lstStyle/>
                    <a:p>
                      <a:pPr marL="0" marR="0">
                        <a:spcBef>
                          <a:spcPts val="0"/>
                        </a:spcBef>
                        <a:spcAft>
                          <a:spcPts val="0"/>
                        </a:spcAft>
                      </a:pPr>
                      <a:r>
                        <a:rPr lang="en-US" sz="2200" dirty="0">
                          <a:latin typeface="Times New Roman"/>
                          <a:ea typeface="Times New Roman"/>
                          <a:cs typeface="Times New Roman"/>
                        </a:rPr>
                        <a:t>Merge the two lists above into the final sorted list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200" b="1" dirty="0">
                          <a:solidFill>
                            <a:srgbClr val="0066FF"/>
                          </a:solidFill>
                          <a:latin typeface="Times New Roman"/>
                          <a:ea typeface="Times New Roman"/>
                          <a:cs typeface="Times New Roman"/>
                        </a:rPr>
                        <a:t>18  30  40  51  72  75  83  90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28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algn="ctr" eaLnBrk="0" hangingPunct="0"/>
            <a:r>
              <a:rPr lang="en-US" sz="1000" b="1">
                <a:solidFill>
                  <a:srgbClr val="000000"/>
                </a:solidFill>
                <a:cs typeface="Times New Roman" pitchFamily="18" charset="0"/>
              </a:rPr>
              <a:t>The divide and conquer approach of the merge sort</a:t>
            </a:r>
            <a:endParaRPr lang="en-US"/>
          </a:p>
        </p:txBody>
      </p:sp>
    </p:spTree>
    <p:extLst>
      <p:ext uri="{BB962C8B-B14F-4D97-AF65-F5344CB8AC3E}">
        <p14:creationId xmlns:p14="http://schemas.microsoft.com/office/powerpoint/2010/main" val="213704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139700"/>
            <a:ext cx="7924800" cy="685800"/>
          </a:xfrm>
        </p:spPr>
        <p:txBody>
          <a:bodyPr/>
          <a:lstStyle/>
          <a:p>
            <a:pPr eaLnBrk="1" hangingPunct="1"/>
            <a:r>
              <a:rPr lang="en-US"/>
              <a:t>Merge Sort (cont’d)</a:t>
            </a:r>
          </a:p>
        </p:txBody>
      </p:sp>
      <p:sp>
        <p:nvSpPr>
          <p:cNvPr id="8" name="Rectangle 17"/>
          <p:cNvSpPr>
            <a:spLocks noChangeArrowheads="1"/>
          </p:cNvSpPr>
          <p:nvPr/>
        </p:nvSpPr>
        <p:spPr bwMode="auto">
          <a:xfrm>
            <a:off x="685800" y="1524000"/>
            <a:ext cx="7162800" cy="3352800"/>
          </a:xfrm>
          <a:prstGeom prst="rect">
            <a:avLst/>
          </a:prstGeom>
          <a:solidFill>
            <a:schemeClr val="bg1"/>
          </a:solidFill>
          <a:ln w="9525">
            <a:noFill/>
            <a:miter lim="800000"/>
            <a:headEnd/>
            <a:tailEnd/>
          </a:ln>
        </p:spPr>
        <p:txBody>
          <a:bodyPr wrap="none" anchor="t" anchorCtr="0"/>
          <a:lstStyle/>
          <a:p>
            <a:pPr>
              <a:tabLst>
                <a:tab pos="457200" algn="l"/>
                <a:tab pos="914400" algn="l"/>
              </a:tabLst>
            </a:pPr>
            <a:r>
              <a:rPr lang="en-US" sz="3200" b="1" dirty="0">
                <a:solidFill>
                  <a:srgbClr val="0000FF"/>
                </a:solidFill>
              </a:rPr>
              <a:t>public static void s</a:t>
            </a:r>
            <a:r>
              <a:rPr lang="en-US" sz="3200" b="1" dirty="0"/>
              <a:t>ort(Object[] list) {</a:t>
            </a:r>
          </a:p>
          <a:p>
            <a:pPr>
              <a:tabLst>
                <a:tab pos="457200" algn="l"/>
                <a:tab pos="914400" algn="l"/>
              </a:tabLst>
            </a:pPr>
            <a:r>
              <a:rPr lang="en-US" sz="3200" b="1" dirty="0"/>
              <a:t>	sort(list, 0, </a:t>
            </a:r>
            <a:r>
              <a:rPr lang="en-US" sz="3200" b="1" dirty="0" err="1"/>
              <a:t>list.length</a:t>
            </a:r>
            <a:r>
              <a:rPr lang="en-US" sz="3200" b="1" dirty="0"/>
              <a:t> - 1);</a:t>
            </a:r>
          </a:p>
          <a:p>
            <a:pPr>
              <a:tabLst>
                <a:tab pos="457200" algn="l"/>
                <a:tab pos="914400" algn="l"/>
              </a:tabLst>
            </a:pPr>
            <a:r>
              <a:rPr lang="en-US" sz="3200" b="1" dirty="0"/>
              <a:t>}</a:t>
            </a:r>
            <a:endParaRPr lang="en-US" sz="3200" dirty="0"/>
          </a:p>
        </p:txBody>
      </p:sp>
      <p:sp>
        <p:nvSpPr>
          <p:cNvPr id="4" name="TextBox 3"/>
          <p:cNvSpPr txBox="1"/>
          <p:nvPr/>
        </p:nvSpPr>
        <p:spPr>
          <a:xfrm>
            <a:off x="2362200" y="3048000"/>
            <a:ext cx="5105400" cy="1569660"/>
          </a:xfrm>
          <a:prstGeom prst="rect">
            <a:avLst/>
          </a:prstGeom>
          <a:solidFill>
            <a:schemeClr val="accent5"/>
          </a:solidFill>
          <a:effectLst>
            <a:outerShdw blurRad="50800" dist="114300" dir="2700000" algn="tl" rotWithShape="0">
              <a:prstClr val="black">
                <a:alpha val="40000"/>
              </a:prstClr>
            </a:outerShdw>
          </a:effectLst>
        </p:spPr>
        <p:txBody>
          <a:bodyPr wrap="square" rtlCol="0">
            <a:spAutoFit/>
          </a:bodyPr>
          <a:lstStyle/>
          <a:p>
            <a:r>
              <a:rPr lang="en-US" dirty="0"/>
              <a:t>This is a convenience method. If the array is full the user is not required to pass parameters for </a:t>
            </a:r>
            <a:r>
              <a:rPr lang="en-US" i="1" dirty="0" err="1"/>
              <a:t>fromIndex</a:t>
            </a:r>
            <a:r>
              <a:rPr lang="en-US" i="1" dirty="0"/>
              <a:t> </a:t>
            </a:r>
            <a:r>
              <a:rPr lang="en-US" dirty="0"/>
              <a:t>and </a:t>
            </a:r>
            <a:r>
              <a:rPr lang="en-US" i="1" dirty="0" err="1"/>
              <a:t>toIndex</a:t>
            </a:r>
            <a:r>
              <a:rPr lang="en-US" dirty="0"/>
              <a:t>.</a:t>
            </a:r>
          </a:p>
        </p:txBody>
      </p:sp>
    </p:spTree>
    <p:extLst>
      <p:ext uri="{BB962C8B-B14F-4D97-AF65-F5344CB8AC3E}">
        <p14:creationId xmlns:p14="http://schemas.microsoft.com/office/powerpoint/2010/main" val="280389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139700"/>
            <a:ext cx="7924800" cy="685800"/>
          </a:xfrm>
        </p:spPr>
        <p:txBody>
          <a:bodyPr/>
          <a:lstStyle/>
          <a:p>
            <a:pPr eaLnBrk="1" hangingPunct="1"/>
            <a:r>
              <a:rPr lang="en-US"/>
              <a:t>Merge Sort (cont’d)</a:t>
            </a:r>
          </a:p>
        </p:txBody>
      </p:sp>
      <p:sp>
        <p:nvSpPr>
          <p:cNvPr id="8" name="Rectangle 17"/>
          <p:cNvSpPr>
            <a:spLocks noChangeArrowheads="1"/>
          </p:cNvSpPr>
          <p:nvPr/>
        </p:nvSpPr>
        <p:spPr bwMode="auto">
          <a:xfrm>
            <a:off x="609600" y="1600200"/>
            <a:ext cx="8534400" cy="3352800"/>
          </a:xfrm>
          <a:prstGeom prst="rect">
            <a:avLst/>
          </a:prstGeom>
          <a:solidFill>
            <a:schemeClr val="bg1"/>
          </a:solidFill>
          <a:ln w="9525">
            <a:noFill/>
            <a:miter lim="800000"/>
            <a:headEnd/>
            <a:tailEnd/>
          </a:ln>
        </p:spPr>
        <p:txBody>
          <a:bodyPr wrap="none" anchor="t" anchorCtr="0"/>
          <a:lstStyle/>
          <a:p>
            <a:pPr>
              <a:tabLst>
                <a:tab pos="457200" algn="l"/>
                <a:tab pos="914400" algn="l"/>
              </a:tabLst>
            </a:pPr>
            <a:r>
              <a:rPr lang="en-US" b="1" dirty="0">
                <a:solidFill>
                  <a:srgbClr val="0000FF"/>
                </a:solidFill>
              </a:rPr>
              <a:t>public static void </a:t>
            </a:r>
            <a:r>
              <a:rPr lang="en-US" b="1" dirty="0"/>
              <a:t>sort(Object[] list, </a:t>
            </a:r>
            <a:r>
              <a:rPr lang="en-US" b="1" dirty="0" err="1">
                <a:solidFill>
                  <a:srgbClr val="0000FF"/>
                </a:solidFill>
              </a:rPr>
              <a:t>int</a:t>
            </a:r>
            <a:r>
              <a:rPr lang="en-US" b="1" dirty="0"/>
              <a:t> </a:t>
            </a:r>
            <a:r>
              <a:rPr lang="en-US" b="1" dirty="0" err="1"/>
              <a:t>fromIndex</a:t>
            </a:r>
            <a:r>
              <a:rPr lang="en-US" b="1" dirty="0"/>
              <a:t>, </a:t>
            </a:r>
            <a:r>
              <a:rPr lang="en-US" b="1" dirty="0" err="1">
                <a:solidFill>
                  <a:srgbClr val="0000FF"/>
                </a:solidFill>
              </a:rPr>
              <a:t>int</a:t>
            </a:r>
            <a:r>
              <a:rPr lang="en-US" b="1" dirty="0"/>
              <a:t> </a:t>
            </a:r>
            <a:r>
              <a:rPr lang="en-US" b="1" dirty="0" err="1"/>
              <a:t>toIndex</a:t>
            </a:r>
            <a:r>
              <a:rPr lang="en-US" b="1" dirty="0"/>
              <a:t>) {</a:t>
            </a:r>
          </a:p>
          <a:p>
            <a:pPr>
              <a:tabLst>
                <a:tab pos="457200" algn="l"/>
                <a:tab pos="914400" algn="l"/>
              </a:tabLst>
            </a:pPr>
            <a:r>
              <a:rPr lang="en-US" b="1" dirty="0"/>
              <a:t>	</a:t>
            </a:r>
            <a:r>
              <a:rPr lang="en-US" b="1" dirty="0" err="1"/>
              <a:t>mergeSort</a:t>
            </a:r>
            <a:r>
              <a:rPr lang="en-US" b="1" dirty="0"/>
              <a:t>(list, </a:t>
            </a:r>
            <a:r>
              <a:rPr lang="en-US" b="1" dirty="0" err="1"/>
              <a:t>fromIndex</a:t>
            </a:r>
            <a:r>
              <a:rPr lang="en-US" b="1" dirty="0"/>
              <a:t>, </a:t>
            </a:r>
            <a:r>
              <a:rPr lang="en-US" b="1" dirty="0" err="1"/>
              <a:t>toIndex</a:t>
            </a:r>
            <a:r>
              <a:rPr lang="en-US" b="1" dirty="0"/>
              <a:t> - 1);</a:t>
            </a:r>
          </a:p>
          <a:p>
            <a:pPr>
              <a:tabLst>
                <a:tab pos="457200" algn="l"/>
                <a:tab pos="914400" algn="l"/>
              </a:tabLst>
            </a:pPr>
            <a:r>
              <a:rPr lang="en-US" b="1" dirty="0"/>
              <a:t> }</a:t>
            </a:r>
            <a:endParaRPr lang="en-US" dirty="0"/>
          </a:p>
        </p:txBody>
      </p:sp>
      <p:sp>
        <p:nvSpPr>
          <p:cNvPr id="4" name="TextBox 3"/>
          <p:cNvSpPr txBox="1"/>
          <p:nvPr/>
        </p:nvSpPr>
        <p:spPr>
          <a:xfrm>
            <a:off x="2362200" y="3276600"/>
            <a:ext cx="5105400" cy="2123658"/>
          </a:xfrm>
          <a:prstGeom prst="rect">
            <a:avLst/>
          </a:prstGeom>
          <a:solidFill>
            <a:schemeClr val="accent5"/>
          </a:solidFill>
          <a:effectLst>
            <a:outerShdw blurRad="50800" dist="114300" dir="2700000" algn="tl" rotWithShape="0">
              <a:prstClr val="black">
                <a:alpha val="40000"/>
              </a:prstClr>
            </a:outerShdw>
          </a:effectLst>
        </p:spPr>
        <p:txBody>
          <a:bodyPr wrap="square" rtlCol="0">
            <a:spAutoFit/>
          </a:bodyPr>
          <a:lstStyle/>
          <a:p>
            <a:r>
              <a:rPr lang="en-US" dirty="0"/>
              <a:t>This is a convenience method. This method allows the user to pass the number of elements in the array as the ending parameter. I.E.</a:t>
            </a:r>
          </a:p>
          <a:p>
            <a:endParaRPr lang="en-US" sz="1200" dirty="0"/>
          </a:p>
          <a:p>
            <a:r>
              <a:rPr lang="en-US" b="1" dirty="0"/>
              <a:t>sort(list, key, 0, </a:t>
            </a:r>
            <a:r>
              <a:rPr lang="en-US" b="1" i="1" dirty="0"/>
              <a:t>count</a:t>
            </a:r>
            <a:r>
              <a:rPr lang="en-US" b="1" dirty="0"/>
              <a:t>);</a:t>
            </a:r>
          </a:p>
        </p:txBody>
      </p:sp>
    </p:spTree>
    <p:extLst>
      <p:ext uri="{BB962C8B-B14F-4D97-AF65-F5344CB8AC3E}">
        <p14:creationId xmlns:p14="http://schemas.microsoft.com/office/powerpoint/2010/main" val="186102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90600" y="139700"/>
            <a:ext cx="7924800" cy="685800"/>
          </a:xfrm>
        </p:spPr>
        <p:txBody>
          <a:bodyPr/>
          <a:lstStyle/>
          <a:p>
            <a:pPr eaLnBrk="1" hangingPunct="1"/>
            <a:r>
              <a:rPr lang="en-US"/>
              <a:t>Merge Sort (cont’d)</a:t>
            </a:r>
          </a:p>
        </p:txBody>
      </p:sp>
      <p:sp>
        <p:nvSpPr>
          <p:cNvPr id="8" name="Rectangle 17"/>
          <p:cNvSpPr>
            <a:spLocks noChangeArrowheads="1"/>
          </p:cNvSpPr>
          <p:nvPr/>
        </p:nvSpPr>
        <p:spPr bwMode="auto">
          <a:xfrm>
            <a:off x="990600" y="1600200"/>
            <a:ext cx="8153400" cy="3352800"/>
          </a:xfrm>
          <a:prstGeom prst="rect">
            <a:avLst/>
          </a:prstGeom>
          <a:solidFill>
            <a:schemeClr val="bg1"/>
          </a:solidFill>
          <a:ln w="9525">
            <a:noFill/>
            <a:miter lim="800000"/>
            <a:headEnd/>
            <a:tailEnd/>
          </a:ln>
        </p:spPr>
        <p:txBody>
          <a:bodyPr wrap="none" anchor="ctr"/>
          <a:lstStyle/>
          <a:p>
            <a:pPr>
              <a:tabLst>
                <a:tab pos="457200" algn="l"/>
                <a:tab pos="914400" algn="l"/>
              </a:tabLst>
            </a:pPr>
            <a:r>
              <a:rPr lang="en-US" b="1" dirty="0">
                <a:solidFill>
                  <a:srgbClr val="0000FF"/>
                </a:solidFill>
              </a:rPr>
              <a:t>private static void </a:t>
            </a:r>
            <a:r>
              <a:rPr lang="en-US" b="1" dirty="0" err="1"/>
              <a:t>mergeSort</a:t>
            </a:r>
            <a:r>
              <a:rPr lang="en-US" b="1" dirty="0"/>
              <a:t>(Object[] list, </a:t>
            </a:r>
            <a:r>
              <a:rPr lang="en-US" b="1" dirty="0" err="1">
                <a:solidFill>
                  <a:srgbClr val="0000FF"/>
                </a:solidFill>
              </a:rPr>
              <a:t>int</a:t>
            </a:r>
            <a:r>
              <a:rPr lang="en-US" b="1" dirty="0"/>
              <a:t> low, </a:t>
            </a:r>
            <a:r>
              <a:rPr lang="en-US" b="1" dirty="0" err="1">
                <a:solidFill>
                  <a:srgbClr val="0000FF"/>
                </a:solidFill>
              </a:rPr>
              <a:t>int</a:t>
            </a:r>
            <a:r>
              <a:rPr lang="en-US" b="1" dirty="0"/>
              <a:t> high) {</a:t>
            </a:r>
            <a:endParaRPr lang="en-US" dirty="0"/>
          </a:p>
          <a:p>
            <a:pPr>
              <a:tabLst>
                <a:tab pos="457200" algn="l"/>
                <a:tab pos="914400" algn="l"/>
              </a:tabLst>
            </a:pPr>
            <a:r>
              <a:rPr lang="en-US" b="1" dirty="0"/>
              <a:t>	</a:t>
            </a:r>
            <a:r>
              <a:rPr lang="en-US" b="1" dirty="0">
                <a:solidFill>
                  <a:srgbClr val="0000FF"/>
                </a:solidFill>
              </a:rPr>
              <a:t>if</a:t>
            </a:r>
            <a:r>
              <a:rPr lang="en-US" b="1" dirty="0"/>
              <a:t> (low &lt; high)</a:t>
            </a:r>
            <a:endParaRPr lang="en-US" dirty="0"/>
          </a:p>
          <a:p>
            <a:pPr>
              <a:tabLst>
                <a:tab pos="457200" algn="l"/>
                <a:tab pos="914400" algn="l"/>
              </a:tabLst>
            </a:pPr>
            <a:r>
              <a:rPr lang="en-US" b="1" dirty="0"/>
              <a:t>	{</a:t>
            </a:r>
            <a:endParaRPr lang="en-US" dirty="0"/>
          </a:p>
          <a:p>
            <a:pPr>
              <a:tabLst>
                <a:tab pos="457200" algn="l"/>
                <a:tab pos="914400" algn="l"/>
              </a:tabLst>
            </a:pPr>
            <a:r>
              <a:rPr lang="en-US" b="1" dirty="0"/>
              <a:t>    		</a:t>
            </a:r>
            <a:r>
              <a:rPr lang="en-US" b="1" dirty="0" err="1">
                <a:solidFill>
                  <a:srgbClr val="0000FF"/>
                </a:solidFill>
              </a:rPr>
              <a:t>int</a:t>
            </a:r>
            <a:r>
              <a:rPr lang="en-US" b="1" dirty="0"/>
              <a:t> mid = (</a:t>
            </a:r>
            <a:r>
              <a:rPr lang="en-US" b="1" dirty="0" err="1"/>
              <a:t>low+high</a:t>
            </a:r>
            <a:r>
              <a:rPr lang="en-US" b="1" dirty="0"/>
              <a:t>) / 2;</a:t>
            </a:r>
            <a:endParaRPr lang="en-US" dirty="0"/>
          </a:p>
          <a:p>
            <a:pPr>
              <a:tabLst>
                <a:tab pos="457200" algn="l"/>
                <a:tab pos="914400" algn="l"/>
              </a:tabLst>
            </a:pPr>
            <a:r>
              <a:rPr lang="en-US" b="1" dirty="0"/>
              <a:t>	    	</a:t>
            </a:r>
            <a:r>
              <a:rPr lang="en-US" b="1" dirty="0" err="1"/>
              <a:t>mergeSort</a:t>
            </a:r>
            <a:r>
              <a:rPr lang="en-US" b="1" dirty="0"/>
              <a:t>(list, low, mid);</a:t>
            </a:r>
            <a:endParaRPr lang="en-US" dirty="0"/>
          </a:p>
          <a:p>
            <a:pPr>
              <a:tabLst>
                <a:tab pos="457200" algn="l"/>
                <a:tab pos="914400" algn="l"/>
              </a:tabLst>
            </a:pPr>
            <a:r>
              <a:rPr lang="en-US" b="1" dirty="0"/>
              <a:t>    		</a:t>
            </a:r>
            <a:r>
              <a:rPr lang="en-US" b="1" dirty="0" err="1"/>
              <a:t>mergeSort</a:t>
            </a:r>
            <a:r>
              <a:rPr lang="en-US" b="1" dirty="0"/>
              <a:t>(list, mid+1, high);</a:t>
            </a:r>
            <a:endParaRPr lang="en-US" dirty="0"/>
          </a:p>
          <a:p>
            <a:pPr>
              <a:tabLst>
                <a:tab pos="457200" algn="l"/>
                <a:tab pos="914400" algn="l"/>
              </a:tabLst>
            </a:pPr>
            <a:r>
              <a:rPr lang="en-US" b="1" dirty="0"/>
              <a:t>    		merge(list, low, mid, high);</a:t>
            </a:r>
            <a:endParaRPr lang="en-US" dirty="0"/>
          </a:p>
          <a:p>
            <a:pPr>
              <a:tabLst>
                <a:tab pos="457200" algn="l"/>
                <a:tab pos="914400" algn="l"/>
              </a:tabLst>
            </a:pPr>
            <a:r>
              <a:rPr lang="en-US" b="1" dirty="0"/>
              <a:t>    	}</a:t>
            </a:r>
            <a:endParaRPr lang="en-US" dirty="0"/>
          </a:p>
          <a:p>
            <a:pPr>
              <a:tabLst>
                <a:tab pos="457200" algn="l"/>
                <a:tab pos="914400" algn="l"/>
              </a:tabLst>
            </a:pPr>
            <a:r>
              <a:rPr lang="en-US" b="1" dirty="0"/>
              <a:t>}</a:t>
            </a:r>
            <a:endParaRPr lang="en-US" dirty="0"/>
          </a:p>
        </p:txBody>
      </p:sp>
    </p:spTree>
    <p:extLst>
      <p:ext uri="{BB962C8B-B14F-4D97-AF65-F5344CB8AC3E}">
        <p14:creationId xmlns:p14="http://schemas.microsoft.com/office/powerpoint/2010/main" val="149510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139700"/>
            <a:ext cx="7924800" cy="685800"/>
          </a:xfrm>
        </p:spPr>
        <p:txBody>
          <a:bodyPr/>
          <a:lstStyle/>
          <a:p>
            <a:pPr eaLnBrk="1" hangingPunct="1"/>
            <a:r>
              <a:rPr lang="en-US"/>
              <a:t>Merge Sort (cont’d)</a:t>
            </a:r>
          </a:p>
        </p:txBody>
      </p:sp>
      <p:sp>
        <p:nvSpPr>
          <p:cNvPr id="13315" name="Rectangle 47"/>
          <p:cNvSpPr>
            <a:spLocks noChangeArrowheads="1"/>
          </p:cNvSpPr>
          <p:nvPr/>
        </p:nvSpPr>
        <p:spPr bwMode="auto">
          <a:xfrm>
            <a:off x="990600" y="1295400"/>
            <a:ext cx="7848600" cy="5370701"/>
          </a:xfrm>
          <a:prstGeom prst="rect">
            <a:avLst/>
          </a:prstGeom>
          <a:noFill/>
          <a:ln w="9525">
            <a:noFill/>
            <a:miter lim="800000"/>
            <a:headEnd/>
            <a:tailEnd/>
          </a:ln>
        </p:spPr>
        <p:txBody>
          <a:bodyPr wrap="square" anchor="t" anchorCtr="0">
            <a:spAutoFit/>
          </a:bodyPr>
          <a:lstStyle/>
          <a:p>
            <a:pPr eaLnBrk="0" hangingPunct="0">
              <a:tabLst>
                <a:tab pos="228600" algn="l"/>
                <a:tab pos="457200" algn="l"/>
                <a:tab pos="685800" algn="l"/>
                <a:tab pos="914400" algn="l"/>
                <a:tab pos="1143000" algn="l"/>
                <a:tab pos="1371600" algn="l"/>
              </a:tabLst>
            </a:pPr>
            <a:r>
              <a:rPr lang="en-US" sz="2100" b="1" dirty="0">
                <a:cs typeface="Times New Roman" pitchFamily="18" charset="0"/>
              </a:rPr>
              <a:t>@</a:t>
            </a:r>
            <a:r>
              <a:rPr lang="en-US" sz="2100" b="1" dirty="0" err="1">
                <a:cs typeface="Times New Roman" pitchFamily="18" charset="0"/>
              </a:rPr>
              <a:t>SuppressWarnings</a:t>
            </a:r>
            <a:r>
              <a:rPr lang="en-US" sz="2100" b="1" dirty="0">
                <a:cs typeface="Times New Roman" pitchFamily="18" charset="0"/>
              </a:rPr>
              <a:t>({"unchecked", "</a:t>
            </a:r>
            <a:r>
              <a:rPr lang="en-US" sz="2100" b="1" dirty="0" err="1">
                <a:cs typeface="Times New Roman" pitchFamily="18" charset="0"/>
              </a:rPr>
              <a:t>rawtypes</a:t>
            </a:r>
            <a:r>
              <a:rPr lang="en-US" sz="2100" b="1" dirty="0">
                <a:cs typeface="Times New Roman" pitchFamily="18" charset="0"/>
              </a:rPr>
              <a:t>"})</a:t>
            </a:r>
          </a:p>
          <a:p>
            <a:pPr eaLnBrk="0" hangingPunct="0">
              <a:tabLst>
                <a:tab pos="228600" algn="l"/>
                <a:tab pos="457200" algn="l"/>
                <a:tab pos="685800" algn="l"/>
                <a:tab pos="914400" algn="l"/>
                <a:tab pos="1143000" algn="l"/>
                <a:tab pos="1371600" algn="l"/>
              </a:tabLst>
            </a:pPr>
            <a:r>
              <a:rPr lang="en-US" sz="2100" b="1" dirty="0">
                <a:solidFill>
                  <a:srgbClr val="3366FF"/>
                </a:solidFill>
                <a:cs typeface="Times New Roman" pitchFamily="18" charset="0"/>
              </a:rPr>
              <a:t>private static void</a:t>
            </a:r>
            <a:r>
              <a:rPr lang="en-US" sz="2100" b="1" dirty="0">
                <a:cs typeface="Times New Roman" pitchFamily="18" charset="0"/>
              </a:rPr>
              <a:t> merge(Object[] list, </a:t>
            </a:r>
            <a:r>
              <a:rPr lang="en-US" sz="2100" b="1" dirty="0" err="1">
                <a:solidFill>
                  <a:srgbClr val="3366FF"/>
                </a:solidFill>
                <a:cs typeface="Times New Roman" pitchFamily="18" charset="0"/>
              </a:rPr>
              <a:t>int</a:t>
            </a:r>
            <a:r>
              <a:rPr lang="en-US" sz="2100" b="1" dirty="0">
                <a:cs typeface="Times New Roman" pitchFamily="18" charset="0"/>
              </a:rPr>
              <a:t> low, </a:t>
            </a:r>
            <a:r>
              <a:rPr lang="en-US" sz="2100" b="1" dirty="0" err="1">
                <a:solidFill>
                  <a:srgbClr val="3366FF"/>
                </a:solidFill>
                <a:cs typeface="Times New Roman" pitchFamily="18" charset="0"/>
              </a:rPr>
              <a:t>int</a:t>
            </a:r>
            <a:r>
              <a:rPr lang="en-US" sz="2100" b="1" dirty="0">
                <a:cs typeface="Times New Roman" pitchFamily="18" charset="0"/>
              </a:rPr>
              <a:t> mid, </a:t>
            </a:r>
            <a:r>
              <a:rPr lang="en-US" sz="2100" b="1" dirty="0" err="1">
                <a:solidFill>
                  <a:srgbClr val="3366FF"/>
                </a:solidFill>
                <a:cs typeface="Times New Roman" pitchFamily="18" charset="0"/>
              </a:rPr>
              <a:t>int</a:t>
            </a:r>
            <a:r>
              <a:rPr lang="en-US" sz="2100" b="1" dirty="0">
                <a:cs typeface="Times New Roman" pitchFamily="18" charset="0"/>
              </a:rPr>
              <a:t> high) {</a:t>
            </a:r>
            <a:endParaRPr lang="en-US" sz="2100" dirty="0"/>
          </a:p>
          <a:p>
            <a:pPr eaLnBrk="0" hangingPunct="0">
              <a:tabLst>
                <a:tab pos="342900" algn="l"/>
                <a:tab pos="685800" algn="l"/>
                <a:tab pos="1028700" algn="l"/>
              </a:tabLst>
            </a:pPr>
            <a:r>
              <a:rPr lang="en-US" sz="2100" b="1" dirty="0">
                <a:cs typeface="Times New Roman" pitchFamily="18" charset="0"/>
              </a:rPr>
              <a:t>	</a:t>
            </a:r>
            <a:r>
              <a:rPr lang="en-US" sz="2100" b="1" dirty="0" err="1">
                <a:solidFill>
                  <a:srgbClr val="3366FF"/>
                </a:solidFill>
                <a:cs typeface="Times New Roman" pitchFamily="18" charset="0"/>
              </a:rPr>
              <a:t>int</a:t>
            </a:r>
            <a:r>
              <a:rPr lang="en-US" sz="2100" b="1" dirty="0">
                <a:cs typeface="Times New Roman" pitchFamily="18" charset="0"/>
              </a:rPr>
              <a:t> length = high - low + 1;</a:t>
            </a:r>
            <a:endParaRPr lang="en-US" sz="2100" dirty="0"/>
          </a:p>
          <a:p>
            <a:pPr eaLnBrk="0" hangingPunct="0">
              <a:tabLst>
                <a:tab pos="342900" algn="l"/>
                <a:tab pos="685800" algn="l"/>
                <a:tab pos="1028700" algn="l"/>
              </a:tabLst>
            </a:pPr>
            <a:r>
              <a:rPr lang="en-US" sz="2100" b="1" dirty="0">
                <a:cs typeface="Times New Roman" pitchFamily="18" charset="0"/>
              </a:rPr>
              <a:t>	</a:t>
            </a:r>
            <a:r>
              <a:rPr lang="en-US" sz="2100" b="1" dirty="0" err="1">
                <a:solidFill>
                  <a:srgbClr val="3366FF"/>
                </a:solidFill>
                <a:cs typeface="Times New Roman" pitchFamily="18" charset="0"/>
              </a:rPr>
              <a:t>int</a:t>
            </a:r>
            <a:r>
              <a:rPr lang="en-US" sz="2100" b="1" dirty="0">
                <a:cs typeface="Times New Roman" pitchFamily="18" charset="0"/>
              </a:rPr>
              <a:t> temp[] = new </a:t>
            </a:r>
            <a:r>
              <a:rPr lang="en-US" sz="2100" b="1" dirty="0" err="1">
                <a:cs typeface="Times New Roman" pitchFamily="18" charset="0"/>
              </a:rPr>
              <a:t>int</a:t>
            </a:r>
            <a:r>
              <a:rPr lang="en-US" sz="2100" b="1" dirty="0">
                <a:cs typeface="Times New Roman" pitchFamily="18" charset="0"/>
              </a:rPr>
              <a:t>[length];</a:t>
            </a:r>
            <a:endParaRPr lang="en-US" sz="2100" dirty="0"/>
          </a:p>
          <a:p>
            <a:pPr eaLnBrk="0" hangingPunct="0">
              <a:tabLst>
                <a:tab pos="342900" algn="l"/>
                <a:tab pos="685800" algn="l"/>
                <a:tab pos="1028700" algn="l"/>
              </a:tabLst>
            </a:pPr>
            <a:r>
              <a:rPr lang="en-US" sz="2100" b="1" dirty="0">
                <a:cs typeface="Times New Roman" pitchFamily="18" charset="0"/>
              </a:rPr>
              <a:t>	</a:t>
            </a:r>
            <a:r>
              <a:rPr lang="en-US" sz="2100" b="1" dirty="0">
                <a:solidFill>
                  <a:srgbClr val="3366FF"/>
                </a:solidFill>
                <a:cs typeface="Times New Roman" pitchFamily="18" charset="0"/>
              </a:rPr>
              <a:t>for</a:t>
            </a:r>
            <a:r>
              <a:rPr lang="en-US" sz="2100" b="1" dirty="0">
                <a:cs typeface="Times New Roman" pitchFamily="18" charset="0"/>
              </a:rPr>
              <a:t>(</a:t>
            </a:r>
            <a:r>
              <a:rPr lang="en-US" sz="2100" b="1" dirty="0" err="1">
                <a:cs typeface="Times New Roman" pitchFamily="18" charset="0"/>
              </a:rPr>
              <a:t>int</a:t>
            </a:r>
            <a:r>
              <a:rPr lang="en-US" sz="2100" b="1" dirty="0">
                <a:cs typeface="Times New Roman" pitchFamily="18" charset="0"/>
              </a:rPr>
              <a:t> </a:t>
            </a:r>
            <a:r>
              <a:rPr lang="en-US" sz="2100" b="1" dirty="0" err="1">
                <a:cs typeface="Times New Roman" pitchFamily="18" charset="0"/>
              </a:rPr>
              <a:t>i</a:t>
            </a:r>
            <a:r>
              <a:rPr lang="en-US" sz="2100" b="1" dirty="0">
                <a:cs typeface="Times New Roman" pitchFamily="18" charset="0"/>
              </a:rPr>
              <a:t> = 0; </a:t>
            </a:r>
            <a:r>
              <a:rPr lang="en-US" sz="2100" b="1" dirty="0" err="1">
                <a:cs typeface="Times New Roman" pitchFamily="18" charset="0"/>
              </a:rPr>
              <a:t>i</a:t>
            </a:r>
            <a:r>
              <a:rPr lang="en-US" sz="2100" b="1" dirty="0">
                <a:cs typeface="Times New Roman" pitchFamily="18" charset="0"/>
              </a:rPr>
              <a:t> &lt; length; </a:t>
            </a:r>
            <a:r>
              <a:rPr lang="en-US" sz="2100" b="1" dirty="0" err="1">
                <a:cs typeface="Times New Roman" pitchFamily="18" charset="0"/>
              </a:rPr>
              <a:t>i</a:t>
            </a:r>
            <a:r>
              <a:rPr lang="en-US" sz="2100" b="1" dirty="0">
                <a:cs typeface="Times New Roman" pitchFamily="18" charset="0"/>
              </a:rPr>
              <a:t>++)</a:t>
            </a:r>
            <a:endParaRPr lang="en-US" sz="2100" dirty="0"/>
          </a:p>
          <a:p>
            <a:pPr eaLnBrk="0" hangingPunct="0">
              <a:tabLst>
                <a:tab pos="342900" algn="l"/>
                <a:tab pos="685800" algn="l"/>
                <a:tab pos="1028700" algn="l"/>
              </a:tabLst>
            </a:pPr>
            <a:r>
              <a:rPr lang="en-US" sz="2100" b="1" dirty="0">
                <a:cs typeface="Times New Roman" pitchFamily="18" charset="0"/>
              </a:rPr>
              <a:t>     		temp[</a:t>
            </a:r>
            <a:r>
              <a:rPr lang="en-US" sz="2100" b="1" dirty="0" err="1">
                <a:cs typeface="Times New Roman" pitchFamily="18" charset="0"/>
              </a:rPr>
              <a:t>i</a:t>
            </a:r>
            <a:r>
              <a:rPr lang="en-US" sz="2100" b="1" dirty="0">
                <a:cs typeface="Times New Roman" pitchFamily="18" charset="0"/>
              </a:rPr>
              <a:t>] = list[</a:t>
            </a:r>
            <a:r>
              <a:rPr lang="en-US" sz="2100" b="1" dirty="0" err="1">
                <a:cs typeface="Times New Roman" pitchFamily="18" charset="0"/>
              </a:rPr>
              <a:t>low+i</a:t>
            </a:r>
            <a:r>
              <a:rPr lang="en-US" sz="2100" b="1" dirty="0">
                <a:cs typeface="Times New Roman" pitchFamily="18" charset="0"/>
              </a:rPr>
              <a:t>];</a:t>
            </a:r>
            <a:endParaRPr lang="en-US" sz="2100" dirty="0"/>
          </a:p>
          <a:p>
            <a:pPr eaLnBrk="0" hangingPunct="0">
              <a:tabLst>
                <a:tab pos="342900" algn="l"/>
                <a:tab pos="685800" algn="l"/>
                <a:tab pos="1028700" algn="l"/>
              </a:tabLst>
            </a:pPr>
            <a:r>
              <a:rPr lang="en-US" sz="2100" b="1" dirty="0">
                <a:cs typeface="Times New Roman" pitchFamily="18" charset="0"/>
              </a:rPr>
              <a:t>	</a:t>
            </a:r>
            <a:r>
              <a:rPr lang="en-US" sz="2100" b="1" dirty="0" err="1">
                <a:solidFill>
                  <a:srgbClr val="3366FF"/>
                </a:solidFill>
                <a:cs typeface="Times New Roman" pitchFamily="18" charset="0"/>
              </a:rPr>
              <a:t>int</a:t>
            </a:r>
            <a:r>
              <a:rPr lang="en-US" sz="2100" b="1" dirty="0">
                <a:cs typeface="Times New Roman" pitchFamily="18" charset="0"/>
              </a:rPr>
              <a:t> m1 = 0;</a:t>
            </a:r>
            <a:endParaRPr lang="en-US" sz="2100" dirty="0"/>
          </a:p>
          <a:p>
            <a:pPr eaLnBrk="0" hangingPunct="0">
              <a:tabLst>
                <a:tab pos="342900" algn="l"/>
                <a:tab pos="685800" algn="l"/>
                <a:tab pos="1028700" algn="l"/>
              </a:tabLst>
            </a:pPr>
            <a:r>
              <a:rPr lang="en-US" sz="2100" b="1" dirty="0">
                <a:cs typeface="Times New Roman" pitchFamily="18" charset="0"/>
              </a:rPr>
              <a:t>	</a:t>
            </a:r>
            <a:r>
              <a:rPr lang="en-US" sz="2100" b="1" dirty="0" err="1">
                <a:solidFill>
                  <a:srgbClr val="3366FF"/>
                </a:solidFill>
                <a:cs typeface="Times New Roman" pitchFamily="18" charset="0"/>
              </a:rPr>
              <a:t>int</a:t>
            </a:r>
            <a:r>
              <a:rPr lang="en-US" sz="2100" b="1" dirty="0">
                <a:cs typeface="Times New Roman" pitchFamily="18" charset="0"/>
              </a:rPr>
              <a:t> m2 = mid – low + 1;</a:t>
            </a: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endParaRPr lang="en-US" sz="2100" b="1" dirty="0">
              <a:cs typeface="Times New Roman" pitchFamily="18" charset="0"/>
            </a:endParaRPr>
          </a:p>
          <a:p>
            <a:pPr eaLnBrk="0" hangingPunct="0">
              <a:tabLst>
                <a:tab pos="342900" algn="l"/>
                <a:tab pos="685800" algn="l"/>
                <a:tab pos="1028700" algn="l"/>
              </a:tabLst>
            </a:pPr>
            <a:r>
              <a:rPr lang="en-US" sz="2100" b="1" dirty="0">
                <a:cs typeface="Times New Roman" pitchFamily="18" charset="0"/>
              </a:rPr>
              <a:t>}</a:t>
            </a:r>
            <a:endParaRPr lang="en-US" sz="2100" dirty="0"/>
          </a:p>
          <a:p>
            <a:pPr eaLnBrk="0" hangingPunct="0">
              <a:tabLst>
                <a:tab pos="228600" algn="l"/>
                <a:tab pos="457200" algn="l"/>
                <a:tab pos="685800" algn="l"/>
                <a:tab pos="914400" algn="l"/>
                <a:tab pos="1143000" algn="l"/>
                <a:tab pos="1371600" algn="l"/>
              </a:tabLst>
            </a:pPr>
            <a:endParaRPr lang="en-US" sz="2800" dirty="0"/>
          </a:p>
        </p:txBody>
      </p:sp>
    </p:spTree>
    <p:extLst>
      <p:ext uri="{BB962C8B-B14F-4D97-AF65-F5344CB8AC3E}">
        <p14:creationId xmlns:p14="http://schemas.microsoft.com/office/powerpoint/2010/main" val="2677164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90600" y="139700"/>
            <a:ext cx="7924800" cy="685800"/>
          </a:xfrm>
        </p:spPr>
        <p:txBody>
          <a:bodyPr/>
          <a:lstStyle/>
          <a:p>
            <a:pPr eaLnBrk="1" hangingPunct="1"/>
            <a:r>
              <a:rPr lang="en-US"/>
              <a:t>Merge Sort (cont’d)</a:t>
            </a:r>
          </a:p>
        </p:txBody>
      </p:sp>
      <p:sp>
        <p:nvSpPr>
          <p:cNvPr id="13315" name="Rectangle 47"/>
          <p:cNvSpPr>
            <a:spLocks noChangeArrowheads="1"/>
          </p:cNvSpPr>
          <p:nvPr/>
        </p:nvSpPr>
        <p:spPr bwMode="auto">
          <a:xfrm>
            <a:off x="990600" y="1129962"/>
            <a:ext cx="8001000" cy="5647700"/>
          </a:xfrm>
          <a:prstGeom prst="rect">
            <a:avLst/>
          </a:prstGeom>
          <a:noFill/>
          <a:ln w="9525">
            <a:noFill/>
            <a:miter lim="800000"/>
            <a:headEnd/>
            <a:tailEnd/>
          </a:ln>
        </p:spPr>
        <p:txBody>
          <a:bodyPr wrap="square" anchor="t" anchorCtr="0">
            <a:spAutoFit/>
          </a:bodyPr>
          <a:lstStyle/>
          <a:p>
            <a:pPr eaLnBrk="0" hangingPunct="0">
              <a:tabLst>
                <a:tab pos="342900" algn="l"/>
                <a:tab pos="685800" algn="l"/>
                <a:tab pos="1028700" algn="l"/>
                <a:tab pos="1371600" algn="l"/>
                <a:tab pos="1714500" algn="l"/>
              </a:tabLst>
            </a:pPr>
            <a:r>
              <a:rPr lang="en-US" sz="1900" dirty="0">
                <a:cs typeface="Times New Roman" pitchFamily="18" charset="0"/>
              </a:rPr>
              <a:t>	</a:t>
            </a:r>
            <a:r>
              <a:rPr lang="en-US" sz="1900" dirty="0" err="1">
                <a:solidFill>
                  <a:srgbClr val="3366FF"/>
                </a:solidFill>
                <a:cs typeface="Times New Roman" pitchFamily="18" charset="0"/>
              </a:rPr>
              <a:t>int</a:t>
            </a:r>
            <a:r>
              <a:rPr lang="en-US" sz="1900" dirty="0">
                <a:cs typeface="Times New Roman" pitchFamily="18" charset="0"/>
              </a:rPr>
              <a:t> m2 = mid - low + 1;</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en-US" sz="1900" b="1" dirty="0">
                <a:solidFill>
                  <a:srgbClr val="3366FF"/>
                </a:solidFill>
                <a:cs typeface="Times New Roman" pitchFamily="18" charset="0"/>
              </a:rPr>
              <a:t>for</a:t>
            </a:r>
            <a:r>
              <a:rPr lang="en-US" sz="1900" b="1" dirty="0">
                <a:cs typeface="Times New Roman" pitchFamily="18" charset="0"/>
              </a:rPr>
              <a:t>(</a:t>
            </a:r>
            <a:r>
              <a:rPr lang="en-US" sz="1900" b="1" dirty="0" err="1">
                <a:cs typeface="Times New Roman" pitchFamily="18" charset="0"/>
              </a:rPr>
              <a:t>int</a:t>
            </a:r>
            <a:r>
              <a:rPr lang="en-US" sz="1900" b="1" dirty="0">
                <a:cs typeface="Times New Roman" pitchFamily="18" charset="0"/>
              </a:rPr>
              <a:t> </a:t>
            </a:r>
            <a:r>
              <a:rPr lang="en-US" sz="1900" b="1" dirty="0" err="1">
                <a:cs typeface="Times New Roman" pitchFamily="18" charset="0"/>
              </a:rPr>
              <a:t>i</a:t>
            </a:r>
            <a:r>
              <a:rPr lang="en-US" sz="1900" b="1" dirty="0">
                <a:cs typeface="Times New Roman" pitchFamily="18" charset="0"/>
              </a:rPr>
              <a:t> = 0; </a:t>
            </a:r>
            <a:r>
              <a:rPr lang="en-US" sz="1900" b="1" dirty="0" err="1">
                <a:cs typeface="Times New Roman" pitchFamily="18" charset="0"/>
              </a:rPr>
              <a:t>i</a:t>
            </a:r>
            <a:r>
              <a:rPr lang="en-US" sz="1900" b="1" dirty="0">
                <a:cs typeface="Times New Roman" pitchFamily="18" charset="0"/>
              </a:rPr>
              <a:t> &lt; length; </a:t>
            </a:r>
            <a:r>
              <a:rPr lang="en-US" sz="1900" b="1" dirty="0" err="1">
                <a:cs typeface="Times New Roman" pitchFamily="18" charset="0"/>
              </a:rPr>
              <a:t>i</a:t>
            </a:r>
            <a:r>
              <a:rPr lang="en-US" sz="1900" b="1" dirty="0">
                <a:cs typeface="Times New Roman" pitchFamily="18" charset="0"/>
              </a:rPr>
              <a:t>++)</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en-US" sz="1900" b="1" dirty="0">
                <a:solidFill>
                  <a:srgbClr val="3366FF"/>
                </a:solidFill>
                <a:cs typeface="Times New Roman" pitchFamily="18" charset="0"/>
              </a:rPr>
              <a:t>if</a:t>
            </a:r>
            <a:r>
              <a:rPr lang="en-US" sz="1900" b="1" dirty="0">
                <a:cs typeface="Times New Roman" pitchFamily="18" charset="0"/>
              </a:rPr>
              <a:t>(m2 &lt;= high-low)</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en-US" sz="1900" b="1" dirty="0">
                <a:solidFill>
                  <a:srgbClr val="3366FF"/>
                </a:solidFill>
                <a:cs typeface="Times New Roman" pitchFamily="18" charset="0"/>
              </a:rPr>
              <a:t>if</a:t>
            </a:r>
            <a:r>
              <a:rPr lang="en-US" sz="1900" b="1" dirty="0">
                <a:cs typeface="Times New Roman" pitchFamily="18" charset="0"/>
              </a:rPr>
              <a:t>(m1 &lt;= mid-low)</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en-US" sz="1900" b="1" dirty="0">
                <a:solidFill>
                  <a:srgbClr val="3366FF"/>
                </a:solidFill>
                <a:cs typeface="Times New Roman" pitchFamily="18" charset="0"/>
              </a:rPr>
              <a:t>if</a:t>
            </a:r>
            <a:r>
              <a:rPr lang="en-US" sz="1900" b="1" dirty="0">
                <a:cs typeface="Times New Roman" pitchFamily="18" charset="0"/>
              </a:rPr>
              <a:t>(((Comparable) temp[m1]).</a:t>
            </a:r>
            <a:r>
              <a:rPr lang="en-US" sz="1900" b="1" dirty="0" err="1">
                <a:cs typeface="Times New Roman" pitchFamily="18" charset="0"/>
              </a:rPr>
              <a:t>compareTo</a:t>
            </a:r>
            <a:r>
              <a:rPr lang="en-US" sz="1900" b="1" dirty="0">
                <a:cs typeface="Times New Roman" pitchFamily="18" charset="0"/>
              </a:rPr>
              <a:t>(temp[m2]) &gt; 0)</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list[</a:t>
            </a:r>
            <a:r>
              <a:rPr lang="en-US" sz="1900" b="1" dirty="0" err="1">
                <a:cs typeface="Times New Roman" pitchFamily="18" charset="0"/>
              </a:rPr>
              <a:t>i+low</a:t>
            </a:r>
            <a:r>
              <a:rPr lang="en-US" sz="1900" b="1" dirty="0">
                <a:cs typeface="Times New Roman" pitchFamily="18" charset="0"/>
              </a:rPr>
              <a:t>] = temp[m2++];</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da-DK" sz="1900" b="1" dirty="0">
                <a:solidFill>
                  <a:srgbClr val="3366FF"/>
                </a:solidFill>
                <a:cs typeface="Times New Roman" pitchFamily="18" charset="0"/>
              </a:rPr>
              <a:t>else</a:t>
            </a:r>
            <a:endParaRPr lang="en-US" sz="1900" dirty="0"/>
          </a:p>
          <a:p>
            <a:pPr eaLnBrk="0" hangingPunct="0">
              <a:tabLst>
                <a:tab pos="342900" algn="l"/>
                <a:tab pos="685800" algn="l"/>
                <a:tab pos="1028700" algn="l"/>
                <a:tab pos="1371600" algn="l"/>
                <a:tab pos="1714500" algn="l"/>
              </a:tabLst>
            </a:pPr>
            <a:r>
              <a:rPr lang="da-DK" sz="1900" b="1" dirty="0">
                <a:cs typeface="Times New Roman" pitchFamily="18" charset="0"/>
              </a:rPr>
              <a:t>    					list[i+low] = temp[m1++];</a:t>
            </a:r>
            <a:endParaRPr lang="en-US" sz="1900" dirty="0"/>
          </a:p>
          <a:p>
            <a:pPr eaLnBrk="0" hangingPunct="0">
              <a:tabLst>
                <a:tab pos="342900" algn="l"/>
                <a:tab pos="685800" algn="l"/>
                <a:tab pos="1028700" algn="l"/>
                <a:tab pos="1371600" algn="l"/>
                <a:tab pos="1714500" algn="l"/>
              </a:tabLst>
            </a:pPr>
            <a:r>
              <a:rPr lang="da-DK"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da-DK" sz="1900" b="1" dirty="0">
                <a:cs typeface="Times New Roman" pitchFamily="18" charset="0"/>
              </a:rPr>
              <a:t>			</a:t>
            </a:r>
            <a:r>
              <a:rPr lang="da-DK" sz="1900" b="1" dirty="0">
                <a:solidFill>
                  <a:srgbClr val="3366FF"/>
                </a:solidFill>
                <a:cs typeface="Times New Roman" pitchFamily="18" charset="0"/>
              </a:rPr>
              <a:t>else</a:t>
            </a:r>
            <a:endParaRPr lang="en-US" sz="1900" dirty="0"/>
          </a:p>
          <a:p>
            <a:pPr eaLnBrk="0" hangingPunct="0">
              <a:tabLst>
                <a:tab pos="342900" algn="l"/>
                <a:tab pos="685800" algn="l"/>
                <a:tab pos="1028700" algn="l"/>
                <a:tab pos="1371600" algn="l"/>
                <a:tab pos="1714500" algn="l"/>
              </a:tabLst>
            </a:pPr>
            <a:r>
              <a:rPr lang="da-DK" sz="1900" b="1" dirty="0">
                <a:cs typeface="Times New Roman" pitchFamily="18" charset="0"/>
              </a:rPr>
              <a:t>				</a:t>
            </a:r>
            <a:r>
              <a:rPr lang="en-US" sz="1900" b="1" dirty="0">
                <a:cs typeface="Times New Roman" pitchFamily="18" charset="0"/>
              </a:rPr>
              <a:t>list[</a:t>
            </a:r>
            <a:r>
              <a:rPr lang="en-US" sz="1900" b="1" dirty="0" err="1">
                <a:cs typeface="Times New Roman" pitchFamily="18" charset="0"/>
              </a:rPr>
              <a:t>i+low</a:t>
            </a:r>
            <a:r>
              <a:rPr lang="en-US" sz="1900" b="1" dirty="0">
                <a:cs typeface="Times New Roman" pitchFamily="18" charset="0"/>
              </a:rPr>
              <a:t>] = temp[m2++];</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r>
              <a:rPr lang="en-US" sz="1900" b="1" dirty="0">
                <a:solidFill>
                  <a:srgbClr val="3366FF"/>
                </a:solidFill>
                <a:cs typeface="Times New Roman" pitchFamily="18" charset="0"/>
              </a:rPr>
              <a:t>else</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list[</a:t>
            </a:r>
            <a:r>
              <a:rPr lang="en-US" sz="1900" b="1" dirty="0" err="1">
                <a:cs typeface="Times New Roman" pitchFamily="18" charset="0"/>
              </a:rPr>
              <a:t>i+low</a:t>
            </a:r>
            <a:r>
              <a:rPr lang="en-US" sz="1900" b="1" dirty="0">
                <a:cs typeface="Times New Roman" pitchFamily="18" charset="0"/>
              </a:rPr>
              <a:t>] = temp[m1++];</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     	}</a:t>
            </a:r>
            <a:endParaRPr lang="en-US" sz="1900" dirty="0"/>
          </a:p>
          <a:p>
            <a:pPr eaLnBrk="0" hangingPunct="0">
              <a:tabLst>
                <a:tab pos="342900" algn="l"/>
                <a:tab pos="685800" algn="l"/>
                <a:tab pos="1028700" algn="l"/>
                <a:tab pos="1371600" algn="l"/>
                <a:tab pos="1714500" algn="l"/>
              </a:tabLst>
            </a:pPr>
            <a:r>
              <a:rPr lang="en-US" sz="1900" b="1" dirty="0">
                <a:cs typeface="Times New Roman" pitchFamily="18" charset="0"/>
              </a:rPr>
              <a:t>}</a:t>
            </a:r>
            <a:endParaRPr lang="en-US" sz="1900" dirty="0"/>
          </a:p>
        </p:txBody>
      </p:sp>
    </p:spTree>
    <p:extLst>
      <p:ext uri="{BB962C8B-B14F-4D97-AF65-F5344CB8AC3E}">
        <p14:creationId xmlns:p14="http://schemas.microsoft.com/office/powerpoint/2010/main" val="236150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077E2806-6A9C-428C-9F94-39EAACC1C814}" type="slidenum">
              <a:rPr lang="en-US" smtClean="0"/>
              <a:pPr>
                <a:defRPr/>
              </a:pPr>
              <a:t>3</a:t>
            </a:fld>
            <a:endParaRPr lang="en-US" dirty="0"/>
          </a:p>
        </p:txBody>
      </p:sp>
      <p:sp>
        <p:nvSpPr>
          <p:cNvPr id="8195" name="Rectangle 2"/>
          <p:cNvSpPr>
            <a:spLocks noGrp="1" noChangeArrowheads="1"/>
          </p:cNvSpPr>
          <p:nvPr>
            <p:ph type="title"/>
          </p:nvPr>
        </p:nvSpPr>
        <p:spPr/>
        <p:txBody>
          <a:bodyPr/>
          <a:lstStyle/>
          <a:p>
            <a:r>
              <a:rPr lang="en-US"/>
              <a:t>Sorting (cont’d)</a:t>
            </a:r>
          </a:p>
        </p:txBody>
      </p:sp>
      <p:sp>
        <p:nvSpPr>
          <p:cNvPr id="8196" name="Rectangle 3"/>
          <p:cNvSpPr>
            <a:spLocks noGrp="1" noChangeArrowheads="1"/>
          </p:cNvSpPr>
          <p:nvPr>
            <p:ph type="body" sz="half" idx="1"/>
          </p:nvPr>
        </p:nvSpPr>
        <p:spPr>
          <a:xfrm>
            <a:off x="1173163" y="1654175"/>
            <a:ext cx="7513637" cy="4514850"/>
          </a:xfrm>
        </p:spPr>
        <p:txBody>
          <a:bodyPr/>
          <a:lstStyle/>
          <a:p>
            <a:pPr>
              <a:spcBef>
                <a:spcPct val="50000"/>
              </a:spcBef>
              <a:buClr>
                <a:srgbClr val="002060"/>
              </a:buClr>
              <a:buSzPct val="100000"/>
              <a:buFont typeface="Wingdings" pitchFamily="2" charset="2"/>
              <a:buChar char="§"/>
            </a:pPr>
            <a:r>
              <a:rPr lang="en-US" sz="2800"/>
              <a:t>The algorithms discussed here are based on “honest” comparison of values in a list stored in an array.  No tricks.</a:t>
            </a:r>
          </a:p>
          <a:p>
            <a:pPr>
              <a:spcBef>
                <a:spcPct val="50000"/>
              </a:spcBef>
              <a:buClr>
                <a:srgbClr val="002060"/>
              </a:buClr>
              <a:buSzPct val="100000"/>
              <a:buFont typeface="Wingdings" pitchFamily="2" charset="2"/>
              <a:buChar char="§"/>
            </a:pPr>
            <a:r>
              <a:rPr lang="en-US" sz="2800"/>
              <a:t>How fast can we sort </a:t>
            </a:r>
            <a:r>
              <a:rPr lang="en-US" sz="2800" i="1"/>
              <a:t>n</a:t>
            </a:r>
            <a:r>
              <a:rPr lang="en-US" sz="2800"/>
              <a:t> elements?</a:t>
            </a:r>
          </a:p>
          <a:p>
            <a:pPr lvl="1">
              <a:spcBef>
                <a:spcPct val="50000"/>
              </a:spcBef>
            </a:pPr>
            <a:r>
              <a:rPr lang="en-US" sz="2400"/>
              <a:t>If we compare each element to each other we need </a:t>
            </a:r>
            <a:r>
              <a:rPr lang="en-US" sz="2400" i="1"/>
              <a:t>n</a:t>
            </a:r>
            <a:r>
              <a:rPr lang="en-US" sz="2400"/>
              <a:t>(</a:t>
            </a:r>
            <a:r>
              <a:rPr lang="en-US" sz="2400" i="1"/>
              <a:t>n</a:t>
            </a:r>
            <a:r>
              <a:rPr lang="en-US" sz="2400" b="1">
                <a:latin typeface="Courier New" pitchFamily="49" charset="0"/>
              </a:rPr>
              <a:t>-</a:t>
            </a:r>
            <a:r>
              <a:rPr lang="en-US" sz="2400"/>
              <a:t>1) / 2 comparisons (i.e., </a:t>
            </a:r>
            <a:r>
              <a:rPr lang="en-US" sz="2400" i="1"/>
              <a:t>n</a:t>
            </a:r>
            <a:r>
              <a:rPr lang="en-US" sz="2400" baseline="30000"/>
              <a:t>2</a:t>
            </a:r>
            <a:r>
              <a:rPr lang="en-US" sz="2400"/>
              <a:t> by the “order of magnitude.”)</a:t>
            </a:r>
          </a:p>
          <a:p>
            <a:pPr lvl="1">
              <a:spcBef>
                <a:spcPct val="50000"/>
              </a:spcBef>
            </a:pPr>
            <a:r>
              <a:rPr lang="en-US" sz="2400"/>
              <a:t>Faster “divide-and-conquer” sorting algorithms need approximately </a:t>
            </a:r>
            <a:r>
              <a:rPr lang="en-US" sz="2400" i="1"/>
              <a:t>n</a:t>
            </a:r>
            <a:r>
              <a:rPr lang="en-US" sz="2400"/>
              <a:t>·log</a:t>
            </a:r>
            <a:r>
              <a:rPr lang="en-US" sz="2400" baseline="-25000"/>
              <a:t>2</a:t>
            </a:r>
            <a:r>
              <a:rPr lang="en-US" sz="2400"/>
              <a:t> </a:t>
            </a:r>
            <a:r>
              <a:rPr lang="en-US" sz="2400" i="1"/>
              <a:t>n</a:t>
            </a:r>
            <a:r>
              <a:rPr lang="en-US" sz="2400"/>
              <a:t> comparisons (much better).</a:t>
            </a:r>
          </a:p>
          <a:p>
            <a:pPr lvl="1">
              <a:spcBef>
                <a:spcPct val="50000"/>
              </a:spcBef>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pPr>
              <a:defRPr/>
            </a:pPr>
            <a:r>
              <a:rPr lang="en-US" dirty="0"/>
              <a:t>Lab 12A -</a:t>
            </a:r>
            <a:fld id="{44D23AD0-6F42-482E-A779-6919525E4AE1}" type="slidenum">
              <a:rPr lang="en-US" smtClean="0"/>
              <a:pPr>
                <a:defRPr/>
              </a:pPr>
              <a:t>4</a:t>
            </a:fld>
            <a:endParaRPr lang="en-US" dirty="0"/>
          </a:p>
        </p:txBody>
      </p:sp>
      <p:sp>
        <p:nvSpPr>
          <p:cNvPr id="1028" name="Rectangle 2"/>
          <p:cNvSpPr>
            <a:spLocks noGrp="1" noChangeArrowheads="1"/>
          </p:cNvSpPr>
          <p:nvPr>
            <p:ph type="title"/>
          </p:nvPr>
        </p:nvSpPr>
        <p:spPr/>
        <p:txBody>
          <a:bodyPr/>
          <a:lstStyle/>
          <a:p>
            <a:r>
              <a:rPr lang="en-US"/>
              <a:t>Sorting (cont’d)</a:t>
            </a:r>
          </a:p>
        </p:txBody>
      </p:sp>
      <p:graphicFrame>
        <p:nvGraphicFramePr>
          <p:cNvPr id="1026" name="Object 8"/>
          <p:cNvGraphicFramePr>
            <a:graphicFrameLocks noChangeAspect="1"/>
          </p:cNvGraphicFramePr>
          <p:nvPr/>
        </p:nvGraphicFramePr>
        <p:xfrm>
          <a:off x="2209800" y="2057400"/>
          <a:ext cx="4754563" cy="2524125"/>
        </p:xfrm>
        <a:graphic>
          <a:graphicData uri="http://schemas.openxmlformats.org/presentationml/2006/ole">
            <mc:AlternateContent xmlns:mc="http://schemas.openxmlformats.org/markup-compatibility/2006">
              <mc:Choice xmlns:v="urn:schemas-microsoft-com:vml" Requires="v">
                <p:oleObj spid="_x0000_s1032" name="Worksheet" r:id="rId4" imgW="4106160" imgH="2180520" progId="Excel.Sheet.8">
                  <p:embed/>
                </p:oleObj>
              </mc:Choice>
              <mc:Fallback>
                <p:oleObj name="Worksheet" r:id="rId4" imgW="4106160" imgH="2180520" progId="Excel.Sheet.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4754563"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Line 9"/>
          <p:cNvSpPr>
            <a:spLocks noChangeShapeType="1"/>
          </p:cNvSpPr>
          <p:nvPr/>
        </p:nvSpPr>
        <p:spPr bwMode="auto">
          <a:xfrm flipV="1">
            <a:off x="2362200" y="1905000"/>
            <a:ext cx="0" cy="2590800"/>
          </a:xfrm>
          <a:prstGeom prst="line">
            <a:avLst/>
          </a:prstGeom>
          <a:noFill/>
          <a:ln w="9525">
            <a:solidFill>
              <a:schemeClr val="tx1"/>
            </a:solidFill>
            <a:round/>
            <a:headEnd/>
            <a:tailEnd type="triangle" w="med" len="med"/>
          </a:ln>
        </p:spPr>
        <p:txBody>
          <a:bodyPr wrap="none" anchor="ctr"/>
          <a:lstStyle/>
          <a:p>
            <a:endParaRPr lang="en-US"/>
          </a:p>
        </p:txBody>
      </p:sp>
      <p:sp>
        <p:nvSpPr>
          <p:cNvPr id="1030" name="Line 10"/>
          <p:cNvSpPr>
            <a:spLocks noChangeShapeType="1"/>
          </p:cNvSpPr>
          <p:nvPr/>
        </p:nvSpPr>
        <p:spPr bwMode="auto">
          <a:xfrm>
            <a:off x="2362200" y="4495800"/>
            <a:ext cx="4343400" cy="0"/>
          </a:xfrm>
          <a:prstGeom prst="line">
            <a:avLst/>
          </a:prstGeom>
          <a:noFill/>
          <a:ln w="9525">
            <a:solidFill>
              <a:schemeClr val="tx1"/>
            </a:solidFill>
            <a:round/>
            <a:headEnd/>
            <a:tailEnd type="triangle" w="med" len="med"/>
          </a:ln>
        </p:spPr>
        <p:txBody>
          <a:bodyPr wrap="none" anchor="ctr"/>
          <a:lstStyle/>
          <a:p>
            <a:endParaRPr lang="en-US"/>
          </a:p>
        </p:txBody>
      </p:sp>
      <p:sp>
        <p:nvSpPr>
          <p:cNvPr id="1031" name="Text Box 11"/>
          <p:cNvSpPr txBox="1">
            <a:spLocks noChangeArrowheads="1"/>
          </p:cNvSpPr>
          <p:nvPr/>
        </p:nvSpPr>
        <p:spPr bwMode="auto">
          <a:xfrm>
            <a:off x="6019800" y="4419600"/>
            <a:ext cx="914400" cy="457200"/>
          </a:xfrm>
          <a:prstGeom prst="rect">
            <a:avLst/>
          </a:prstGeom>
          <a:noFill/>
          <a:ln w="9525">
            <a:noFill/>
            <a:miter lim="800000"/>
            <a:headEnd/>
            <a:tailEnd/>
          </a:ln>
        </p:spPr>
        <p:txBody>
          <a:bodyPr>
            <a:spAutoFit/>
          </a:bodyPr>
          <a:lstStyle/>
          <a:p>
            <a:pPr algn="ctr" eaLnBrk="0" hangingPunct="0">
              <a:spcBef>
                <a:spcPct val="50000"/>
              </a:spcBef>
            </a:pPr>
            <a:r>
              <a:rPr lang="en-US" i="1">
                <a:latin typeface="Arial" pitchFamily="34" charset="0"/>
              </a:rPr>
              <a:t>n</a:t>
            </a:r>
          </a:p>
        </p:txBody>
      </p:sp>
      <p:sp>
        <p:nvSpPr>
          <p:cNvPr id="1032" name="Text Box 12"/>
          <p:cNvSpPr txBox="1">
            <a:spLocks noChangeArrowheads="1"/>
          </p:cNvSpPr>
          <p:nvPr/>
        </p:nvSpPr>
        <p:spPr bwMode="auto">
          <a:xfrm>
            <a:off x="1447800" y="1905000"/>
            <a:ext cx="990600" cy="396875"/>
          </a:xfrm>
          <a:prstGeom prst="rect">
            <a:avLst/>
          </a:prstGeom>
          <a:noFill/>
          <a:ln w="9525">
            <a:noFill/>
            <a:miter lim="800000"/>
            <a:headEnd/>
            <a:tailEnd/>
          </a:ln>
        </p:spPr>
        <p:txBody>
          <a:bodyPr>
            <a:spAutoFit/>
          </a:bodyPr>
          <a:lstStyle/>
          <a:p>
            <a:pPr algn="ctr" eaLnBrk="0" hangingPunct="0"/>
            <a:r>
              <a:rPr lang="en-US" sz="2000" i="1">
                <a:latin typeface="Arial" pitchFamily="34" charset="0"/>
              </a:rPr>
              <a:t>Time</a:t>
            </a:r>
            <a:endParaRPr lang="en-US" sz="2000"/>
          </a:p>
        </p:txBody>
      </p:sp>
      <p:sp>
        <p:nvSpPr>
          <p:cNvPr id="1033" name="Text Box 13"/>
          <p:cNvSpPr txBox="1">
            <a:spLocks noChangeArrowheads="1"/>
          </p:cNvSpPr>
          <p:nvPr/>
        </p:nvSpPr>
        <p:spPr bwMode="auto">
          <a:xfrm>
            <a:off x="5638800" y="2133600"/>
            <a:ext cx="914400" cy="457200"/>
          </a:xfrm>
          <a:prstGeom prst="rect">
            <a:avLst/>
          </a:prstGeom>
          <a:noFill/>
          <a:ln w="9525">
            <a:noFill/>
            <a:miter lim="800000"/>
            <a:headEnd/>
            <a:tailEnd/>
          </a:ln>
        </p:spPr>
        <p:txBody>
          <a:bodyPr>
            <a:spAutoFit/>
          </a:bodyPr>
          <a:lstStyle/>
          <a:p>
            <a:pPr algn="ctr" eaLnBrk="0" hangingPunct="0">
              <a:spcBef>
                <a:spcPct val="50000"/>
              </a:spcBef>
            </a:pPr>
            <a:r>
              <a:rPr lang="en-US" i="1">
                <a:latin typeface="Arial" pitchFamily="34" charset="0"/>
              </a:rPr>
              <a:t>n</a:t>
            </a:r>
            <a:r>
              <a:rPr lang="en-US" baseline="30000">
                <a:latin typeface="Arial" pitchFamily="34" charset="0"/>
              </a:rPr>
              <a:t>2</a:t>
            </a:r>
            <a:endParaRPr lang="en-US" i="1">
              <a:latin typeface="Arial" pitchFamily="34" charset="0"/>
            </a:endParaRPr>
          </a:p>
        </p:txBody>
      </p:sp>
      <p:sp>
        <p:nvSpPr>
          <p:cNvPr id="1034" name="Text Box 14"/>
          <p:cNvSpPr txBox="1">
            <a:spLocks noChangeArrowheads="1"/>
          </p:cNvSpPr>
          <p:nvPr/>
        </p:nvSpPr>
        <p:spPr bwMode="auto">
          <a:xfrm>
            <a:off x="6248400" y="3124200"/>
            <a:ext cx="1143000" cy="457200"/>
          </a:xfrm>
          <a:prstGeom prst="rect">
            <a:avLst/>
          </a:prstGeom>
          <a:noFill/>
          <a:ln w="9525">
            <a:noFill/>
            <a:miter lim="800000"/>
            <a:headEnd/>
            <a:tailEnd/>
          </a:ln>
        </p:spPr>
        <p:txBody>
          <a:bodyPr>
            <a:spAutoFit/>
          </a:bodyPr>
          <a:lstStyle/>
          <a:p>
            <a:pPr algn="ctr" eaLnBrk="0" hangingPunct="0">
              <a:spcBef>
                <a:spcPct val="50000"/>
              </a:spcBef>
            </a:pPr>
            <a:r>
              <a:rPr lang="en-US" i="1">
                <a:latin typeface="Arial" pitchFamily="34" charset="0"/>
              </a:rPr>
              <a:t>n</a:t>
            </a:r>
            <a:r>
              <a:rPr lang="en-US">
                <a:latin typeface="Arial" pitchFamily="34" charset="0"/>
              </a:rPr>
              <a:t> log </a:t>
            </a:r>
            <a:r>
              <a:rPr lang="en-US" i="1">
                <a:latin typeface="Arial" pitchFamily="34" charset="0"/>
              </a:rPr>
              <a:t>n</a:t>
            </a:r>
          </a:p>
        </p:txBody>
      </p:sp>
      <p:sp>
        <p:nvSpPr>
          <p:cNvPr id="1035" name="Text Box 19"/>
          <p:cNvSpPr txBox="1">
            <a:spLocks noChangeArrowheads="1"/>
          </p:cNvSpPr>
          <p:nvPr/>
        </p:nvSpPr>
        <p:spPr bwMode="auto">
          <a:xfrm>
            <a:off x="2209800" y="5105400"/>
            <a:ext cx="5181600" cy="1066800"/>
          </a:xfrm>
          <a:prstGeom prst="rect">
            <a:avLst/>
          </a:prstGeom>
          <a:noFill/>
          <a:ln w="9525">
            <a:noFill/>
            <a:miter lim="800000"/>
            <a:headEnd/>
            <a:tailEnd/>
          </a:ln>
        </p:spPr>
        <p:txBody>
          <a:bodyPr>
            <a:spAutoFit/>
          </a:bodyPr>
          <a:lstStyle/>
          <a:p>
            <a:pPr eaLnBrk="0" hangingPunct="0"/>
            <a:r>
              <a:rPr lang="en-US" sz="2000" i="1">
                <a:latin typeface="Arial" pitchFamily="34" charset="0"/>
              </a:rPr>
              <a:t>    n</a:t>
            </a:r>
            <a:r>
              <a:rPr lang="en-US" sz="2000">
                <a:latin typeface="Arial" pitchFamily="34" charset="0"/>
              </a:rPr>
              <a:t>            10             100               1000</a:t>
            </a:r>
          </a:p>
          <a:p>
            <a:pPr eaLnBrk="0" hangingPunct="0">
              <a:spcBef>
                <a:spcPct val="20000"/>
              </a:spcBef>
            </a:pPr>
            <a:r>
              <a:rPr lang="en-US" sz="2000" i="1">
                <a:latin typeface="Arial" pitchFamily="34" charset="0"/>
              </a:rPr>
              <a:t>    n</a:t>
            </a:r>
            <a:r>
              <a:rPr lang="en-US" sz="2000" baseline="30000">
                <a:latin typeface="Arial" pitchFamily="34" charset="0"/>
              </a:rPr>
              <a:t>2</a:t>
            </a:r>
            <a:r>
              <a:rPr lang="en-US" sz="2000">
                <a:latin typeface="Arial" pitchFamily="34" charset="0"/>
              </a:rPr>
              <a:t>          100         10,000         </a:t>
            </a:r>
            <a:r>
              <a:rPr lang="en-US" sz="2000">
                <a:solidFill>
                  <a:srgbClr val="FF3300"/>
                </a:solidFill>
                <a:latin typeface="Arial" pitchFamily="34" charset="0"/>
              </a:rPr>
              <a:t>1,000,000</a:t>
            </a:r>
            <a:endParaRPr lang="en-US" sz="2000">
              <a:latin typeface="Arial" pitchFamily="34" charset="0"/>
            </a:endParaRPr>
          </a:p>
          <a:p>
            <a:pPr eaLnBrk="0" hangingPunct="0"/>
            <a:r>
              <a:rPr lang="en-US" sz="2000" i="1">
                <a:latin typeface="Arial" pitchFamily="34" charset="0"/>
              </a:rPr>
              <a:t>n</a:t>
            </a:r>
            <a:r>
              <a:rPr lang="en-US" sz="2000">
                <a:latin typeface="Arial" pitchFamily="34" charset="0"/>
              </a:rPr>
              <a:t> log </a:t>
            </a:r>
            <a:r>
              <a:rPr lang="en-US" sz="2000" i="1">
                <a:latin typeface="Arial" pitchFamily="34" charset="0"/>
              </a:rPr>
              <a:t>n</a:t>
            </a:r>
            <a:r>
              <a:rPr lang="en-US" sz="2000">
                <a:latin typeface="Arial" pitchFamily="34" charset="0"/>
              </a:rPr>
              <a:t>       10             200               </a:t>
            </a:r>
            <a:r>
              <a:rPr lang="en-US" sz="2000">
                <a:solidFill>
                  <a:srgbClr val="FF3300"/>
                </a:solidFill>
                <a:latin typeface="Arial" pitchFamily="34" charset="0"/>
              </a:rPr>
              <a:t>3000</a:t>
            </a:r>
            <a:endParaRPr lang="en-US" sz="2000">
              <a:latin typeface="Arial" pitchFamily="34" charset="0"/>
            </a:endParaRPr>
          </a:p>
        </p:txBody>
      </p:sp>
      <p:sp>
        <p:nvSpPr>
          <p:cNvPr id="1036" name="Line 20"/>
          <p:cNvSpPr>
            <a:spLocks noChangeShapeType="1"/>
          </p:cNvSpPr>
          <p:nvPr/>
        </p:nvSpPr>
        <p:spPr bwMode="auto">
          <a:xfrm>
            <a:off x="2057400" y="5486400"/>
            <a:ext cx="5257800" cy="0"/>
          </a:xfrm>
          <a:prstGeom prst="line">
            <a:avLst/>
          </a:prstGeom>
          <a:noFill/>
          <a:ln w="19050">
            <a:solidFill>
              <a:srgbClr val="CC66FF"/>
            </a:solidFill>
            <a:round/>
            <a:headEnd/>
            <a:tailEnd/>
          </a:ln>
        </p:spPr>
        <p:txBody>
          <a:bodyPr wrap="none" anchor="ctr"/>
          <a:lstStyle/>
          <a:p>
            <a:endParaRPr lang="en-US"/>
          </a:p>
        </p:txBody>
      </p:sp>
      <p:sp>
        <p:nvSpPr>
          <p:cNvPr id="1037" name="Line 21"/>
          <p:cNvSpPr>
            <a:spLocks noChangeShapeType="1"/>
          </p:cNvSpPr>
          <p:nvPr/>
        </p:nvSpPr>
        <p:spPr bwMode="auto">
          <a:xfrm>
            <a:off x="3200400" y="5181600"/>
            <a:ext cx="0" cy="914400"/>
          </a:xfrm>
          <a:prstGeom prst="line">
            <a:avLst/>
          </a:prstGeom>
          <a:noFill/>
          <a:ln w="19050">
            <a:solidFill>
              <a:srgbClr val="CC66FF"/>
            </a:solidFill>
            <a:round/>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lide Number Placeholder 5"/>
          <p:cNvSpPr>
            <a:spLocks noGrp="1"/>
          </p:cNvSpPr>
          <p:nvPr>
            <p:ph type="sldNum" sz="quarter" idx="12"/>
          </p:nvPr>
        </p:nvSpPr>
        <p:spPr/>
        <p:txBody>
          <a:bodyPr/>
          <a:lstStyle/>
          <a:p>
            <a:pPr>
              <a:defRPr/>
            </a:pPr>
            <a:r>
              <a:rPr lang="en-US" dirty="0"/>
              <a:t>Lab 12A -</a:t>
            </a:r>
            <a:fld id="{78E5DD58-792D-4585-8FEA-A1188E5DE1B7}" type="slidenum">
              <a:rPr lang="en-US" smtClean="0"/>
              <a:pPr>
                <a:defRPr/>
              </a:pPr>
              <a:t>5</a:t>
            </a:fld>
            <a:endParaRPr lang="en-US" dirty="0"/>
          </a:p>
        </p:txBody>
      </p:sp>
      <p:sp>
        <p:nvSpPr>
          <p:cNvPr id="9219" name="Rectangle 2"/>
          <p:cNvSpPr>
            <a:spLocks noGrp="1" noChangeArrowheads="1"/>
          </p:cNvSpPr>
          <p:nvPr>
            <p:ph type="title"/>
          </p:nvPr>
        </p:nvSpPr>
        <p:spPr>
          <a:xfrm>
            <a:off x="1173163" y="304800"/>
            <a:ext cx="7772400" cy="1143000"/>
          </a:xfrm>
        </p:spPr>
        <p:txBody>
          <a:bodyPr/>
          <a:lstStyle/>
          <a:p>
            <a:r>
              <a:rPr lang="en-US" dirty="0"/>
              <a:t>Selection Sort</a:t>
            </a:r>
          </a:p>
        </p:txBody>
      </p:sp>
      <p:sp>
        <p:nvSpPr>
          <p:cNvPr id="9220" name="Rectangle 3"/>
          <p:cNvSpPr>
            <a:spLocks noGrp="1" noChangeArrowheads="1"/>
          </p:cNvSpPr>
          <p:nvPr>
            <p:ph type="body" idx="1"/>
          </p:nvPr>
        </p:nvSpPr>
        <p:spPr>
          <a:xfrm>
            <a:off x="654050" y="1787525"/>
            <a:ext cx="8458200" cy="3905250"/>
          </a:xfrm>
        </p:spPr>
        <p:txBody>
          <a:bodyPr/>
          <a:lstStyle/>
          <a:p>
            <a:pPr marL="914400" lvl="1" indent="-457200">
              <a:lnSpc>
                <a:spcPct val="80000"/>
              </a:lnSpc>
              <a:buFontTx/>
              <a:buNone/>
            </a:pPr>
            <a:r>
              <a:rPr kumimoji="0" lang="en-US" sz="2400" dirty="0"/>
              <a:t>1.  Find the min among the first </a:t>
            </a:r>
            <a:r>
              <a:rPr kumimoji="0" lang="en-US" sz="2400" i="1" dirty="0"/>
              <a:t>n</a:t>
            </a:r>
            <a:r>
              <a:rPr kumimoji="0" lang="en-US" sz="2400" dirty="0"/>
              <a:t> elements:</a:t>
            </a:r>
          </a:p>
          <a:p>
            <a:pPr marL="914400" lvl="1" indent="-457200">
              <a:lnSpc>
                <a:spcPct val="80000"/>
              </a:lnSpc>
              <a:spcBef>
                <a:spcPct val="50000"/>
              </a:spcBef>
              <a:buFontTx/>
              <a:buNone/>
            </a:pPr>
            <a:endParaRPr kumimoji="0" lang="en-US" sz="2400" dirty="0"/>
          </a:p>
          <a:p>
            <a:pPr marL="914400" lvl="1" indent="-457200">
              <a:lnSpc>
                <a:spcPct val="80000"/>
              </a:lnSpc>
              <a:spcBef>
                <a:spcPct val="50000"/>
              </a:spcBef>
            </a:pPr>
            <a:endParaRPr kumimoji="0" lang="en-US" sz="2400" dirty="0"/>
          </a:p>
          <a:p>
            <a:pPr marL="914400" lvl="1" indent="-457200">
              <a:lnSpc>
                <a:spcPct val="80000"/>
              </a:lnSpc>
              <a:spcBef>
                <a:spcPct val="60000"/>
              </a:spcBef>
              <a:buFontTx/>
              <a:buNone/>
            </a:pPr>
            <a:r>
              <a:rPr kumimoji="0" lang="en-US" sz="2400" dirty="0"/>
              <a:t>2.  Swap it with the “first” element (i.e., </a:t>
            </a:r>
            <a:r>
              <a:rPr kumimoji="0" lang="en-US" sz="2400" dirty="0">
                <a:solidFill>
                  <a:schemeClr val="accent1"/>
                </a:solidFill>
              </a:rPr>
              <a:t>list[0]</a:t>
            </a:r>
            <a:r>
              <a:rPr kumimoji="0" lang="en-US" sz="2400" dirty="0"/>
              <a:t>) :</a:t>
            </a:r>
          </a:p>
          <a:p>
            <a:pPr marL="914400" lvl="1" indent="-457200">
              <a:lnSpc>
                <a:spcPct val="80000"/>
              </a:lnSpc>
              <a:spcBef>
                <a:spcPct val="0"/>
              </a:spcBef>
              <a:buFontTx/>
              <a:buNone/>
            </a:pPr>
            <a:endParaRPr kumimoji="0" lang="en-US" sz="2400" dirty="0"/>
          </a:p>
          <a:p>
            <a:pPr marL="914400" lvl="1" indent="-457200">
              <a:lnSpc>
                <a:spcPct val="80000"/>
              </a:lnSpc>
              <a:spcBef>
                <a:spcPct val="0"/>
              </a:spcBef>
              <a:buFontTx/>
              <a:buNone/>
            </a:pPr>
            <a:endParaRPr kumimoji="0" lang="en-US" sz="2400" dirty="0"/>
          </a:p>
          <a:p>
            <a:pPr marL="914400" lvl="1" indent="-457200">
              <a:lnSpc>
                <a:spcPct val="80000"/>
              </a:lnSpc>
              <a:spcBef>
                <a:spcPct val="0"/>
              </a:spcBef>
              <a:buFontTx/>
              <a:buNone/>
            </a:pPr>
            <a:endParaRPr kumimoji="0" lang="en-US" sz="2400" dirty="0"/>
          </a:p>
          <a:p>
            <a:pPr marL="914400" lvl="1" indent="-457200">
              <a:lnSpc>
                <a:spcPct val="80000"/>
              </a:lnSpc>
              <a:spcBef>
                <a:spcPct val="0"/>
              </a:spcBef>
              <a:buFontTx/>
              <a:buNone/>
            </a:pPr>
            <a:endParaRPr kumimoji="0" lang="en-US" sz="2400" dirty="0"/>
          </a:p>
          <a:p>
            <a:pPr marL="914400" lvl="1" indent="-457200">
              <a:lnSpc>
                <a:spcPct val="80000"/>
              </a:lnSpc>
              <a:spcBef>
                <a:spcPct val="40000"/>
              </a:spcBef>
              <a:buFontTx/>
              <a:buAutoNum type="arabicPeriod" startAt="3"/>
            </a:pPr>
            <a:r>
              <a:rPr kumimoji="0" lang="en-US" sz="2400" dirty="0"/>
              <a:t>Increment </a:t>
            </a:r>
            <a:r>
              <a:rPr kumimoji="0" lang="en-US" sz="2400" i="1" dirty="0"/>
              <a:t>first</a:t>
            </a:r>
            <a:r>
              <a:rPr kumimoji="0" lang="en-US" sz="2400" dirty="0"/>
              <a:t> by 1 and repeat from Step 1</a:t>
            </a:r>
          </a:p>
          <a:p>
            <a:pPr marL="914400" lvl="1" indent="-457200">
              <a:lnSpc>
                <a:spcPct val="80000"/>
              </a:lnSpc>
              <a:spcBef>
                <a:spcPct val="40000"/>
              </a:spcBef>
              <a:buFontTx/>
              <a:buNone/>
            </a:pPr>
            <a:r>
              <a:rPr kumimoji="0" lang="en-US" sz="2400" dirty="0"/>
              <a:t>      ( while </a:t>
            </a:r>
            <a:r>
              <a:rPr kumimoji="0" lang="en-US" sz="2400" i="1" dirty="0"/>
              <a:t>first &lt; n -</a:t>
            </a:r>
            <a:r>
              <a:rPr kumimoji="0" lang="en-US" sz="2400" dirty="0"/>
              <a:t> 1)</a:t>
            </a:r>
          </a:p>
        </p:txBody>
      </p:sp>
      <p:sp>
        <p:nvSpPr>
          <p:cNvPr id="9221" name="Line 162"/>
          <p:cNvSpPr>
            <a:spLocks noChangeShapeType="1"/>
          </p:cNvSpPr>
          <p:nvPr/>
        </p:nvSpPr>
        <p:spPr bwMode="auto">
          <a:xfrm>
            <a:off x="2362200" y="2419350"/>
            <a:ext cx="0" cy="152400"/>
          </a:xfrm>
          <a:prstGeom prst="line">
            <a:avLst/>
          </a:prstGeom>
          <a:noFill/>
          <a:ln w="9525">
            <a:solidFill>
              <a:schemeClr val="tx1"/>
            </a:solidFill>
            <a:round/>
            <a:headEnd/>
            <a:tailEnd/>
          </a:ln>
        </p:spPr>
        <p:txBody>
          <a:bodyPr wrap="none" anchor="ctr"/>
          <a:lstStyle/>
          <a:p>
            <a:endParaRPr lang="en-US"/>
          </a:p>
        </p:txBody>
      </p:sp>
      <p:sp>
        <p:nvSpPr>
          <p:cNvPr id="9222" name="Line 163"/>
          <p:cNvSpPr>
            <a:spLocks noChangeShapeType="1"/>
          </p:cNvSpPr>
          <p:nvPr/>
        </p:nvSpPr>
        <p:spPr bwMode="auto">
          <a:xfrm>
            <a:off x="2362200" y="2571750"/>
            <a:ext cx="457200" cy="0"/>
          </a:xfrm>
          <a:prstGeom prst="line">
            <a:avLst/>
          </a:prstGeom>
          <a:noFill/>
          <a:ln w="9525">
            <a:solidFill>
              <a:schemeClr val="tx1"/>
            </a:solidFill>
            <a:round/>
            <a:headEnd/>
            <a:tailEnd/>
          </a:ln>
        </p:spPr>
        <p:txBody>
          <a:bodyPr wrap="none" anchor="ctr"/>
          <a:lstStyle/>
          <a:p>
            <a:endParaRPr lang="en-US"/>
          </a:p>
        </p:txBody>
      </p:sp>
      <p:sp>
        <p:nvSpPr>
          <p:cNvPr id="9223" name="Line 164"/>
          <p:cNvSpPr>
            <a:spLocks noChangeShapeType="1"/>
          </p:cNvSpPr>
          <p:nvPr/>
        </p:nvSpPr>
        <p:spPr bwMode="auto">
          <a:xfrm>
            <a:off x="2819400" y="2419350"/>
            <a:ext cx="0" cy="152400"/>
          </a:xfrm>
          <a:prstGeom prst="line">
            <a:avLst/>
          </a:prstGeom>
          <a:noFill/>
          <a:ln w="9525">
            <a:solidFill>
              <a:schemeClr val="tx1"/>
            </a:solidFill>
            <a:round/>
            <a:headEnd/>
            <a:tailEnd/>
          </a:ln>
        </p:spPr>
        <p:txBody>
          <a:bodyPr wrap="none" anchor="ctr"/>
          <a:lstStyle/>
          <a:p>
            <a:endParaRPr lang="en-US"/>
          </a:p>
        </p:txBody>
      </p:sp>
      <p:grpSp>
        <p:nvGrpSpPr>
          <p:cNvPr id="9224" name="Group 165"/>
          <p:cNvGrpSpPr>
            <a:grpSpLocks/>
          </p:cNvGrpSpPr>
          <p:nvPr/>
        </p:nvGrpSpPr>
        <p:grpSpPr bwMode="auto">
          <a:xfrm>
            <a:off x="2362200" y="2419350"/>
            <a:ext cx="457200" cy="152400"/>
            <a:chOff x="720" y="2352"/>
            <a:chExt cx="288" cy="96"/>
          </a:xfrm>
        </p:grpSpPr>
        <p:sp>
          <p:nvSpPr>
            <p:cNvPr id="9359" name="Line 166"/>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60" name="Line 167"/>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61" name="Line 168"/>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25" name="Group 169"/>
          <p:cNvGrpSpPr>
            <a:grpSpLocks/>
          </p:cNvGrpSpPr>
          <p:nvPr/>
        </p:nvGrpSpPr>
        <p:grpSpPr bwMode="auto">
          <a:xfrm>
            <a:off x="2895600" y="2419350"/>
            <a:ext cx="457200" cy="152400"/>
            <a:chOff x="720" y="2352"/>
            <a:chExt cx="288" cy="96"/>
          </a:xfrm>
        </p:grpSpPr>
        <p:sp>
          <p:nvSpPr>
            <p:cNvPr id="9356" name="Line 170"/>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57" name="Line 171"/>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58" name="Line 172"/>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26" name="Group 173"/>
          <p:cNvGrpSpPr>
            <a:grpSpLocks/>
          </p:cNvGrpSpPr>
          <p:nvPr/>
        </p:nvGrpSpPr>
        <p:grpSpPr bwMode="auto">
          <a:xfrm>
            <a:off x="3429000" y="2419350"/>
            <a:ext cx="457200" cy="152400"/>
            <a:chOff x="720" y="2352"/>
            <a:chExt cx="288" cy="96"/>
          </a:xfrm>
        </p:grpSpPr>
        <p:sp>
          <p:nvSpPr>
            <p:cNvPr id="9353" name="Line 174"/>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54" name="Line 175"/>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55" name="Line 176"/>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27" name="Line 177"/>
          <p:cNvSpPr>
            <a:spLocks noChangeShapeType="1"/>
          </p:cNvSpPr>
          <p:nvPr/>
        </p:nvSpPr>
        <p:spPr bwMode="auto">
          <a:xfrm>
            <a:off x="3962400" y="2419350"/>
            <a:ext cx="0" cy="152400"/>
          </a:xfrm>
          <a:prstGeom prst="line">
            <a:avLst/>
          </a:prstGeom>
          <a:noFill/>
          <a:ln w="9525">
            <a:solidFill>
              <a:schemeClr val="tx1"/>
            </a:solidFill>
            <a:round/>
            <a:headEnd/>
            <a:tailEnd/>
          </a:ln>
        </p:spPr>
        <p:txBody>
          <a:bodyPr wrap="none" anchor="ctr"/>
          <a:lstStyle/>
          <a:p>
            <a:endParaRPr lang="en-US"/>
          </a:p>
        </p:txBody>
      </p:sp>
      <p:sp>
        <p:nvSpPr>
          <p:cNvPr id="9228" name="Line 178"/>
          <p:cNvSpPr>
            <a:spLocks noChangeShapeType="1"/>
          </p:cNvSpPr>
          <p:nvPr/>
        </p:nvSpPr>
        <p:spPr bwMode="auto">
          <a:xfrm>
            <a:off x="3962400" y="2571750"/>
            <a:ext cx="457200" cy="0"/>
          </a:xfrm>
          <a:prstGeom prst="line">
            <a:avLst/>
          </a:prstGeom>
          <a:noFill/>
          <a:ln w="9525">
            <a:solidFill>
              <a:schemeClr val="tx1"/>
            </a:solidFill>
            <a:round/>
            <a:headEnd/>
            <a:tailEnd/>
          </a:ln>
        </p:spPr>
        <p:txBody>
          <a:bodyPr wrap="none" anchor="ctr"/>
          <a:lstStyle/>
          <a:p>
            <a:endParaRPr lang="en-US"/>
          </a:p>
        </p:txBody>
      </p:sp>
      <p:sp>
        <p:nvSpPr>
          <p:cNvPr id="9229" name="Line 179"/>
          <p:cNvSpPr>
            <a:spLocks noChangeShapeType="1"/>
          </p:cNvSpPr>
          <p:nvPr/>
        </p:nvSpPr>
        <p:spPr bwMode="auto">
          <a:xfrm>
            <a:off x="4419600" y="2419350"/>
            <a:ext cx="0" cy="152400"/>
          </a:xfrm>
          <a:prstGeom prst="line">
            <a:avLst/>
          </a:prstGeom>
          <a:noFill/>
          <a:ln w="9525">
            <a:solidFill>
              <a:schemeClr val="tx1"/>
            </a:solidFill>
            <a:round/>
            <a:headEnd/>
            <a:tailEnd/>
          </a:ln>
        </p:spPr>
        <p:txBody>
          <a:bodyPr wrap="none" anchor="ctr"/>
          <a:lstStyle/>
          <a:p>
            <a:endParaRPr lang="en-US"/>
          </a:p>
        </p:txBody>
      </p:sp>
      <p:grpSp>
        <p:nvGrpSpPr>
          <p:cNvPr id="9230" name="Group 180"/>
          <p:cNvGrpSpPr>
            <a:grpSpLocks/>
          </p:cNvGrpSpPr>
          <p:nvPr/>
        </p:nvGrpSpPr>
        <p:grpSpPr bwMode="auto">
          <a:xfrm>
            <a:off x="3962400" y="2419350"/>
            <a:ext cx="457200" cy="152400"/>
            <a:chOff x="720" y="2352"/>
            <a:chExt cx="288" cy="96"/>
          </a:xfrm>
        </p:grpSpPr>
        <p:sp>
          <p:nvSpPr>
            <p:cNvPr id="9350" name="Line 18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51" name="Line 18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52" name="Line 18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31" name="Group 184"/>
          <p:cNvGrpSpPr>
            <a:grpSpLocks/>
          </p:cNvGrpSpPr>
          <p:nvPr/>
        </p:nvGrpSpPr>
        <p:grpSpPr bwMode="auto">
          <a:xfrm>
            <a:off x="4495800" y="2419350"/>
            <a:ext cx="457200" cy="152400"/>
            <a:chOff x="720" y="2352"/>
            <a:chExt cx="288" cy="96"/>
          </a:xfrm>
        </p:grpSpPr>
        <p:sp>
          <p:nvSpPr>
            <p:cNvPr id="9347" name="Line 185"/>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48" name="Line 186"/>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49" name="Line 187"/>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32" name="Group 188"/>
          <p:cNvGrpSpPr>
            <a:grpSpLocks/>
          </p:cNvGrpSpPr>
          <p:nvPr/>
        </p:nvGrpSpPr>
        <p:grpSpPr bwMode="auto">
          <a:xfrm>
            <a:off x="5029200" y="2419350"/>
            <a:ext cx="457200" cy="152400"/>
            <a:chOff x="720" y="2352"/>
            <a:chExt cx="288" cy="96"/>
          </a:xfrm>
        </p:grpSpPr>
        <p:sp>
          <p:nvSpPr>
            <p:cNvPr id="9344" name="Line 189"/>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45" name="Line 190"/>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46" name="Line 191"/>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33" name="Text Box 192"/>
          <p:cNvSpPr txBox="1">
            <a:spLocks noChangeArrowheads="1"/>
          </p:cNvSpPr>
          <p:nvPr/>
        </p:nvSpPr>
        <p:spPr bwMode="auto">
          <a:xfrm>
            <a:off x="2362200" y="219075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6</a:t>
            </a:r>
          </a:p>
        </p:txBody>
      </p:sp>
      <p:sp>
        <p:nvSpPr>
          <p:cNvPr id="9234" name="Text Box 193"/>
          <p:cNvSpPr txBox="1">
            <a:spLocks noChangeArrowheads="1"/>
          </p:cNvSpPr>
          <p:nvPr/>
        </p:nvSpPr>
        <p:spPr bwMode="auto">
          <a:xfrm>
            <a:off x="2743200" y="2190750"/>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13</a:t>
            </a:r>
          </a:p>
        </p:txBody>
      </p:sp>
      <p:sp>
        <p:nvSpPr>
          <p:cNvPr id="9235" name="Text Box 194"/>
          <p:cNvSpPr txBox="1">
            <a:spLocks noChangeArrowheads="1"/>
          </p:cNvSpPr>
          <p:nvPr/>
        </p:nvSpPr>
        <p:spPr bwMode="auto">
          <a:xfrm>
            <a:off x="3429000" y="219075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8</a:t>
            </a:r>
          </a:p>
        </p:txBody>
      </p:sp>
      <p:sp>
        <p:nvSpPr>
          <p:cNvPr id="9236" name="Text Box 195"/>
          <p:cNvSpPr txBox="1">
            <a:spLocks noChangeArrowheads="1"/>
          </p:cNvSpPr>
          <p:nvPr/>
        </p:nvSpPr>
        <p:spPr bwMode="auto">
          <a:xfrm>
            <a:off x="3962400" y="219075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5</a:t>
            </a:r>
          </a:p>
        </p:txBody>
      </p:sp>
      <p:sp>
        <p:nvSpPr>
          <p:cNvPr id="9237" name="Text Box 196"/>
          <p:cNvSpPr txBox="1">
            <a:spLocks noChangeArrowheads="1"/>
          </p:cNvSpPr>
          <p:nvPr/>
        </p:nvSpPr>
        <p:spPr bwMode="auto">
          <a:xfrm>
            <a:off x="4495800" y="219075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2</a:t>
            </a:r>
          </a:p>
        </p:txBody>
      </p:sp>
      <p:sp>
        <p:nvSpPr>
          <p:cNvPr id="9238" name="Text Box 197"/>
          <p:cNvSpPr txBox="1">
            <a:spLocks noChangeArrowheads="1"/>
          </p:cNvSpPr>
          <p:nvPr/>
        </p:nvSpPr>
        <p:spPr bwMode="auto">
          <a:xfrm>
            <a:off x="4876800" y="2190750"/>
            <a:ext cx="6858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1</a:t>
            </a:r>
          </a:p>
        </p:txBody>
      </p:sp>
      <p:sp>
        <p:nvSpPr>
          <p:cNvPr id="9239" name="Line 198"/>
          <p:cNvSpPr>
            <a:spLocks noChangeShapeType="1"/>
          </p:cNvSpPr>
          <p:nvPr/>
        </p:nvSpPr>
        <p:spPr bwMode="auto">
          <a:xfrm flipV="1">
            <a:off x="6127750" y="2636838"/>
            <a:ext cx="0" cy="228600"/>
          </a:xfrm>
          <a:prstGeom prst="line">
            <a:avLst/>
          </a:prstGeom>
          <a:noFill/>
          <a:ln w="9525">
            <a:solidFill>
              <a:srgbClr val="FF3300"/>
            </a:solidFill>
            <a:round/>
            <a:headEnd/>
            <a:tailEnd type="triangle" w="med" len="med"/>
          </a:ln>
        </p:spPr>
        <p:txBody>
          <a:bodyPr wrap="none" anchor="ctr"/>
          <a:lstStyle/>
          <a:p>
            <a:endParaRPr lang="en-US"/>
          </a:p>
        </p:txBody>
      </p:sp>
      <p:grpSp>
        <p:nvGrpSpPr>
          <p:cNvPr id="9240" name="Group 199"/>
          <p:cNvGrpSpPr>
            <a:grpSpLocks/>
          </p:cNvGrpSpPr>
          <p:nvPr/>
        </p:nvGrpSpPr>
        <p:grpSpPr bwMode="auto">
          <a:xfrm>
            <a:off x="5562600" y="2419350"/>
            <a:ext cx="457200" cy="152400"/>
            <a:chOff x="720" y="2352"/>
            <a:chExt cx="288" cy="96"/>
          </a:xfrm>
        </p:grpSpPr>
        <p:sp>
          <p:nvSpPr>
            <p:cNvPr id="9341" name="Line 200"/>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42" name="Line 201"/>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43" name="Line 202"/>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41" name="Text Box 203"/>
          <p:cNvSpPr txBox="1">
            <a:spLocks noChangeArrowheads="1"/>
          </p:cNvSpPr>
          <p:nvPr/>
        </p:nvSpPr>
        <p:spPr bwMode="auto">
          <a:xfrm>
            <a:off x="5486400" y="2190750"/>
            <a:ext cx="6096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3</a:t>
            </a:r>
          </a:p>
        </p:txBody>
      </p:sp>
      <p:sp>
        <p:nvSpPr>
          <p:cNvPr id="9242" name="Text Box 204"/>
          <p:cNvSpPr txBox="1">
            <a:spLocks noChangeArrowheads="1"/>
          </p:cNvSpPr>
          <p:nvPr/>
        </p:nvSpPr>
        <p:spPr bwMode="auto">
          <a:xfrm>
            <a:off x="5943600" y="2636838"/>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n</a:t>
            </a:r>
            <a:endParaRPr lang="en-US">
              <a:latin typeface="Arial" pitchFamily="34" charset="0"/>
            </a:endParaRPr>
          </a:p>
        </p:txBody>
      </p:sp>
      <p:sp>
        <p:nvSpPr>
          <p:cNvPr id="9243" name="Line 206"/>
          <p:cNvSpPr>
            <a:spLocks noChangeShapeType="1"/>
          </p:cNvSpPr>
          <p:nvPr/>
        </p:nvSpPr>
        <p:spPr bwMode="auto">
          <a:xfrm>
            <a:off x="2381250" y="5953125"/>
            <a:ext cx="0" cy="152400"/>
          </a:xfrm>
          <a:prstGeom prst="line">
            <a:avLst/>
          </a:prstGeom>
          <a:noFill/>
          <a:ln w="9525">
            <a:solidFill>
              <a:schemeClr val="tx1"/>
            </a:solidFill>
            <a:round/>
            <a:headEnd/>
            <a:tailEnd/>
          </a:ln>
        </p:spPr>
        <p:txBody>
          <a:bodyPr wrap="none" anchor="ctr"/>
          <a:lstStyle/>
          <a:p>
            <a:endParaRPr lang="en-US"/>
          </a:p>
        </p:txBody>
      </p:sp>
      <p:sp>
        <p:nvSpPr>
          <p:cNvPr id="9244" name="Line 207"/>
          <p:cNvSpPr>
            <a:spLocks noChangeShapeType="1"/>
          </p:cNvSpPr>
          <p:nvPr/>
        </p:nvSpPr>
        <p:spPr bwMode="auto">
          <a:xfrm>
            <a:off x="2381250" y="6105525"/>
            <a:ext cx="457200" cy="0"/>
          </a:xfrm>
          <a:prstGeom prst="line">
            <a:avLst/>
          </a:prstGeom>
          <a:noFill/>
          <a:ln w="9525">
            <a:solidFill>
              <a:schemeClr val="tx1"/>
            </a:solidFill>
            <a:round/>
            <a:headEnd/>
            <a:tailEnd/>
          </a:ln>
        </p:spPr>
        <p:txBody>
          <a:bodyPr wrap="none" anchor="ctr"/>
          <a:lstStyle/>
          <a:p>
            <a:endParaRPr lang="en-US"/>
          </a:p>
        </p:txBody>
      </p:sp>
      <p:sp>
        <p:nvSpPr>
          <p:cNvPr id="9245" name="Line 208"/>
          <p:cNvSpPr>
            <a:spLocks noChangeShapeType="1"/>
          </p:cNvSpPr>
          <p:nvPr/>
        </p:nvSpPr>
        <p:spPr bwMode="auto">
          <a:xfrm>
            <a:off x="2838450" y="5953125"/>
            <a:ext cx="0" cy="152400"/>
          </a:xfrm>
          <a:prstGeom prst="line">
            <a:avLst/>
          </a:prstGeom>
          <a:noFill/>
          <a:ln w="9525">
            <a:solidFill>
              <a:schemeClr val="tx1"/>
            </a:solidFill>
            <a:round/>
            <a:headEnd/>
            <a:tailEnd/>
          </a:ln>
        </p:spPr>
        <p:txBody>
          <a:bodyPr wrap="none" anchor="ctr"/>
          <a:lstStyle/>
          <a:p>
            <a:endParaRPr lang="en-US"/>
          </a:p>
        </p:txBody>
      </p:sp>
      <p:grpSp>
        <p:nvGrpSpPr>
          <p:cNvPr id="9246" name="Group 209"/>
          <p:cNvGrpSpPr>
            <a:grpSpLocks/>
          </p:cNvGrpSpPr>
          <p:nvPr/>
        </p:nvGrpSpPr>
        <p:grpSpPr bwMode="auto">
          <a:xfrm>
            <a:off x="2381250" y="5953125"/>
            <a:ext cx="457200" cy="152400"/>
            <a:chOff x="720" y="2352"/>
            <a:chExt cx="288" cy="96"/>
          </a:xfrm>
        </p:grpSpPr>
        <p:sp>
          <p:nvSpPr>
            <p:cNvPr id="9338" name="Line 210"/>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39" name="Line 211"/>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40" name="Line 212"/>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47" name="Group 213"/>
          <p:cNvGrpSpPr>
            <a:grpSpLocks/>
          </p:cNvGrpSpPr>
          <p:nvPr/>
        </p:nvGrpSpPr>
        <p:grpSpPr bwMode="auto">
          <a:xfrm>
            <a:off x="2914650" y="5953125"/>
            <a:ext cx="457200" cy="152400"/>
            <a:chOff x="720" y="2352"/>
            <a:chExt cx="288" cy="96"/>
          </a:xfrm>
        </p:grpSpPr>
        <p:sp>
          <p:nvSpPr>
            <p:cNvPr id="9335" name="Line 214"/>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36" name="Line 215"/>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37" name="Line 216"/>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48" name="Group 217"/>
          <p:cNvGrpSpPr>
            <a:grpSpLocks/>
          </p:cNvGrpSpPr>
          <p:nvPr/>
        </p:nvGrpSpPr>
        <p:grpSpPr bwMode="auto">
          <a:xfrm>
            <a:off x="3448050" y="5953125"/>
            <a:ext cx="457200" cy="152400"/>
            <a:chOff x="720" y="2352"/>
            <a:chExt cx="288" cy="96"/>
          </a:xfrm>
        </p:grpSpPr>
        <p:sp>
          <p:nvSpPr>
            <p:cNvPr id="9332" name="Line 218"/>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33" name="Line 219"/>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34" name="Line 220"/>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49" name="Line 221"/>
          <p:cNvSpPr>
            <a:spLocks noChangeShapeType="1"/>
          </p:cNvSpPr>
          <p:nvPr/>
        </p:nvSpPr>
        <p:spPr bwMode="auto">
          <a:xfrm>
            <a:off x="3981450" y="5953125"/>
            <a:ext cx="0" cy="152400"/>
          </a:xfrm>
          <a:prstGeom prst="line">
            <a:avLst/>
          </a:prstGeom>
          <a:noFill/>
          <a:ln w="9525">
            <a:solidFill>
              <a:schemeClr val="tx1"/>
            </a:solidFill>
            <a:round/>
            <a:headEnd/>
            <a:tailEnd/>
          </a:ln>
        </p:spPr>
        <p:txBody>
          <a:bodyPr wrap="none" anchor="ctr"/>
          <a:lstStyle/>
          <a:p>
            <a:endParaRPr lang="en-US"/>
          </a:p>
        </p:txBody>
      </p:sp>
      <p:sp>
        <p:nvSpPr>
          <p:cNvPr id="9250" name="Line 222"/>
          <p:cNvSpPr>
            <a:spLocks noChangeShapeType="1"/>
          </p:cNvSpPr>
          <p:nvPr/>
        </p:nvSpPr>
        <p:spPr bwMode="auto">
          <a:xfrm>
            <a:off x="3981450" y="6105525"/>
            <a:ext cx="457200" cy="0"/>
          </a:xfrm>
          <a:prstGeom prst="line">
            <a:avLst/>
          </a:prstGeom>
          <a:noFill/>
          <a:ln w="9525">
            <a:solidFill>
              <a:schemeClr val="tx1"/>
            </a:solidFill>
            <a:round/>
            <a:headEnd/>
            <a:tailEnd/>
          </a:ln>
        </p:spPr>
        <p:txBody>
          <a:bodyPr wrap="none" anchor="ctr"/>
          <a:lstStyle/>
          <a:p>
            <a:endParaRPr lang="en-US"/>
          </a:p>
        </p:txBody>
      </p:sp>
      <p:sp>
        <p:nvSpPr>
          <p:cNvPr id="9251" name="Line 223"/>
          <p:cNvSpPr>
            <a:spLocks noChangeShapeType="1"/>
          </p:cNvSpPr>
          <p:nvPr/>
        </p:nvSpPr>
        <p:spPr bwMode="auto">
          <a:xfrm>
            <a:off x="4438650" y="5953125"/>
            <a:ext cx="0" cy="152400"/>
          </a:xfrm>
          <a:prstGeom prst="line">
            <a:avLst/>
          </a:prstGeom>
          <a:noFill/>
          <a:ln w="9525">
            <a:solidFill>
              <a:schemeClr val="tx1"/>
            </a:solidFill>
            <a:round/>
            <a:headEnd/>
            <a:tailEnd/>
          </a:ln>
        </p:spPr>
        <p:txBody>
          <a:bodyPr wrap="none" anchor="ctr"/>
          <a:lstStyle/>
          <a:p>
            <a:endParaRPr lang="en-US"/>
          </a:p>
        </p:txBody>
      </p:sp>
      <p:grpSp>
        <p:nvGrpSpPr>
          <p:cNvPr id="9252" name="Group 224"/>
          <p:cNvGrpSpPr>
            <a:grpSpLocks/>
          </p:cNvGrpSpPr>
          <p:nvPr/>
        </p:nvGrpSpPr>
        <p:grpSpPr bwMode="auto">
          <a:xfrm>
            <a:off x="3981450" y="5953125"/>
            <a:ext cx="457200" cy="152400"/>
            <a:chOff x="720" y="2352"/>
            <a:chExt cx="288" cy="96"/>
          </a:xfrm>
        </p:grpSpPr>
        <p:sp>
          <p:nvSpPr>
            <p:cNvPr id="9329" name="Line 225"/>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30" name="Line 226"/>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31" name="Line 227"/>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53" name="Group 228"/>
          <p:cNvGrpSpPr>
            <a:grpSpLocks/>
          </p:cNvGrpSpPr>
          <p:nvPr/>
        </p:nvGrpSpPr>
        <p:grpSpPr bwMode="auto">
          <a:xfrm>
            <a:off x="4514850" y="5953125"/>
            <a:ext cx="457200" cy="152400"/>
            <a:chOff x="720" y="2352"/>
            <a:chExt cx="288" cy="96"/>
          </a:xfrm>
        </p:grpSpPr>
        <p:sp>
          <p:nvSpPr>
            <p:cNvPr id="9326" name="Line 229"/>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27" name="Line 230"/>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28" name="Line 231"/>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54" name="Group 232"/>
          <p:cNvGrpSpPr>
            <a:grpSpLocks/>
          </p:cNvGrpSpPr>
          <p:nvPr/>
        </p:nvGrpSpPr>
        <p:grpSpPr bwMode="auto">
          <a:xfrm>
            <a:off x="5048250" y="5953125"/>
            <a:ext cx="457200" cy="152400"/>
            <a:chOff x="720" y="2352"/>
            <a:chExt cx="288" cy="96"/>
          </a:xfrm>
        </p:grpSpPr>
        <p:sp>
          <p:nvSpPr>
            <p:cNvPr id="9323" name="Line 233"/>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24" name="Line 234"/>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25" name="Line 235"/>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55" name="Text Box 236"/>
          <p:cNvSpPr txBox="1">
            <a:spLocks noChangeArrowheads="1"/>
          </p:cNvSpPr>
          <p:nvPr/>
        </p:nvSpPr>
        <p:spPr bwMode="auto">
          <a:xfrm>
            <a:off x="2381250" y="5724525"/>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a:t>
            </a:r>
          </a:p>
        </p:txBody>
      </p:sp>
      <p:sp>
        <p:nvSpPr>
          <p:cNvPr id="9256" name="Text Box 237"/>
          <p:cNvSpPr txBox="1">
            <a:spLocks noChangeArrowheads="1"/>
          </p:cNvSpPr>
          <p:nvPr/>
        </p:nvSpPr>
        <p:spPr bwMode="auto">
          <a:xfrm>
            <a:off x="5429250" y="5724525"/>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3</a:t>
            </a:r>
          </a:p>
        </p:txBody>
      </p:sp>
      <p:sp>
        <p:nvSpPr>
          <p:cNvPr id="9257" name="Text Box 238"/>
          <p:cNvSpPr txBox="1">
            <a:spLocks noChangeArrowheads="1"/>
          </p:cNvSpPr>
          <p:nvPr/>
        </p:nvSpPr>
        <p:spPr bwMode="auto">
          <a:xfrm>
            <a:off x="3448050" y="5724525"/>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8</a:t>
            </a:r>
          </a:p>
        </p:txBody>
      </p:sp>
      <p:sp>
        <p:nvSpPr>
          <p:cNvPr id="9258" name="Text Box 239"/>
          <p:cNvSpPr txBox="1">
            <a:spLocks noChangeArrowheads="1"/>
          </p:cNvSpPr>
          <p:nvPr/>
        </p:nvSpPr>
        <p:spPr bwMode="auto">
          <a:xfrm>
            <a:off x="3981450" y="5724525"/>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5</a:t>
            </a:r>
          </a:p>
        </p:txBody>
      </p:sp>
      <p:sp>
        <p:nvSpPr>
          <p:cNvPr id="9259" name="Text Box 240"/>
          <p:cNvSpPr txBox="1">
            <a:spLocks noChangeArrowheads="1"/>
          </p:cNvSpPr>
          <p:nvPr/>
        </p:nvSpPr>
        <p:spPr bwMode="auto">
          <a:xfrm>
            <a:off x="4514850" y="5724525"/>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2</a:t>
            </a:r>
          </a:p>
        </p:txBody>
      </p:sp>
      <p:sp>
        <p:nvSpPr>
          <p:cNvPr id="9260" name="Text Box 241"/>
          <p:cNvSpPr txBox="1">
            <a:spLocks noChangeArrowheads="1"/>
          </p:cNvSpPr>
          <p:nvPr/>
        </p:nvSpPr>
        <p:spPr bwMode="auto">
          <a:xfrm>
            <a:off x="4895850" y="5724525"/>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6</a:t>
            </a:r>
          </a:p>
        </p:txBody>
      </p:sp>
      <p:sp>
        <p:nvSpPr>
          <p:cNvPr id="9261" name="Line 242"/>
          <p:cNvSpPr>
            <a:spLocks noChangeShapeType="1"/>
          </p:cNvSpPr>
          <p:nvPr/>
        </p:nvSpPr>
        <p:spPr bwMode="auto">
          <a:xfrm flipV="1">
            <a:off x="6096000" y="6181725"/>
            <a:ext cx="0" cy="228600"/>
          </a:xfrm>
          <a:prstGeom prst="line">
            <a:avLst/>
          </a:prstGeom>
          <a:noFill/>
          <a:ln w="9525">
            <a:solidFill>
              <a:srgbClr val="FF3300"/>
            </a:solidFill>
            <a:round/>
            <a:headEnd/>
            <a:tailEnd type="triangle" w="med" len="med"/>
          </a:ln>
        </p:spPr>
        <p:txBody>
          <a:bodyPr wrap="none" anchor="ctr"/>
          <a:lstStyle/>
          <a:p>
            <a:endParaRPr lang="en-US"/>
          </a:p>
        </p:txBody>
      </p:sp>
      <p:grpSp>
        <p:nvGrpSpPr>
          <p:cNvPr id="9262" name="Group 243"/>
          <p:cNvGrpSpPr>
            <a:grpSpLocks/>
          </p:cNvGrpSpPr>
          <p:nvPr/>
        </p:nvGrpSpPr>
        <p:grpSpPr bwMode="auto">
          <a:xfrm>
            <a:off x="5581650" y="5953125"/>
            <a:ext cx="457200" cy="152400"/>
            <a:chOff x="720" y="2352"/>
            <a:chExt cx="288" cy="96"/>
          </a:xfrm>
        </p:grpSpPr>
        <p:sp>
          <p:nvSpPr>
            <p:cNvPr id="9320" name="Line 244"/>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21" name="Line 245"/>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22" name="Line 246"/>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63" name="Text Box 247"/>
          <p:cNvSpPr txBox="1">
            <a:spLocks noChangeArrowheads="1"/>
          </p:cNvSpPr>
          <p:nvPr/>
        </p:nvSpPr>
        <p:spPr bwMode="auto">
          <a:xfrm>
            <a:off x="2838450" y="5724525"/>
            <a:ext cx="6096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13</a:t>
            </a:r>
          </a:p>
        </p:txBody>
      </p:sp>
      <p:sp>
        <p:nvSpPr>
          <p:cNvPr id="9264" name="Text Box 248"/>
          <p:cNvSpPr txBox="1">
            <a:spLocks noChangeArrowheads="1"/>
          </p:cNvSpPr>
          <p:nvPr/>
        </p:nvSpPr>
        <p:spPr bwMode="auto">
          <a:xfrm>
            <a:off x="5911850" y="6165850"/>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n</a:t>
            </a:r>
            <a:endParaRPr lang="en-US">
              <a:latin typeface="Arial" pitchFamily="34" charset="0"/>
            </a:endParaRPr>
          </a:p>
        </p:txBody>
      </p:sp>
      <p:sp>
        <p:nvSpPr>
          <p:cNvPr id="9265" name="Line 251"/>
          <p:cNvSpPr>
            <a:spLocks noChangeShapeType="1"/>
          </p:cNvSpPr>
          <p:nvPr/>
        </p:nvSpPr>
        <p:spPr bwMode="auto">
          <a:xfrm>
            <a:off x="4191000" y="6388100"/>
            <a:ext cx="0" cy="228600"/>
          </a:xfrm>
          <a:prstGeom prst="line">
            <a:avLst/>
          </a:prstGeom>
          <a:noFill/>
          <a:ln w="9525">
            <a:solidFill>
              <a:srgbClr val="FF3300"/>
            </a:solidFill>
            <a:round/>
            <a:headEnd/>
            <a:tailEnd/>
          </a:ln>
        </p:spPr>
        <p:txBody>
          <a:bodyPr wrap="none" anchor="ctr"/>
          <a:lstStyle/>
          <a:p>
            <a:endParaRPr lang="en-US"/>
          </a:p>
        </p:txBody>
      </p:sp>
      <p:sp>
        <p:nvSpPr>
          <p:cNvPr id="9266" name="Line 252"/>
          <p:cNvSpPr>
            <a:spLocks noChangeShapeType="1"/>
          </p:cNvSpPr>
          <p:nvPr/>
        </p:nvSpPr>
        <p:spPr bwMode="auto">
          <a:xfrm flipH="1">
            <a:off x="914400" y="6632575"/>
            <a:ext cx="3276600" cy="0"/>
          </a:xfrm>
          <a:prstGeom prst="line">
            <a:avLst/>
          </a:prstGeom>
          <a:noFill/>
          <a:ln w="9525">
            <a:solidFill>
              <a:srgbClr val="FF3300"/>
            </a:solidFill>
            <a:round/>
            <a:headEnd/>
            <a:tailEnd/>
          </a:ln>
        </p:spPr>
        <p:txBody>
          <a:bodyPr wrap="none" anchor="ctr"/>
          <a:lstStyle/>
          <a:p>
            <a:endParaRPr lang="en-US"/>
          </a:p>
        </p:txBody>
      </p:sp>
      <p:sp>
        <p:nvSpPr>
          <p:cNvPr id="9267" name="Line 253"/>
          <p:cNvSpPr>
            <a:spLocks noChangeShapeType="1"/>
          </p:cNvSpPr>
          <p:nvPr/>
        </p:nvSpPr>
        <p:spPr bwMode="auto">
          <a:xfrm flipV="1">
            <a:off x="914400" y="1371600"/>
            <a:ext cx="0" cy="5257800"/>
          </a:xfrm>
          <a:prstGeom prst="line">
            <a:avLst/>
          </a:prstGeom>
          <a:noFill/>
          <a:ln w="9525">
            <a:solidFill>
              <a:srgbClr val="FF3300"/>
            </a:solidFill>
            <a:round/>
            <a:headEnd/>
            <a:tailEnd/>
          </a:ln>
        </p:spPr>
        <p:txBody>
          <a:bodyPr wrap="none" anchor="ctr"/>
          <a:lstStyle/>
          <a:p>
            <a:endParaRPr lang="en-US"/>
          </a:p>
        </p:txBody>
      </p:sp>
      <p:sp>
        <p:nvSpPr>
          <p:cNvPr id="9268" name="Line 259"/>
          <p:cNvSpPr>
            <a:spLocks noChangeShapeType="1"/>
          </p:cNvSpPr>
          <p:nvPr/>
        </p:nvSpPr>
        <p:spPr bwMode="auto">
          <a:xfrm>
            <a:off x="2362200" y="4259263"/>
            <a:ext cx="0" cy="152400"/>
          </a:xfrm>
          <a:prstGeom prst="line">
            <a:avLst/>
          </a:prstGeom>
          <a:noFill/>
          <a:ln w="9525">
            <a:solidFill>
              <a:schemeClr val="tx1"/>
            </a:solidFill>
            <a:round/>
            <a:headEnd/>
            <a:tailEnd/>
          </a:ln>
        </p:spPr>
        <p:txBody>
          <a:bodyPr wrap="none" anchor="ctr"/>
          <a:lstStyle/>
          <a:p>
            <a:endParaRPr lang="en-US"/>
          </a:p>
        </p:txBody>
      </p:sp>
      <p:sp>
        <p:nvSpPr>
          <p:cNvPr id="9269" name="Line 260"/>
          <p:cNvSpPr>
            <a:spLocks noChangeShapeType="1"/>
          </p:cNvSpPr>
          <p:nvPr/>
        </p:nvSpPr>
        <p:spPr bwMode="auto">
          <a:xfrm>
            <a:off x="2362200" y="4411663"/>
            <a:ext cx="457200" cy="0"/>
          </a:xfrm>
          <a:prstGeom prst="line">
            <a:avLst/>
          </a:prstGeom>
          <a:noFill/>
          <a:ln w="9525">
            <a:solidFill>
              <a:schemeClr val="tx1"/>
            </a:solidFill>
            <a:round/>
            <a:headEnd/>
            <a:tailEnd/>
          </a:ln>
        </p:spPr>
        <p:txBody>
          <a:bodyPr wrap="none" anchor="ctr"/>
          <a:lstStyle/>
          <a:p>
            <a:endParaRPr lang="en-US"/>
          </a:p>
        </p:txBody>
      </p:sp>
      <p:sp>
        <p:nvSpPr>
          <p:cNvPr id="9270" name="Line 261"/>
          <p:cNvSpPr>
            <a:spLocks noChangeShapeType="1"/>
          </p:cNvSpPr>
          <p:nvPr/>
        </p:nvSpPr>
        <p:spPr bwMode="auto">
          <a:xfrm>
            <a:off x="2819400" y="4259263"/>
            <a:ext cx="0" cy="152400"/>
          </a:xfrm>
          <a:prstGeom prst="line">
            <a:avLst/>
          </a:prstGeom>
          <a:noFill/>
          <a:ln w="9525">
            <a:solidFill>
              <a:schemeClr val="tx1"/>
            </a:solidFill>
            <a:round/>
            <a:headEnd/>
            <a:tailEnd/>
          </a:ln>
        </p:spPr>
        <p:txBody>
          <a:bodyPr wrap="none" anchor="ctr"/>
          <a:lstStyle/>
          <a:p>
            <a:endParaRPr lang="en-US"/>
          </a:p>
        </p:txBody>
      </p:sp>
      <p:grpSp>
        <p:nvGrpSpPr>
          <p:cNvPr id="9271" name="Group 262"/>
          <p:cNvGrpSpPr>
            <a:grpSpLocks/>
          </p:cNvGrpSpPr>
          <p:nvPr/>
        </p:nvGrpSpPr>
        <p:grpSpPr bwMode="auto">
          <a:xfrm>
            <a:off x="2362200" y="4259263"/>
            <a:ext cx="457200" cy="152400"/>
            <a:chOff x="720" y="2352"/>
            <a:chExt cx="288" cy="96"/>
          </a:xfrm>
        </p:grpSpPr>
        <p:sp>
          <p:nvSpPr>
            <p:cNvPr id="9317" name="Line 263"/>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18" name="Line 264"/>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19" name="Line 265"/>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72" name="Group 266"/>
          <p:cNvGrpSpPr>
            <a:grpSpLocks/>
          </p:cNvGrpSpPr>
          <p:nvPr/>
        </p:nvGrpSpPr>
        <p:grpSpPr bwMode="auto">
          <a:xfrm>
            <a:off x="2895600" y="4259263"/>
            <a:ext cx="457200" cy="152400"/>
            <a:chOff x="720" y="2352"/>
            <a:chExt cx="288" cy="96"/>
          </a:xfrm>
        </p:grpSpPr>
        <p:sp>
          <p:nvSpPr>
            <p:cNvPr id="9314" name="Line 267"/>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15" name="Line 268"/>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16" name="Line 269"/>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73" name="Group 270"/>
          <p:cNvGrpSpPr>
            <a:grpSpLocks/>
          </p:cNvGrpSpPr>
          <p:nvPr/>
        </p:nvGrpSpPr>
        <p:grpSpPr bwMode="auto">
          <a:xfrm>
            <a:off x="3429000" y="4259263"/>
            <a:ext cx="457200" cy="152400"/>
            <a:chOff x="720" y="2352"/>
            <a:chExt cx="288" cy="96"/>
          </a:xfrm>
        </p:grpSpPr>
        <p:sp>
          <p:nvSpPr>
            <p:cNvPr id="9311" name="Line 27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12" name="Line 27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13" name="Line 27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74" name="Line 274"/>
          <p:cNvSpPr>
            <a:spLocks noChangeShapeType="1"/>
          </p:cNvSpPr>
          <p:nvPr/>
        </p:nvSpPr>
        <p:spPr bwMode="auto">
          <a:xfrm>
            <a:off x="3962400" y="4259263"/>
            <a:ext cx="0" cy="152400"/>
          </a:xfrm>
          <a:prstGeom prst="line">
            <a:avLst/>
          </a:prstGeom>
          <a:noFill/>
          <a:ln w="9525">
            <a:solidFill>
              <a:schemeClr val="tx1"/>
            </a:solidFill>
            <a:round/>
            <a:headEnd/>
            <a:tailEnd/>
          </a:ln>
        </p:spPr>
        <p:txBody>
          <a:bodyPr wrap="none" anchor="ctr"/>
          <a:lstStyle/>
          <a:p>
            <a:endParaRPr lang="en-US"/>
          </a:p>
        </p:txBody>
      </p:sp>
      <p:sp>
        <p:nvSpPr>
          <p:cNvPr id="9275" name="Line 275"/>
          <p:cNvSpPr>
            <a:spLocks noChangeShapeType="1"/>
          </p:cNvSpPr>
          <p:nvPr/>
        </p:nvSpPr>
        <p:spPr bwMode="auto">
          <a:xfrm>
            <a:off x="3962400" y="4411663"/>
            <a:ext cx="457200" cy="0"/>
          </a:xfrm>
          <a:prstGeom prst="line">
            <a:avLst/>
          </a:prstGeom>
          <a:noFill/>
          <a:ln w="9525">
            <a:solidFill>
              <a:schemeClr val="tx1"/>
            </a:solidFill>
            <a:round/>
            <a:headEnd/>
            <a:tailEnd/>
          </a:ln>
        </p:spPr>
        <p:txBody>
          <a:bodyPr wrap="none" anchor="ctr"/>
          <a:lstStyle/>
          <a:p>
            <a:endParaRPr lang="en-US"/>
          </a:p>
        </p:txBody>
      </p:sp>
      <p:sp>
        <p:nvSpPr>
          <p:cNvPr id="9276" name="Line 276"/>
          <p:cNvSpPr>
            <a:spLocks noChangeShapeType="1"/>
          </p:cNvSpPr>
          <p:nvPr/>
        </p:nvSpPr>
        <p:spPr bwMode="auto">
          <a:xfrm>
            <a:off x="4419600" y="4259263"/>
            <a:ext cx="0" cy="152400"/>
          </a:xfrm>
          <a:prstGeom prst="line">
            <a:avLst/>
          </a:prstGeom>
          <a:noFill/>
          <a:ln w="9525">
            <a:solidFill>
              <a:schemeClr val="tx1"/>
            </a:solidFill>
            <a:round/>
            <a:headEnd/>
            <a:tailEnd/>
          </a:ln>
        </p:spPr>
        <p:txBody>
          <a:bodyPr wrap="none" anchor="ctr"/>
          <a:lstStyle/>
          <a:p>
            <a:endParaRPr lang="en-US"/>
          </a:p>
        </p:txBody>
      </p:sp>
      <p:grpSp>
        <p:nvGrpSpPr>
          <p:cNvPr id="9277" name="Group 277"/>
          <p:cNvGrpSpPr>
            <a:grpSpLocks/>
          </p:cNvGrpSpPr>
          <p:nvPr/>
        </p:nvGrpSpPr>
        <p:grpSpPr bwMode="auto">
          <a:xfrm>
            <a:off x="3962400" y="4259263"/>
            <a:ext cx="457200" cy="152400"/>
            <a:chOff x="720" y="2352"/>
            <a:chExt cx="288" cy="96"/>
          </a:xfrm>
        </p:grpSpPr>
        <p:sp>
          <p:nvSpPr>
            <p:cNvPr id="9308" name="Line 278"/>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09" name="Line 279"/>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10" name="Line 280"/>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78" name="Group 281"/>
          <p:cNvGrpSpPr>
            <a:grpSpLocks/>
          </p:cNvGrpSpPr>
          <p:nvPr/>
        </p:nvGrpSpPr>
        <p:grpSpPr bwMode="auto">
          <a:xfrm>
            <a:off x="4495800" y="4259263"/>
            <a:ext cx="457200" cy="152400"/>
            <a:chOff x="720" y="2352"/>
            <a:chExt cx="288" cy="96"/>
          </a:xfrm>
        </p:grpSpPr>
        <p:sp>
          <p:nvSpPr>
            <p:cNvPr id="9305" name="Line 282"/>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06" name="Line 283"/>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07" name="Line 284"/>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9279" name="Group 285"/>
          <p:cNvGrpSpPr>
            <a:grpSpLocks/>
          </p:cNvGrpSpPr>
          <p:nvPr/>
        </p:nvGrpSpPr>
        <p:grpSpPr bwMode="auto">
          <a:xfrm>
            <a:off x="5029200" y="4259263"/>
            <a:ext cx="457200" cy="152400"/>
            <a:chOff x="720" y="2352"/>
            <a:chExt cx="288" cy="96"/>
          </a:xfrm>
        </p:grpSpPr>
        <p:sp>
          <p:nvSpPr>
            <p:cNvPr id="9302" name="Line 286"/>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03" name="Line 287"/>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04" name="Line 288"/>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80" name="Text Box 289"/>
          <p:cNvSpPr txBox="1">
            <a:spLocks noChangeArrowheads="1"/>
          </p:cNvSpPr>
          <p:nvPr/>
        </p:nvSpPr>
        <p:spPr bwMode="auto">
          <a:xfrm>
            <a:off x="2362200" y="4030663"/>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1</a:t>
            </a:r>
          </a:p>
        </p:txBody>
      </p:sp>
      <p:sp>
        <p:nvSpPr>
          <p:cNvPr id="9281" name="Text Box 290"/>
          <p:cNvSpPr txBox="1">
            <a:spLocks noChangeArrowheads="1"/>
          </p:cNvSpPr>
          <p:nvPr/>
        </p:nvSpPr>
        <p:spPr bwMode="auto">
          <a:xfrm>
            <a:off x="5410200" y="4030663"/>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3</a:t>
            </a:r>
          </a:p>
        </p:txBody>
      </p:sp>
      <p:sp>
        <p:nvSpPr>
          <p:cNvPr id="9282" name="Text Box 291"/>
          <p:cNvSpPr txBox="1">
            <a:spLocks noChangeArrowheads="1"/>
          </p:cNvSpPr>
          <p:nvPr/>
        </p:nvSpPr>
        <p:spPr bwMode="auto">
          <a:xfrm>
            <a:off x="3429000" y="4030663"/>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8</a:t>
            </a:r>
          </a:p>
        </p:txBody>
      </p:sp>
      <p:sp>
        <p:nvSpPr>
          <p:cNvPr id="9283" name="Text Box 292"/>
          <p:cNvSpPr txBox="1">
            <a:spLocks noChangeArrowheads="1"/>
          </p:cNvSpPr>
          <p:nvPr/>
        </p:nvSpPr>
        <p:spPr bwMode="auto">
          <a:xfrm>
            <a:off x="3962400" y="4030663"/>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5</a:t>
            </a:r>
          </a:p>
        </p:txBody>
      </p:sp>
      <p:sp>
        <p:nvSpPr>
          <p:cNvPr id="9284" name="Text Box 293"/>
          <p:cNvSpPr txBox="1">
            <a:spLocks noChangeArrowheads="1"/>
          </p:cNvSpPr>
          <p:nvPr/>
        </p:nvSpPr>
        <p:spPr bwMode="auto">
          <a:xfrm>
            <a:off x="4495800" y="4030663"/>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2</a:t>
            </a:r>
          </a:p>
        </p:txBody>
      </p:sp>
      <p:sp>
        <p:nvSpPr>
          <p:cNvPr id="9285" name="Text Box 294"/>
          <p:cNvSpPr txBox="1">
            <a:spLocks noChangeArrowheads="1"/>
          </p:cNvSpPr>
          <p:nvPr/>
        </p:nvSpPr>
        <p:spPr bwMode="auto">
          <a:xfrm>
            <a:off x="4876800" y="4030663"/>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6</a:t>
            </a:r>
          </a:p>
        </p:txBody>
      </p:sp>
      <p:sp>
        <p:nvSpPr>
          <p:cNvPr id="9286" name="Line 295"/>
          <p:cNvSpPr>
            <a:spLocks noChangeShapeType="1"/>
          </p:cNvSpPr>
          <p:nvPr/>
        </p:nvSpPr>
        <p:spPr bwMode="auto">
          <a:xfrm flipV="1">
            <a:off x="6127750" y="4476750"/>
            <a:ext cx="0" cy="228600"/>
          </a:xfrm>
          <a:prstGeom prst="line">
            <a:avLst/>
          </a:prstGeom>
          <a:noFill/>
          <a:ln w="9525">
            <a:solidFill>
              <a:srgbClr val="FF3300"/>
            </a:solidFill>
            <a:round/>
            <a:headEnd/>
            <a:tailEnd type="triangle" w="med" len="med"/>
          </a:ln>
        </p:spPr>
        <p:txBody>
          <a:bodyPr wrap="none" anchor="ctr"/>
          <a:lstStyle/>
          <a:p>
            <a:endParaRPr lang="en-US"/>
          </a:p>
        </p:txBody>
      </p:sp>
      <p:grpSp>
        <p:nvGrpSpPr>
          <p:cNvPr id="9287" name="Group 296"/>
          <p:cNvGrpSpPr>
            <a:grpSpLocks/>
          </p:cNvGrpSpPr>
          <p:nvPr/>
        </p:nvGrpSpPr>
        <p:grpSpPr bwMode="auto">
          <a:xfrm>
            <a:off x="5562600" y="4259263"/>
            <a:ext cx="457200" cy="152400"/>
            <a:chOff x="720" y="2352"/>
            <a:chExt cx="288" cy="96"/>
          </a:xfrm>
        </p:grpSpPr>
        <p:sp>
          <p:nvSpPr>
            <p:cNvPr id="9299" name="Line 297"/>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9300" name="Line 298"/>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9301" name="Line 299"/>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9288" name="Text Box 300"/>
          <p:cNvSpPr txBox="1">
            <a:spLocks noChangeArrowheads="1"/>
          </p:cNvSpPr>
          <p:nvPr/>
        </p:nvSpPr>
        <p:spPr bwMode="auto">
          <a:xfrm>
            <a:off x="2819400" y="4030663"/>
            <a:ext cx="6096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13</a:t>
            </a:r>
          </a:p>
        </p:txBody>
      </p:sp>
      <p:sp>
        <p:nvSpPr>
          <p:cNvPr id="9289" name="Text Box 301"/>
          <p:cNvSpPr txBox="1">
            <a:spLocks noChangeArrowheads="1"/>
          </p:cNvSpPr>
          <p:nvPr/>
        </p:nvSpPr>
        <p:spPr bwMode="auto">
          <a:xfrm>
            <a:off x="5943600" y="4476750"/>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n</a:t>
            </a:r>
            <a:endParaRPr lang="en-US">
              <a:latin typeface="Arial" pitchFamily="34" charset="0"/>
            </a:endParaRPr>
          </a:p>
        </p:txBody>
      </p:sp>
      <p:sp>
        <p:nvSpPr>
          <p:cNvPr id="9290" name="Line 302"/>
          <p:cNvSpPr>
            <a:spLocks noChangeShapeType="1"/>
          </p:cNvSpPr>
          <p:nvPr/>
        </p:nvSpPr>
        <p:spPr bwMode="auto">
          <a:xfrm>
            <a:off x="2590800" y="3886200"/>
            <a:ext cx="0" cy="152400"/>
          </a:xfrm>
          <a:prstGeom prst="line">
            <a:avLst/>
          </a:prstGeom>
          <a:noFill/>
          <a:ln w="9525">
            <a:solidFill>
              <a:srgbClr val="FF3300"/>
            </a:solidFill>
            <a:round/>
            <a:headEnd/>
            <a:tailEnd type="triangle" w="med" len="med"/>
          </a:ln>
        </p:spPr>
        <p:txBody>
          <a:bodyPr wrap="none" anchor="ctr"/>
          <a:lstStyle/>
          <a:p>
            <a:endParaRPr lang="en-US"/>
          </a:p>
        </p:txBody>
      </p:sp>
      <p:sp>
        <p:nvSpPr>
          <p:cNvPr id="9291" name="Line 303"/>
          <p:cNvSpPr>
            <a:spLocks noChangeShapeType="1"/>
          </p:cNvSpPr>
          <p:nvPr/>
        </p:nvSpPr>
        <p:spPr bwMode="auto">
          <a:xfrm>
            <a:off x="5257800" y="3886200"/>
            <a:ext cx="0" cy="152400"/>
          </a:xfrm>
          <a:prstGeom prst="line">
            <a:avLst/>
          </a:prstGeom>
          <a:noFill/>
          <a:ln w="9525">
            <a:solidFill>
              <a:srgbClr val="FF3300"/>
            </a:solidFill>
            <a:round/>
            <a:headEnd/>
            <a:tailEnd type="triangle" w="med" len="med"/>
          </a:ln>
        </p:spPr>
        <p:txBody>
          <a:bodyPr wrap="none" anchor="ctr"/>
          <a:lstStyle/>
          <a:p>
            <a:endParaRPr lang="en-US"/>
          </a:p>
        </p:txBody>
      </p:sp>
      <p:sp>
        <p:nvSpPr>
          <p:cNvPr id="9292" name="Line 304"/>
          <p:cNvSpPr>
            <a:spLocks noChangeShapeType="1"/>
          </p:cNvSpPr>
          <p:nvPr/>
        </p:nvSpPr>
        <p:spPr bwMode="auto">
          <a:xfrm>
            <a:off x="2590800" y="3886200"/>
            <a:ext cx="2667000" cy="0"/>
          </a:xfrm>
          <a:prstGeom prst="line">
            <a:avLst/>
          </a:prstGeom>
          <a:noFill/>
          <a:ln w="9525">
            <a:solidFill>
              <a:srgbClr val="FF3300"/>
            </a:solidFill>
            <a:round/>
            <a:headEnd/>
            <a:tailEnd/>
          </a:ln>
        </p:spPr>
        <p:txBody>
          <a:bodyPr wrap="none" anchor="ctr"/>
          <a:lstStyle/>
          <a:p>
            <a:endParaRPr lang="en-US"/>
          </a:p>
        </p:txBody>
      </p:sp>
      <p:sp>
        <p:nvSpPr>
          <p:cNvPr id="9293" name="Line 305"/>
          <p:cNvSpPr>
            <a:spLocks noChangeShapeType="1"/>
          </p:cNvSpPr>
          <p:nvPr/>
        </p:nvSpPr>
        <p:spPr bwMode="auto">
          <a:xfrm>
            <a:off x="4191000" y="1371600"/>
            <a:ext cx="0" cy="228600"/>
          </a:xfrm>
          <a:prstGeom prst="line">
            <a:avLst/>
          </a:prstGeom>
          <a:noFill/>
          <a:ln w="9525">
            <a:solidFill>
              <a:srgbClr val="FF3300"/>
            </a:solidFill>
            <a:round/>
            <a:headEnd/>
            <a:tailEnd type="triangle" w="med" len="med"/>
          </a:ln>
        </p:spPr>
        <p:txBody>
          <a:bodyPr wrap="none" anchor="ctr"/>
          <a:lstStyle/>
          <a:p>
            <a:endParaRPr lang="en-US"/>
          </a:p>
        </p:txBody>
      </p:sp>
      <p:sp>
        <p:nvSpPr>
          <p:cNvPr id="9294" name="Line 306"/>
          <p:cNvSpPr>
            <a:spLocks noChangeShapeType="1"/>
          </p:cNvSpPr>
          <p:nvPr/>
        </p:nvSpPr>
        <p:spPr bwMode="auto">
          <a:xfrm flipH="1">
            <a:off x="914400" y="1371600"/>
            <a:ext cx="3276600" cy="0"/>
          </a:xfrm>
          <a:prstGeom prst="line">
            <a:avLst/>
          </a:prstGeom>
          <a:noFill/>
          <a:ln w="9525">
            <a:solidFill>
              <a:srgbClr val="FF3300"/>
            </a:solidFill>
            <a:round/>
            <a:headEnd/>
            <a:tailEnd/>
          </a:ln>
        </p:spPr>
        <p:txBody>
          <a:bodyPr wrap="none" anchor="ctr"/>
          <a:lstStyle/>
          <a:p>
            <a:endParaRPr lang="en-US"/>
          </a:p>
        </p:txBody>
      </p:sp>
      <p:sp>
        <p:nvSpPr>
          <p:cNvPr id="9295" name="Text Box 307"/>
          <p:cNvSpPr txBox="1">
            <a:spLocks noChangeArrowheads="1"/>
          </p:cNvSpPr>
          <p:nvPr/>
        </p:nvSpPr>
        <p:spPr bwMode="auto">
          <a:xfrm>
            <a:off x="1816100" y="2695575"/>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first</a:t>
            </a:r>
            <a:endParaRPr lang="en-US">
              <a:latin typeface="Arial" pitchFamily="34" charset="0"/>
            </a:endParaRPr>
          </a:p>
        </p:txBody>
      </p:sp>
      <p:sp>
        <p:nvSpPr>
          <p:cNvPr id="9296" name="Line 308"/>
          <p:cNvSpPr>
            <a:spLocks noChangeShapeType="1"/>
          </p:cNvSpPr>
          <p:nvPr/>
        </p:nvSpPr>
        <p:spPr bwMode="auto">
          <a:xfrm flipV="1">
            <a:off x="2514600" y="2667000"/>
            <a:ext cx="0" cy="228600"/>
          </a:xfrm>
          <a:prstGeom prst="line">
            <a:avLst/>
          </a:prstGeom>
          <a:noFill/>
          <a:ln w="9525">
            <a:solidFill>
              <a:srgbClr val="FF3300"/>
            </a:solidFill>
            <a:round/>
            <a:headEnd/>
            <a:tailEnd type="triangle" w="med" len="med"/>
          </a:ln>
        </p:spPr>
        <p:txBody>
          <a:bodyPr wrap="none" anchor="ctr"/>
          <a:lstStyle/>
          <a:p>
            <a:endParaRPr lang="en-US"/>
          </a:p>
        </p:txBody>
      </p:sp>
      <p:sp>
        <p:nvSpPr>
          <p:cNvPr id="9297" name="Text Box 309"/>
          <p:cNvSpPr txBox="1">
            <a:spLocks noChangeArrowheads="1"/>
          </p:cNvSpPr>
          <p:nvPr/>
        </p:nvSpPr>
        <p:spPr bwMode="auto">
          <a:xfrm>
            <a:off x="2444750" y="6149975"/>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first</a:t>
            </a:r>
            <a:endParaRPr lang="en-US">
              <a:latin typeface="Arial" pitchFamily="34" charset="0"/>
            </a:endParaRPr>
          </a:p>
        </p:txBody>
      </p:sp>
      <p:sp>
        <p:nvSpPr>
          <p:cNvPr id="9298" name="Line 310"/>
          <p:cNvSpPr>
            <a:spLocks noChangeShapeType="1"/>
          </p:cNvSpPr>
          <p:nvPr/>
        </p:nvSpPr>
        <p:spPr bwMode="auto">
          <a:xfrm flipV="1">
            <a:off x="3143250" y="6153150"/>
            <a:ext cx="0" cy="228600"/>
          </a:xfrm>
          <a:prstGeom prst="line">
            <a:avLst/>
          </a:prstGeom>
          <a:noFill/>
          <a:ln w="9525">
            <a:solidFill>
              <a:srgbClr val="FF3300"/>
            </a:solidFill>
            <a:round/>
            <a:headEnd/>
            <a:tailEnd type="triangle" w="med" len="med"/>
          </a:ln>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4C94F01C-0913-4444-ADE0-550799612583}" type="slidenum">
              <a:rPr lang="en-US" smtClean="0"/>
              <a:pPr>
                <a:defRPr/>
              </a:pPr>
              <a:t>6</a:t>
            </a:fld>
            <a:endParaRPr lang="en-US" dirty="0"/>
          </a:p>
        </p:txBody>
      </p:sp>
      <p:sp>
        <p:nvSpPr>
          <p:cNvPr id="16387" name="Rectangle 2"/>
          <p:cNvSpPr>
            <a:spLocks noGrp="1" noChangeArrowheads="1"/>
          </p:cNvSpPr>
          <p:nvPr>
            <p:ph type="title"/>
          </p:nvPr>
        </p:nvSpPr>
        <p:spPr>
          <a:xfrm>
            <a:off x="1173163" y="228600"/>
            <a:ext cx="7772400" cy="1143000"/>
          </a:xfrm>
        </p:spPr>
        <p:txBody>
          <a:bodyPr/>
          <a:lstStyle/>
          <a:p>
            <a:r>
              <a:rPr lang="en-US"/>
              <a:t>Selection Sort (cont’d)</a:t>
            </a:r>
          </a:p>
        </p:txBody>
      </p:sp>
      <p:sp>
        <p:nvSpPr>
          <p:cNvPr id="8196" name="Text Box 4"/>
          <p:cNvSpPr txBox="1">
            <a:spLocks noChangeArrowheads="1"/>
          </p:cNvSpPr>
          <p:nvPr/>
        </p:nvSpPr>
        <p:spPr bwMode="auto">
          <a:xfrm>
            <a:off x="1219200" y="1233488"/>
            <a:ext cx="7315200" cy="5540375"/>
          </a:xfrm>
          <a:prstGeom prst="rect">
            <a:avLst/>
          </a:prstGeom>
          <a:noFill/>
          <a:ln w="9525">
            <a:noFill/>
            <a:miter lim="800000"/>
            <a:headEnd/>
            <a:tailEnd/>
          </a:ln>
        </p:spPr>
        <p:txBody>
          <a:bodyPr>
            <a:spAutoFit/>
          </a:bodyPr>
          <a:lstStyle/>
          <a:p>
            <a:pPr eaLnBrk="0" hangingPunct="0">
              <a:defRPr/>
            </a:pPr>
            <a:r>
              <a:rPr lang="en-US" sz="2200" dirty="0">
                <a:solidFill>
                  <a:schemeClr val="tx2">
                    <a:lumMod val="60000"/>
                    <a:lumOff val="40000"/>
                  </a:schemeClr>
                </a:solidFill>
                <a:cs typeface="Times New Roman" pitchFamily="18" charset="0"/>
              </a:rPr>
              <a:t>public static void </a:t>
            </a:r>
            <a:r>
              <a:rPr lang="en-US" sz="2200" dirty="0">
                <a:cs typeface="Times New Roman" pitchFamily="18" charset="0"/>
              </a:rPr>
              <a:t>sort (String[] list)</a:t>
            </a:r>
          </a:p>
          <a:p>
            <a:pPr eaLnBrk="0" hangingPunct="0">
              <a:defRPr/>
            </a:pPr>
            <a:r>
              <a:rPr lang="en-US" sz="2200" dirty="0">
                <a:cs typeface="Times New Roman" pitchFamily="18" charset="0"/>
              </a:rPr>
              <a:t>{</a:t>
            </a:r>
          </a:p>
          <a:p>
            <a:pPr eaLnBrk="0" hangingPunct="0">
              <a:defRPr/>
            </a:pPr>
            <a:r>
              <a:rPr lang="en-US" sz="2200" dirty="0">
                <a:cs typeface="Times New Roman" pitchFamily="18" charset="0"/>
              </a:rPr>
              <a:t>   </a:t>
            </a:r>
            <a:r>
              <a:rPr lang="en-US" sz="2200" dirty="0">
                <a:solidFill>
                  <a:schemeClr val="tx2">
                    <a:lumMod val="60000"/>
                    <a:lumOff val="40000"/>
                  </a:schemeClr>
                </a:solidFill>
                <a:cs typeface="Times New Roman" pitchFamily="18" charset="0"/>
              </a:rPr>
              <a:t>for</a:t>
            </a:r>
            <a:r>
              <a:rPr lang="en-US" sz="2200" dirty="0">
                <a:cs typeface="Times New Roman" pitchFamily="18" charset="0"/>
              </a:rPr>
              <a:t> (</a:t>
            </a:r>
            <a:r>
              <a:rPr lang="en-US" sz="2200" dirty="0" err="1">
                <a:solidFill>
                  <a:schemeClr val="tx2">
                    <a:lumMod val="60000"/>
                    <a:lumOff val="40000"/>
                  </a:schemeClr>
                </a:solidFill>
                <a:cs typeface="Times New Roman" pitchFamily="18" charset="0"/>
              </a:rPr>
              <a:t>int</a:t>
            </a:r>
            <a:r>
              <a:rPr lang="en-US" sz="2200" dirty="0">
                <a:cs typeface="Times New Roman" pitchFamily="18" charset="0"/>
              </a:rPr>
              <a:t> outer = 0; outer &lt; </a:t>
            </a:r>
            <a:r>
              <a:rPr lang="en-US" sz="2200" dirty="0" err="1">
                <a:cs typeface="Times New Roman" pitchFamily="18" charset="0"/>
              </a:rPr>
              <a:t>list.length</a:t>
            </a:r>
            <a:r>
              <a:rPr lang="en-US" sz="2200" dirty="0">
                <a:cs typeface="Times New Roman" pitchFamily="18" charset="0"/>
              </a:rPr>
              <a:t> - 1; outer++)</a:t>
            </a:r>
          </a:p>
          <a:p>
            <a:pPr eaLnBrk="0" hangingPunct="0">
              <a:defRPr/>
            </a:pPr>
            <a:r>
              <a:rPr lang="en-US" sz="2200" dirty="0">
                <a:cs typeface="Times New Roman" pitchFamily="18" charset="0"/>
              </a:rPr>
              <a:t>   {</a:t>
            </a:r>
          </a:p>
          <a:p>
            <a:pPr eaLnBrk="0" hangingPunct="0">
              <a:defRPr/>
            </a:pPr>
            <a:r>
              <a:rPr lang="en-US" sz="2200" dirty="0">
                <a:cs typeface="Times New Roman" pitchFamily="18" charset="0"/>
              </a:rPr>
              <a:t>       </a:t>
            </a:r>
            <a:r>
              <a:rPr lang="en-US" sz="2200" dirty="0" err="1">
                <a:solidFill>
                  <a:schemeClr val="tx2">
                    <a:lumMod val="60000"/>
                    <a:lumOff val="40000"/>
                  </a:schemeClr>
                </a:solidFill>
                <a:cs typeface="Times New Roman" pitchFamily="18" charset="0"/>
              </a:rPr>
              <a:t>int</a:t>
            </a:r>
            <a:r>
              <a:rPr lang="en-US" sz="2200" dirty="0">
                <a:cs typeface="Times New Roman" pitchFamily="18" charset="0"/>
              </a:rPr>
              <a:t> smallest = outer;</a:t>
            </a:r>
          </a:p>
          <a:p>
            <a:pPr eaLnBrk="0" hangingPunct="0">
              <a:defRPr/>
            </a:pPr>
            <a:r>
              <a:rPr lang="en-US" sz="2200" dirty="0">
                <a:cs typeface="Times New Roman" pitchFamily="18" charset="0"/>
              </a:rPr>
              <a:t>       </a:t>
            </a:r>
            <a:r>
              <a:rPr lang="en-US" sz="2200" dirty="0">
                <a:solidFill>
                  <a:schemeClr val="tx2">
                    <a:lumMod val="60000"/>
                    <a:lumOff val="40000"/>
                  </a:schemeClr>
                </a:solidFill>
                <a:cs typeface="Times New Roman" pitchFamily="18" charset="0"/>
              </a:rPr>
              <a:t>for</a:t>
            </a:r>
            <a:r>
              <a:rPr lang="en-US" sz="2200" dirty="0">
                <a:cs typeface="Times New Roman" pitchFamily="18" charset="0"/>
              </a:rPr>
              <a:t> (</a:t>
            </a:r>
            <a:r>
              <a:rPr lang="en-US" sz="2200" dirty="0" err="1">
                <a:solidFill>
                  <a:schemeClr val="tx2">
                    <a:lumMod val="60000"/>
                    <a:lumOff val="40000"/>
                  </a:schemeClr>
                </a:solidFill>
                <a:cs typeface="Times New Roman" pitchFamily="18" charset="0"/>
              </a:rPr>
              <a:t>int</a:t>
            </a:r>
            <a:r>
              <a:rPr lang="en-US" sz="2200" dirty="0">
                <a:cs typeface="Times New Roman" pitchFamily="18" charset="0"/>
              </a:rPr>
              <a:t> inner = outer + 1; inner &lt; </a:t>
            </a:r>
            <a:r>
              <a:rPr lang="en-US" sz="2200" dirty="0" err="1">
                <a:cs typeface="Times New Roman" pitchFamily="18" charset="0"/>
              </a:rPr>
              <a:t>list.length</a:t>
            </a:r>
            <a:r>
              <a:rPr lang="en-US" sz="2200" dirty="0">
                <a:cs typeface="Times New Roman" pitchFamily="18" charset="0"/>
              </a:rPr>
              <a:t>; inner++) </a:t>
            </a:r>
          </a:p>
          <a:p>
            <a:pPr eaLnBrk="0" hangingPunct="0">
              <a:defRPr/>
            </a:pPr>
            <a:r>
              <a:rPr lang="en-US" sz="2200" dirty="0">
                <a:cs typeface="Times New Roman" pitchFamily="18" charset="0"/>
              </a:rPr>
              <a:t>           </a:t>
            </a:r>
            <a:r>
              <a:rPr lang="en-US" sz="2200" dirty="0">
                <a:solidFill>
                  <a:schemeClr val="tx2">
                    <a:lumMod val="60000"/>
                    <a:lumOff val="40000"/>
                  </a:schemeClr>
                </a:solidFill>
                <a:cs typeface="Times New Roman" pitchFamily="18" charset="0"/>
              </a:rPr>
              <a:t>if</a:t>
            </a:r>
            <a:r>
              <a:rPr lang="en-US" sz="2200" dirty="0">
                <a:cs typeface="Times New Roman" pitchFamily="18" charset="0"/>
              </a:rPr>
              <a:t> (list[inner] &lt; list[smallest])</a:t>
            </a:r>
          </a:p>
          <a:p>
            <a:pPr eaLnBrk="0" hangingPunct="0">
              <a:defRPr/>
            </a:pPr>
            <a:r>
              <a:rPr lang="en-US" sz="2200" dirty="0">
                <a:cs typeface="Times New Roman" pitchFamily="18" charset="0"/>
              </a:rPr>
              <a:t>               smallest = inner;</a:t>
            </a:r>
          </a:p>
          <a:p>
            <a:pPr eaLnBrk="0" hangingPunct="0">
              <a:defRPr/>
            </a:pPr>
            <a:r>
              <a:rPr lang="en-US" sz="2200" dirty="0">
                <a:cs typeface="Times New Roman" pitchFamily="18" charset="0"/>
              </a:rPr>
              <a:t>       </a:t>
            </a:r>
            <a:r>
              <a:rPr lang="en-US" sz="2200" dirty="0">
                <a:solidFill>
                  <a:schemeClr val="tx2">
                    <a:lumMod val="60000"/>
                    <a:lumOff val="40000"/>
                  </a:schemeClr>
                </a:solidFill>
                <a:cs typeface="Times New Roman" pitchFamily="18" charset="0"/>
              </a:rPr>
              <a:t>if</a:t>
            </a:r>
            <a:r>
              <a:rPr lang="en-US" sz="2200" dirty="0">
                <a:cs typeface="Times New Roman" pitchFamily="18" charset="0"/>
              </a:rPr>
              <a:t> (smallest != outer)</a:t>
            </a:r>
          </a:p>
          <a:p>
            <a:pPr eaLnBrk="0" hangingPunct="0">
              <a:defRPr/>
            </a:pPr>
            <a:r>
              <a:rPr lang="en-US" sz="2200" dirty="0">
                <a:cs typeface="Times New Roman" pitchFamily="18" charset="0"/>
              </a:rPr>
              <a:t>       {</a:t>
            </a:r>
          </a:p>
          <a:p>
            <a:pPr eaLnBrk="0" hangingPunct="0">
              <a:defRPr/>
            </a:pPr>
            <a:r>
              <a:rPr lang="en-US" sz="2200" b="1" dirty="0">
                <a:cs typeface="Times New Roman" pitchFamily="18" charset="0"/>
              </a:rPr>
              <a:t>           String temp = list[smallest];	</a:t>
            </a:r>
          </a:p>
          <a:p>
            <a:pPr eaLnBrk="0" hangingPunct="0">
              <a:defRPr/>
            </a:pPr>
            <a:r>
              <a:rPr lang="en-US" sz="2200" b="1" dirty="0">
                <a:cs typeface="Times New Roman" pitchFamily="18" charset="0"/>
              </a:rPr>
              <a:t>           list[smallest] = list[outer];</a:t>
            </a:r>
          </a:p>
          <a:p>
            <a:pPr eaLnBrk="0" hangingPunct="0">
              <a:defRPr/>
            </a:pPr>
            <a:r>
              <a:rPr lang="en-US" sz="2200" b="1" dirty="0">
                <a:cs typeface="Times New Roman" pitchFamily="18" charset="0"/>
              </a:rPr>
              <a:t>           list[outer] = temp;</a:t>
            </a:r>
          </a:p>
          <a:p>
            <a:pPr eaLnBrk="0" hangingPunct="0">
              <a:defRPr/>
            </a:pPr>
            <a:r>
              <a:rPr lang="en-US" sz="2200" b="1" dirty="0">
                <a:cs typeface="Times New Roman" pitchFamily="18" charset="0"/>
              </a:rPr>
              <a:t>       }</a:t>
            </a:r>
          </a:p>
          <a:p>
            <a:pPr eaLnBrk="0" hangingPunct="0">
              <a:defRPr/>
            </a:pPr>
            <a:r>
              <a:rPr lang="en-US" sz="2200" dirty="0">
                <a:cs typeface="Times New Roman" pitchFamily="18" charset="0"/>
              </a:rPr>
              <a:t>   }</a:t>
            </a:r>
          </a:p>
          <a:p>
            <a:pPr eaLnBrk="0" hangingPunct="0">
              <a:defRPr/>
            </a:pPr>
            <a:r>
              <a:rPr lang="en-US" sz="2200" dirty="0">
                <a:cs typeface="Times New Roman" pitchFamily="18" charset="0"/>
              </a:rPr>
              <a:t>}</a:t>
            </a:r>
            <a:r>
              <a:rPr lang="en-US" dirty="0">
                <a:cs typeface="+mn-cs"/>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r>
              <a:rPr lang="en-US" dirty="0"/>
              <a:t>Lab 12A -</a:t>
            </a:r>
            <a:fld id="{AA7E4D9C-4F02-408A-8BE1-75BEFEF6A8BC}" type="slidenum">
              <a:rPr lang="en-US" smtClean="0"/>
              <a:pPr>
                <a:defRPr/>
              </a:pPr>
              <a:t>7</a:t>
            </a:fld>
            <a:endParaRPr lang="en-US" dirty="0"/>
          </a:p>
        </p:txBody>
      </p:sp>
      <p:sp>
        <p:nvSpPr>
          <p:cNvPr id="17411" name="Rectangle 2"/>
          <p:cNvSpPr>
            <a:spLocks noGrp="1" noChangeArrowheads="1"/>
          </p:cNvSpPr>
          <p:nvPr>
            <p:ph type="title"/>
          </p:nvPr>
        </p:nvSpPr>
        <p:spPr/>
        <p:txBody>
          <a:bodyPr/>
          <a:lstStyle/>
          <a:p>
            <a:r>
              <a:rPr lang="en-US"/>
              <a:t>Selection Sort (cont’d)</a:t>
            </a:r>
          </a:p>
        </p:txBody>
      </p:sp>
      <p:sp>
        <p:nvSpPr>
          <p:cNvPr id="15364" name="Rectangle 141"/>
          <p:cNvSpPr>
            <a:spLocks noGrp="1" noChangeArrowheads="1"/>
          </p:cNvSpPr>
          <p:nvPr>
            <p:ph type="body" idx="1"/>
          </p:nvPr>
        </p:nvSpPr>
        <p:spPr/>
        <p:txBody>
          <a:bodyPr/>
          <a:lstStyle/>
          <a:p>
            <a:pPr>
              <a:spcBef>
                <a:spcPct val="50000"/>
              </a:spcBef>
              <a:buClr>
                <a:schemeClr val="accent4"/>
              </a:buClr>
              <a:buSzPct val="100000"/>
              <a:buFont typeface="Wingdings" pitchFamily="2" charset="2"/>
              <a:buChar char="§"/>
              <a:defRPr/>
            </a:pPr>
            <a:r>
              <a:rPr lang="en-US" dirty="0"/>
              <a:t>Finding the min takes </a:t>
            </a:r>
            <a:r>
              <a:rPr lang="en-US" i="1" dirty="0"/>
              <a:t>n</a:t>
            </a:r>
            <a:r>
              <a:rPr lang="en-US" b="1" dirty="0">
                <a:latin typeface="Courier New" pitchFamily="49" charset="0"/>
              </a:rPr>
              <a:t>-</a:t>
            </a:r>
            <a:r>
              <a:rPr lang="en-US" dirty="0"/>
              <a:t>1 comparisons.</a:t>
            </a:r>
          </a:p>
          <a:p>
            <a:pPr>
              <a:spcBef>
                <a:spcPct val="50000"/>
              </a:spcBef>
              <a:buClr>
                <a:schemeClr val="accent4"/>
              </a:buClr>
              <a:buSzPct val="100000"/>
              <a:buFont typeface="Wingdings" pitchFamily="2" charset="2"/>
              <a:buChar char="§"/>
              <a:defRPr/>
            </a:pPr>
            <a:r>
              <a:rPr lang="en-US" dirty="0"/>
              <a:t>The total number of comparisons is always</a:t>
            </a:r>
          </a:p>
          <a:p>
            <a:pPr algn="ctr">
              <a:spcBef>
                <a:spcPct val="50000"/>
              </a:spcBef>
              <a:buFont typeface="Monotype Sorts"/>
              <a:buNone/>
              <a:defRPr/>
            </a:pPr>
            <a:r>
              <a:rPr lang="en-US" dirty="0"/>
              <a:t>(</a:t>
            </a:r>
            <a:r>
              <a:rPr lang="en-US" i="1" dirty="0"/>
              <a:t>n</a:t>
            </a:r>
            <a:r>
              <a:rPr lang="en-US" b="1" dirty="0">
                <a:latin typeface="Courier New" pitchFamily="49" charset="0"/>
              </a:rPr>
              <a:t>-</a:t>
            </a:r>
            <a:r>
              <a:rPr lang="en-US" dirty="0"/>
              <a:t>1) + (</a:t>
            </a:r>
            <a:r>
              <a:rPr lang="en-US" i="1" dirty="0"/>
              <a:t>n</a:t>
            </a:r>
            <a:r>
              <a:rPr lang="en-US" b="1" dirty="0">
                <a:latin typeface="Courier New" pitchFamily="49" charset="0"/>
              </a:rPr>
              <a:t>-</a:t>
            </a:r>
            <a:r>
              <a:rPr lang="en-US" dirty="0"/>
              <a:t>2) + ... + 1 = </a:t>
            </a:r>
            <a:r>
              <a:rPr lang="en-US" i="1" dirty="0">
                <a:solidFill>
                  <a:srgbClr val="FF3300"/>
                </a:solidFill>
              </a:rPr>
              <a:t>n </a:t>
            </a:r>
            <a:r>
              <a:rPr lang="en-US" dirty="0">
                <a:solidFill>
                  <a:srgbClr val="FF3300"/>
                </a:solidFill>
              </a:rPr>
              <a:t>(</a:t>
            </a:r>
            <a:r>
              <a:rPr lang="en-US" i="1" dirty="0">
                <a:solidFill>
                  <a:srgbClr val="FF3300"/>
                </a:solidFill>
              </a:rPr>
              <a:t>n</a:t>
            </a:r>
            <a:r>
              <a:rPr lang="en-US" b="1" dirty="0">
                <a:solidFill>
                  <a:srgbClr val="FF3300"/>
                </a:solidFill>
                <a:latin typeface="Courier New" pitchFamily="49" charset="0"/>
              </a:rPr>
              <a:t>-</a:t>
            </a:r>
            <a:r>
              <a:rPr lang="en-US" dirty="0">
                <a:solidFill>
                  <a:srgbClr val="FF3300"/>
                </a:solidFill>
              </a:rPr>
              <a:t>1) / 2</a:t>
            </a:r>
            <a:endParaRPr lang="en-US" dirty="0"/>
          </a:p>
          <a:p>
            <a:pPr>
              <a:spcBef>
                <a:spcPct val="50000"/>
              </a:spcBef>
              <a:buClr>
                <a:schemeClr val="accent4"/>
              </a:buClr>
              <a:buSzPct val="100000"/>
              <a:buFont typeface="Wingdings" pitchFamily="2" charset="2"/>
              <a:buChar char="§"/>
              <a:defRPr/>
            </a:pPr>
            <a:r>
              <a:rPr lang="en-US" dirty="0"/>
              <a:t>No average, best, or worst case —</a:t>
            </a:r>
          </a:p>
          <a:p>
            <a:pPr>
              <a:spcBef>
                <a:spcPct val="50000"/>
              </a:spcBef>
              <a:buFont typeface="Monotype Sorts"/>
              <a:buNone/>
              <a:defRPr/>
            </a:pPr>
            <a:r>
              <a:rPr lang="en-US" dirty="0"/>
              <a:t> 	always the same.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98" y="3191470"/>
            <a:ext cx="4320413" cy="923330"/>
          </a:xfrm>
          <a:prstGeom prst="rect">
            <a:avLst/>
          </a:prstGeom>
          <a:noFill/>
        </p:spPr>
        <p:txBody>
          <a:bodyPr wrap="none">
            <a:spAutoFit/>
          </a:bodyPr>
          <a:lstStyle/>
          <a:p>
            <a:pPr algn="ctr">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Insertion Sort</a:t>
            </a:r>
          </a:p>
        </p:txBody>
      </p:sp>
      <p:pic>
        <p:nvPicPr>
          <p:cNvPr id="3" name="Intro2.mp3">
            <a:hlinkClick r:id="" action="ppaction://media"/>
          </p:cNvPr>
          <p:cNvPicPr>
            <a:picLocks noRot="1" noChangeAspect="1"/>
          </p:cNvPicPr>
          <p:nvPr>
            <a:audioFile r:link="rId1"/>
          </p:nvPr>
        </p:nvPicPr>
        <p:blipFill>
          <a:blip r:embed="rId3" cstate="print"/>
          <a:stretch>
            <a:fillRect/>
          </a:stretch>
        </p:blipFill>
        <p:spPr>
          <a:xfrm>
            <a:off x="8534400" y="6324600"/>
            <a:ext cx="304800" cy="304800"/>
          </a:xfrm>
          <a:prstGeom prst="rect">
            <a:avLst/>
          </a:prstGeom>
        </p:spPr>
      </p:pic>
    </p:spTree>
    <p:extLst>
      <p:ext uri="{BB962C8B-B14F-4D97-AF65-F5344CB8AC3E}">
        <p14:creationId xmlns:p14="http://schemas.microsoft.com/office/powerpoint/2010/main" val="33906598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3"/>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lide Number Placeholder 5"/>
          <p:cNvSpPr>
            <a:spLocks noGrp="1"/>
          </p:cNvSpPr>
          <p:nvPr>
            <p:ph type="sldNum" sz="quarter" idx="12"/>
          </p:nvPr>
        </p:nvSpPr>
        <p:spPr/>
        <p:txBody>
          <a:bodyPr/>
          <a:lstStyle/>
          <a:p>
            <a:pPr>
              <a:defRPr/>
            </a:pPr>
            <a:r>
              <a:rPr lang="en-US" dirty="0"/>
              <a:t>Lab 12B - </a:t>
            </a:r>
            <a:fld id="{60DED6FD-4DC1-49CD-A380-957991152FA5}" type="slidenum">
              <a:rPr lang="en-US" smtClean="0"/>
              <a:pPr>
                <a:defRPr/>
              </a:pPr>
              <a:t>9</a:t>
            </a:fld>
            <a:endParaRPr lang="en-US" dirty="0"/>
          </a:p>
        </p:txBody>
      </p:sp>
      <p:sp>
        <p:nvSpPr>
          <p:cNvPr id="6147" name="Rectangle 2"/>
          <p:cNvSpPr>
            <a:spLocks noGrp="1" noChangeArrowheads="1"/>
          </p:cNvSpPr>
          <p:nvPr>
            <p:ph type="title"/>
          </p:nvPr>
        </p:nvSpPr>
        <p:spPr/>
        <p:txBody>
          <a:bodyPr/>
          <a:lstStyle/>
          <a:p>
            <a:r>
              <a:rPr lang="en-US"/>
              <a:t>Insertion Sort</a:t>
            </a:r>
          </a:p>
        </p:txBody>
      </p:sp>
      <p:sp>
        <p:nvSpPr>
          <p:cNvPr id="6148" name="Rectangle 3"/>
          <p:cNvSpPr>
            <a:spLocks noGrp="1" noChangeArrowheads="1"/>
          </p:cNvSpPr>
          <p:nvPr>
            <p:ph type="body" idx="1"/>
          </p:nvPr>
        </p:nvSpPr>
        <p:spPr>
          <a:xfrm>
            <a:off x="914400" y="1733550"/>
            <a:ext cx="7772400" cy="4514850"/>
          </a:xfrm>
        </p:spPr>
        <p:txBody>
          <a:bodyPr/>
          <a:lstStyle/>
          <a:p>
            <a:pPr lvl="1">
              <a:buFontTx/>
              <a:buNone/>
            </a:pPr>
            <a:r>
              <a:rPr kumimoji="0" lang="en-US" sz="2400"/>
              <a:t>1. Keep the first </a:t>
            </a:r>
            <a:r>
              <a:rPr kumimoji="0" lang="en-US" sz="2400" i="1"/>
              <a:t>k</a:t>
            </a:r>
            <a:r>
              <a:rPr kumimoji="0" lang="en-US" sz="2400"/>
              <a:t> elements in order.</a:t>
            </a:r>
          </a:p>
          <a:p>
            <a:pPr lvl="1">
              <a:buFontTx/>
              <a:buNone/>
            </a:pPr>
            <a:endParaRPr kumimoji="0" lang="en-US" sz="2400"/>
          </a:p>
          <a:p>
            <a:pPr lvl="1">
              <a:spcBef>
                <a:spcPct val="50000"/>
              </a:spcBef>
              <a:buFontTx/>
              <a:buNone/>
            </a:pPr>
            <a:r>
              <a:rPr kumimoji="0" lang="en-US" sz="2400"/>
              <a:t>2.  Take the (</a:t>
            </a:r>
            <a:r>
              <a:rPr kumimoji="0" lang="en-US" sz="2400" i="1"/>
              <a:t>k</a:t>
            </a:r>
            <a:r>
              <a:rPr kumimoji="0" lang="en-US" sz="2400"/>
              <a:t>+1)-th element and insert among the</a:t>
            </a:r>
          </a:p>
          <a:p>
            <a:pPr lvl="1">
              <a:spcBef>
                <a:spcPct val="0"/>
              </a:spcBef>
              <a:buFontTx/>
              <a:buNone/>
            </a:pPr>
            <a:r>
              <a:rPr kumimoji="0" lang="en-US" sz="2400"/>
              <a:t>	  first </a:t>
            </a:r>
            <a:r>
              <a:rPr kumimoji="0" lang="en-US" sz="2400" i="1"/>
              <a:t>k</a:t>
            </a:r>
            <a:r>
              <a:rPr kumimoji="0" lang="en-US" sz="2400"/>
              <a:t> in the right place.</a:t>
            </a:r>
          </a:p>
          <a:p>
            <a:pPr lvl="1">
              <a:spcBef>
                <a:spcPct val="0"/>
              </a:spcBef>
              <a:buFontTx/>
              <a:buNone/>
            </a:pPr>
            <a:endParaRPr kumimoji="0" lang="en-US" sz="2400"/>
          </a:p>
          <a:p>
            <a:pPr lvl="1">
              <a:spcBef>
                <a:spcPct val="0"/>
              </a:spcBef>
              <a:buFontTx/>
              <a:buNone/>
            </a:pPr>
            <a:endParaRPr kumimoji="0" lang="en-US" sz="2400"/>
          </a:p>
          <a:p>
            <a:pPr lvl="1">
              <a:spcBef>
                <a:spcPct val="0"/>
              </a:spcBef>
              <a:buFontTx/>
              <a:buNone/>
            </a:pPr>
            <a:endParaRPr kumimoji="0" lang="en-US" sz="2400"/>
          </a:p>
          <a:p>
            <a:pPr lvl="1">
              <a:spcBef>
                <a:spcPct val="40000"/>
              </a:spcBef>
              <a:buFontTx/>
              <a:buNone/>
            </a:pPr>
            <a:r>
              <a:rPr kumimoji="0" lang="en-US" sz="2400"/>
              <a:t>3.  Increment </a:t>
            </a:r>
            <a:r>
              <a:rPr kumimoji="0" lang="en-US" sz="2400" i="1"/>
              <a:t>k</a:t>
            </a:r>
            <a:r>
              <a:rPr kumimoji="0" lang="en-US" sz="2400"/>
              <a:t> and repeat from Step 2 (while </a:t>
            </a:r>
            <a:r>
              <a:rPr kumimoji="0" lang="en-US" sz="2400" i="1"/>
              <a:t>k</a:t>
            </a:r>
            <a:r>
              <a:rPr kumimoji="0" lang="en-US" sz="2400"/>
              <a:t> &lt; </a:t>
            </a:r>
            <a:r>
              <a:rPr kumimoji="0" lang="en-US" sz="2400" i="1"/>
              <a:t>n</a:t>
            </a:r>
            <a:r>
              <a:rPr kumimoji="0" lang="en-US" sz="2400"/>
              <a:t>)</a:t>
            </a:r>
          </a:p>
        </p:txBody>
      </p:sp>
      <p:sp>
        <p:nvSpPr>
          <p:cNvPr id="6149" name="Line 90"/>
          <p:cNvSpPr>
            <a:spLocks noChangeShapeType="1"/>
          </p:cNvSpPr>
          <p:nvPr/>
        </p:nvSpPr>
        <p:spPr bwMode="auto">
          <a:xfrm>
            <a:off x="4191000" y="6096000"/>
            <a:ext cx="0" cy="228600"/>
          </a:xfrm>
          <a:prstGeom prst="line">
            <a:avLst/>
          </a:prstGeom>
          <a:noFill/>
          <a:ln w="9525">
            <a:solidFill>
              <a:srgbClr val="FF3300"/>
            </a:solidFill>
            <a:round/>
            <a:headEnd/>
            <a:tailEnd/>
          </a:ln>
        </p:spPr>
        <p:txBody>
          <a:bodyPr wrap="none" anchor="ctr"/>
          <a:lstStyle/>
          <a:p>
            <a:endParaRPr lang="en-US"/>
          </a:p>
        </p:txBody>
      </p:sp>
      <p:sp>
        <p:nvSpPr>
          <p:cNvPr id="6150" name="Line 91"/>
          <p:cNvSpPr>
            <a:spLocks noChangeShapeType="1"/>
          </p:cNvSpPr>
          <p:nvPr/>
        </p:nvSpPr>
        <p:spPr bwMode="auto">
          <a:xfrm flipH="1">
            <a:off x="914400" y="6324600"/>
            <a:ext cx="3276600" cy="0"/>
          </a:xfrm>
          <a:prstGeom prst="line">
            <a:avLst/>
          </a:prstGeom>
          <a:noFill/>
          <a:ln w="9525">
            <a:solidFill>
              <a:srgbClr val="FF3300"/>
            </a:solidFill>
            <a:round/>
            <a:headEnd/>
            <a:tailEnd/>
          </a:ln>
        </p:spPr>
        <p:txBody>
          <a:bodyPr wrap="none" anchor="ctr"/>
          <a:lstStyle/>
          <a:p>
            <a:endParaRPr lang="en-US"/>
          </a:p>
        </p:txBody>
      </p:sp>
      <p:sp>
        <p:nvSpPr>
          <p:cNvPr id="6151" name="Line 92"/>
          <p:cNvSpPr>
            <a:spLocks noChangeShapeType="1"/>
          </p:cNvSpPr>
          <p:nvPr/>
        </p:nvSpPr>
        <p:spPr bwMode="auto">
          <a:xfrm flipV="1">
            <a:off x="914400" y="2438400"/>
            <a:ext cx="0" cy="3886200"/>
          </a:xfrm>
          <a:prstGeom prst="line">
            <a:avLst/>
          </a:prstGeom>
          <a:noFill/>
          <a:ln w="9525">
            <a:solidFill>
              <a:srgbClr val="FF3300"/>
            </a:solidFill>
            <a:round/>
            <a:headEnd/>
            <a:tailEnd/>
          </a:ln>
        </p:spPr>
        <p:txBody>
          <a:bodyPr wrap="none" anchor="ctr"/>
          <a:lstStyle/>
          <a:p>
            <a:endParaRPr lang="en-US"/>
          </a:p>
        </p:txBody>
      </p:sp>
      <p:sp>
        <p:nvSpPr>
          <p:cNvPr id="6152" name="Line 93"/>
          <p:cNvSpPr>
            <a:spLocks noChangeShapeType="1"/>
          </p:cNvSpPr>
          <p:nvPr/>
        </p:nvSpPr>
        <p:spPr bwMode="auto">
          <a:xfrm>
            <a:off x="2362200" y="4038600"/>
            <a:ext cx="0" cy="152400"/>
          </a:xfrm>
          <a:prstGeom prst="line">
            <a:avLst/>
          </a:prstGeom>
          <a:noFill/>
          <a:ln w="9525">
            <a:solidFill>
              <a:schemeClr val="tx1"/>
            </a:solidFill>
            <a:round/>
            <a:headEnd/>
            <a:tailEnd/>
          </a:ln>
        </p:spPr>
        <p:txBody>
          <a:bodyPr wrap="none" anchor="ctr"/>
          <a:lstStyle/>
          <a:p>
            <a:endParaRPr lang="en-US"/>
          </a:p>
        </p:txBody>
      </p:sp>
      <p:sp>
        <p:nvSpPr>
          <p:cNvPr id="6153" name="Line 94"/>
          <p:cNvSpPr>
            <a:spLocks noChangeShapeType="1"/>
          </p:cNvSpPr>
          <p:nvPr/>
        </p:nvSpPr>
        <p:spPr bwMode="auto">
          <a:xfrm>
            <a:off x="2362200" y="4191000"/>
            <a:ext cx="457200" cy="0"/>
          </a:xfrm>
          <a:prstGeom prst="line">
            <a:avLst/>
          </a:prstGeom>
          <a:noFill/>
          <a:ln w="9525">
            <a:solidFill>
              <a:schemeClr val="tx1"/>
            </a:solidFill>
            <a:round/>
            <a:headEnd/>
            <a:tailEnd/>
          </a:ln>
        </p:spPr>
        <p:txBody>
          <a:bodyPr wrap="none" anchor="ctr"/>
          <a:lstStyle/>
          <a:p>
            <a:endParaRPr lang="en-US"/>
          </a:p>
        </p:txBody>
      </p:sp>
      <p:sp>
        <p:nvSpPr>
          <p:cNvPr id="6154" name="Line 95"/>
          <p:cNvSpPr>
            <a:spLocks noChangeShapeType="1"/>
          </p:cNvSpPr>
          <p:nvPr/>
        </p:nvSpPr>
        <p:spPr bwMode="auto">
          <a:xfrm>
            <a:off x="2819400" y="4038600"/>
            <a:ext cx="0" cy="152400"/>
          </a:xfrm>
          <a:prstGeom prst="line">
            <a:avLst/>
          </a:prstGeom>
          <a:noFill/>
          <a:ln w="9525">
            <a:solidFill>
              <a:schemeClr val="tx1"/>
            </a:solidFill>
            <a:round/>
            <a:headEnd/>
            <a:tailEnd/>
          </a:ln>
        </p:spPr>
        <p:txBody>
          <a:bodyPr wrap="none" anchor="ctr"/>
          <a:lstStyle/>
          <a:p>
            <a:endParaRPr lang="en-US"/>
          </a:p>
        </p:txBody>
      </p:sp>
      <p:grpSp>
        <p:nvGrpSpPr>
          <p:cNvPr id="6155" name="Group 96"/>
          <p:cNvGrpSpPr>
            <a:grpSpLocks/>
          </p:cNvGrpSpPr>
          <p:nvPr/>
        </p:nvGrpSpPr>
        <p:grpSpPr bwMode="auto">
          <a:xfrm>
            <a:off x="2362200" y="4038600"/>
            <a:ext cx="457200" cy="152400"/>
            <a:chOff x="720" y="2352"/>
            <a:chExt cx="288" cy="96"/>
          </a:xfrm>
        </p:grpSpPr>
        <p:sp>
          <p:nvSpPr>
            <p:cNvPr id="6243" name="Line 97"/>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44" name="Line 98"/>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45" name="Line 99"/>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56" name="Group 100"/>
          <p:cNvGrpSpPr>
            <a:grpSpLocks/>
          </p:cNvGrpSpPr>
          <p:nvPr/>
        </p:nvGrpSpPr>
        <p:grpSpPr bwMode="auto">
          <a:xfrm>
            <a:off x="2895600" y="4038600"/>
            <a:ext cx="457200" cy="152400"/>
            <a:chOff x="720" y="2352"/>
            <a:chExt cx="288" cy="96"/>
          </a:xfrm>
        </p:grpSpPr>
        <p:sp>
          <p:nvSpPr>
            <p:cNvPr id="6240" name="Line 10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41" name="Line 10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42" name="Line 10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57" name="Group 104"/>
          <p:cNvGrpSpPr>
            <a:grpSpLocks/>
          </p:cNvGrpSpPr>
          <p:nvPr/>
        </p:nvGrpSpPr>
        <p:grpSpPr bwMode="auto">
          <a:xfrm>
            <a:off x="3429000" y="4038600"/>
            <a:ext cx="457200" cy="152400"/>
            <a:chOff x="720" y="2352"/>
            <a:chExt cx="288" cy="96"/>
          </a:xfrm>
        </p:grpSpPr>
        <p:sp>
          <p:nvSpPr>
            <p:cNvPr id="6237" name="Line 105"/>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38" name="Line 106"/>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39" name="Line 107"/>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158" name="Line 108"/>
          <p:cNvSpPr>
            <a:spLocks noChangeShapeType="1"/>
          </p:cNvSpPr>
          <p:nvPr/>
        </p:nvSpPr>
        <p:spPr bwMode="auto">
          <a:xfrm>
            <a:off x="3962400" y="4038600"/>
            <a:ext cx="0" cy="152400"/>
          </a:xfrm>
          <a:prstGeom prst="line">
            <a:avLst/>
          </a:prstGeom>
          <a:noFill/>
          <a:ln w="9525">
            <a:solidFill>
              <a:schemeClr val="tx1"/>
            </a:solidFill>
            <a:round/>
            <a:headEnd/>
            <a:tailEnd/>
          </a:ln>
        </p:spPr>
        <p:txBody>
          <a:bodyPr wrap="none" anchor="ctr"/>
          <a:lstStyle/>
          <a:p>
            <a:endParaRPr lang="en-US"/>
          </a:p>
        </p:txBody>
      </p:sp>
      <p:sp>
        <p:nvSpPr>
          <p:cNvPr id="6159" name="Line 109"/>
          <p:cNvSpPr>
            <a:spLocks noChangeShapeType="1"/>
          </p:cNvSpPr>
          <p:nvPr/>
        </p:nvSpPr>
        <p:spPr bwMode="auto">
          <a:xfrm>
            <a:off x="3962400" y="4191000"/>
            <a:ext cx="457200" cy="0"/>
          </a:xfrm>
          <a:prstGeom prst="line">
            <a:avLst/>
          </a:prstGeom>
          <a:noFill/>
          <a:ln w="9525">
            <a:solidFill>
              <a:schemeClr val="tx1"/>
            </a:solidFill>
            <a:round/>
            <a:headEnd/>
            <a:tailEnd/>
          </a:ln>
        </p:spPr>
        <p:txBody>
          <a:bodyPr wrap="none" anchor="ctr"/>
          <a:lstStyle/>
          <a:p>
            <a:endParaRPr lang="en-US"/>
          </a:p>
        </p:txBody>
      </p:sp>
      <p:sp>
        <p:nvSpPr>
          <p:cNvPr id="6160" name="Line 110"/>
          <p:cNvSpPr>
            <a:spLocks noChangeShapeType="1"/>
          </p:cNvSpPr>
          <p:nvPr/>
        </p:nvSpPr>
        <p:spPr bwMode="auto">
          <a:xfrm>
            <a:off x="4419600" y="4038600"/>
            <a:ext cx="0" cy="152400"/>
          </a:xfrm>
          <a:prstGeom prst="line">
            <a:avLst/>
          </a:prstGeom>
          <a:noFill/>
          <a:ln w="9525">
            <a:solidFill>
              <a:schemeClr val="tx1"/>
            </a:solidFill>
            <a:round/>
            <a:headEnd/>
            <a:tailEnd/>
          </a:ln>
        </p:spPr>
        <p:txBody>
          <a:bodyPr wrap="none" anchor="ctr"/>
          <a:lstStyle/>
          <a:p>
            <a:endParaRPr lang="en-US"/>
          </a:p>
        </p:txBody>
      </p:sp>
      <p:grpSp>
        <p:nvGrpSpPr>
          <p:cNvPr id="6161" name="Group 111"/>
          <p:cNvGrpSpPr>
            <a:grpSpLocks/>
          </p:cNvGrpSpPr>
          <p:nvPr/>
        </p:nvGrpSpPr>
        <p:grpSpPr bwMode="auto">
          <a:xfrm>
            <a:off x="3962400" y="4038600"/>
            <a:ext cx="457200" cy="152400"/>
            <a:chOff x="720" y="2352"/>
            <a:chExt cx="288" cy="96"/>
          </a:xfrm>
        </p:grpSpPr>
        <p:sp>
          <p:nvSpPr>
            <p:cNvPr id="6234" name="Line 112"/>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35" name="Line 113"/>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36" name="Line 114"/>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62" name="Group 115"/>
          <p:cNvGrpSpPr>
            <a:grpSpLocks/>
          </p:cNvGrpSpPr>
          <p:nvPr/>
        </p:nvGrpSpPr>
        <p:grpSpPr bwMode="auto">
          <a:xfrm>
            <a:off x="4495800" y="4038600"/>
            <a:ext cx="457200" cy="152400"/>
            <a:chOff x="720" y="2352"/>
            <a:chExt cx="288" cy="96"/>
          </a:xfrm>
        </p:grpSpPr>
        <p:sp>
          <p:nvSpPr>
            <p:cNvPr id="6231" name="Line 116"/>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32" name="Line 117"/>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33" name="Line 118"/>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63" name="Group 119"/>
          <p:cNvGrpSpPr>
            <a:grpSpLocks/>
          </p:cNvGrpSpPr>
          <p:nvPr/>
        </p:nvGrpSpPr>
        <p:grpSpPr bwMode="auto">
          <a:xfrm>
            <a:off x="5029200" y="4038600"/>
            <a:ext cx="457200" cy="152400"/>
            <a:chOff x="720" y="2352"/>
            <a:chExt cx="288" cy="96"/>
          </a:xfrm>
        </p:grpSpPr>
        <p:sp>
          <p:nvSpPr>
            <p:cNvPr id="6228" name="Line 120"/>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29" name="Line 121"/>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30" name="Line 122"/>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164" name="Text Box 123"/>
          <p:cNvSpPr txBox="1">
            <a:spLocks noChangeArrowheads="1"/>
          </p:cNvSpPr>
          <p:nvPr/>
        </p:nvSpPr>
        <p:spPr bwMode="auto">
          <a:xfrm>
            <a:off x="2362200" y="3810000"/>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1</a:t>
            </a:r>
            <a:endParaRPr lang="en-US">
              <a:latin typeface="Arial" pitchFamily="34" charset="0"/>
            </a:endParaRPr>
          </a:p>
        </p:txBody>
      </p:sp>
      <p:sp>
        <p:nvSpPr>
          <p:cNvPr id="6165" name="Text Box 124"/>
          <p:cNvSpPr txBox="1">
            <a:spLocks noChangeArrowheads="1"/>
          </p:cNvSpPr>
          <p:nvPr/>
        </p:nvSpPr>
        <p:spPr bwMode="auto">
          <a:xfrm>
            <a:off x="4343400" y="38100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13</a:t>
            </a:r>
          </a:p>
        </p:txBody>
      </p:sp>
      <p:sp>
        <p:nvSpPr>
          <p:cNvPr id="6166" name="Text Box 125"/>
          <p:cNvSpPr txBox="1">
            <a:spLocks noChangeArrowheads="1"/>
          </p:cNvSpPr>
          <p:nvPr/>
        </p:nvSpPr>
        <p:spPr bwMode="auto">
          <a:xfrm>
            <a:off x="5562600" y="381000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8</a:t>
            </a:r>
          </a:p>
        </p:txBody>
      </p:sp>
      <p:sp>
        <p:nvSpPr>
          <p:cNvPr id="6167" name="Text Box 126"/>
          <p:cNvSpPr txBox="1">
            <a:spLocks noChangeArrowheads="1"/>
          </p:cNvSpPr>
          <p:nvPr/>
        </p:nvSpPr>
        <p:spPr bwMode="auto">
          <a:xfrm>
            <a:off x="3429000" y="3810000"/>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5</a:t>
            </a:r>
            <a:endParaRPr lang="en-US">
              <a:latin typeface="Arial" pitchFamily="34" charset="0"/>
            </a:endParaRPr>
          </a:p>
        </p:txBody>
      </p:sp>
      <p:sp>
        <p:nvSpPr>
          <p:cNvPr id="6168" name="Text Box 127"/>
          <p:cNvSpPr txBox="1">
            <a:spLocks noChangeArrowheads="1"/>
          </p:cNvSpPr>
          <p:nvPr/>
        </p:nvSpPr>
        <p:spPr bwMode="auto">
          <a:xfrm>
            <a:off x="3962400" y="381000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2</a:t>
            </a:r>
          </a:p>
        </p:txBody>
      </p:sp>
      <p:sp>
        <p:nvSpPr>
          <p:cNvPr id="6169" name="Text Box 128"/>
          <p:cNvSpPr txBox="1">
            <a:spLocks noChangeArrowheads="1"/>
          </p:cNvSpPr>
          <p:nvPr/>
        </p:nvSpPr>
        <p:spPr bwMode="auto">
          <a:xfrm>
            <a:off x="4876800" y="38100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a:t>
            </a:r>
          </a:p>
        </p:txBody>
      </p:sp>
      <p:sp>
        <p:nvSpPr>
          <p:cNvPr id="6170" name="Line 129"/>
          <p:cNvSpPr>
            <a:spLocks noChangeShapeType="1"/>
          </p:cNvSpPr>
          <p:nvPr/>
        </p:nvSpPr>
        <p:spPr bwMode="auto">
          <a:xfrm flipV="1">
            <a:off x="3917950" y="4267200"/>
            <a:ext cx="0" cy="228600"/>
          </a:xfrm>
          <a:prstGeom prst="line">
            <a:avLst/>
          </a:prstGeom>
          <a:noFill/>
          <a:ln w="9525">
            <a:solidFill>
              <a:srgbClr val="FF3300"/>
            </a:solidFill>
            <a:round/>
            <a:headEnd/>
            <a:tailEnd type="triangle" w="med" len="med"/>
          </a:ln>
        </p:spPr>
        <p:txBody>
          <a:bodyPr wrap="none" anchor="ctr"/>
          <a:lstStyle/>
          <a:p>
            <a:endParaRPr lang="en-US"/>
          </a:p>
        </p:txBody>
      </p:sp>
      <p:grpSp>
        <p:nvGrpSpPr>
          <p:cNvPr id="6171" name="Group 130"/>
          <p:cNvGrpSpPr>
            <a:grpSpLocks/>
          </p:cNvGrpSpPr>
          <p:nvPr/>
        </p:nvGrpSpPr>
        <p:grpSpPr bwMode="auto">
          <a:xfrm>
            <a:off x="5562600" y="4038600"/>
            <a:ext cx="457200" cy="152400"/>
            <a:chOff x="720" y="2352"/>
            <a:chExt cx="288" cy="96"/>
          </a:xfrm>
        </p:grpSpPr>
        <p:sp>
          <p:nvSpPr>
            <p:cNvPr id="6225" name="Line 13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26" name="Line 13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27" name="Line 13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172" name="Text Box 134"/>
          <p:cNvSpPr txBox="1">
            <a:spLocks noChangeArrowheads="1"/>
          </p:cNvSpPr>
          <p:nvPr/>
        </p:nvSpPr>
        <p:spPr bwMode="auto">
          <a:xfrm>
            <a:off x="2819400" y="3810000"/>
            <a:ext cx="6096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3</a:t>
            </a:r>
            <a:endParaRPr lang="en-US">
              <a:latin typeface="Arial" pitchFamily="34" charset="0"/>
            </a:endParaRPr>
          </a:p>
        </p:txBody>
      </p:sp>
      <p:sp>
        <p:nvSpPr>
          <p:cNvPr id="6173" name="Text Box 135"/>
          <p:cNvSpPr txBox="1">
            <a:spLocks noChangeArrowheads="1"/>
          </p:cNvSpPr>
          <p:nvPr/>
        </p:nvSpPr>
        <p:spPr bwMode="auto">
          <a:xfrm>
            <a:off x="3733800" y="4267200"/>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k</a:t>
            </a:r>
            <a:endParaRPr lang="en-US">
              <a:latin typeface="Arial" pitchFamily="34" charset="0"/>
            </a:endParaRPr>
          </a:p>
        </p:txBody>
      </p:sp>
      <p:sp>
        <p:nvSpPr>
          <p:cNvPr id="6174" name="Line 136"/>
          <p:cNvSpPr>
            <a:spLocks noChangeShapeType="1"/>
          </p:cNvSpPr>
          <p:nvPr/>
        </p:nvSpPr>
        <p:spPr bwMode="auto">
          <a:xfrm>
            <a:off x="3124200" y="3657600"/>
            <a:ext cx="0" cy="152400"/>
          </a:xfrm>
          <a:prstGeom prst="line">
            <a:avLst/>
          </a:prstGeom>
          <a:noFill/>
          <a:ln w="9525">
            <a:solidFill>
              <a:schemeClr val="accent2"/>
            </a:solidFill>
            <a:round/>
            <a:headEnd/>
            <a:tailEnd type="triangle" w="med" len="med"/>
          </a:ln>
        </p:spPr>
        <p:txBody>
          <a:bodyPr wrap="none" anchor="ctr"/>
          <a:lstStyle/>
          <a:p>
            <a:endParaRPr lang="en-US"/>
          </a:p>
        </p:txBody>
      </p:sp>
      <p:sp>
        <p:nvSpPr>
          <p:cNvPr id="6175" name="Line 138"/>
          <p:cNvSpPr>
            <a:spLocks noChangeShapeType="1"/>
          </p:cNvSpPr>
          <p:nvPr/>
        </p:nvSpPr>
        <p:spPr bwMode="auto">
          <a:xfrm>
            <a:off x="3124200" y="3657600"/>
            <a:ext cx="1066800" cy="0"/>
          </a:xfrm>
          <a:prstGeom prst="line">
            <a:avLst/>
          </a:prstGeom>
          <a:noFill/>
          <a:ln w="9525">
            <a:solidFill>
              <a:schemeClr val="accent2"/>
            </a:solidFill>
            <a:round/>
            <a:headEnd/>
            <a:tailEnd/>
          </a:ln>
        </p:spPr>
        <p:txBody>
          <a:bodyPr wrap="none" anchor="ctr"/>
          <a:lstStyle/>
          <a:p>
            <a:endParaRPr lang="en-US"/>
          </a:p>
        </p:txBody>
      </p:sp>
      <p:sp>
        <p:nvSpPr>
          <p:cNvPr id="6176" name="Line 139"/>
          <p:cNvSpPr>
            <a:spLocks noChangeShapeType="1"/>
          </p:cNvSpPr>
          <p:nvPr/>
        </p:nvSpPr>
        <p:spPr bwMode="auto">
          <a:xfrm>
            <a:off x="4191000" y="2438400"/>
            <a:ext cx="0" cy="228600"/>
          </a:xfrm>
          <a:prstGeom prst="line">
            <a:avLst/>
          </a:prstGeom>
          <a:noFill/>
          <a:ln w="9525">
            <a:solidFill>
              <a:srgbClr val="FF3300"/>
            </a:solidFill>
            <a:round/>
            <a:headEnd/>
            <a:tailEnd type="triangle" w="med" len="med"/>
          </a:ln>
        </p:spPr>
        <p:txBody>
          <a:bodyPr wrap="none" anchor="ctr"/>
          <a:lstStyle/>
          <a:p>
            <a:endParaRPr lang="en-US"/>
          </a:p>
        </p:txBody>
      </p:sp>
      <p:sp>
        <p:nvSpPr>
          <p:cNvPr id="6177" name="Line 140"/>
          <p:cNvSpPr>
            <a:spLocks noChangeShapeType="1"/>
          </p:cNvSpPr>
          <p:nvPr/>
        </p:nvSpPr>
        <p:spPr bwMode="auto">
          <a:xfrm flipH="1">
            <a:off x="914400" y="2438400"/>
            <a:ext cx="3276600" cy="0"/>
          </a:xfrm>
          <a:prstGeom prst="line">
            <a:avLst/>
          </a:prstGeom>
          <a:noFill/>
          <a:ln w="9525">
            <a:solidFill>
              <a:srgbClr val="FF3300"/>
            </a:solidFill>
            <a:round/>
            <a:headEnd/>
            <a:tailEnd/>
          </a:ln>
        </p:spPr>
        <p:txBody>
          <a:bodyPr wrap="none" anchor="ctr"/>
          <a:lstStyle/>
          <a:p>
            <a:endParaRPr lang="en-US"/>
          </a:p>
        </p:txBody>
      </p:sp>
      <p:sp>
        <p:nvSpPr>
          <p:cNvPr id="6178" name="Line 141"/>
          <p:cNvSpPr>
            <a:spLocks noChangeShapeType="1"/>
          </p:cNvSpPr>
          <p:nvPr/>
        </p:nvSpPr>
        <p:spPr bwMode="auto">
          <a:xfrm>
            <a:off x="4191000" y="3657600"/>
            <a:ext cx="0" cy="152400"/>
          </a:xfrm>
          <a:prstGeom prst="line">
            <a:avLst/>
          </a:prstGeom>
          <a:noFill/>
          <a:ln w="9525">
            <a:solidFill>
              <a:schemeClr val="accent2"/>
            </a:solidFill>
            <a:round/>
            <a:headEnd/>
            <a:tailEnd/>
          </a:ln>
        </p:spPr>
        <p:txBody>
          <a:bodyPr wrap="none" anchor="ctr"/>
          <a:lstStyle/>
          <a:p>
            <a:endParaRPr lang="en-US"/>
          </a:p>
        </p:txBody>
      </p:sp>
      <p:sp>
        <p:nvSpPr>
          <p:cNvPr id="6179" name="Line 142"/>
          <p:cNvSpPr>
            <a:spLocks noChangeShapeType="1"/>
          </p:cNvSpPr>
          <p:nvPr/>
        </p:nvSpPr>
        <p:spPr bwMode="auto">
          <a:xfrm>
            <a:off x="3810000" y="4038600"/>
            <a:ext cx="228600" cy="0"/>
          </a:xfrm>
          <a:prstGeom prst="line">
            <a:avLst/>
          </a:prstGeom>
          <a:noFill/>
          <a:ln w="9525">
            <a:solidFill>
              <a:schemeClr val="accent2"/>
            </a:solidFill>
            <a:round/>
            <a:headEnd/>
            <a:tailEnd type="triangle" w="med" len="med"/>
          </a:ln>
        </p:spPr>
        <p:txBody>
          <a:bodyPr wrap="none" anchor="ctr"/>
          <a:lstStyle/>
          <a:p>
            <a:endParaRPr lang="en-US"/>
          </a:p>
        </p:txBody>
      </p:sp>
      <p:sp>
        <p:nvSpPr>
          <p:cNvPr id="6180" name="Line 143"/>
          <p:cNvSpPr>
            <a:spLocks noChangeShapeType="1"/>
          </p:cNvSpPr>
          <p:nvPr/>
        </p:nvSpPr>
        <p:spPr bwMode="auto">
          <a:xfrm>
            <a:off x="3276600" y="4038600"/>
            <a:ext cx="228600" cy="0"/>
          </a:xfrm>
          <a:prstGeom prst="line">
            <a:avLst/>
          </a:prstGeom>
          <a:noFill/>
          <a:ln w="9525">
            <a:solidFill>
              <a:schemeClr val="accent2"/>
            </a:solidFill>
            <a:round/>
            <a:headEnd/>
            <a:tailEnd type="triangle" w="med" len="med"/>
          </a:ln>
        </p:spPr>
        <p:txBody>
          <a:bodyPr wrap="none" anchor="ctr"/>
          <a:lstStyle/>
          <a:p>
            <a:endParaRPr lang="en-US"/>
          </a:p>
        </p:txBody>
      </p:sp>
      <p:sp>
        <p:nvSpPr>
          <p:cNvPr id="6181" name="Line 144"/>
          <p:cNvSpPr>
            <a:spLocks noChangeShapeType="1"/>
          </p:cNvSpPr>
          <p:nvPr/>
        </p:nvSpPr>
        <p:spPr bwMode="auto">
          <a:xfrm>
            <a:off x="2362200" y="5486400"/>
            <a:ext cx="0" cy="152400"/>
          </a:xfrm>
          <a:prstGeom prst="line">
            <a:avLst/>
          </a:prstGeom>
          <a:noFill/>
          <a:ln w="9525">
            <a:solidFill>
              <a:schemeClr val="tx1"/>
            </a:solidFill>
            <a:round/>
            <a:headEnd/>
            <a:tailEnd/>
          </a:ln>
        </p:spPr>
        <p:txBody>
          <a:bodyPr wrap="none" anchor="ctr"/>
          <a:lstStyle/>
          <a:p>
            <a:endParaRPr lang="en-US"/>
          </a:p>
        </p:txBody>
      </p:sp>
      <p:sp>
        <p:nvSpPr>
          <p:cNvPr id="6182" name="Line 145"/>
          <p:cNvSpPr>
            <a:spLocks noChangeShapeType="1"/>
          </p:cNvSpPr>
          <p:nvPr/>
        </p:nvSpPr>
        <p:spPr bwMode="auto">
          <a:xfrm>
            <a:off x="2362200" y="5638800"/>
            <a:ext cx="457200" cy="0"/>
          </a:xfrm>
          <a:prstGeom prst="line">
            <a:avLst/>
          </a:prstGeom>
          <a:noFill/>
          <a:ln w="9525">
            <a:solidFill>
              <a:schemeClr val="tx1"/>
            </a:solidFill>
            <a:round/>
            <a:headEnd/>
            <a:tailEnd/>
          </a:ln>
        </p:spPr>
        <p:txBody>
          <a:bodyPr wrap="none" anchor="ctr"/>
          <a:lstStyle/>
          <a:p>
            <a:endParaRPr lang="en-US"/>
          </a:p>
        </p:txBody>
      </p:sp>
      <p:sp>
        <p:nvSpPr>
          <p:cNvPr id="6183" name="Line 146"/>
          <p:cNvSpPr>
            <a:spLocks noChangeShapeType="1"/>
          </p:cNvSpPr>
          <p:nvPr/>
        </p:nvSpPr>
        <p:spPr bwMode="auto">
          <a:xfrm>
            <a:off x="2819400" y="5486400"/>
            <a:ext cx="0" cy="152400"/>
          </a:xfrm>
          <a:prstGeom prst="line">
            <a:avLst/>
          </a:prstGeom>
          <a:noFill/>
          <a:ln w="9525">
            <a:solidFill>
              <a:schemeClr val="tx1"/>
            </a:solidFill>
            <a:round/>
            <a:headEnd/>
            <a:tailEnd/>
          </a:ln>
        </p:spPr>
        <p:txBody>
          <a:bodyPr wrap="none" anchor="ctr"/>
          <a:lstStyle/>
          <a:p>
            <a:endParaRPr lang="en-US"/>
          </a:p>
        </p:txBody>
      </p:sp>
      <p:grpSp>
        <p:nvGrpSpPr>
          <p:cNvPr id="6184" name="Group 147"/>
          <p:cNvGrpSpPr>
            <a:grpSpLocks/>
          </p:cNvGrpSpPr>
          <p:nvPr/>
        </p:nvGrpSpPr>
        <p:grpSpPr bwMode="auto">
          <a:xfrm>
            <a:off x="2362200" y="5486400"/>
            <a:ext cx="457200" cy="152400"/>
            <a:chOff x="720" y="2352"/>
            <a:chExt cx="288" cy="96"/>
          </a:xfrm>
        </p:grpSpPr>
        <p:sp>
          <p:nvSpPr>
            <p:cNvPr id="6222" name="Line 148"/>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23" name="Line 149"/>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24" name="Line 150"/>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85" name="Group 151"/>
          <p:cNvGrpSpPr>
            <a:grpSpLocks/>
          </p:cNvGrpSpPr>
          <p:nvPr/>
        </p:nvGrpSpPr>
        <p:grpSpPr bwMode="auto">
          <a:xfrm>
            <a:off x="2895600" y="5486400"/>
            <a:ext cx="457200" cy="152400"/>
            <a:chOff x="720" y="2352"/>
            <a:chExt cx="288" cy="96"/>
          </a:xfrm>
        </p:grpSpPr>
        <p:sp>
          <p:nvSpPr>
            <p:cNvPr id="6219" name="Line 152"/>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20" name="Line 153"/>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21" name="Line 154"/>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86" name="Group 155"/>
          <p:cNvGrpSpPr>
            <a:grpSpLocks/>
          </p:cNvGrpSpPr>
          <p:nvPr/>
        </p:nvGrpSpPr>
        <p:grpSpPr bwMode="auto">
          <a:xfrm>
            <a:off x="3429000" y="5486400"/>
            <a:ext cx="457200" cy="152400"/>
            <a:chOff x="720" y="2352"/>
            <a:chExt cx="288" cy="96"/>
          </a:xfrm>
        </p:grpSpPr>
        <p:sp>
          <p:nvSpPr>
            <p:cNvPr id="6216" name="Line 156"/>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17" name="Line 157"/>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18" name="Line 158"/>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187" name="Line 159"/>
          <p:cNvSpPr>
            <a:spLocks noChangeShapeType="1"/>
          </p:cNvSpPr>
          <p:nvPr/>
        </p:nvSpPr>
        <p:spPr bwMode="auto">
          <a:xfrm>
            <a:off x="3962400" y="5486400"/>
            <a:ext cx="0" cy="152400"/>
          </a:xfrm>
          <a:prstGeom prst="line">
            <a:avLst/>
          </a:prstGeom>
          <a:noFill/>
          <a:ln w="9525">
            <a:solidFill>
              <a:schemeClr val="tx1"/>
            </a:solidFill>
            <a:round/>
            <a:headEnd/>
            <a:tailEnd/>
          </a:ln>
        </p:spPr>
        <p:txBody>
          <a:bodyPr wrap="none" anchor="ctr"/>
          <a:lstStyle/>
          <a:p>
            <a:endParaRPr lang="en-US"/>
          </a:p>
        </p:txBody>
      </p:sp>
      <p:sp>
        <p:nvSpPr>
          <p:cNvPr id="6188" name="Line 160"/>
          <p:cNvSpPr>
            <a:spLocks noChangeShapeType="1"/>
          </p:cNvSpPr>
          <p:nvPr/>
        </p:nvSpPr>
        <p:spPr bwMode="auto">
          <a:xfrm>
            <a:off x="3962400" y="5638800"/>
            <a:ext cx="457200" cy="0"/>
          </a:xfrm>
          <a:prstGeom prst="line">
            <a:avLst/>
          </a:prstGeom>
          <a:noFill/>
          <a:ln w="9525">
            <a:solidFill>
              <a:schemeClr val="tx1"/>
            </a:solidFill>
            <a:round/>
            <a:headEnd/>
            <a:tailEnd/>
          </a:ln>
        </p:spPr>
        <p:txBody>
          <a:bodyPr wrap="none" anchor="ctr"/>
          <a:lstStyle/>
          <a:p>
            <a:endParaRPr lang="en-US"/>
          </a:p>
        </p:txBody>
      </p:sp>
      <p:sp>
        <p:nvSpPr>
          <p:cNvPr id="6189" name="Line 161"/>
          <p:cNvSpPr>
            <a:spLocks noChangeShapeType="1"/>
          </p:cNvSpPr>
          <p:nvPr/>
        </p:nvSpPr>
        <p:spPr bwMode="auto">
          <a:xfrm>
            <a:off x="4419600" y="5486400"/>
            <a:ext cx="0" cy="152400"/>
          </a:xfrm>
          <a:prstGeom prst="line">
            <a:avLst/>
          </a:prstGeom>
          <a:noFill/>
          <a:ln w="9525">
            <a:solidFill>
              <a:schemeClr val="tx1"/>
            </a:solidFill>
            <a:round/>
            <a:headEnd/>
            <a:tailEnd/>
          </a:ln>
        </p:spPr>
        <p:txBody>
          <a:bodyPr wrap="none" anchor="ctr"/>
          <a:lstStyle/>
          <a:p>
            <a:endParaRPr lang="en-US"/>
          </a:p>
        </p:txBody>
      </p:sp>
      <p:grpSp>
        <p:nvGrpSpPr>
          <p:cNvPr id="6190" name="Group 162"/>
          <p:cNvGrpSpPr>
            <a:grpSpLocks/>
          </p:cNvGrpSpPr>
          <p:nvPr/>
        </p:nvGrpSpPr>
        <p:grpSpPr bwMode="auto">
          <a:xfrm>
            <a:off x="3962400" y="5486400"/>
            <a:ext cx="457200" cy="152400"/>
            <a:chOff x="720" y="2352"/>
            <a:chExt cx="288" cy="96"/>
          </a:xfrm>
        </p:grpSpPr>
        <p:sp>
          <p:nvSpPr>
            <p:cNvPr id="6213" name="Line 163"/>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14" name="Line 164"/>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15" name="Line 165"/>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91" name="Group 166"/>
          <p:cNvGrpSpPr>
            <a:grpSpLocks/>
          </p:cNvGrpSpPr>
          <p:nvPr/>
        </p:nvGrpSpPr>
        <p:grpSpPr bwMode="auto">
          <a:xfrm>
            <a:off x="4495800" y="5486400"/>
            <a:ext cx="457200" cy="152400"/>
            <a:chOff x="720" y="2352"/>
            <a:chExt cx="288" cy="96"/>
          </a:xfrm>
        </p:grpSpPr>
        <p:sp>
          <p:nvSpPr>
            <p:cNvPr id="6210" name="Line 167"/>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11" name="Line 168"/>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12" name="Line 169"/>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grpSp>
        <p:nvGrpSpPr>
          <p:cNvPr id="6192" name="Group 170"/>
          <p:cNvGrpSpPr>
            <a:grpSpLocks/>
          </p:cNvGrpSpPr>
          <p:nvPr/>
        </p:nvGrpSpPr>
        <p:grpSpPr bwMode="auto">
          <a:xfrm>
            <a:off x="5029200" y="5486400"/>
            <a:ext cx="457200" cy="152400"/>
            <a:chOff x="720" y="2352"/>
            <a:chExt cx="288" cy="96"/>
          </a:xfrm>
        </p:grpSpPr>
        <p:sp>
          <p:nvSpPr>
            <p:cNvPr id="6207" name="Line 17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08" name="Line 17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09" name="Line 17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193" name="Text Box 174"/>
          <p:cNvSpPr txBox="1">
            <a:spLocks noChangeArrowheads="1"/>
          </p:cNvSpPr>
          <p:nvPr/>
        </p:nvSpPr>
        <p:spPr bwMode="auto">
          <a:xfrm>
            <a:off x="2362200" y="5257800"/>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1</a:t>
            </a:r>
            <a:endParaRPr lang="en-US">
              <a:latin typeface="Arial" pitchFamily="34" charset="0"/>
            </a:endParaRPr>
          </a:p>
        </p:txBody>
      </p:sp>
      <p:sp>
        <p:nvSpPr>
          <p:cNvPr id="6194" name="Text Box 175"/>
          <p:cNvSpPr txBox="1">
            <a:spLocks noChangeArrowheads="1"/>
          </p:cNvSpPr>
          <p:nvPr/>
        </p:nvSpPr>
        <p:spPr bwMode="auto">
          <a:xfrm>
            <a:off x="4343400" y="52578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13</a:t>
            </a:r>
          </a:p>
        </p:txBody>
      </p:sp>
      <p:sp>
        <p:nvSpPr>
          <p:cNvPr id="6195" name="Text Box 176"/>
          <p:cNvSpPr txBox="1">
            <a:spLocks noChangeArrowheads="1"/>
          </p:cNvSpPr>
          <p:nvPr/>
        </p:nvSpPr>
        <p:spPr bwMode="auto">
          <a:xfrm>
            <a:off x="5562600" y="5257800"/>
            <a:ext cx="4572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8</a:t>
            </a:r>
          </a:p>
        </p:txBody>
      </p:sp>
      <p:sp>
        <p:nvSpPr>
          <p:cNvPr id="6196" name="Text Box 177"/>
          <p:cNvSpPr txBox="1">
            <a:spLocks noChangeArrowheads="1"/>
          </p:cNvSpPr>
          <p:nvPr/>
        </p:nvSpPr>
        <p:spPr bwMode="auto">
          <a:xfrm>
            <a:off x="3962400" y="5257800"/>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5</a:t>
            </a:r>
            <a:endParaRPr lang="en-US">
              <a:latin typeface="Arial" pitchFamily="34" charset="0"/>
            </a:endParaRPr>
          </a:p>
        </p:txBody>
      </p:sp>
      <p:sp>
        <p:nvSpPr>
          <p:cNvPr id="6197" name="Text Box 178"/>
          <p:cNvSpPr txBox="1">
            <a:spLocks noChangeArrowheads="1"/>
          </p:cNvSpPr>
          <p:nvPr/>
        </p:nvSpPr>
        <p:spPr bwMode="auto">
          <a:xfrm>
            <a:off x="2895600" y="5257800"/>
            <a:ext cx="4572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2</a:t>
            </a:r>
            <a:endParaRPr lang="en-US">
              <a:latin typeface="Arial" pitchFamily="34" charset="0"/>
            </a:endParaRPr>
          </a:p>
        </p:txBody>
      </p:sp>
      <p:sp>
        <p:nvSpPr>
          <p:cNvPr id="6198" name="Text Box 179"/>
          <p:cNvSpPr txBox="1">
            <a:spLocks noChangeArrowheads="1"/>
          </p:cNvSpPr>
          <p:nvPr/>
        </p:nvSpPr>
        <p:spPr bwMode="auto">
          <a:xfrm>
            <a:off x="4876800" y="5257800"/>
            <a:ext cx="685800" cy="457200"/>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1</a:t>
            </a:r>
          </a:p>
        </p:txBody>
      </p:sp>
      <p:grpSp>
        <p:nvGrpSpPr>
          <p:cNvPr id="6199" name="Group 180"/>
          <p:cNvGrpSpPr>
            <a:grpSpLocks/>
          </p:cNvGrpSpPr>
          <p:nvPr/>
        </p:nvGrpSpPr>
        <p:grpSpPr bwMode="auto">
          <a:xfrm>
            <a:off x="5562600" y="5486400"/>
            <a:ext cx="457200" cy="152400"/>
            <a:chOff x="720" y="2352"/>
            <a:chExt cx="288" cy="96"/>
          </a:xfrm>
        </p:grpSpPr>
        <p:sp>
          <p:nvSpPr>
            <p:cNvPr id="6204" name="Line 181"/>
            <p:cNvSpPr>
              <a:spLocks noChangeShapeType="1"/>
            </p:cNvSpPr>
            <p:nvPr/>
          </p:nvSpPr>
          <p:spPr bwMode="auto">
            <a:xfrm>
              <a:off x="720" y="2352"/>
              <a:ext cx="0" cy="96"/>
            </a:xfrm>
            <a:prstGeom prst="line">
              <a:avLst/>
            </a:prstGeom>
            <a:noFill/>
            <a:ln w="9525">
              <a:solidFill>
                <a:schemeClr val="tx1"/>
              </a:solidFill>
              <a:round/>
              <a:headEnd/>
              <a:tailEnd/>
            </a:ln>
          </p:spPr>
          <p:txBody>
            <a:bodyPr wrap="none" anchor="ctr"/>
            <a:lstStyle/>
            <a:p>
              <a:endParaRPr lang="en-US"/>
            </a:p>
          </p:txBody>
        </p:sp>
        <p:sp>
          <p:nvSpPr>
            <p:cNvPr id="6205" name="Line 182"/>
            <p:cNvSpPr>
              <a:spLocks noChangeShapeType="1"/>
            </p:cNvSpPr>
            <p:nvPr/>
          </p:nvSpPr>
          <p:spPr bwMode="auto">
            <a:xfrm>
              <a:off x="720" y="2448"/>
              <a:ext cx="288" cy="0"/>
            </a:xfrm>
            <a:prstGeom prst="line">
              <a:avLst/>
            </a:prstGeom>
            <a:noFill/>
            <a:ln w="9525">
              <a:solidFill>
                <a:schemeClr val="tx1"/>
              </a:solidFill>
              <a:round/>
              <a:headEnd/>
              <a:tailEnd/>
            </a:ln>
          </p:spPr>
          <p:txBody>
            <a:bodyPr wrap="none" anchor="ctr"/>
            <a:lstStyle/>
            <a:p>
              <a:endParaRPr lang="en-US"/>
            </a:p>
          </p:txBody>
        </p:sp>
        <p:sp>
          <p:nvSpPr>
            <p:cNvPr id="6206" name="Line 183"/>
            <p:cNvSpPr>
              <a:spLocks noChangeShapeType="1"/>
            </p:cNvSpPr>
            <p:nvPr/>
          </p:nvSpPr>
          <p:spPr bwMode="auto">
            <a:xfrm>
              <a:off x="1008" y="2352"/>
              <a:ext cx="0" cy="96"/>
            </a:xfrm>
            <a:prstGeom prst="line">
              <a:avLst/>
            </a:prstGeom>
            <a:noFill/>
            <a:ln w="9525">
              <a:solidFill>
                <a:schemeClr val="tx1"/>
              </a:solidFill>
              <a:round/>
              <a:headEnd/>
              <a:tailEnd/>
            </a:ln>
          </p:spPr>
          <p:txBody>
            <a:bodyPr wrap="none" anchor="ctr"/>
            <a:lstStyle/>
            <a:p>
              <a:endParaRPr lang="en-US"/>
            </a:p>
          </p:txBody>
        </p:sp>
      </p:grpSp>
      <p:sp>
        <p:nvSpPr>
          <p:cNvPr id="6200" name="Text Box 184"/>
          <p:cNvSpPr txBox="1">
            <a:spLocks noChangeArrowheads="1"/>
          </p:cNvSpPr>
          <p:nvPr/>
        </p:nvSpPr>
        <p:spPr bwMode="auto">
          <a:xfrm>
            <a:off x="3352800" y="5257800"/>
            <a:ext cx="609600" cy="457200"/>
          </a:xfrm>
          <a:prstGeom prst="rect">
            <a:avLst/>
          </a:prstGeom>
          <a:noFill/>
          <a:ln w="9525">
            <a:noFill/>
            <a:miter lim="800000"/>
            <a:headEnd/>
            <a:tailEnd/>
          </a:ln>
        </p:spPr>
        <p:txBody>
          <a:bodyPr>
            <a:spAutoFit/>
          </a:bodyPr>
          <a:lstStyle/>
          <a:p>
            <a:pPr algn="ctr" eaLnBrk="0" hangingPunct="0">
              <a:spcBef>
                <a:spcPct val="50000"/>
              </a:spcBef>
            </a:pPr>
            <a:r>
              <a:rPr lang="en-US">
                <a:solidFill>
                  <a:srgbClr val="FF3300"/>
                </a:solidFill>
                <a:latin typeface="Arial" pitchFamily="34" charset="0"/>
              </a:rPr>
              <a:t>3</a:t>
            </a:r>
            <a:endParaRPr lang="en-US">
              <a:latin typeface="Arial" pitchFamily="34" charset="0"/>
            </a:endParaRPr>
          </a:p>
        </p:txBody>
      </p:sp>
      <p:sp>
        <p:nvSpPr>
          <p:cNvPr id="6201" name="Line 187"/>
          <p:cNvSpPr>
            <a:spLocks noChangeShapeType="1"/>
          </p:cNvSpPr>
          <p:nvPr/>
        </p:nvSpPr>
        <p:spPr bwMode="auto">
          <a:xfrm>
            <a:off x="4495800" y="5638800"/>
            <a:ext cx="457200" cy="0"/>
          </a:xfrm>
          <a:prstGeom prst="line">
            <a:avLst/>
          </a:prstGeom>
          <a:noFill/>
          <a:ln w="9525">
            <a:solidFill>
              <a:schemeClr val="tx1"/>
            </a:solidFill>
            <a:round/>
            <a:headEnd/>
            <a:tailEnd/>
          </a:ln>
        </p:spPr>
        <p:txBody>
          <a:bodyPr wrap="none" anchor="ctr"/>
          <a:lstStyle/>
          <a:p>
            <a:endParaRPr lang="en-US"/>
          </a:p>
        </p:txBody>
      </p:sp>
      <p:sp>
        <p:nvSpPr>
          <p:cNvPr id="6202" name="Line 188"/>
          <p:cNvSpPr>
            <a:spLocks noChangeShapeType="1"/>
          </p:cNvSpPr>
          <p:nvPr/>
        </p:nvSpPr>
        <p:spPr bwMode="auto">
          <a:xfrm flipV="1">
            <a:off x="4451350" y="5715000"/>
            <a:ext cx="0" cy="228600"/>
          </a:xfrm>
          <a:prstGeom prst="line">
            <a:avLst/>
          </a:prstGeom>
          <a:noFill/>
          <a:ln w="9525">
            <a:solidFill>
              <a:srgbClr val="FF3300"/>
            </a:solidFill>
            <a:round/>
            <a:headEnd/>
            <a:tailEnd type="triangle" w="med" len="med"/>
          </a:ln>
        </p:spPr>
        <p:txBody>
          <a:bodyPr wrap="none" anchor="ctr"/>
          <a:lstStyle/>
          <a:p>
            <a:endParaRPr lang="en-US"/>
          </a:p>
        </p:txBody>
      </p:sp>
      <p:sp>
        <p:nvSpPr>
          <p:cNvPr id="6203" name="Text Box 189"/>
          <p:cNvSpPr txBox="1">
            <a:spLocks noChangeArrowheads="1"/>
          </p:cNvSpPr>
          <p:nvPr/>
        </p:nvSpPr>
        <p:spPr bwMode="auto">
          <a:xfrm>
            <a:off x="4267200" y="5715000"/>
            <a:ext cx="685800" cy="457200"/>
          </a:xfrm>
          <a:prstGeom prst="rect">
            <a:avLst/>
          </a:prstGeom>
          <a:noFill/>
          <a:ln w="9525">
            <a:noFill/>
            <a:miter lim="800000"/>
            <a:headEnd/>
            <a:tailEnd/>
          </a:ln>
        </p:spPr>
        <p:txBody>
          <a:bodyPr>
            <a:spAutoFit/>
          </a:bodyPr>
          <a:lstStyle/>
          <a:p>
            <a:pPr algn="ctr" eaLnBrk="0" hangingPunct="0">
              <a:spcBef>
                <a:spcPct val="50000"/>
              </a:spcBef>
            </a:pPr>
            <a:r>
              <a:rPr lang="en-US" i="1">
                <a:solidFill>
                  <a:srgbClr val="FF3300"/>
                </a:solidFill>
                <a:latin typeface="Arial" pitchFamily="34" charset="0"/>
              </a:rPr>
              <a:t>k</a:t>
            </a:r>
            <a:endParaRPr lang="en-US">
              <a:latin typeface="Arial" pitchFamily="34" charset="0"/>
            </a:endParaRPr>
          </a:p>
        </p:txBody>
      </p:sp>
    </p:spTree>
    <p:extLst>
      <p:ext uri="{BB962C8B-B14F-4D97-AF65-F5344CB8AC3E}">
        <p14:creationId xmlns:p14="http://schemas.microsoft.com/office/powerpoint/2010/main" val="3037417756"/>
      </p:ext>
    </p:extLst>
  </p:cSld>
  <p:clrMapOvr>
    <a:masterClrMapping/>
  </p:clrMapOvr>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7447</TotalTime>
  <Words>1389</Words>
  <Application>Microsoft Office PowerPoint</Application>
  <PresentationFormat>On-screen Show (4:3)</PresentationFormat>
  <Paragraphs>277</Paragraphs>
  <Slides>25</Slides>
  <Notes>21</Notes>
  <HiddenSlides>0</HiddenSlides>
  <MMClips>3</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Courier New</vt:lpstr>
      <vt:lpstr>Monotype Sorts</vt:lpstr>
      <vt:lpstr>Times</vt:lpstr>
      <vt:lpstr>Times New Roman</vt:lpstr>
      <vt:lpstr>Wingdings</vt:lpstr>
      <vt:lpstr>Dads Tie</vt:lpstr>
      <vt:lpstr>Worksheet</vt:lpstr>
      <vt:lpstr>PowerPoint Presentation</vt:lpstr>
      <vt:lpstr>Sorting</vt:lpstr>
      <vt:lpstr>Sorting (cont’d)</vt:lpstr>
      <vt:lpstr>Sorting (cont’d)</vt:lpstr>
      <vt:lpstr>Selection Sort</vt:lpstr>
      <vt:lpstr>Selection Sort (cont’d)</vt:lpstr>
      <vt:lpstr>Selection Sort (cont’d)</vt:lpstr>
      <vt:lpstr>PowerPoint Presentation</vt:lpstr>
      <vt:lpstr>Insertion Sort</vt:lpstr>
      <vt:lpstr>Insertion Sort - for loop</vt:lpstr>
      <vt:lpstr>Insertion Sort using a while loop</vt:lpstr>
      <vt:lpstr>Insertion Sort - while loop</vt:lpstr>
      <vt:lpstr>Insertion Sort (cont’d)</vt:lpstr>
      <vt:lpstr>PowerPoint Presentation</vt:lpstr>
      <vt:lpstr>Merge Sort</vt:lpstr>
      <vt:lpstr>How Does A Merge Sort Work?</vt:lpstr>
      <vt:lpstr>Merge Sort (cont’d)</vt:lpstr>
      <vt:lpstr>Merge Sort (cont’d)</vt:lpstr>
      <vt:lpstr>Merge Sort (cont’d)</vt:lpstr>
      <vt:lpstr>Merge Sort (cont’d)</vt:lpstr>
      <vt:lpstr>Merge Sort (cont’d)</vt:lpstr>
      <vt:lpstr>Merge Sort (cont’d)</vt:lpstr>
      <vt:lpstr>Merge Sort (cont’d)</vt:lpstr>
      <vt:lpstr>Merge Sort (cont’d)</vt:lpstr>
      <vt:lpstr>Merge Sort (cont’d)</vt:lpstr>
    </vt:vector>
  </TitlesOfParts>
  <Company>Skylight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Methods</dc:title>
  <dc:subject>Chapter 12</dc:subject>
  <dc:creator>Maria Litvin and Gary Litvin</dc:creator>
  <cp:lastModifiedBy>WELDON JASIK</cp:lastModifiedBy>
  <cp:revision>442</cp:revision>
  <dcterms:created xsi:type="dcterms:W3CDTF">2002-08-16T13:24:03Z</dcterms:created>
  <dcterms:modified xsi:type="dcterms:W3CDTF">2020-04-15T22:07:42Z</dcterms:modified>
</cp:coreProperties>
</file>