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51" r:id="rId2"/>
    <p:sldId id="352" r:id="rId3"/>
    <p:sldId id="361" r:id="rId4"/>
    <p:sldId id="362" r:id="rId5"/>
    <p:sldId id="394" r:id="rId6"/>
    <p:sldId id="417" r:id="rId7"/>
    <p:sldId id="420" r:id="rId8"/>
    <p:sldId id="421" r:id="rId9"/>
    <p:sldId id="364" r:id="rId10"/>
    <p:sldId id="375" r:id="rId11"/>
    <p:sldId id="383" r:id="rId12"/>
    <p:sldId id="379" r:id="rId13"/>
    <p:sldId id="353" r:id="rId14"/>
    <p:sldId id="354" r:id="rId15"/>
    <p:sldId id="356" r:id="rId16"/>
    <p:sldId id="357" r:id="rId17"/>
    <p:sldId id="416" r:id="rId18"/>
    <p:sldId id="358" r:id="rId19"/>
    <p:sldId id="392" r:id="rId20"/>
    <p:sldId id="378" r:id="rId21"/>
    <p:sldId id="408" r:id="rId22"/>
    <p:sldId id="409" r:id="rId23"/>
    <p:sldId id="410" r:id="rId24"/>
    <p:sldId id="400" r:id="rId25"/>
    <p:sldId id="387" r:id="rId26"/>
    <p:sldId id="388" r:id="rId27"/>
    <p:sldId id="390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FF"/>
    <a:srgbClr val="E7E7F9"/>
    <a:srgbClr val="CCFFFF"/>
    <a:srgbClr val="0066FF"/>
    <a:srgbClr val="FF3300"/>
    <a:srgbClr val="000099"/>
    <a:srgbClr val="FFFFC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58" autoAdjust="0"/>
    <p:restoredTop sz="94576" autoAdjust="0"/>
  </p:normalViewPr>
  <p:slideViewPr>
    <p:cSldViewPr>
      <p:cViewPr varScale="1">
        <p:scale>
          <a:sx n="54" d="100"/>
          <a:sy n="54" d="100"/>
        </p:scale>
        <p:origin x="53" y="6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3552"/>
    </p:cViewPr>
  </p:sorterViewPr>
  <p:notesViewPr>
    <p:cSldViewPr>
      <p:cViewPr varScale="1">
        <p:scale>
          <a:sx n="60" d="100"/>
          <a:sy n="60" d="100"/>
        </p:scale>
        <p:origin x="-172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7D0491C-8BB1-4E63-B568-44702F1062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F629CB9-C090-458C-8819-E5FD9CAB41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D3AD159B-6E5C-4378-A152-BC97C06B86A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3B06E243-4BE6-441C-946D-1F0F438C945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46270BD-B350-4767-A600-67A929E82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>
            <a:extLst>
              <a:ext uri="{FF2B5EF4-FFF2-40B4-BE49-F238E27FC236}">
                <a16:creationId xmlns:a16="http://schemas.microsoft.com/office/drawing/2014/main" id="{B367F9A6-BFA3-4CFE-AFFA-6FABC3DEA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1027">
            <a:extLst>
              <a:ext uri="{FF2B5EF4-FFF2-40B4-BE49-F238E27FC236}">
                <a16:creationId xmlns:a16="http://schemas.microsoft.com/office/drawing/2014/main" id="{5A669AF1-D3F1-428C-86BB-75A700D5ED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82F5F214-A885-4EA5-9526-1ABDA07BC7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5957" name="Rectangle 1029">
            <a:extLst>
              <a:ext uri="{FF2B5EF4-FFF2-40B4-BE49-F238E27FC236}">
                <a16:creationId xmlns:a16="http://schemas.microsoft.com/office/drawing/2014/main" id="{95F99B06-9DE7-4439-BB2D-08D0AC40E9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1032">
            <a:extLst>
              <a:ext uri="{FF2B5EF4-FFF2-40B4-BE49-F238E27FC236}">
                <a16:creationId xmlns:a16="http://schemas.microsoft.com/office/drawing/2014/main" id="{20D3D880-C682-4B03-85FB-7CDCA605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/>
              <a:t>©A+ Computer Science     www.apluscompsci.com                 </a:t>
            </a:r>
            <a:fld id="{A7EA4683-A35C-434B-949F-8FDB67CBCE3D}" type="slidenum">
              <a:rPr lang="en-US" altLang="en-US" sz="1200" smtClean="0"/>
              <a:pPr algn="r"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05D3903-BDA6-4A5D-B156-09170A07A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FD4E7B7-7D64-4F06-9B04-A9CC9FD7F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9156B22-48BC-40B1-8BBD-76170508F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19819FF-701D-409F-9B83-65280AF6E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4169D8-4B33-4BD2-A421-3A90E3CB11D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When </a:t>
            </a:r>
            <a:r>
              <a:rPr lang="en-US" i="1"/>
              <a:t>n </a:t>
            </a:r>
            <a:r>
              <a:rPr lang="en-US"/>
              <a:t>is large enough, </a:t>
            </a:r>
            <a:r>
              <a:rPr lang="en-US" i="1"/>
              <a:t>An</a:t>
            </a:r>
            <a:r>
              <a:rPr lang="en-US" baseline="30000"/>
              <a:t>2</a:t>
            </a:r>
            <a:r>
              <a:rPr lang="en-US"/>
              <a:t> eventually overtakes </a:t>
            </a:r>
            <a:r>
              <a:rPr lang="en-US" i="1"/>
              <a:t>Bn</a:t>
            </a:r>
            <a:r>
              <a:rPr lang="en-US" i="1">
                <a:sym typeface="Symbol" pitchFamily="18" charset="2"/>
              </a:rPr>
              <a:t></a:t>
            </a:r>
            <a:r>
              <a:rPr lang="en-US"/>
              <a:t>log </a:t>
            </a:r>
            <a:r>
              <a:rPr lang="en-US" i="1"/>
              <a:t>n</a:t>
            </a:r>
            <a:r>
              <a:rPr lang="en-US"/>
              <a:t> no matter how small </a:t>
            </a:r>
            <a:r>
              <a:rPr lang="en-US" i="1"/>
              <a:t>A</a:t>
            </a:r>
            <a:r>
              <a:rPr lang="en-US"/>
              <a:t> is and how large </a:t>
            </a:r>
            <a:r>
              <a:rPr lang="en-US" i="1"/>
              <a:t>B</a:t>
            </a:r>
            <a:r>
              <a:rPr lang="en-US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A8CC52-3862-4ACE-89FD-09E4C142C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CD8874-FFCC-49E4-B7EA-6EC9752C3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02A23-FE45-4C6C-8E42-301C17808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A98C0A5-73DC-47DD-BBBB-F091C65B7AE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1106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8F5584-814E-4EF4-A6C9-0D60D6E267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8E5969-CB0E-4945-AADE-9AB590DD4E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86D0-3B87-4164-A478-950520254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DE0B82-70CC-4C5F-B7D5-E80CE331FD0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9838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261843-7CA5-4C69-8BC9-F2CFA33C6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A4F86C-067A-4A84-B940-BABB4A6C12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888E5-7BFD-4BBB-BF47-CFC32D970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92B52A6-6E9A-4628-A0DA-7D66B67EA96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20977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6CD897-2F44-4EDB-8B3A-147EA0818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918995-F7B0-48F6-8D0F-668DEEAD2A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C63B8-F0A3-482D-A443-74DD21E659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6B2211-4E97-4F7E-AEEF-B1BEEC2FC35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00999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D0E77B-F561-461A-877A-29D9D160C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3F920D-B58E-4682-B3DF-8FADA5BC90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0B55F-2876-4EAD-A045-1ADB294FD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E93DBF8-097E-4C6E-927C-C4B8F720148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48088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4DDAC-09E0-48BD-93F3-4ECBB9611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DEA7B6-E3BB-4C58-B44A-C48FF7B194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E9FA1-B154-4B57-914F-37117C7CA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4981C88-1941-45B9-8C18-B3658846AD2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71056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632345-608C-49B8-AEC8-9C676831D5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81D9200-CBFC-4828-A3BC-95E6716B5B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6F7A5-19D7-4576-9925-540982FBE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F53EE7C-3E18-4F79-BA03-1B5BCA49646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20357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46B13D3-5D6C-47C1-AE3F-EB6A0D0249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85C78F-1FD3-4167-9869-8A5D796AD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DE889-B7C0-437C-AD40-A196D49EB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0E7C065-7E2F-46EA-B2F1-7936A1A45D3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78558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3A6CA5-6D1D-4051-88D7-19588B3C62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47E961D-E5EA-4AA1-8A2A-A9CCCAAD9B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7814E-87E0-4B02-AC1E-B53621157F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26DBD43-876C-42CE-8AE7-F0DCF7ACB1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82935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CDAA5-4869-4078-9BAB-93CB43A87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7259A2-F7C5-4548-B507-984EFF7BA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62F48-9C5E-4D4D-8870-625A56567B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C4FBAB5-FA0D-4522-8132-5E048D45BE3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99895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E6386-8858-4420-AA97-23108FA1C1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9F7280-4DBC-4800-A2EF-A02CC20104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2DF1D-8E01-4AA9-BE86-CE9723E463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101040-6843-4605-9B5D-F53A35FD862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26837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5AD7865-43D2-4847-8D3C-C720F3744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3289320-2EB4-4DCD-8434-0F93A9E19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BFBD06-AEB8-48D0-B610-5F63890E57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DC340B-C886-4452-97C5-4DCE12B879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F010C95-9A13-4219-9D1E-353A0CD038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9D4346C-A7C0-43B2-B2A1-92C52E41CA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anose="020B0604030504040204" pitchFamily="34" charset="0"/>
            </a:endParaRPr>
          </a:p>
          <a:p>
            <a:pPr>
              <a:defRPr/>
            </a:pPr>
            <a:endParaRPr lang="en-US" b="1">
              <a:latin typeface="Tahoma" panose="020B0604030504040204" pitchFamily="34" charset="0"/>
            </a:endParaRPr>
          </a:p>
          <a:p>
            <a:pPr>
              <a:defRPr/>
            </a:pPr>
            <a:r>
              <a:rPr lang="en-US" b="1">
                <a:latin typeface="Tahoma" panose="020B0604030504040204" pitchFamily="34" charset="0"/>
              </a:rPr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50322FAF-157C-4E8D-9E42-12692BAF51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1203" name="WordArt 2">
            <a:extLst>
              <a:ext uri="{FF2B5EF4-FFF2-40B4-BE49-F238E27FC236}">
                <a16:creationId xmlns:a16="http://schemas.microsoft.com/office/drawing/2014/main" id="{6047F23A-5055-4506-B9A3-9B5B0F9B213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66800" y="1600200"/>
            <a:ext cx="6934200" cy="3200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Divide and Conquer</a:t>
            </a:r>
          </a:p>
          <a:p>
            <a:pPr algn="ctr"/>
            <a:r>
              <a:rPr lang="pt-BR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Algorithms</a:t>
            </a:r>
          </a:p>
          <a:p>
            <a:pPr algn="ctr"/>
            <a:r>
              <a:rPr lang="pt-BR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0 ( N Log2N ) </a:t>
            </a:r>
            <a:endParaRPr lang="en-US" sz="3600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6D78F437-E504-4782-A124-B5E207B3F6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1443" name="Text Box 4">
            <a:extLst>
              <a:ext uri="{FF2B5EF4-FFF2-40B4-BE49-F238E27FC236}">
                <a16:creationId xmlns:a16="http://schemas.microsoft.com/office/drawing/2014/main" id="{449F5266-07E8-4A7E-B259-9941C3054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85800" y="184150"/>
            <a:ext cx="9445625" cy="674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	</a:t>
            </a:r>
            <a:r>
              <a:rPr lang="en-US" altLang="en-US" sz="2400">
                <a:latin typeface="Tahoma" panose="020B0604030504040204" pitchFamily="34" charset="0"/>
              </a:rPr>
              <a:t>void </a:t>
            </a:r>
            <a:r>
              <a:rPr lang="en-US" altLang="en-US" sz="2400">
                <a:solidFill>
                  <a:srgbClr val="7030A0"/>
                </a:solidFill>
                <a:latin typeface="Tahoma" panose="020B0604030504040204" pitchFamily="34" charset="0"/>
              </a:rPr>
              <a:t>merge</a:t>
            </a:r>
            <a:r>
              <a:rPr lang="en-US" altLang="en-US" sz="2400">
                <a:latin typeface="Tahoma" panose="020B0604030504040204" pitchFamily="34" charset="0"/>
              </a:rPr>
              <a:t>(Comparable[] stuff, int front, int back)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    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Comparable[] temp = new Comparable[back-front];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int i = front, j = (front+back)/2, k =0, mid =j;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while( i&lt;mid &amp;&amp; j&lt;back)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   if(stuff[i].</a:t>
            </a:r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</a:rPr>
              <a:t>compareTo</a:t>
            </a:r>
            <a:r>
              <a:rPr lang="en-US" altLang="en-US" sz="2400">
                <a:latin typeface="Tahoma" panose="020B0604030504040204" pitchFamily="34" charset="0"/>
              </a:rPr>
              <a:t>(stuff[j])&lt;0)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      temp[k++]= stuff[i++];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      temp[k++]= stuff[j++];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while(i&lt;mid)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   temp[k++]= stuff[i++];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while(j&lt;back)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   temp[k++]= stuff[j++];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for(i = 0; i&lt;back-front; ++i)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      stuff[front+i]=temp[i];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}</a:t>
            </a:r>
          </a:p>
        </p:txBody>
      </p:sp>
      <p:sp>
        <p:nvSpPr>
          <p:cNvPr id="61444" name="WordArt 5">
            <a:extLst>
              <a:ext uri="{FF2B5EF4-FFF2-40B4-BE49-F238E27FC236}">
                <a16:creationId xmlns:a16="http://schemas.microsoft.com/office/drawing/2014/main" id="{2FA4C71D-8E93-46E9-A69D-4157339E40A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562600" y="3200400"/>
            <a:ext cx="3124200" cy="2057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Merge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W/Objects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BB2D8870-2C48-41F8-B49C-948514F92E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2467" name="WordArt 2">
            <a:extLst>
              <a:ext uri="{FF2B5EF4-FFF2-40B4-BE49-F238E27FC236}">
                <a16:creationId xmlns:a16="http://schemas.microsoft.com/office/drawing/2014/main" id="{79A89DF1-5349-4892-8F24-1C2BA677F81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609600"/>
            <a:ext cx="7162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/>
                  <a:tailEnd/>
                </a:ln>
                <a:solidFill>
                  <a:srgbClr val="008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Merge Sort in Action</a:t>
            </a:r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id="{58AD5EBF-3C7D-4C7C-98EE-D53F91156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3152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Tahoma" panose="020B0604030504040204" pitchFamily="34" charset="0"/>
              </a:rPr>
              <a:t>Original List </a:t>
            </a:r>
            <a:br>
              <a:rPr lang="en-US" altLang="en-US" sz="2800">
                <a:solidFill>
                  <a:srgbClr val="CC0000"/>
                </a:solidFill>
                <a:latin typeface="Tahoma" panose="020B0604030504040204" pitchFamily="34" charset="0"/>
              </a:rPr>
            </a:br>
            <a:r>
              <a:rPr lang="en-US" altLang="en-US" sz="2800">
                <a:latin typeface="Tahoma" panose="020B0604030504040204" pitchFamily="34" charset="0"/>
              </a:rPr>
              <a:t>Integer[] stuff = {90,40,20,30,67,10};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en-US" sz="2800">
                <a:latin typeface="Tahoma" panose="020B0604030504040204" pitchFamily="34" charset="0"/>
              </a:rPr>
            </a:b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0  -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40</a:t>
            </a:r>
            <a:r>
              <a:rPr lang="en-US" altLang="en-US" sz="2800">
                <a:latin typeface="Tahoma" panose="020B0604030504040204" pitchFamily="34" charset="0"/>
              </a:rPr>
              <a:t>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90</a:t>
            </a:r>
            <a:r>
              <a:rPr lang="en-US" altLang="en-US" sz="2800">
                <a:latin typeface="Tahoma" panose="020B0604030504040204" pitchFamily="34" charset="0"/>
              </a:rPr>
              <a:t>  20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800">
                <a:latin typeface="Tahoma" panose="020B0604030504040204" pitchFamily="34" charset="0"/>
              </a:rPr>
              <a:t>30  67  10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1  -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20  40  90</a:t>
            </a:r>
            <a:r>
              <a:rPr lang="en-US" altLang="en-US" sz="2800">
                <a:latin typeface="Tahoma" panose="020B0604030504040204" pitchFamily="34" charset="0"/>
              </a:rPr>
              <a:t>  30  67  10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2  -  20  40  90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30  67  </a:t>
            </a:r>
            <a:r>
              <a:rPr lang="en-US" altLang="en-US" sz="2800">
                <a:latin typeface="Tahoma" panose="020B0604030504040204" pitchFamily="34" charset="0"/>
              </a:rPr>
              <a:t>10</a:t>
            </a:r>
            <a:endParaRPr lang="en-US" altLang="en-US" sz="280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3  -  20  40  90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10  30  67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4  -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10  20  30  40  67  90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83C457D6-63CB-4A76-83CE-6CAE536246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3491" name="WordArt 2">
            <a:extLst>
              <a:ext uri="{FF2B5EF4-FFF2-40B4-BE49-F238E27FC236}">
                <a16:creationId xmlns:a16="http://schemas.microsoft.com/office/drawing/2014/main" id="{0261CEF4-4EC6-4777-86BB-907225B1789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4191000"/>
            <a:ext cx="41910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Merge</a:t>
            </a:r>
          </a:p>
        </p:txBody>
      </p:sp>
      <p:sp>
        <p:nvSpPr>
          <p:cNvPr id="63492" name="WordArt 3">
            <a:extLst>
              <a:ext uri="{FF2B5EF4-FFF2-40B4-BE49-F238E27FC236}">
                <a16:creationId xmlns:a16="http://schemas.microsoft.com/office/drawing/2014/main" id="{2DED90AE-AF78-40D9-AC8E-4383D7D69FF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1600200"/>
            <a:ext cx="4419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mergeSort</a:t>
            </a:r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0D944D19-AFDA-41D5-BDA2-2E1D7022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800100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The mergeSort has a N*Log</a:t>
            </a:r>
            <a:r>
              <a:rPr lang="en-US" altLang="en-US" sz="2800" baseline="-25000">
                <a:latin typeface="Tahoma" panose="020B0604030504040204" pitchFamily="34" charset="0"/>
              </a:rPr>
              <a:t>2</a:t>
            </a:r>
            <a:r>
              <a:rPr lang="en-US" altLang="en-US" sz="2800">
                <a:latin typeface="Tahoma" panose="020B0604030504040204" pitchFamily="34" charset="0"/>
              </a:rPr>
              <a:t>N BigO.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The mergeSort method alone has a Log</a:t>
            </a:r>
            <a:r>
              <a:rPr lang="en-US" altLang="en-US" sz="2800" baseline="-25000">
                <a:latin typeface="Tahoma" panose="020B0604030504040204" pitchFamily="34" charset="0"/>
              </a:rPr>
              <a:t>2</a:t>
            </a:r>
            <a:r>
              <a:rPr lang="en-US" altLang="en-US" sz="2800">
                <a:latin typeface="Tahoma" panose="020B0604030504040204" pitchFamily="34" charset="0"/>
              </a:rPr>
              <a:t>N run time, but cannot be run without the merge method.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The merge method alone has an N run time and can be run without the mergeSort method.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ED89D26D-FD5F-493A-813A-9D1FBA99FA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106498" name="WordArt 2">
            <a:extLst>
              <a:ext uri="{FF2B5EF4-FFF2-40B4-BE49-F238E27FC236}">
                <a16:creationId xmlns:a16="http://schemas.microsoft.com/office/drawing/2014/main" id="{6127AFF9-033E-4C26-B924-6BD80592095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1295400"/>
            <a:ext cx="7162800" cy="37338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 panose="020B0806030902050204" pitchFamily="34" charset="0"/>
              </a:rPr>
              <a:t>The Quick Sort</a:t>
            </a:r>
          </a:p>
        </p:txBody>
      </p:sp>
      <p:graphicFrame>
        <p:nvGraphicFramePr>
          <p:cNvPr id="106499" name="Object 3">
            <a:extLst>
              <a:ext uri="{FF2B5EF4-FFF2-40B4-BE49-F238E27FC236}">
                <a16:creationId xmlns:a16="http://schemas.microsoft.com/office/drawing/2014/main" id="{58801367-4A98-450F-A1C6-B6697659E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8800" y="3733800"/>
          <a:ext cx="31242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Clip" r:id="rId4" imgW="4305300" imgH="3421063" progId="MS_ClipArt_Gallery.2">
                  <p:embed/>
                </p:oleObj>
              </mc:Choice>
              <mc:Fallback>
                <p:oleObj name="Clip" r:id="rId4" imgW="4305300" imgH="3421063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800" y="3733800"/>
                        <a:ext cx="312420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>
            <a:extLst>
              <a:ext uri="{FF2B5EF4-FFF2-40B4-BE49-F238E27FC236}">
                <a16:creationId xmlns:a16="http://schemas.microsoft.com/office/drawing/2014/main" id="{D28DA7EE-75E0-4D0E-96FF-8D7870998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0" y="381000"/>
          <a:ext cx="31242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Clip" r:id="rId6" imgW="4305300" imgH="3421063" progId="MS_ClipArt_Gallery.2">
                  <p:embed/>
                </p:oleObj>
              </mc:Choice>
              <mc:Fallback>
                <p:oleObj name="Clip" r:id="rId6" imgW="4305300" imgH="342106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381000"/>
                        <a:ext cx="312420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>
            <a:extLst>
              <a:ext uri="{FF2B5EF4-FFF2-40B4-BE49-F238E27FC236}">
                <a16:creationId xmlns:a16="http://schemas.microsoft.com/office/drawing/2014/main" id="{0D8A754E-A5BC-4E85-AF24-19E3CF9373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5539" name="Text Box 2">
            <a:extLst>
              <a:ext uri="{FF2B5EF4-FFF2-40B4-BE49-F238E27FC236}">
                <a16:creationId xmlns:a16="http://schemas.microsoft.com/office/drawing/2014/main" id="{5DDD1BDD-1813-4394-8EEA-24F049331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295400"/>
            <a:ext cx="8204200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 b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Arial" panose="020B0604020202020204" pitchFamily="34" charset="0"/>
              </a:rPr>
              <a:t>Quick sort finds a pivot value.  All numbers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Arial" panose="020B0604020202020204" pitchFamily="34" charset="0"/>
              </a:rPr>
              <a:t>greater than the pivot move to the right and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Arial" panose="020B0604020202020204" pitchFamily="34" charset="0"/>
              </a:rPr>
              <a:t>all numbers less move to the left. 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Arial" panose="020B0604020202020204" pitchFamily="34" charset="0"/>
              </a:rPr>
              <a:t>This list is then chopped in two and the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Arial" panose="020B0604020202020204" pitchFamily="34" charset="0"/>
              </a:rPr>
              <a:t>process above is repeated on the smaller sections.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 b="0">
              <a:latin typeface="Arial" panose="020B0604020202020204" pitchFamily="34" charset="0"/>
            </a:endParaRPr>
          </a:p>
        </p:txBody>
      </p:sp>
      <p:sp>
        <p:nvSpPr>
          <p:cNvPr id="65540" name="WordArt 3">
            <a:extLst>
              <a:ext uri="{FF2B5EF4-FFF2-40B4-BE49-F238E27FC236}">
                <a16:creationId xmlns:a16="http://schemas.microsoft.com/office/drawing/2014/main" id="{73E36146-6243-4FDB-86F5-7C99F791957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24000" y="1066800"/>
            <a:ext cx="5867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FFFF99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Quick Sort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5D05207A-C56B-425F-A305-16F7353B11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6563" name="WordArt 2">
            <a:extLst>
              <a:ext uri="{FF2B5EF4-FFF2-40B4-BE49-F238E27FC236}">
                <a16:creationId xmlns:a16="http://schemas.microsoft.com/office/drawing/2014/main" id="{B6E974CB-C4A2-40B7-A6D2-18F8E07ED3A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228600"/>
            <a:ext cx="7162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Quick Sort</a:t>
            </a:r>
          </a:p>
        </p:txBody>
      </p:sp>
      <p:sp>
        <p:nvSpPr>
          <p:cNvPr id="66564" name="Text Box 3">
            <a:extLst>
              <a:ext uri="{FF2B5EF4-FFF2-40B4-BE49-F238E27FC236}">
                <a16:creationId xmlns:a16="http://schemas.microsoft.com/office/drawing/2014/main" id="{ED398888-443D-4602-B628-178067F96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4287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66565" name="Rectangle 4">
            <a:extLst>
              <a:ext uri="{FF2B5EF4-FFF2-40B4-BE49-F238E27FC236}">
                <a16:creationId xmlns:a16="http://schemas.microsoft.com/office/drawing/2014/main" id="{269E3338-1308-4392-BE93-F7CDCC51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295400"/>
            <a:ext cx="1676400" cy="990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1 . . 32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6566" name="Rectangle 5">
            <a:extLst>
              <a:ext uri="{FF2B5EF4-FFF2-40B4-BE49-F238E27FC236}">
                <a16:creationId xmlns:a16="http://schemas.microsoft.com/office/drawing/2014/main" id="{F653984D-BB63-49DB-95E0-1332A9CC7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13716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1 . . 22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6567" name="Rectangle 6">
            <a:extLst>
              <a:ext uri="{FF2B5EF4-FFF2-40B4-BE49-F238E27FC236}">
                <a16:creationId xmlns:a16="http://schemas.microsoft.com/office/drawing/2014/main" id="{29C97266-3135-4386-ACB8-FEF8CD8C4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8400"/>
            <a:ext cx="15240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23 . . 32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6568" name="Rectangle 7">
            <a:extLst>
              <a:ext uri="{FF2B5EF4-FFF2-40B4-BE49-F238E27FC236}">
                <a16:creationId xmlns:a16="http://schemas.microsoft.com/office/drawing/2014/main" id="{86919DAE-4BF8-4A47-974B-948DF8312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14478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23 . .25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6569" name="Rectangle 8">
            <a:extLst>
              <a:ext uri="{FF2B5EF4-FFF2-40B4-BE49-F238E27FC236}">
                <a16:creationId xmlns:a16="http://schemas.microsoft.com/office/drawing/2014/main" id="{CBECFCAA-417D-4423-9561-E06FD5183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733800"/>
            <a:ext cx="15240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26 . . 32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6570" name="Rectangle 9">
            <a:extLst>
              <a:ext uri="{FF2B5EF4-FFF2-40B4-BE49-F238E27FC236}">
                <a16:creationId xmlns:a16="http://schemas.microsoft.com/office/drawing/2014/main" id="{7C8D8139-5085-4320-9EA5-C6E89E995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13716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1 . . 19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6571" name="Rectangle 10">
            <a:extLst>
              <a:ext uri="{FF2B5EF4-FFF2-40B4-BE49-F238E27FC236}">
                <a16:creationId xmlns:a16="http://schemas.microsoft.com/office/drawing/2014/main" id="{31474ACF-3BF5-4FBC-85CE-41B02EFE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4478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20. . 22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6572" name="Rectangle 11">
            <a:extLst>
              <a:ext uri="{FF2B5EF4-FFF2-40B4-BE49-F238E27FC236}">
                <a16:creationId xmlns:a16="http://schemas.microsoft.com/office/drawing/2014/main" id="{FE3AE352-462A-4A3C-A836-E250E5340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578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Quick sort chops up the list into smaller pieces</a:t>
            </a:r>
            <a:br>
              <a:rPr lang="en-US" altLang="en-US" sz="2800" b="0">
                <a:latin typeface="Tahoma" panose="020B0604030504040204" pitchFamily="34" charset="0"/>
              </a:rPr>
            </a:br>
            <a:r>
              <a:rPr lang="en-US" altLang="en-US" sz="2800" b="0">
                <a:latin typeface="Tahoma" panose="020B0604030504040204" pitchFamily="34" charset="0"/>
              </a:rPr>
              <a:t>as to avoid processing the whole list at once.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>
            <a:extLst>
              <a:ext uri="{FF2B5EF4-FFF2-40B4-BE49-F238E27FC236}">
                <a16:creationId xmlns:a16="http://schemas.microsoft.com/office/drawing/2014/main" id="{D87A154C-8D90-4559-A0A6-D773523AA8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7587" name="Text Box 2">
            <a:extLst>
              <a:ext uri="{FF2B5EF4-FFF2-40B4-BE49-F238E27FC236}">
                <a16:creationId xmlns:a16="http://schemas.microsoft.com/office/drawing/2014/main" id="{5397FD2E-2BDD-4CC1-8B6C-A0B2020BB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57885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void</a:t>
            </a:r>
            <a:r>
              <a:rPr lang="en-US" altLang="en-US" sz="2800" b="0">
                <a:latin typeface="Tahoma" panose="020B0604030504040204" pitchFamily="34" charset="0"/>
              </a:rPr>
              <a:t> quickSort(Comparable[] stuff, </a:t>
            </a:r>
            <a:r>
              <a:rPr lang="en-US" altLang="en-US" sz="2800">
                <a:latin typeface="Tahoma" panose="020B0604030504040204" pitchFamily="34" charset="0"/>
              </a:rPr>
              <a:t>int</a:t>
            </a:r>
            <a:r>
              <a:rPr lang="en-US" altLang="en-US" sz="2800" b="0">
                <a:latin typeface="Tahoma" panose="020B0604030504040204" pitchFamily="34" charset="0"/>
              </a:rPr>
              <a:t> low, </a:t>
            </a:r>
            <a:r>
              <a:rPr lang="en-US" altLang="en-US" sz="2800">
                <a:latin typeface="Tahoma" panose="020B0604030504040204" pitchFamily="34" charset="0"/>
              </a:rPr>
              <a:t>int</a:t>
            </a:r>
            <a:r>
              <a:rPr lang="en-US" altLang="en-US" sz="2800" b="0">
                <a:latin typeface="Tahoma" panose="020B0604030504040204" pitchFamily="34" charset="0"/>
              </a:rPr>
              <a:t> high)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  if</a:t>
            </a:r>
            <a:r>
              <a:rPr lang="en-US" altLang="en-US" sz="2800" b="0">
                <a:latin typeface="Tahoma" panose="020B0604030504040204" pitchFamily="34" charset="0"/>
              </a:rPr>
              <a:t> (low &lt; high)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    int</a:t>
            </a:r>
            <a:r>
              <a:rPr lang="en-US" altLang="en-US" sz="2800" b="0">
                <a:latin typeface="Tahoma" panose="020B0604030504040204" pitchFamily="34" charset="0"/>
              </a:rPr>
              <a:t> spot = partition(stuff, low, high);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  quickSort(stuff, low, spot);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  quickSort(stuff, spot+1, high);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3300"/>
                </a:solidFill>
                <a:latin typeface="Tahoma" panose="020B0604030504040204" pitchFamily="34" charset="0"/>
              </a:rPr>
              <a:t>Arrays.sort( ) uses the quickSort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3300"/>
                </a:solidFill>
                <a:latin typeface="Tahoma" panose="020B0604030504040204" pitchFamily="34" charset="0"/>
              </a:rPr>
              <a:t>					if sorting primitives.</a:t>
            </a:r>
          </a:p>
        </p:txBody>
      </p:sp>
      <p:sp>
        <p:nvSpPr>
          <p:cNvPr id="67588" name="WordArt 3">
            <a:extLst>
              <a:ext uri="{FF2B5EF4-FFF2-40B4-BE49-F238E27FC236}">
                <a16:creationId xmlns:a16="http://schemas.microsoft.com/office/drawing/2014/main" id="{DA0EAFAF-E747-4AB6-8FA2-0BBCFAD8305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457200"/>
            <a:ext cx="4724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quickSort 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03778-3894-49E6-A5DD-3B46B64DD7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  <a:p>
            <a:pPr>
              <a:defRPr/>
            </a:pPr>
            <a:endParaRPr lang="en-US" b="0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68611" name="Picture 2">
            <a:extLst>
              <a:ext uri="{FF2B5EF4-FFF2-40B4-BE49-F238E27FC236}">
                <a16:creationId xmlns:a16="http://schemas.microsoft.com/office/drawing/2014/main" id="{8DB969E6-BBAA-4D58-BD97-FF83D92A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52963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2" name="WordArt 2">
            <a:extLst>
              <a:ext uri="{FF2B5EF4-FFF2-40B4-BE49-F238E27FC236}">
                <a16:creationId xmlns:a16="http://schemas.microsoft.com/office/drawing/2014/main" id="{955D4FD9-04E0-4F87-B341-F54391D4F62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57400" y="228600"/>
            <a:ext cx="4489450" cy="442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partition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9828E1-C5E7-44BA-ABE2-826DB07BDA0B}"/>
              </a:ext>
            </a:extLst>
          </p:cNvPr>
          <p:cNvSpPr/>
          <p:nvPr/>
        </p:nvSpPr>
        <p:spPr>
          <a:xfrm>
            <a:off x="2038350" y="1143000"/>
            <a:ext cx="45085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  <a:cs typeface="Courier New" pitchFamily="49" charset="0"/>
              </a:rPr>
              <a:t>4, 1, 2, 7, 5, -1, 8, 0, 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>
            <a:extLst>
              <a:ext uri="{FF2B5EF4-FFF2-40B4-BE49-F238E27FC236}">
                <a16:creationId xmlns:a16="http://schemas.microsoft.com/office/drawing/2014/main" id="{82C4BB29-BF91-453A-B59C-5E6F738B46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9635" name="WordArt 2">
            <a:extLst>
              <a:ext uri="{FF2B5EF4-FFF2-40B4-BE49-F238E27FC236}">
                <a16:creationId xmlns:a16="http://schemas.microsoft.com/office/drawing/2014/main" id="{68B89696-550B-48DD-A5F2-F9A7012ABB1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30350" y="304800"/>
            <a:ext cx="5410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partition Algorithm</a:t>
            </a:r>
          </a:p>
        </p:txBody>
      </p:sp>
      <p:sp>
        <p:nvSpPr>
          <p:cNvPr id="69636" name="Text Box 3">
            <a:extLst>
              <a:ext uri="{FF2B5EF4-FFF2-40B4-BE49-F238E27FC236}">
                <a16:creationId xmlns:a16="http://schemas.microsoft.com/office/drawing/2014/main" id="{5F847307-A603-4CA5-8448-E6B991973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710565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int</a:t>
            </a:r>
            <a:r>
              <a:rPr lang="en-US" altLang="en-US" sz="2400" b="0">
                <a:latin typeface="Tahoma" panose="020B0604030504040204" pitchFamily="34" charset="0"/>
              </a:rPr>
              <a:t> partition(Comparable[] stuff, </a:t>
            </a:r>
            <a:r>
              <a:rPr lang="en-US" altLang="en-US" sz="2400">
                <a:latin typeface="Tahoma" panose="020B0604030504040204" pitchFamily="34" charset="0"/>
              </a:rPr>
              <a:t>int</a:t>
            </a:r>
            <a:r>
              <a:rPr lang="en-US" altLang="en-US" sz="2400" b="0">
                <a:latin typeface="Tahoma" panose="020B0604030504040204" pitchFamily="34" charset="0"/>
              </a:rPr>
              <a:t> low, </a:t>
            </a:r>
            <a:r>
              <a:rPr lang="en-US" altLang="en-US" sz="2400">
                <a:latin typeface="Tahoma" panose="020B0604030504040204" pitchFamily="34" charset="0"/>
              </a:rPr>
              <a:t>int</a:t>
            </a:r>
            <a:r>
              <a:rPr lang="en-US" altLang="en-US" sz="2400" b="0">
                <a:latin typeface="Tahoma" panose="020B0604030504040204" pitchFamily="34" charset="0"/>
              </a:rPr>
              <a:t> high)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  Comparable pivot = stuff[low];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int </a:t>
            </a:r>
            <a:r>
              <a:rPr lang="en-US" altLang="en-US" sz="2400" b="0">
                <a:latin typeface="Tahoma" panose="020B0604030504040204" pitchFamily="34" charset="0"/>
              </a:rPr>
              <a:t>bot = low-1;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int</a:t>
            </a:r>
            <a:r>
              <a:rPr lang="en-US" altLang="en-US" sz="2400" b="0">
                <a:latin typeface="Tahoma" panose="020B0604030504040204" pitchFamily="34" charset="0"/>
              </a:rPr>
              <a:t> top = high+1;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while</a:t>
            </a:r>
            <a:r>
              <a:rPr lang="en-US" altLang="en-US" sz="2400" b="0">
                <a:latin typeface="Tahoma" panose="020B0604030504040204" pitchFamily="34" charset="0"/>
              </a:rPr>
              <a:t>(bot&lt;top) {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  while</a:t>
            </a:r>
            <a:r>
              <a:rPr lang="en-US" altLang="en-US" sz="2400" b="0">
                <a:latin typeface="Tahoma" panose="020B0604030504040204" pitchFamily="34" charset="0"/>
              </a:rPr>
              <a:t> (stuff[--top].</a:t>
            </a:r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</a:rPr>
              <a:t>compareTo</a:t>
            </a:r>
            <a:r>
              <a:rPr lang="en-US" altLang="en-US" sz="2400" b="0">
                <a:latin typeface="Tahoma" panose="020B0604030504040204" pitchFamily="34" charset="0"/>
              </a:rPr>
              <a:t>(pivot) &gt; 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  while</a:t>
            </a:r>
            <a:r>
              <a:rPr lang="en-US" altLang="en-US" sz="2400" b="0">
                <a:latin typeface="Tahoma" panose="020B0604030504040204" pitchFamily="34" charset="0"/>
              </a:rPr>
              <a:t> (stuff[++bot].</a:t>
            </a:r>
            <a:r>
              <a:rPr lang="en-US" altLang="en-US" sz="2400">
                <a:solidFill>
                  <a:srgbClr val="FF3300"/>
                </a:solidFill>
                <a:latin typeface="Tahoma" panose="020B0604030504040204" pitchFamily="34" charset="0"/>
              </a:rPr>
              <a:t>compareTo</a:t>
            </a:r>
            <a:r>
              <a:rPr lang="en-US" altLang="en-US" sz="2400" b="0">
                <a:latin typeface="Tahoma" panose="020B0604030504040204" pitchFamily="34" charset="0"/>
              </a:rPr>
              <a:t>(pivot) &lt; 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  if</a:t>
            </a:r>
            <a:r>
              <a:rPr lang="en-US" altLang="en-US" sz="2400" b="0">
                <a:latin typeface="Tahoma" panose="020B0604030504040204" pitchFamily="34" charset="0"/>
              </a:rPr>
              <a:t>(bot &gt;= top)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    return</a:t>
            </a:r>
            <a:r>
              <a:rPr lang="en-US" altLang="en-US" sz="2400" b="0">
                <a:latin typeface="Tahoma" panose="020B0604030504040204" pitchFamily="34" charset="0"/>
              </a:rPr>
              <a:t> top;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    Comparable temp = stuff[bot];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    stuff[bot] = stuff[top];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    stuff[top] = temp;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>
            <a:extLst>
              <a:ext uri="{FF2B5EF4-FFF2-40B4-BE49-F238E27FC236}">
                <a16:creationId xmlns:a16="http://schemas.microsoft.com/office/drawing/2014/main" id="{44F19210-2F69-4A1A-81EC-01FD820A54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1683" name="WordArt 2">
            <a:extLst>
              <a:ext uri="{FF2B5EF4-FFF2-40B4-BE49-F238E27FC236}">
                <a16:creationId xmlns:a16="http://schemas.microsoft.com/office/drawing/2014/main" id="{D9D27D49-7CB9-4BBF-96AF-91E7FABA75C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609600"/>
            <a:ext cx="7162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99"/>
                  </a:solidFill>
                  <a:round/>
                  <a:headEnd/>
                  <a:tailEnd/>
                </a:ln>
                <a:solidFill>
                  <a:srgbClr val="008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Quick Sort in Action</a:t>
            </a:r>
          </a:p>
        </p:txBody>
      </p:sp>
      <p:sp>
        <p:nvSpPr>
          <p:cNvPr id="71684" name="Text Box 3">
            <a:extLst>
              <a:ext uri="{FF2B5EF4-FFF2-40B4-BE49-F238E27FC236}">
                <a16:creationId xmlns:a16="http://schemas.microsoft.com/office/drawing/2014/main" id="{854A043E-988B-4DA5-8E7E-12B2A81F0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69342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Tahoma" panose="020B0604030504040204" pitchFamily="34" charset="0"/>
              </a:rPr>
              <a:t>Original List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Integer[] ray = {90,40,20,30,10,67};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1  -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67</a:t>
            </a:r>
            <a:r>
              <a:rPr lang="en-US" altLang="en-US" sz="2800">
                <a:latin typeface="Tahoma" panose="020B0604030504040204" pitchFamily="34" charset="0"/>
              </a:rPr>
              <a:t>  40  20  30  10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2  -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10</a:t>
            </a:r>
            <a:r>
              <a:rPr lang="en-US" altLang="en-US" sz="2800">
                <a:latin typeface="Tahoma" panose="020B0604030504040204" pitchFamily="34" charset="0"/>
              </a:rPr>
              <a:t>  40  20  30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67</a:t>
            </a:r>
            <a:r>
              <a:rPr lang="en-US" altLang="en-US" sz="2800">
                <a:latin typeface="Tahoma" panose="020B0604030504040204" pitchFamily="34" charset="0"/>
              </a:rPr>
              <a:t>  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3  -  10  40  20  30  67  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4  -  10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30</a:t>
            </a:r>
            <a:r>
              <a:rPr lang="en-US" altLang="en-US" sz="2800">
                <a:latin typeface="Tahoma" panose="020B0604030504040204" pitchFamily="34" charset="0"/>
              </a:rPr>
              <a:t>  20  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40</a:t>
            </a:r>
            <a:r>
              <a:rPr lang="en-US" altLang="en-US" sz="2800">
                <a:latin typeface="Tahoma" panose="020B0604030504040204" pitchFamily="34" charset="0"/>
              </a:rPr>
              <a:t>  67  90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pass 5  -  10  20  30  40  67  90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54519BE7-73E0-4EAC-B474-7389F9F12D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7B8D0045-C90A-4580-AF0E-9BB1A90B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7526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DC989CA5-8038-4A3E-9FA0-C262C56AD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752600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32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D715D3FD-B17B-445D-B5BD-3D50C82E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419350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16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4" name="Text Box 5">
            <a:extLst>
              <a:ext uri="{FF2B5EF4-FFF2-40B4-BE49-F238E27FC236}">
                <a16:creationId xmlns:a16="http://schemas.microsoft.com/office/drawing/2014/main" id="{B400CEA2-D314-45E8-AFF5-E3CC6357E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14600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16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5" name="Text Box 6">
            <a:extLst>
              <a:ext uri="{FF2B5EF4-FFF2-40B4-BE49-F238E27FC236}">
                <a16:creationId xmlns:a16="http://schemas.microsoft.com/office/drawing/2014/main" id="{E2DDFB1E-DA77-4FD5-9909-33C14E26F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2575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8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6" name="Text Box 7">
            <a:extLst>
              <a:ext uri="{FF2B5EF4-FFF2-40B4-BE49-F238E27FC236}">
                <a16:creationId xmlns:a16="http://schemas.microsoft.com/office/drawing/2014/main" id="{93B65A96-B9CD-4C67-93ED-9157F8FDC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766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8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7" name="Text Box 8">
            <a:extLst>
              <a:ext uri="{FF2B5EF4-FFF2-40B4-BE49-F238E27FC236}">
                <a16:creationId xmlns:a16="http://schemas.microsoft.com/office/drawing/2014/main" id="{941DC64A-ECC2-48F1-9104-D81002190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31813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8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8" name="Text Box 9">
            <a:extLst>
              <a:ext uri="{FF2B5EF4-FFF2-40B4-BE49-F238E27FC236}">
                <a16:creationId xmlns:a16="http://schemas.microsoft.com/office/drawing/2014/main" id="{35EA9C8A-C851-4071-A917-329242719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31813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8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59" name="Text Box 10">
            <a:extLst>
              <a:ext uri="{FF2B5EF4-FFF2-40B4-BE49-F238E27FC236}">
                <a16:creationId xmlns:a16="http://schemas.microsoft.com/office/drawing/2014/main" id="{DEE99320-F13D-4D42-8A66-425CDEB4B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9433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0" name="Text Box 11">
            <a:extLst>
              <a:ext uri="{FF2B5EF4-FFF2-40B4-BE49-F238E27FC236}">
                <a16:creationId xmlns:a16="http://schemas.microsoft.com/office/drawing/2014/main" id="{897CD64E-FC5B-433B-9F38-A1659440A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9433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1" name="Text Box 12">
            <a:extLst>
              <a:ext uri="{FF2B5EF4-FFF2-40B4-BE49-F238E27FC236}">
                <a16:creationId xmlns:a16="http://schemas.microsoft.com/office/drawing/2014/main" id="{AE7E6AF3-1B93-4796-B8BC-090E8A570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2" name="Text Box 13">
            <a:extLst>
              <a:ext uri="{FF2B5EF4-FFF2-40B4-BE49-F238E27FC236}">
                <a16:creationId xmlns:a16="http://schemas.microsoft.com/office/drawing/2014/main" id="{D12695EB-080E-4938-BC8A-0CBE47C1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862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3" name="Text Box 14">
            <a:extLst>
              <a:ext uri="{FF2B5EF4-FFF2-40B4-BE49-F238E27FC236}">
                <a16:creationId xmlns:a16="http://schemas.microsoft.com/office/drawing/2014/main" id="{584918C5-F0E3-4070-B037-BDB69F8F0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4" name="Text Box 15">
            <a:extLst>
              <a:ext uri="{FF2B5EF4-FFF2-40B4-BE49-F238E27FC236}">
                <a16:creationId xmlns:a16="http://schemas.microsoft.com/office/drawing/2014/main" id="{DED59A16-7658-4D4D-B27A-9981CA7E8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100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5" name="Text Box 16">
            <a:extLst>
              <a:ext uri="{FF2B5EF4-FFF2-40B4-BE49-F238E27FC236}">
                <a16:creationId xmlns:a16="http://schemas.microsoft.com/office/drawing/2014/main" id="{1A563325-0056-4510-8147-5EEF5EE35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81000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3266" name="Text Box 17">
            <a:extLst>
              <a:ext uri="{FF2B5EF4-FFF2-40B4-BE49-F238E27FC236}">
                <a16:creationId xmlns:a16="http://schemas.microsoft.com/office/drawing/2014/main" id="{90AE85A0-EEF6-4E1D-9323-6D0F092C2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5" y="3790950"/>
            <a:ext cx="37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800" b="0">
                <a:latin typeface="Tahoma" panose="020B0604030504040204" pitchFamily="34" charset="0"/>
              </a:rPr>
              <a:t>4</a:t>
            </a:r>
            <a:endParaRPr lang="en-US" altLang="en-US" sz="2800" b="0">
              <a:latin typeface="Tahoma" panose="020B0604030504040204" pitchFamily="34" charset="0"/>
            </a:endParaRPr>
          </a:p>
        </p:txBody>
      </p:sp>
      <p:pic>
        <p:nvPicPr>
          <p:cNvPr id="53267" name="Picture 18" descr="pcs_popular_134">
            <a:extLst>
              <a:ext uri="{FF2B5EF4-FFF2-40B4-BE49-F238E27FC236}">
                <a16:creationId xmlns:a16="http://schemas.microsoft.com/office/drawing/2014/main" id="{12302473-47A4-4CDF-8870-33D79102B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24400"/>
            <a:ext cx="33528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8" name="WordArt 19">
            <a:extLst>
              <a:ext uri="{FF2B5EF4-FFF2-40B4-BE49-F238E27FC236}">
                <a16:creationId xmlns:a16="http://schemas.microsoft.com/office/drawing/2014/main" id="{8A80E471-CAD6-4FEB-8852-6BB20B61652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19200" y="609600"/>
            <a:ext cx="65532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Divide and Conquer</a:t>
            </a:r>
          </a:p>
        </p:txBody>
      </p:sp>
      <p:sp>
        <p:nvSpPr>
          <p:cNvPr id="53269" name="Line 20">
            <a:extLst>
              <a:ext uri="{FF2B5EF4-FFF2-40B4-BE49-F238E27FC236}">
                <a16:creationId xmlns:a16="http://schemas.microsoft.com/office/drawing/2014/main" id="{9E33DBEE-F7D5-4CCB-8CB4-F8B20FBBF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Line 21">
            <a:extLst>
              <a:ext uri="{FF2B5EF4-FFF2-40B4-BE49-F238E27FC236}">
                <a16:creationId xmlns:a16="http://schemas.microsoft.com/office/drawing/2014/main" id="{B16C5E63-3928-40C9-9AF6-F1542E4C3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Line 22">
            <a:extLst>
              <a:ext uri="{FF2B5EF4-FFF2-40B4-BE49-F238E27FC236}">
                <a16:creationId xmlns:a16="http://schemas.microsoft.com/office/drawing/2014/main" id="{FD88AF38-8005-434D-8D27-6E0C1B441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81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Line 23">
            <a:extLst>
              <a:ext uri="{FF2B5EF4-FFF2-40B4-BE49-F238E27FC236}">
                <a16:creationId xmlns:a16="http://schemas.microsoft.com/office/drawing/2014/main" id="{63DCCBB6-E57B-43F5-A6D0-A22168DCE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812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Line 24">
            <a:extLst>
              <a:ext uri="{FF2B5EF4-FFF2-40B4-BE49-F238E27FC236}">
                <a16:creationId xmlns:a16="http://schemas.microsoft.com/office/drawing/2014/main" id="{2CBD1211-FDFC-400C-8915-9147406473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657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Line 25">
            <a:extLst>
              <a:ext uri="{FF2B5EF4-FFF2-40B4-BE49-F238E27FC236}">
                <a16:creationId xmlns:a16="http://schemas.microsoft.com/office/drawing/2014/main" id="{767ABA90-F516-49EE-BBD9-903B55F44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657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Line 26">
            <a:extLst>
              <a:ext uri="{FF2B5EF4-FFF2-40B4-BE49-F238E27FC236}">
                <a16:creationId xmlns:a16="http://schemas.microsoft.com/office/drawing/2014/main" id="{6DD63B6D-AA26-4171-918D-E2AB4ABB1B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657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Line 27">
            <a:extLst>
              <a:ext uri="{FF2B5EF4-FFF2-40B4-BE49-F238E27FC236}">
                <a16:creationId xmlns:a16="http://schemas.microsoft.com/office/drawing/2014/main" id="{B9AAB633-2A60-4408-A14D-1A1813992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81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Line 28">
            <a:extLst>
              <a:ext uri="{FF2B5EF4-FFF2-40B4-BE49-F238E27FC236}">
                <a16:creationId xmlns:a16="http://schemas.microsoft.com/office/drawing/2014/main" id="{72499CEF-8315-4084-B39A-1B1D85B16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581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8" name="Line 29">
            <a:extLst>
              <a:ext uri="{FF2B5EF4-FFF2-40B4-BE49-F238E27FC236}">
                <a16:creationId xmlns:a16="http://schemas.microsoft.com/office/drawing/2014/main" id="{21A2E79A-313E-4F19-80F3-04C63DB61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581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9" name="Line 30">
            <a:extLst>
              <a:ext uri="{FF2B5EF4-FFF2-40B4-BE49-F238E27FC236}">
                <a16:creationId xmlns:a16="http://schemas.microsoft.com/office/drawing/2014/main" id="{126B757E-1944-49A8-A850-C319266C79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895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31">
            <a:extLst>
              <a:ext uri="{FF2B5EF4-FFF2-40B4-BE49-F238E27FC236}">
                <a16:creationId xmlns:a16="http://schemas.microsoft.com/office/drawing/2014/main" id="{5E0C2B1C-A73F-4D90-AA20-69079CAF5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Line 32">
            <a:extLst>
              <a:ext uri="{FF2B5EF4-FFF2-40B4-BE49-F238E27FC236}">
                <a16:creationId xmlns:a16="http://schemas.microsoft.com/office/drawing/2014/main" id="{CF1BF35D-5F5E-4BC9-88D3-6C64FBA3CF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81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33">
            <a:extLst>
              <a:ext uri="{FF2B5EF4-FFF2-40B4-BE49-F238E27FC236}">
                <a16:creationId xmlns:a16="http://schemas.microsoft.com/office/drawing/2014/main" id="{54C25F53-37D8-4B7A-8A66-B12C3E056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81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33E1B36D-E2FF-4D8B-AF91-C60FD3D096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2707" name="WordArt 2">
            <a:extLst>
              <a:ext uri="{FF2B5EF4-FFF2-40B4-BE49-F238E27FC236}">
                <a16:creationId xmlns:a16="http://schemas.microsoft.com/office/drawing/2014/main" id="{C00BD965-B5F4-45A0-B80D-D1B1114DE47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4191000"/>
            <a:ext cx="41910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Partition</a:t>
            </a:r>
          </a:p>
        </p:txBody>
      </p:sp>
      <p:sp>
        <p:nvSpPr>
          <p:cNvPr id="72708" name="WordArt 4">
            <a:extLst>
              <a:ext uri="{FF2B5EF4-FFF2-40B4-BE49-F238E27FC236}">
                <a16:creationId xmlns:a16="http://schemas.microsoft.com/office/drawing/2014/main" id="{3C8C4E72-52D4-489F-AB92-31271C5B71B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1600200"/>
            <a:ext cx="4419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quickSort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60D9B08E-6197-46C9-986E-4E8452E8A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800100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The quickSort has a N*Log</a:t>
            </a:r>
            <a:r>
              <a:rPr lang="en-US" altLang="en-US" sz="2800" baseline="-25000">
                <a:latin typeface="Tahoma" panose="020B0604030504040204" pitchFamily="34" charset="0"/>
              </a:rPr>
              <a:t>2</a:t>
            </a:r>
            <a:r>
              <a:rPr lang="en-US" altLang="en-US" sz="2800">
                <a:latin typeface="Tahoma" panose="020B0604030504040204" pitchFamily="34" charset="0"/>
              </a:rPr>
              <a:t>N BigO.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The quickSort method alone has a Log</a:t>
            </a:r>
            <a:r>
              <a:rPr lang="en-US" altLang="en-US" sz="2800" baseline="-25000">
                <a:latin typeface="Tahoma" panose="020B0604030504040204" pitchFamily="34" charset="0"/>
              </a:rPr>
              <a:t>2</a:t>
            </a:r>
            <a:r>
              <a:rPr lang="en-US" altLang="en-US" sz="2800">
                <a:latin typeface="Tahoma" panose="020B0604030504040204" pitchFamily="34" charset="0"/>
              </a:rPr>
              <a:t>N run time, but cannot be run without the partition method.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The partition method alone has an N run time and can be run without the quickSort method.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>
            <a:extLst>
              <a:ext uri="{FF2B5EF4-FFF2-40B4-BE49-F238E27FC236}">
                <a16:creationId xmlns:a16="http://schemas.microsoft.com/office/drawing/2014/main" id="{31307DBD-1FF2-4344-9243-9426C9441E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210946" name="WordArt 2">
            <a:extLst>
              <a:ext uri="{FF2B5EF4-FFF2-40B4-BE49-F238E27FC236}">
                <a16:creationId xmlns:a16="http://schemas.microsoft.com/office/drawing/2014/main" id="{42E61334-D36C-4FE5-BAB2-3297E5CE16D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1295400"/>
            <a:ext cx="7162800" cy="37338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 panose="020B0806030902050204" pitchFamily="34" charset="0"/>
              </a:rPr>
              <a:t>Speed</a:t>
            </a:r>
          </a:p>
        </p:txBody>
      </p:sp>
      <p:graphicFrame>
        <p:nvGraphicFramePr>
          <p:cNvPr id="210947" name="Object 3">
            <a:extLst>
              <a:ext uri="{FF2B5EF4-FFF2-40B4-BE49-F238E27FC236}">
                <a16:creationId xmlns:a16="http://schemas.microsoft.com/office/drawing/2014/main" id="{4A8DF32C-0D04-4537-ACF5-EA48980CB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8800" y="3733800"/>
          <a:ext cx="31242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Clip" r:id="rId4" imgW="4305300" imgH="3421063" progId="MS_ClipArt_Gallery.2">
                  <p:embed/>
                </p:oleObj>
              </mc:Choice>
              <mc:Fallback>
                <p:oleObj name="Clip" r:id="rId4" imgW="4305300" imgH="3421063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800" y="3733800"/>
                        <a:ext cx="312420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8" name="Object 4">
            <a:extLst>
              <a:ext uri="{FF2B5EF4-FFF2-40B4-BE49-F238E27FC236}">
                <a16:creationId xmlns:a16="http://schemas.microsoft.com/office/drawing/2014/main" id="{BB596B41-C60A-4AB5-8C9A-0EAB5D28C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0" y="381000"/>
          <a:ext cx="31242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Clip" r:id="rId6" imgW="4305300" imgH="3421063" progId="MS_ClipArt_Gallery.2">
                  <p:embed/>
                </p:oleObj>
              </mc:Choice>
              <mc:Fallback>
                <p:oleObj name="Clip" r:id="rId6" imgW="4305300" imgH="342106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381000"/>
                        <a:ext cx="3124200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>
            <a:extLst>
              <a:ext uri="{FF2B5EF4-FFF2-40B4-BE49-F238E27FC236}">
                <a16:creationId xmlns:a16="http://schemas.microsoft.com/office/drawing/2014/main" id="{A2FAB33F-5297-415F-860D-BE9E438EEF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4755" name="Text Box 2">
            <a:extLst>
              <a:ext uri="{FF2B5EF4-FFF2-40B4-BE49-F238E27FC236}">
                <a16:creationId xmlns:a16="http://schemas.microsoft.com/office/drawing/2014/main" id="{2A9AB44E-1004-4F21-9968-BCA0B7ACF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5427663" cy="37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for( int i=0; i&lt;20;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 System.out.println(i);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for( int j=0; j&lt;20; j++)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 for( int k=0; k&lt;20; k++)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    System.out.println(j*k);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latin typeface="Tahoma" panose="020B0604030504040204" pitchFamily="34" charset="0"/>
            </a:endParaRPr>
          </a:p>
        </p:txBody>
      </p:sp>
      <p:sp>
        <p:nvSpPr>
          <p:cNvPr id="74756" name="WordArt 3">
            <a:extLst>
              <a:ext uri="{FF2B5EF4-FFF2-40B4-BE49-F238E27FC236}">
                <a16:creationId xmlns:a16="http://schemas.microsoft.com/office/drawing/2014/main" id="{F3B47C2A-70FB-4B21-A381-00B9D833D75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381000"/>
            <a:ext cx="66294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Runtime Analysis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371E79A0-53AF-4E67-8F33-4A8C27EA1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048000"/>
            <a:ext cx="3276600" cy="120015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9933"/>
                </a:solidFill>
                <a:latin typeface="Tahoma" panose="020B0604030504040204" pitchFamily="34" charset="0"/>
              </a:rPr>
              <a:t>Which section of code would execute the fastest?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>
            <a:extLst>
              <a:ext uri="{FF2B5EF4-FFF2-40B4-BE49-F238E27FC236}">
                <a16:creationId xmlns:a16="http://schemas.microsoft.com/office/drawing/2014/main" id="{FBECCE4F-3329-40A6-80ED-0F0FF3986D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5779" name="Text Box 2">
            <a:extLst>
              <a:ext uri="{FF2B5EF4-FFF2-40B4-BE49-F238E27FC236}">
                <a16:creationId xmlns:a16="http://schemas.microsoft.com/office/drawing/2014/main" id="{FC5C15A6-9700-4140-BBD6-739897C90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65532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ArrayList&lt;Integer&gt; iRay;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iRay = new ArrayList&lt;Integer&gt;();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for( int i=0; i&lt;20;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 iRay.add(i);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ArrayList&lt;Double&gt; dRay;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dRay = new ArrayList&lt;Double&gt;();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for( int j=0; j&lt;20; j++)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   dRay.add(0,j);</a:t>
            </a:r>
            <a:endParaRPr lang="en-US" altLang="en-US" sz="1800" b="0">
              <a:latin typeface="Tahoma" panose="020B0604030504040204" pitchFamily="34" charset="0"/>
            </a:endParaRPr>
          </a:p>
        </p:txBody>
      </p:sp>
      <p:sp>
        <p:nvSpPr>
          <p:cNvPr id="75780" name="WordArt 3">
            <a:extLst>
              <a:ext uri="{FF2B5EF4-FFF2-40B4-BE49-F238E27FC236}">
                <a16:creationId xmlns:a16="http://schemas.microsoft.com/office/drawing/2014/main" id="{8E4DD892-BAA9-44A2-AFDC-194D9666D70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381000"/>
            <a:ext cx="66294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Runtime Analysis</a:t>
            </a:r>
          </a:p>
        </p:txBody>
      </p:sp>
      <p:sp>
        <p:nvSpPr>
          <p:cNvPr id="75781" name="Text Box 4">
            <a:extLst>
              <a:ext uri="{FF2B5EF4-FFF2-40B4-BE49-F238E27FC236}">
                <a16:creationId xmlns:a16="http://schemas.microsoft.com/office/drawing/2014/main" id="{AF116F2A-BF7C-493B-A37E-80F57208C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048000"/>
            <a:ext cx="3276600" cy="1200150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9933"/>
                </a:solidFill>
                <a:latin typeface="Tahoma" panose="020B0604030504040204" pitchFamily="34" charset="0"/>
              </a:rPr>
              <a:t>Which section of code would execute the fastest?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 12A -</a:t>
            </a:r>
            <a:fld id="{44D23AD0-6F42-482E-A779-6919525E4AE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(cont’d)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2209800" y="2057400"/>
          <a:ext cx="4754563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name="Worksheet" r:id="rId4" imgW="4106160" imgH="2180520" progId="Excel.Sheet.8">
                  <p:embed/>
                </p:oleObj>
              </mc:Choice>
              <mc:Fallback>
                <p:oleObj name="Worksheet" r:id="rId4" imgW="4106160" imgH="2180520" progId="Excel.Sheet.8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7400"/>
                        <a:ext cx="4754563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9"/>
          <p:cNvSpPr>
            <a:spLocks noChangeShapeType="1"/>
          </p:cNvSpPr>
          <p:nvPr/>
        </p:nvSpPr>
        <p:spPr bwMode="auto">
          <a:xfrm flipV="1">
            <a:off x="2362200" y="1905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2362200" y="4495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6019800" y="4419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1">
                <a:latin typeface="Arial" pitchFamily="34" charset="0"/>
              </a:rPr>
              <a:t>n</a:t>
            </a:r>
          </a:p>
        </p:txBody>
      </p: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1447800" y="1905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i="1">
                <a:latin typeface="Arial" pitchFamily="34" charset="0"/>
              </a:rPr>
              <a:t>Time</a:t>
            </a:r>
            <a:endParaRPr lang="en-US" sz="2000"/>
          </a:p>
        </p:txBody>
      </p:sp>
      <p:sp>
        <p:nvSpPr>
          <p:cNvPr id="1033" name="Text Box 13"/>
          <p:cNvSpPr txBox="1">
            <a:spLocks noChangeArrowheads="1"/>
          </p:cNvSpPr>
          <p:nvPr/>
        </p:nvSpPr>
        <p:spPr bwMode="auto">
          <a:xfrm>
            <a:off x="5638800" y="2133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1">
                <a:latin typeface="Arial" pitchFamily="34" charset="0"/>
              </a:rPr>
              <a:t>n</a:t>
            </a:r>
            <a:r>
              <a:rPr lang="en-US" baseline="30000">
                <a:latin typeface="Arial" pitchFamily="34" charset="0"/>
              </a:rPr>
              <a:t>2</a:t>
            </a:r>
            <a:endParaRPr lang="en-US" i="1">
              <a:latin typeface="Arial" pitchFamily="34" charset="0"/>
            </a:endParaRPr>
          </a:p>
        </p:txBody>
      </p:sp>
      <p:sp>
        <p:nvSpPr>
          <p:cNvPr id="1034" name="Text Box 14"/>
          <p:cNvSpPr txBox="1">
            <a:spLocks noChangeArrowheads="1"/>
          </p:cNvSpPr>
          <p:nvPr/>
        </p:nvSpPr>
        <p:spPr bwMode="auto">
          <a:xfrm>
            <a:off x="6248400" y="3124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1">
                <a:latin typeface="Arial" pitchFamily="34" charset="0"/>
              </a:rPr>
              <a:t>n</a:t>
            </a:r>
            <a:r>
              <a:rPr lang="en-US">
                <a:latin typeface="Arial" pitchFamily="34" charset="0"/>
              </a:rPr>
              <a:t> log </a:t>
            </a:r>
            <a:r>
              <a:rPr lang="en-US" i="1">
                <a:latin typeface="Arial" pitchFamily="34" charset="0"/>
              </a:rPr>
              <a:t>n</a:t>
            </a:r>
          </a:p>
        </p:txBody>
      </p:sp>
      <p:sp>
        <p:nvSpPr>
          <p:cNvPr id="1035" name="Text Box 19"/>
          <p:cNvSpPr txBox="1">
            <a:spLocks noChangeArrowheads="1"/>
          </p:cNvSpPr>
          <p:nvPr/>
        </p:nvSpPr>
        <p:spPr bwMode="auto">
          <a:xfrm>
            <a:off x="2209800" y="5105400"/>
            <a:ext cx="518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i="1">
                <a:latin typeface="Arial" pitchFamily="34" charset="0"/>
              </a:rPr>
              <a:t>    n</a:t>
            </a:r>
            <a:r>
              <a:rPr lang="en-US" sz="2000">
                <a:latin typeface="Arial" pitchFamily="34" charset="0"/>
              </a:rPr>
              <a:t>            10             100               1000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i="1">
                <a:latin typeface="Arial" pitchFamily="34" charset="0"/>
              </a:rPr>
              <a:t>    n</a:t>
            </a:r>
            <a:r>
              <a:rPr lang="en-US" sz="2000" baseline="30000">
                <a:latin typeface="Arial" pitchFamily="34" charset="0"/>
              </a:rPr>
              <a:t>2</a:t>
            </a:r>
            <a:r>
              <a:rPr lang="en-US" sz="2000">
                <a:latin typeface="Arial" pitchFamily="34" charset="0"/>
              </a:rPr>
              <a:t>          100         10,000         </a:t>
            </a:r>
            <a:r>
              <a:rPr lang="en-US" sz="2000">
                <a:solidFill>
                  <a:srgbClr val="FF3300"/>
                </a:solidFill>
                <a:latin typeface="Arial" pitchFamily="34" charset="0"/>
              </a:rPr>
              <a:t>1,000,000</a:t>
            </a:r>
            <a:endParaRPr lang="en-US" sz="2000">
              <a:latin typeface="Arial" pitchFamily="34" charset="0"/>
            </a:endParaRPr>
          </a:p>
          <a:p>
            <a:pPr eaLnBrk="0" hangingPunct="0"/>
            <a:r>
              <a:rPr lang="en-US" sz="2000" i="1">
                <a:latin typeface="Arial" pitchFamily="34" charset="0"/>
              </a:rPr>
              <a:t>n</a:t>
            </a:r>
            <a:r>
              <a:rPr lang="en-US" sz="2000">
                <a:latin typeface="Arial" pitchFamily="34" charset="0"/>
              </a:rPr>
              <a:t> log </a:t>
            </a:r>
            <a:r>
              <a:rPr lang="en-US" sz="2000" i="1">
                <a:latin typeface="Arial" pitchFamily="34" charset="0"/>
              </a:rPr>
              <a:t>n</a:t>
            </a:r>
            <a:r>
              <a:rPr lang="en-US" sz="2000">
                <a:latin typeface="Arial" pitchFamily="34" charset="0"/>
              </a:rPr>
              <a:t>       10             200               </a:t>
            </a:r>
            <a:r>
              <a:rPr lang="en-US" sz="2000">
                <a:solidFill>
                  <a:srgbClr val="FF3300"/>
                </a:solidFill>
                <a:latin typeface="Arial" pitchFamily="34" charset="0"/>
              </a:rPr>
              <a:t>3000</a:t>
            </a:r>
            <a:endParaRPr lang="en-US" sz="2000">
              <a:latin typeface="Arial" pitchFamily="34" charset="0"/>
            </a:endParaRPr>
          </a:p>
        </p:txBody>
      </p:sp>
      <p:sp>
        <p:nvSpPr>
          <p:cNvPr id="1036" name="Line 20"/>
          <p:cNvSpPr>
            <a:spLocks noChangeShapeType="1"/>
          </p:cNvSpPr>
          <p:nvPr/>
        </p:nvSpPr>
        <p:spPr bwMode="auto">
          <a:xfrm>
            <a:off x="2057400" y="5486400"/>
            <a:ext cx="5257800" cy="0"/>
          </a:xfrm>
          <a:prstGeom prst="line">
            <a:avLst/>
          </a:prstGeom>
          <a:noFill/>
          <a:ln w="19050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21"/>
          <p:cNvSpPr>
            <a:spLocks noChangeShapeType="1"/>
          </p:cNvSpPr>
          <p:nvPr/>
        </p:nvSpPr>
        <p:spPr bwMode="auto">
          <a:xfrm>
            <a:off x="3200400" y="5181600"/>
            <a:ext cx="0" cy="914400"/>
          </a:xfrm>
          <a:prstGeom prst="line">
            <a:avLst/>
          </a:prstGeom>
          <a:noFill/>
          <a:ln w="19050">
            <a:solidFill>
              <a:srgbClr val="CC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>
            <a:extLst>
              <a:ext uri="{FF2B5EF4-FFF2-40B4-BE49-F238E27FC236}">
                <a16:creationId xmlns:a16="http://schemas.microsoft.com/office/drawing/2014/main" id="{CF45921F-6E33-415B-9C8F-C639B3D1FF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6803" name="Text Box 2">
            <a:extLst>
              <a:ext uri="{FF2B5EF4-FFF2-40B4-BE49-F238E27FC236}">
                <a16:creationId xmlns:a16="http://schemas.microsoft.com/office/drawing/2014/main" id="{71F95035-74E2-4965-B62A-AB1C3A60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6886575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Name		Best Case	Avg. Case	Worst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Selection Sort	 O(N</a:t>
            </a:r>
            <a:r>
              <a:rPr lang="en-US" altLang="en-US" sz="1800" b="0" baseline="30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) 		 O(N</a:t>
            </a:r>
            <a:r>
              <a:rPr lang="en-US" altLang="en-US" sz="1800" b="0" baseline="30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) 		O(N</a:t>
            </a:r>
            <a:r>
              <a:rPr lang="en-US" altLang="en-US" sz="1800" b="0" baseline="30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)</a:t>
            </a:r>
            <a:r>
              <a:rPr lang="en-US" altLang="en-US" sz="1400" b="0">
                <a:latin typeface="Tahoma" panose="020B0604030504040204" pitchFamily="34" charset="0"/>
              </a:rPr>
              <a:t>	</a:t>
            </a:r>
            <a:br>
              <a:rPr lang="en-US" altLang="en-US" sz="1400" b="0">
                <a:latin typeface="Tahoma" panose="020B0604030504040204" pitchFamily="34" charset="0"/>
              </a:rPr>
            </a:br>
            <a:r>
              <a:rPr lang="en-US" altLang="en-US" sz="1400" b="0">
                <a:latin typeface="Tahoma" panose="020B0604030504040204" pitchFamily="34" charset="0"/>
              </a:rPr>
              <a:t>	</a:t>
            </a:r>
            <a:br>
              <a:rPr lang="en-US" altLang="en-US" sz="1400" b="0">
                <a:latin typeface="Tahoma" panose="020B0604030504040204" pitchFamily="34" charset="0"/>
              </a:rPr>
            </a:br>
            <a:endParaRPr lang="en-US" altLang="en-US" sz="14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Bubble Sort	 O(N</a:t>
            </a:r>
            <a:r>
              <a:rPr lang="en-US" altLang="en-US" sz="1800" b="0" baseline="30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) 		 O(N</a:t>
            </a:r>
            <a:r>
              <a:rPr lang="en-US" altLang="en-US" sz="1800" b="0" baseline="30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) 		O(N</a:t>
            </a:r>
            <a:r>
              <a:rPr lang="en-US" altLang="en-US" sz="1800" b="0" baseline="30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en-US" sz="1800" b="0">
                <a:latin typeface="Tahoma" panose="020B0604030504040204" pitchFamily="34" charset="0"/>
              </a:rPr>
            </a:br>
            <a:r>
              <a:rPr lang="en-US" altLang="en-US" sz="1800" b="0">
                <a:latin typeface="Tahoma" panose="020B0604030504040204" pitchFamily="34" charset="0"/>
              </a:rPr>
              <a:t>Insertion Sort	 O(N) *	 	 O(N</a:t>
            </a:r>
            <a:r>
              <a:rPr lang="en-US" altLang="en-US" sz="1800" b="0" baseline="30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) 		O(N</a:t>
            </a:r>
            <a:r>
              <a:rPr lang="en-US" altLang="en-US" sz="1800" b="0" baseline="30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* If the data is sorted, Insertion sort should only make one pass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through the list.  If this case is present, Insertion sort would have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a best case of O(n).</a:t>
            </a:r>
          </a:p>
        </p:txBody>
      </p:sp>
      <p:sp>
        <p:nvSpPr>
          <p:cNvPr id="76804" name="WordArt 3">
            <a:extLst>
              <a:ext uri="{FF2B5EF4-FFF2-40B4-BE49-F238E27FC236}">
                <a16:creationId xmlns:a16="http://schemas.microsoft.com/office/drawing/2014/main" id="{734D18B5-9335-4A8F-8FBC-FBE38A37F6D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533400"/>
            <a:ext cx="66294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General Big O Chart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for N^2 Sorts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>
            <a:extLst>
              <a:ext uri="{FF2B5EF4-FFF2-40B4-BE49-F238E27FC236}">
                <a16:creationId xmlns:a16="http://schemas.microsoft.com/office/drawing/2014/main" id="{95E3181D-BDFA-4433-A7DD-CD63A2F2E5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7827" name="Text Box 2">
            <a:extLst>
              <a:ext uri="{FF2B5EF4-FFF2-40B4-BE49-F238E27FC236}">
                <a16:creationId xmlns:a16="http://schemas.microsoft.com/office/drawing/2014/main" id="{C47F12DE-E12C-47CA-88B4-A8B0234A3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43000"/>
            <a:ext cx="6997700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Name		Best Case	Avg. Case	Worst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Merge Sort	 O(N log</a:t>
            </a:r>
            <a:r>
              <a:rPr lang="en-US" altLang="en-US" sz="1800" b="0" baseline="-25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 N ) 	 O(N log</a:t>
            </a:r>
            <a:r>
              <a:rPr lang="en-US" altLang="en-US" sz="1800" b="0" baseline="-25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 N )	O(N log</a:t>
            </a:r>
            <a:r>
              <a:rPr lang="en-US" altLang="en-US" sz="1800" b="0" baseline="-25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 N ) 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en-US" sz="1800" b="0">
                <a:latin typeface="Tahoma" panose="020B0604030504040204" pitchFamily="34" charset="0"/>
              </a:rPr>
            </a:br>
            <a:r>
              <a:rPr lang="en-US" altLang="en-US" sz="1800" b="0">
                <a:latin typeface="Tahoma" panose="020B0604030504040204" pitchFamily="34" charset="0"/>
              </a:rPr>
              <a:t>QuickSort	 O(N log</a:t>
            </a:r>
            <a:r>
              <a:rPr lang="en-US" altLang="en-US" sz="1800" b="0" baseline="-25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 N ) 	 O(N log</a:t>
            </a:r>
            <a:r>
              <a:rPr lang="en-US" altLang="en-US" sz="1800" b="0" baseline="-25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 N )	O(N</a:t>
            </a:r>
            <a:r>
              <a:rPr lang="en-US" altLang="en-US" sz="1800" b="0" baseline="30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)  *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en-US" sz="1800" b="0">
                <a:latin typeface="Tahoma" panose="020B0604030504040204" pitchFamily="34" charset="0"/>
              </a:rPr>
            </a:br>
            <a:endParaRPr lang="en-US" altLang="en-US" sz="1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* QuickSort can degenerate to N</a:t>
            </a:r>
            <a:r>
              <a:rPr lang="en-US" altLang="en-US" sz="1800" b="0" baseline="30000">
                <a:latin typeface="Tahoma" panose="020B0604030504040204" pitchFamily="34" charset="0"/>
              </a:rPr>
              <a:t>2</a:t>
            </a:r>
            <a:r>
              <a:rPr lang="en-US" altLang="en-US" sz="1800" b="0">
                <a:latin typeface="Tahoma" panose="020B0604030504040204" pitchFamily="34" charset="0"/>
              </a:rPr>
              <a:t>.   It typically will degenerate 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sorted data if using a left or right pivot.   Using a median pivot will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help tremendously, but QuickSort can still degenerate on certain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Tahoma" panose="020B0604030504040204" pitchFamily="34" charset="0"/>
              </a:rPr>
              <a:t>sets of data.  The split position determines how QuickSort behaves.</a:t>
            </a:r>
          </a:p>
        </p:txBody>
      </p:sp>
      <p:sp>
        <p:nvSpPr>
          <p:cNvPr id="77828" name="WordArt 5">
            <a:extLst>
              <a:ext uri="{FF2B5EF4-FFF2-40B4-BE49-F238E27FC236}">
                <a16:creationId xmlns:a16="http://schemas.microsoft.com/office/drawing/2014/main" id="{8C2A6AAE-0D7C-4A60-B139-D12A33CC15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43000" y="533400"/>
            <a:ext cx="66294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General Big O Chart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for NLogN Sorts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>
            <a:extLst>
              <a:ext uri="{FF2B5EF4-FFF2-40B4-BE49-F238E27FC236}">
                <a16:creationId xmlns:a16="http://schemas.microsoft.com/office/drawing/2014/main" id="{057D5020-7482-4DF7-BF50-0516058FDD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78851" name="WordArt 2">
            <a:extLst>
              <a:ext uri="{FF2B5EF4-FFF2-40B4-BE49-F238E27FC236}">
                <a16:creationId xmlns:a16="http://schemas.microsoft.com/office/drawing/2014/main" id="{9A6AC305-07C9-43FF-AD84-44CD8B623B1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1295400"/>
            <a:ext cx="7162800" cy="381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Continue work</a:t>
            </a:r>
          </a:p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on Lab22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DF8CA4EE-B52D-4723-9DA4-2C245A12B1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graphicFrame>
        <p:nvGraphicFramePr>
          <p:cNvPr id="54275" name="Object 2">
            <a:extLst>
              <a:ext uri="{FF2B5EF4-FFF2-40B4-BE49-F238E27FC236}">
                <a16:creationId xmlns:a16="http://schemas.microsoft.com/office/drawing/2014/main" id="{6DDBA8EF-A83C-4406-B6C3-DDE48162B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066800"/>
          <a:ext cx="7315200" cy="544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Clip" r:id="rId3" imgW="5357813" imgH="3992563" progId="MS_ClipArt_Gallery.2">
                  <p:embed/>
                </p:oleObj>
              </mc:Choice>
              <mc:Fallback>
                <p:oleObj name="Clip" r:id="rId3" imgW="5357813" imgH="3992563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315200" cy="544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WordArt 3">
            <a:extLst>
              <a:ext uri="{FF2B5EF4-FFF2-40B4-BE49-F238E27FC236}">
                <a16:creationId xmlns:a16="http://schemas.microsoft.com/office/drawing/2014/main" id="{53D53199-7DC6-47EB-9F5E-135C02BE6CE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71600" y="1600200"/>
            <a:ext cx="6019800" cy="2895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Merge Sort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6EC8FA0A-41BE-4479-A8AE-D524371F48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7377FBF1-AF9A-457D-AFEC-729B9215E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1219200"/>
            <a:ext cx="88074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Merge sort splits the list into smaller sections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working its way down to groups of two or one.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Once the smallest groups are reached, the merge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method is called to organize the smaller lists.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Merge copies from the sub list to a temp array.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The items are put in the temp array in sorted order.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 b="0"/>
          </a:p>
        </p:txBody>
      </p:sp>
      <p:sp>
        <p:nvSpPr>
          <p:cNvPr id="55300" name="WordArt 3">
            <a:extLst>
              <a:ext uri="{FF2B5EF4-FFF2-40B4-BE49-F238E27FC236}">
                <a16:creationId xmlns:a16="http://schemas.microsoft.com/office/drawing/2014/main" id="{6A521EEA-49E1-4217-BC13-C894191A3D7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52600" y="1143000"/>
            <a:ext cx="5867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FFFF99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Merge Sort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3AFDC44D-E8B2-4E11-BFD6-E5B1FC224D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56323" name="WordArt 2">
            <a:extLst>
              <a:ext uri="{FF2B5EF4-FFF2-40B4-BE49-F238E27FC236}">
                <a16:creationId xmlns:a16="http://schemas.microsoft.com/office/drawing/2014/main" id="{85B41D0D-51FB-4226-93B6-33052B92579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90600" y="228600"/>
            <a:ext cx="7162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Merge Sort</a:t>
            </a:r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3A4B8E41-15DD-4D49-9197-CC27B6973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4287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b="0">
              <a:latin typeface="Tahoma" panose="020B0604030504040204" pitchFamily="34" charset="0"/>
            </a:endParaRP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3C497E7F-CFCB-4393-8A35-C6EAD4CDA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295400"/>
            <a:ext cx="1676400" cy="990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1 . . 32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26" name="Rectangle 5">
            <a:extLst>
              <a:ext uri="{FF2B5EF4-FFF2-40B4-BE49-F238E27FC236}">
                <a16:creationId xmlns:a16="http://schemas.microsoft.com/office/drawing/2014/main" id="{F3F2DF5B-5DB0-4D15-86AB-4BFDD5B9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13716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1 . . 16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27" name="Rectangle 6">
            <a:extLst>
              <a:ext uri="{FF2B5EF4-FFF2-40B4-BE49-F238E27FC236}">
                <a16:creationId xmlns:a16="http://schemas.microsoft.com/office/drawing/2014/main" id="{26BC9ED7-475A-401C-995A-53902280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8400"/>
            <a:ext cx="15240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17 . . 32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28" name="Rectangle 7">
            <a:extLst>
              <a:ext uri="{FF2B5EF4-FFF2-40B4-BE49-F238E27FC236}">
                <a16:creationId xmlns:a16="http://schemas.microsoft.com/office/drawing/2014/main" id="{AA8F505C-6142-446C-A24C-3F53FB1D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14478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17 . .25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29" name="Rectangle 8">
            <a:extLst>
              <a:ext uri="{FF2B5EF4-FFF2-40B4-BE49-F238E27FC236}">
                <a16:creationId xmlns:a16="http://schemas.microsoft.com/office/drawing/2014/main" id="{0FC47D7B-D530-4F52-B592-D8022CA66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733800"/>
            <a:ext cx="15240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26 . . 32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30" name="Rectangle 9">
            <a:extLst>
              <a:ext uri="{FF2B5EF4-FFF2-40B4-BE49-F238E27FC236}">
                <a16:creationId xmlns:a16="http://schemas.microsoft.com/office/drawing/2014/main" id="{9829427A-C775-4878-877F-3031CE65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13716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1 . . 8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31" name="Rectangle 10">
            <a:extLst>
              <a:ext uri="{FF2B5EF4-FFF2-40B4-BE49-F238E27FC236}">
                <a16:creationId xmlns:a16="http://schemas.microsoft.com/office/drawing/2014/main" id="{2A860A52-1913-4884-9101-45B2453B2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14478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en-US" sz="2800">
                <a:latin typeface="Tahoma" panose="020B0604030504040204" pitchFamily="34" charset="0"/>
              </a:rPr>
              <a:t>9. . 16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56332" name="Rectangle 11">
            <a:extLst>
              <a:ext uri="{FF2B5EF4-FFF2-40B4-BE49-F238E27FC236}">
                <a16:creationId xmlns:a16="http://schemas.microsoft.com/office/drawing/2014/main" id="{AF3545F8-6A94-462C-BCEE-AC9E07E36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578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0">
                <a:latin typeface="Tahoma" panose="020B0604030504040204" pitchFamily="34" charset="0"/>
              </a:rPr>
              <a:t>Merge sort chops in half repeatedly to avoid processing the whole list at once.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3">
            <a:extLst>
              <a:ext uri="{FF2B5EF4-FFF2-40B4-BE49-F238E27FC236}">
                <a16:creationId xmlns:a16="http://schemas.microsoft.com/office/drawing/2014/main" id="{B9C55413-895C-42D7-9682-1902D1C4DFF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28600"/>
            <a:ext cx="7391400" cy="6037263"/>
            <a:chOff x="914400" y="300335"/>
            <a:chExt cx="6499642" cy="5307985"/>
          </a:xfrm>
        </p:grpSpPr>
        <p:pic>
          <p:nvPicPr>
            <p:cNvPr id="57347" name="Picture 2">
              <a:extLst>
                <a:ext uri="{FF2B5EF4-FFF2-40B4-BE49-F238E27FC236}">
                  <a16:creationId xmlns:a16="http://schemas.microsoft.com/office/drawing/2014/main" id="{897AEFE6-48D7-46F7-85ED-5CA6ACB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609600"/>
              <a:ext cx="6248400" cy="4998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348" name="TextBox 2">
              <a:extLst>
                <a:ext uri="{FF2B5EF4-FFF2-40B4-BE49-F238E27FC236}">
                  <a16:creationId xmlns:a16="http://schemas.microsoft.com/office/drawing/2014/main" id="{5CEA1752-DBD0-41E4-AD3A-89A695870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00335"/>
              <a:ext cx="44422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latin typeface="Courier New" panose="02070309020205020404" pitchFamily="49" charset="0"/>
                  <a:cs typeface="Courier New" panose="02070309020205020404" pitchFamily="49" charset="0"/>
                </a:rPr>
                <a:t>a[0] </a:t>
              </a:r>
              <a:r>
                <a:rPr lang="en-US" altLang="en-US" sz="2400" b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0">
                  <a:latin typeface="Courier New" panose="02070309020205020404" pitchFamily="49" charset="0"/>
                  <a:cs typeface="Courier New" panose="02070309020205020404" pitchFamily="49" charset="0"/>
                </a:rPr>
                <a:t>a[1]  a[2]</a:t>
              </a:r>
              <a:r>
                <a:rPr lang="en-US" altLang="en-US" sz="1200" b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0">
                  <a:latin typeface="Courier New" panose="02070309020205020404" pitchFamily="49" charset="0"/>
                  <a:cs typeface="Courier New" panose="02070309020205020404" pitchFamily="49" charset="0"/>
                </a:rPr>
                <a:t> a[3]</a:t>
              </a:r>
              <a:r>
                <a:rPr lang="en-US" altLang="en-US" sz="900" b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0">
                  <a:latin typeface="Courier New" panose="02070309020205020404" pitchFamily="49" charset="0"/>
                  <a:cs typeface="Courier New" panose="02070309020205020404" pitchFamily="49" charset="0"/>
                </a:rPr>
                <a:t> a[4] </a:t>
              </a:r>
              <a:r>
                <a:rPr lang="en-US" altLang="en-US" sz="1100" b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b="0">
                  <a:latin typeface="Courier New" panose="02070309020205020404" pitchFamily="49" charset="0"/>
                  <a:cs typeface="Courier New" panose="02070309020205020404" pitchFamily="49" charset="0"/>
                </a:rPr>
                <a:t>a[5]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../_images/mergesortA.png">
            <a:extLst>
              <a:ext uri="{FF2B5EF4-FFF2-40B4-BE49-F238E27FC236}">
                <a16:creationId xmlns:a16="http://schemas.microsoft.com/office/drawing/2014/main" id="{625A7222-9B71-4FA0-B085-5913DCC8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4463"/>
            <a:ext cx="8305800" cy="544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WordArt 4">
            <a:extLst>
              <a:ext uri="{FF2B5EF4-FFF2-40B4-BE49-F238E27FC236}">
                <a16:creationId xmlns:a16="http://schemas.microsoft.com/office/drawing/2014/main" id="{C91E0BEB-9DED-449B-A608-E20165317D5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1000" y="304800"/>
            <a:ext cx="84582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mergeSort, but with a right-hand split</a:t>
            </a:r>
          </a:p>
        </p:txBody>
      </p:sp>
      <p:sp>
        <p:nvSpPr>
          <p:cNvPr id="58372" name="WordArt 4">
            <a:extLst>
              <a:ext uri="{FF2B5EF4-FFF2-40B4-BE49-F238E27FC236}">
                <a16:creationId xmlns:a16="http://schemas.microsoft.com/office/drawing/2014/main" id="{0BEDAACA-C534-4C56-BDD3-2E07B39C4E7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95500" y="6019800"/>
            <a:ext cx="2438400" cy="263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1400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8373" name="TextBox 2">
            <a:extLst>
              <a:ext uri="{FF2B5EF4-FFF2-40B4-BE49-F238E27FC236}">
                <a16:creationId xmlns:a16="http://schemas.microsoft.com/office/drawing/2014/main" id="{7A879E6B-831A-45B7-AFC2-2274369DB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89625"/>
            <a:ext cx="2314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>
                <a:solidFill>
                  <a:srgbClr val="7030A0"/>
                </a:solidFill>
              </a:rPr>
              <a:t>splitting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../_images/mergesortB.png">
            <a:extLst>
              <a:ext uri="{FF2B5EF4-FFF2-40B4-BE49-F238E27FC236}">
                <a16:creationId xmlns:a16="http://schemas.microsoft.com/office/drawing/2014/main" id="{A16E8779-9C78-40FD-8E83-42E9B343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1763"/>
            <a:ext cx="8229600" cy="725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Box 4">
            <a:extLst>
              <a:ext uri="{FF2B5EF4-FFF2-40B4-BE49-F238E27FC236}">
                <a16:creationId xmlns:a16="http://schemas.microsoft.com/office/drawing/2014/main" id="{37B893BB-DF4E-414C-AFFC-BEFBB12C1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2328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>
                <a:solidFill>
                  <a:srgbClr val="7030A0"/>
                </a:solidFill>
              </a:rPr>
              <a:t>merging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>
            <a:extLst>
              <a:ext uri="{FF2B5EF4-FFF2-40B4-BE49-F238E27FC236}">
                <a16:creationId xmlns:a16="http://schemas.microsoft.com/office/drawing/2014/main" id="{2ABBB4C4-BBFE-4DE5-BAD3-158304F20E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Tahoma" panose="020B0604030504040204" pitchFamily="34" charset="0"/>
              </a:rPr>
              <a:t>© A+ Computer Science  -  www.apluscompsci.com</a:t>
            </a:r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313FF464-43BB-4D34-9667-C9281ED8E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8755063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en-US" sz="2400">
                <a:latin typeface="Tahoma" pitchFamily="34" charset="0"/>
              </a:rPr>
              <a:t>void </a:t>
            </a:r>
            <a:r>
              <a:rPr lang="pt-BR" altLang="en-US" sz="240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mergeSort</a:t>
            </a:r>
            <a:r>
              <a:rPr lang="pt-BR" altLang="en-US" sz="2400">
                <a:latin typeface="Tahoma" pitchFamily="34" charset="0"/>
              </a:rPr>
              <a:t>(Comparable[] stuff, int front, int back)</a:t>
            </a:r>
          </a:p>
          <a:p>
            <a:pPr>
              <a:defRPr/>
            </a:pPr>
            <a:r>
              <a:rPr lang="pt-BR" altLang="en-US" sz="2400">
                <a:latin typeface="Tahoma" pitchFamily="34" charset="0"/>
              </a:rPr>
              <a:t>{</a:t>
            </a:r>
          </a:p>
          <a:p>
            <a:pPr>
              <a:defRPr/>
            </a:pPr>
            <a:r>
              <a:rPr lang="pt-BR" altLang="en-US" sz="2400">
                <a:latin typeface="Tahoma" pitchFamily="34" charset="0"/>
              </a:rPr>
              <a:t>   int mid = (front+back)/2;</a:t>
            </a:r>
          </a:p>
          <a:p>
            <a:pPr>
              <a:defRPr/>
            </a:pPr>
            <a:r>
              <a:rPr lang="pt-BR" altLang="en-US" sz="2400">
                <a:latin typeface="Tahoma" pitchFamily="34" charset="0"/>
              </a:rPr>
              <a:t>   if(mid==front) return;</a:t>
            </a:r>
          </a:p>
          <a:p>
            <a:pPr>
              <a:defRPr/>
            </a:pPr>
            <a:r>
              <a:rPr lang="pt-BR" altLang="en-US" sz="2400">
                <a:latin typeface="Tahoma" pitchFamily="34" charset="0"/>
              </a:rPr>
              <a:t>   </a:t>
            </a:r>
            <a:r>
              <a:rPr lang="pt-BR" altLang="en-US" sz="240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mergeSort</a:t>
            </a:r>
            <a:r>
              <a:rPr lang="pt-BR" altLang="en-US" sz="2400">
                <a:latin typeface="Tahoma" pitchFamily="34" charset="0"/>
              </a:rPr>
              <a:t>(stuff, front, mid);</a:t>
            </a:r>
          </a:p>
          <a:p>
            <a:pPr>
              <a:defRPr/>
            </a:pPr>
            <a:r>
              <a:rPr lang="pt-BR" altLang="en-US" sz="2400">
                <a:latin typeface="Tahoma" pitchFamily="34" charset="0"/>
              </a:rPr>
              <a:t>   </a:t>
            </a:r>
            <a:r>
              <a:rPr lang="pt-BR" altLang="en-US" sz="240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mergeSort</a:t>
            </a:r>
            <a:r>
              <a:rPr lang="pt-BR" altLang="en-US" sz="2400">
                <a:latin typeface="Tahoma" pitchFamily="34" charset="0"/>
              </a:rPr>
              <a:t>(stuff, mid, back);</a:t>
            </a:r>
          </a:p>
          <a:p>
            <a:pPr>
              <a:defRPr/>
            </a:pPr>
            <a:r>
              <a:rPr lang="pt-BR" altLang="en-US" sz="2400">
                <a:latin typeface="Tahoma" pitchFamily="34" charset="0"/>
              </a:rPr>
              <a:t>   </a:t>
            </a:r>
            <a:r>
              <a:rPr lang="pt-BR" altLang="en-US" sz="2400">
                <a:solidFill>
                  <a:srgbClr val="7030A0"/>
                </a:solidFill>
                <a:latin typeface="Tahoma" pitchFamily="34" charset="0"/>
              </a:rPr>
              <a:t>merge</a:t>
            </a:r>
            <a:r>
              <a:rPr lang="pt-BR" altLang="en-US" sz="2400">
                <a:latin typeface="Tahoma" pitchFamily="34" charset="0"/>
              </a:rPr>
              <a:t>(stuff, front, back);</a:t>
            </a:r>
          </a:p>
          <a:p>
            <a:pPr>
              <a:defRPr/>
            </a:pPr>
            <a:r>
              <a:rPr lang="pt-BR" altLang="en-US" sz="2400">
                <a:latin typeface="Tahoma" pitchFamily="34" charset="0"/>
              </a:rPr>
              <a:t>}</a:t>
            </a:r>
            <a:endParaRPr lang="en-US" altLang="en-US" sz="2800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60420" name="WordArt 4">
            <a:extLst>
              <a:ext uri="{FF2B5EF4-FFF2-40B4-BE49-F238E27FC236}">
                <a16:creationId xmlns:a16="http://schemas.microsoft.com/office/drawing/2014/main" id="{050114E8-4BFC-48AF-A9B7-42C83A0996D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0" y="228600"/>
            <a:ext cx="4724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mergeSort  Algorithm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93AB4EB1-F53B-407F-BC6F-BBB11DB33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2578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E74BB8C4-21F0-4BAC-B3E1-1FCDB4405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76800"/>
            <a:ext cx="8077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FF3300"/>
                </a:solidFill>
                <a:latin typeface="Tahoma" panose="020B0604030504040204" pitchFamily="34" charset="0"/>
              </a:rPr>
              <a:t>Collections.sort( ) uses the mergeSort.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FF3300"/>
                </a:solidFill>
                <a:latin typeface="Tahoma" panose="020B0604030504040204" pitchFamily="34" charset="0"/>
              </a:rPr>
              <a:t>Arrays.sort( )  uses mergeSort for objects.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531&quot;&gt;&lt;object type=&quot;3&quot; unique_id=&quot;10532&quot;&gt;&lt;property id=&quot;20148&quot; value=&quot;5&quot;/&gt;&lt;property id=&quot;20300&quot; value=&quot;Slide 1&quot;/&gt;&lt;property id=&quot;20307&quot; value=&quot;256&quot;/&gt;&lt;/object&gt;&lt;object type=&quot;3&quot; unique_id=&quot;10533&quot;&gt;&lt;property id=&quot;20148&quot; value=&quot;5&quot;/&gt;&lt;property id=&quot;20300&quot; value=&quot;Slide 2&quot;/&gt;&lt;property id=&quot;20307&quot; value=&quot;412&quot;/&gt;&lt;/object&gt;&lt;object type=&quot;3&quot; unique_id=&quot;10534&quot;&gt;&lt;property id=&quot;20148&quot; value=&quot;5&quot;/&gt;&lt;property id=&quot;20300&quot; value=&quot;Slide 3&quot;/&gt;&lt;property id=&quot;20307&quot; value=&quot;348&quot;/&gt;&lt;/object&gt;&lt;object type=&quot;3&quot; unique_id=&quot;10535&quot;&gt;&lt;property id=&quot;20148&quot; value=&quot;5&quot;/&gt;&lt;property id=&quot;20300&quot; value=&quot;Slide 4&quot;/&gt;&lt;property id=&quot;20307&quot; value=&quot;267&quot;/&gt;&lt;/object&gt;&lt;object type=&quot;3&quot; unique_id=&quot;10536&quot;&gt;&lt;property id=&quot;20148&quot; value=&quot;5&quot;/&gt;&lt;property id=&quot;20300&quot; value=&quot;Slide 5&quot;/&gt;&lt;property id=&quot;20307&quot; value=&quot;257&quot;/&gt;&lt;/object&gt;&lt;object type=&quot;3&quot; unique_id=&quot;10537&quot;&gt;&lt;property id=&quot;20148&quot; value=&quot;5&quot;/&gt;&lt;property id=&quot;20300&quot; value=&quot;Slide 6&quot;/&gt;&lt;property id=&quot;20307&quot; value=&quot;373&quot;/&gt;&lt;/object&gt;&lt;object type=&quot;3&quot; unique_id=&quot;10538&quot;&gt;&lt;property id=&quot;20148&quot; value=&quot;5&quot;/&gt;&lt;property id=&quot;20300&quot; value=&quot;Slide 7&quot;/&gt;&lt;property id=&quot;20307&quot; value=&quot;269&quot;/&gt;&lt;/object&gt;&lt;object type=&quot;3&quot; unique_id=&quot;10539&quot;&gt;&lt;property id=&quot;20148&quot; value=&quot;5&quot;/&gt;&lt;property id=&quot;20300&quot; value=&quot;Slide 8&quot;/&gt;&lt;property id=&quot;20307&quot; value=&quot;261&quot;/&gt;&lt;/object&gt;&lt;object type=&quot;3&quot; unique_id=&quot;10540&quot;&gt;&lt;property id=&quot;20148&quot; value=&quot;5&quot;/&gt;&lt;property id=&quot;20300&quot; value=&quot;Slide 9&quot;/&gt;&lt;property id=&quot;20307&quot; value=&quot;406&quot;/&gt;&lt;/object&gt;&lt;object type=&quot;3&quot; unique_id=&quot;10541&quot;&gt;&lt;property id=&quot;20148&quot; value=&quot;5&quot;/&gt;&lt;property id=&quot;20300&quot; value=&quot;Slide 10&quot;/&gt;&lt;property id=&quot;20307&quot; value=&quot;407&quot;/&gt;&lt;/object&gt;&lt;object type=&quot;3&quot; unique_id=&quot;10542&quot;&gt;&lt;property id=&quot;20148&quot; value=&quot;5&quot;/&gt;&lt;property id=&quot;20300&quot; value=&quot;Slide 11&quot;/&gt;&lt;property id=&quot;20307&quot; value=&quot;396&quot;/&gt;&lt;/object&gt;&lt;object type=&quot;3&quot; unique_id=&quot;10543&quot;&gt;&lt;property id=&quot;20148&quot; value=&quot;5&quot;/&gt;&lt;property id=&quot;20300&quot; value=&quot;Slide 12&quot;/&gt;&lt;property id=&quot;20307&quot; value=&quot;401&quot;/&gt;&lt;/object&gt;&lt;object type=&quot;3&quot; unique_id=&quot;10544&quot;&gt;&lt;property id=&quot;20148&quot; value=&quot;5&quot;/&gt;&lt;property id=&quot;20300&quot; value=&quot;Slide 13&quot;/&gt;&lt;property id=&quot;20307&quot; value=&quot;403&quot;/&gt;&lt;/object&gt;&lt;object type=&quot;3&quot; unique_id=&quot;10545&quot;&gt;&lt;property id=&quot;20148&quot; value=&quot;5&quot;/&gt;&lt;property id=&quot;20300&quot; value=&quot;Slide 15&quot;/&gt;&lt;property id=&quot;20307&quot; value=&quot;270&quot;/&gt;&lt;/object&gt;&lt;object type=&quot;3&quot; unique_id=&quot;10546&quot;&gt;&lt;property id=&quot;20148&quot; value=&quot;5&quot;/&gt;&lt;property id=&quot;20300&quot; value=&quot;Slide 16&quot;/&gt;&lt;property id=&quot;20307&quot; value=&quot;263&quot;/&gt;&lt;/object&gt;&lt;object type=&quot;3&quot; unique_id=&quot;10547&quot;&gt;&lt;property id=&quot;20148&quot; value=&quot;5&quot;/&gt;&lt;property id=&quot;20300&quot; value=&quot;Slide 17&quot;/&gt;&lt;property id=&quot;20307&quot; value=&quot;400&quot;/&gt;&lt;/object&gt;&lt;object type=&quot;3&quot; unique_id=&quot;10548&quot;&gt;&lt;property id=&quot;20148&quot; value=&quot;5&quot;/&gt;&lt;property id=&quot;20300&quot; value=&quot;Slide 20&quot;/&gt;&lt;property id=&quot;20307&quot; value=&quot;398&quot;/&gt;&lt;/object&gt;&lt;object type=&quot;3&quot; unique_id=&quot;10549&quot;&gt;&lt;property id=&quot;20148&quot; value=&quot;5&quot;/&gt;&lt;property id=&quot;20300&quot; value=&quot;Slide 19&quot;/&gt;&lt;property id=&quot;20307&quot; value=&quot;411&quot;/&gt;&lt;/object&gt;&lt;object type=&quot;3&quot; unique_id=&quot;10550&quot;&gt;&lt;property id=&quot;20148&quot; value=&quot;5&quot;/&gt;&lt;property id=&quot;20300&quot; value=&quot;Slide 22&quot;/&gt;&lt;property id=&quot;20307&quot; value=&quot;404&quot;/&gt;&lt;/object&gt;&lt;object type=&quot;3&quot; unique_id=&quot;10551&quot;&gt;&lt;property id=&quot;20148&quot; value=&quot;5&quot;/&gt;&lt;property id=&quot;20300&quot; value=&quot;Slide 23&quot;/&gt;&lt;property id=&quot;20307&quot; value=&quot;351&quot;/&gt;&lt;/object&gt;&lt;object type=&quot;3&quot; unique_id=&quot;10552&quot;&gt;&lt;property id=&quot;20148&quot; value=&quot;5&quot;/&gt;&lt;property id=&quot;20300&quot; value=&quot;Slide 24&quot;/&gt;&lt;property id=&quot;20307&quot; value=&quot;352&quot;/&gt;&lt;/object&gt;&lt;object type=&quot;3&quot; unique_id=&quot;10553&quot;&gt;&lt;property id=&quot;20148&quot; value=&quot;5&quot;/&gt;&lt;property id=&quot;20300&quot; value=&quot;Slide 25&quot;/&gt;&lt;property id=&quot;20307&quot; value=&quot;353&quot;/&gt;&lt;/object&gt;&lt;object type=&quot;3&quot; unique_id=&quot;10554&quot;&gt;&lt;property id=&quot;20148&quot; value=&quot;5&quot;/&gt;&lt;property id=&quot;20300&quot; value=&quot;Slide 26&quot;/&gt;&lt;property id=&quot;20307&quot; value=&quot;354&quot;/&gt;&lt;/object&gt;&lt;object type=&quot;3&quot; unique_id=&quot;10555&quot;&gt;&lt;property id=&quot;20148&quot; value=&quot;5&quot;/&gt;&lt;property id=&quot;20300&quot; value=&quot;Slide 27&quot;/&gt;&lt;property id=&quot;20307&quot; value=&quot;356&quot;/&gt;&lt;/object&gt;&lt;object type=&quot;3&quot; unique_id=&quot;10556&quot;&gt;&lt;property id=&quot;20148&quot; value=&quot;5&quot;/&gt;&lt;property id=&quot;20300&quot; value=&quot;Slide 28&quot;/&gt;&lt;property id=&quot;20307&quot; value=&quot;357&quot;/&gt;&lt;/object&gt;&lt;object type=&quot;3&quot; unique_id=&quot;10557&quot;&gt;&lt;property id=&quot;20148&quot; value=&quot;5&quot;/&gt;&lt;property id=&quot;20300&quot; value=&quot;Slide 30&quot;/&gt;&lt;property id=&quot;20307&quot; value=&quot;358&quot;/&gt;&lt;/object&gt;&lt;object type=&quot;3&quot; unique_id=&quot;10558&quot;&gt;&lt;property id=&quot;20148&quot; value=&quot;5&quot;/&gt;&lt;property id=&quot;20300&quot; value=&quot;Slide 31&quot;/&gt;&lt;property id=&quot;20307&quot; value=&quot;392&quot;/&gt;&lt;/object&gt;&lt;object type=&quot;3&quot; unique_id=&quot;10559&quot;&gt;&lt;property id=&quot;20148&quot; value=&quot;5&quot;/&gt;&lt;property id=&quot;20300&quot; value=&quot;Slide 32&quot;/&gt;&lt;property id=&quot;20307&quot; value=&quot;378&quot;/&gt;&lt;/object&gt;&lt;object type=&quot;3&quot; unique_id=&quot;10560&quot;&gt;&lt;property id=&quot;20148&quot; value=&quot;5&quot;/&gt;&lt;property id=&quot;20300&quot; value=&quot;Slide 33&quot;/&gt;&lt;property id=&quot;20307&quot; value=&quot;361&quot;/&gt;&lt;/object&gt;&lt;object type=&quot;3&quot; unique_id=&quot;10561&quot;&gt;&lt;property id=&quot;20148&quot; value=&quot;5&quot;/&gt;&lt;property id=&quot;20300&quot; value=&quot;Slide 34&quot;/&gt;&lt;property id=&quot;20307&quot; value=&quot;362&quot;/&gt;&lt;/object&gt;&lt;object type=&quot;3&quot; unique_id=&quot;10562&quot;&gt;&lt;property id=&quot;20148&quot; value=&quot;5&quot;/&gt;&lt;property id=&quot;20300&quot; value=&quot;Slide 35&quot;/&gt;&lt;property id=&quot;20307&quot; value=&quot;394&quot;/&gt;&lt;/object&gt;&lt;object type=&quot;3&quot; unique_id=&quot;10563&quot;&gt;&lt;property id=&quot;20148&quot; value=&quot;5&quot;/&gt;&lt;property id=&quot;20300&quot; value=&quot;Slide 37&quot;/&gt;&lt;property id=&quot;20307&quot; value=&quot;364&quot;/&gt;&lt;/object&gt;&lt;object type=&quot;3&quot; unique_id=&quot;10564&quot;&gt;&lt;property id=&quot;20148&quot; value=&quot;5&quot;/&gt;&lt;property id=&quot;20300&quot; value=&quot;Slide 38&quot;/&gt;&lt;property id=&quot;20307&quot; value=&quot;375&quot;/&gt;&lt;/object&gt;&lt;object type=&quot;3&quot; unique_id=&quot;10565&quot;&gt;&lt;property id=&quot;20148&quot; value=&quot;5&quot;/&gt;&lt;property id=&quot;20300&quot; value=&quot;Slide 39&quot;/&gt;&lt;property id=&quot;20307&quot; value=&quot;383&quot;/&gt;&lt;/object&gt;&lt;object type=&quot;3&quot; unique_id=&quot;10566&quot;&gt;&lt;property id=&quot;20148&quot; value=&quot;5&quot;/&gt;&lt;property id=&quot;20300&quot; value=&quot;Slide 40&quot;/&gt;&lt;property id=&quot;20307&quot; value=&quot;379&quot;/&gt;&lt;/object&gt;&lt;object type=&quot;3&quot; unique_id=&quot;10567&quot;&gt;&lt;property id=&quot;20148&quot; value=&quot;5&quot;/&gt;&lt;property id=&quot;20300&quot; value=&quot;Slide 41&quot;/&gt;&lt;property id=&quot;20307&quot; value=&quot;408&quot;/&gt;&lt;/object&gt;&lt;object type=&quot;3&quot; unique_id=&quot;10568&quot;&gt;&lt;property id=&quot;20148&quot; value=&quot;5&quot;/&gt;&lt;property id=&quot;20300&quot; value=&quot;Slide 42&quot;/&gt;&lt;property id=&quot;20307&quot; value=&quot;409&quot;/&gt;&lt;/object&gt;&lt;object type=&quot;3&quot; unique_id=&quot;10569&quot;&gt;&lt;property id=&quot;20148&quot; value=&quot;5&quot;/&gt;&lt;property id=&quot;20300&quot; value=&quot;Slide 43&quot;/&gt;&lt;property id=&quot;20307&quot; value=&quot;410&quot;/&gt;&lt;/object&gt;&lt;object type=&quot;3&quot; unique_id=&quot;10570&quot;&gt;&lt;property id=&quot;20148&quot; value=&quot;5&quot;/&gt;&lt;property id=&quot;20300&quot; value=&quot;Slide 44&quot;/&gt;&lt;property id=&quot;20307&quot; value=&quot;387&quot;/&gt;&lt;/object&gt;&lt;object type=&quot;3&quot; unique_id=&quot;10571&quot;&gt;&lt;property id=&quot;20148&quot; value=&quot;5&quot;/&gt;&lt;property id=&quot;20300&quot; value=&quot;Slide 45&quot;/&gt;&lt;property id=&quot;20307&quot; value=&quot;388&quot;/&gt;&lt;/object&gt;&lt;object type=&quot;3&quot; unique_id=&quot;10572&quot;&gt;&lt;property id=&quot;20148&quot; value=&quot;5&quot;/&gt;&lt;property id=&quot;20300&quot; value=&quot;Slide 46&quot;/&gt;&lt;property id=&quot;20307&quot; value=&quot;390&quot;/&gt;&lt;/object&gt;&lt;object type=&quot;3&quot; unique_id=&quot;10745&quot;&gt;&lt;property id=&quot;20148&quot; value=&quot;5&quot;/&gt;&lt;property id=&quot;20300&quot; value=&quot;Slide 14&quot;/&gt;&lt;property id=&quot;20307&quot; value=&quot;413&quot;/&gt;&lt;/object&gt;&lt;object type=&quot;3&quot; unique_id=&quot;10746&quot;&gt;&lt;property id=&quot;20148&quot; value=&quot;5&quot;/&gt;&lt;property id=&quot;20300&quot; value=&quot;Slide 21&quot;/&gt;&lt;property id=&quot;20307&quot; value=&quot;414&quot;/&gt;&lt;/object&gt;&lt;object type=&quot;3&quot; unique_id=&quot;10748&quot;&gt;&lt;property id=&quot;20148&quot; value=&quot;5&quot;/&gt;&lt;property id=&quot;20300&quot; value=&quot;Slide 18&quot;/&gt;&lt;property id=&quot;20307&quot; value=&quot;415&quot;/&gt;&lt;/object&gt;&lt;object type=&quot;3&quot; unique_id=&quot;10933&quot;&gt;&lt;property id=&quot;20148&quot; value=&quot;5&quot;/&gt;&lt;property id=&quot;20300&quot; value=&quot;Slide 29&quot;/&gt;&lt;property id=&quot;20307&quot; value=&quot;416&quot;/&gt;&lt;/object&gt;&lt;object type=&quot;3&quot; unique_id=&quot;10934&quot;&gt;&lt;property id=&quot;20148&quot; value=&quot;5&quot;/&gt;&lt;property id=&quot;20300&quot; value=&quot;Slide 36&quot;/&gt;&lt;property id=&quot;20307&quot; value=&quot;417&quot;/&gt;&lt;/object&gt;&lt;/object&gt;&lt;object type=&quot;8&quot; unique_id=&quot;1061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1113</Words>
  <Application>Microsoft Office PowerPoint</Application>
  <PresentationFormat>On-screen Show (4:3)</PresentationFormat>
  <Paragraphs>318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Courier New</vt:lpstr>
      <vt:lpstr>Impact</vt:lpstr>
      <vt:lpstr>Tahoma</vt:lpstr>
      <vt:lpstr>Times New Roman</vt:lpstr>
      <vt:lpstr>Default Design</vt:lpstr>
      <vt:lpstr>Clip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(cont’d)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sortsearch</dc:title>
  <dc:subject>Sorting and Searching</dc:subject>
  <dc:creator>A+ Computer Science</dc:creator>
  <cp:keywords>www.apluscompsci.com</cp:keywords>
  <dc:description>Sorting and Searching_x000d_
©A+ Computer Science_x000d_
www.apluscompsci.com</dc:description>
  <cp:lastModifiedBy>WELDON JASIK</cp:lastModifiedBy>
  <cp:revision>429</cp:revision>
  <cp:lastPrinted>2000-04-26T16:54:12Z</cp:lastPrinted>
  <dcterms:created xsi:type="dcterms:W3CDTF">1998-04-06T14:13:40Z</dcterms:created>
  <dcterms:modified xsi:type="dcterms:W3CDTF">2020-04-15T22:09:24Z</dcterms:modified>
  <cp:category>www.apluscompsci.com</cp:category>
</cp:coreProperties>
</file>