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2218f60e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2218f60e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goals which we had for this sprint were setup a shared database for us to collaborate on, collect our data for our tables representing our ERD, write some example sql queries for the relations in the database, consult the TA for advice and start normalizing our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2ca097ee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2ca097ee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setup the shared database we initially tried using amazon aws but after facing some difficulties we consulted the TA for their advice on setting up a shared database and they recommended we switch from amazon aws to google cloud which we did, and made our lives easier.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shown on the right, this is the google cloud database.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218f60e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218f60e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2218f60e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2218f60e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2ca097ee8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2ca097ee8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2ca097ee8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2ca097ee8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2218f60e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2218f60e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Sprint 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Rating National Parks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for this sprint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 a shared Database for us to collaborate together on</a:t>
            </a:r>
            <a:endParaRPr/>
          </a:p>
          <a:p>
            <a:pPr indent="0" lvl="0" marL="0" rtl="0" algn="l">
              <a:spcBef>
                <a:spcPts val="1200"/>
              </a:spcBef>
              <a:spcAft>
                <a:spcPts val="0"/>
              </a:spcAft>
              <a:buNone/>
            </a:pPr>
            <a:r>
              <a:rPr lang="en"/>
              <a:t>Collect data and create .csv files for the remaining Entity sets</a:t>
            </a:r>
            <a:endParaRPr/>
          </a:p>
          <a:p>
            <a:pPr indent="0" lvl="0" marL="0" rtl="0" algn="l">
              <a:spcBef>
                <a:spcPts val="1200"/>
              </a:spcBef>
              <a:spcAft>
                <a:spcPts val="0"/>
              </a:spcAft>
              <a:buNone/>
            </a:pPr>
            <a:r>
              <a:rPr lang="en"/>
              <a:t>Write sql </a:t>
            </a:r>
            <a:r>
              <a:rPr lang="en"/>
              <a:t>queries</a:t>
            </a:r>
            <a:r>
              <a:rPr lang="en"/>
              <a:t> </a:t>
            </a:r>
            <a:r>
              <a:rPr lang="en"/>
              <a:t>to represent relationships between entity sets</a:t>
            </a:r>
            <a:endParaRPr/>
          </a:p>
          <a:p>
            <a:pPr indent="0" lvl="0" marL="0" rtl="0" algn="l">
              <a:spcBef>
                <a:spcPts val="1200"/>
              </a:spcBef>
              <a:spcAft>
                <a:spcPts val="0"/>
              </a:spcAft>
              <a:buNone/>
            </a:pPr>
            <a:r>
              <a:rPr lang="en"/>
              <a:t>Consult TA for further development for this sprint and further sprints</a:t>
            </a:r>
            <a:endParaRPr/>
          </a:p>
          <a:p>
            <a:pPr indent="0" lvl="0" marL="0" rtl="0" algn="l">
              <a:spcBef>
                <a:spcPts val="1200"/>
              </a:spcBef>
              <a:spcAft>
                <a:spcPts val="1200"/>
              </a:spcAft>
              <a:buNone/>
            </a:pPr>
            <a:r>
              <a:rPr lang="en"/>
              <a:t>Making our primary keys and FDs for each table as well and </a:t>
            </a:r>
            <a:r>
              <a:rPr lang="en"/>
              <a:t>confining</a:t>
            </a:r>
            <a:r>
              <a:rPr lang="en"/>
              <a:t> are tables are </a:t>
            </a:r>
            <a:r>
              <a:rPr lang="en"/>
              <a:t>normalized</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 shared database</a:t>
            </a:r>
            <a:endParaRPr/>
          </a:p>
        </p:txBody>
      </p:sp>
      <p:sp>
        <p:nvSpPr>
          <p:cNvPr id="147" name="Google Shape;147;p15"/>
          <p:cNvSpPr txBox="1"/>
          <p:nvPr>
            <p:ph idx="1" type="body"/>
          </p:nvPr>
        </p:nvSpPr>
        <p:spPr>
          <a:xfrm>
            <a:off x="452600" y="1567550"/>
            <a:ext cx="40254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utilized Google cloud to set up a collaborative shared database</a:t>
            </a:r>
            <a:endParaRPr/>
          </a:p>
          <a:p>
            <a:pPr indent="0" lvl="0" marL="0" rtl="0" algn="l">
              <a:spcBef>
                <a:spcPts val="1200"/>
              </a:spcBef>
              <a:spcAft>
                <a:spcPts val="0"/>
              </a:spcAft>
              <a:buNone/>
            </a:pPr>
            <a:r>
              <a:rPr lang="en"/>
              <a:t>Had difficulty loading the .csv files when trying to create tables in the database</a:t>
            </a:r>
            <a:endParaRPr/>
          </a:p>
          <a:p>
            <a:pPr indent="-311150" lvl="0" marL="457200" rtl="0" algn="l">
              <a:spcBef>
                <a:spcPts val="1200"/>
              </a:spcBef>
              <a:spcAft>
                <a:spcPts val="0"/>
              </a:spcAft>
              <a:buSzPts val="1300"/>
              <a:buChar char="-"/>
            </a:pPr>
            <a:r>
              <a:rPr lang="en"/>
              <a:t>Google Cloud had slightly different syntax for MySQL shown in lecture</a:t>
            </a:r>
            <a:endParaRPr/>
          </a:p>
          <a:p>
            <a:pPr indent="-311150" lvl="0" marL="457200" rtl="0" algn="l">
              <a:spcBef>
                <a:spcPts val="0"/>
              </a:spcBef>
              <a:spcAft>
                <a:spcPts val="0"/>
              </a:spcAft>
              <a:buSzPts val="1300"/>
              <a:buChar char="-"/>
            </a:pPr>
            <a:r>
              <a:rPr lang="en"/>
              <a:t>CSV imports to database were unmodifiable in format which added difficulties</a:t>
            </a:r>
            <a:endParaRPr/>
          </a:p>
          <a:p>
            <a:pPr indent="0" lvl="0" marL="0" rtl="0" algn="l">
              <a:spcBef>
                <a:spcPts val="1200"/>
              </a:spcBef>
              <a:spcAft>
                <a:spcPts val="0"/>
              </a:spcAft>
              <a:buNone/>
            </a:pPr>
            <a:r>
              <a:rPr lang="en"/>
              <a:t>All datatables were </a:t>
            </a:r>
            <a:r>
              <a:rPr lang="en"/>
              <a:t>successfully</a:t>
            </a:r>
            <a:r>
              <a:rPr lang="en"/>
              <a:t> entered</a:t>
            </a:r>
            <a:endParaRPr/>
          </a:p>
          <a:p>
            <a:pPr indent="0" lvl="0" marL="0" rtl="0" algn="l">
              <a:spcBef>
                <a:spcPts val="120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5001100" y="1015400"/>
            <a:ext cx="3702777" cy="38045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and Table Creation</a:t>
            </a:r>
            <a:endParaRPr/>
          </a:p>
        </p:txBody>
      </p:sp>
      <p:sp>
        <p:nvSpPr>
          <p:cNvPr id="154" name="Google Shape;154;p16"/>
          <p:cNvSpPr txBox="1"/>
          <p:nvPr>
            <p:ph idx="1" type="body"/>
          </p:nvPr>
        </p:nvSpPr>
        <p:spPr>
          <a:xfrm>
            <a:off x="1297500" y="1567550"/>
            <a:ext cx="7038900" cy="32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Created the following .csv file tables in addition to the Parks table </a:t>
            </a:r>
            <a:endParaRPr/>
          </a:p>
          <a:p>
            <a:pPr indent="-311150" lvl="0" marL="457200" rtl="0" algn="l">
              <a:spcBef>
                <a:spcPts val="1200"/>
              </a:spcBef>
              <a:spcAft>
                <a:spcPts val="0"/>
              </a:spcAft>
              <a:buSzPts val="1300"/>
              <a:buChar char="-"/>
            </a:pPr>
            <a:r>
              <a:rPr lang="en"/>
              <a:t>Users </a:t>
            </a:r>
            <a:endParaRPr/>
          </a:p>
          <a:p>
            <a:pPr indent="-298450" lvl="1" marL="914400" rtl="0" algn="l">
              <a:spcBef>
                <a:spcPts val="0"/>
              </a:spcBef>
              <a:spcAft>
                <a:spcPts val="0"/>
              </a:spcAft>
              <a:buSzPts val="1100"/>
              <a:buChar char="-"/>
            </a:pPr>
            <a:r>
              <a:rPr lang="en"/>
              <a:t>Utilized Chat GPT to populate the table with User_Id, Name, Email and Password</a:t>
            </a:r>
            <a:endParaRPr/>
          </a:p>
          <a:p>
            <a:pPr indent="-311150" lvl="0" marL="457200" rtl="0" algn="l">
              <a:spcBef>
                <a:spcPts val="0"/>
              </a:spcBef>
              <a:spcAft>
                <a:spcPts val="0"/>
              </a:spcAft>
              <a:buSzPts val="1300"/>
              <a:buChar char="-"/>
            </a:pPr>
            <a:r>
              <a:rPr lang="en"/>
              <a:t>Parks</a:t>
            </a:r>
            <a:endParaRPr/>
          </a:p>
          <a:p>
            <a:pPr indent="-298450" lvl="1" marL="914400" rtl="0" algn="l">
              <a:spcBef>
                <a:spcPts val="0"/>
              </a:spcBef>
              <a:spcAft>
                <a:spcPts val="0"/>
              </a:spcAft>
              <a:buSzPts val="1100"/>
              <a:buChar char="-"/>
            </a:pPr>
            <a:r>
              <a:rPr lang="en"/>
              <a:t>Wiki list for park names and chatgpt was used to gather  coordinates</a:t>
            </a:r>
            <a:endParaRPr/>
          </a:p>
          <a:p>
            <a:pPr indent="-311150" lvl="0" marL="457200" rtl="0" algn="l">
              <a:spcBef>
                <a:spcPts val="0"/>
              </a:spcBef>
              <a:spcAft>
                <a:spcPts val="0"/>
              </a:spcAft>
              <a:buSzPts val="1300"/>
              <a:buChar char="-"/>
            </a:pPr>
            <a:r>
              <a:rPr lang="en"/>
              <a:t>Location</a:t>
            </a:r>
            <a:endParaRPr/>
          </a:p>
          <a:p>
            <a:pPr indent="-298450" lvl="1" marL="914400" rtl="0" algn="l">
              <a:spcBef>
                <a:spcPts val="0"/>
              </a:spcBef>
              <a:spcAft>
                <a:spcPts val="0"/>
              </a:spcAft>
              <a:buSzPts val="1100"/>
              <a:buChar char="-"/>
            </a:pPr>
            <a:r>
              <a:rPr lang="en"/>
              <a:t>Utilized Chat GPT to get the Addresses from the park name</a:t>
            </a:r>
            <a:endParaRPr/>
          </a:p>
          <a:p>
            <a:pPr indent="-311150" lvl="0" marL="457200" rtl="0" algn="l">
              <a:spcBef>
                <a:spcPts val="0"/>
              </a:spcBef>
              <a:spcAft>
                <a:spcPts val="0"/>
              </a:spcAft>
              <a:buSzPts val="1300"/>
              <a:buChar char="-"/>
            </a:pPr>
            <a:r>
              <a:rPr lang="en"/>
              <a:t>Weather Stations</a:t>
            </a:r>
            <a:endParaRPr/>
          </a:p>
          <a:p>
            <a:pPr indent="-298450" lvl="1" marL="914400" rtl="0" algn="l">
              <a:spcBef>
                <a:spcPts val="0"/>
              </a:spcBef>
              <a:spcAft>
                <a:spcPts val="0"/>
              </a:spcAft>
              <a:buSzPts val="1100"/>
              <a:buChar char="-"/>
            </a:pPr>
            <a:r>
              <a:rPr lang="en"/>
              <a:t>Utilized Chat GPT  </a:t>
            </a:r>
            <a:r>
              <a:rPr lang="en"/>
              <a:t>to create distinct 10-digit IDs for every weather station. Each station is associated with fabricated yearly average weather information and coordinates indicating the nearest park. Please note that both the weather data and stations are fictional.</a:t>
            </a:r>
            <a:endParaRPr/>
          </a:p>
          <a:p>
            <a:pPr indent="-311150" lvl="0" marL="457200" rtl="0" algn="l">
              <a:spcBef>
                <a:spcPts val="0"/>
              </a:spcBef>
              <a:spcAft>
                <a:spcPts val="0"/>
              </a:spcAft>
              <a:buSzPts val="1300"/>
              <a:buChar char="-"/>
            </a:pPr>
            <a:r>
              <a:rPr lang="en"/>
              <a:t>Ratings</a:t>
            </a:r>
            <a:endParaRPr/>
          </a:p>
          <a:p>
            <a:pPr indent="-298450" lvl="1" marL="914400" rtl="0" algn="l">
              <a:spcBef>
                <a:spcPts val="0"/>
              </a:spcBef>
              <a:spcAft>
                <a:spcPts val="0"/>
              </a:spcAft>
              <a:buSzPts val="1100"/>
              <a:buChar char="-"/>
            </a:pPr>
            <a:r>
              <a:rPr lang="en"/>
              <a:t>Python script to generate random user ratings from user id’s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SQL Queries</a:t>
            </a:r>
            <a:endParaRPr/>
          </a:p>
        </p:txBody>
      </p:sp>
      <p:pic>
        <p:nvPicPr>
          <p:cNvPr id="160" name="Google Shape;160;p17"/>
          <p:cNvPicPr preferRelativeResize="0"/>
          <p:nvPr/>
        </p:nvPicPr>
        <p:blipFill>
          <a:blip r:embed="rId3">
            <a:alphaModFix/>
          </a:blip>
          <a:stretch>
            <a:fillRect/>
          </a:stretch>
        </p:blipFill>
        <p:spPr>
          <a:xfrm>
            <a:off x="1196875" y="1147125"/>
            <a:ext cx="2684825" cy="3401075"/>
          </a:xfrm>
          <a:prstGeom prst="rect">
            <a:avLst/>
          </a:prstGeom>
          <a:noFill/>
          <a:ln>
            <a:noFill/>
          </a:ln>
        </p:spPr>
      </p:pic>
      <p:pic>
        <p:nvPicPr>
          <p:cNvPr id="161" name="Google Shape;161;p17"/>
          <p:cNvPicPr preferRelativeResize="0"/>
          <p:nvPr/>
        </p:nvPicPr>
        <p:blipFill>
          <a:blip r:embed="rId4">
            <a:alphaModFix/>
          </a:blip>
          <a:stretch>
            <a:fillRect/>
          </a:stretch>
        </p:blipFill>
        <p:spPr>
          <a:xfrm>
            <a:off x="4242275" y="1147125"/>
            <a:ext cx="2727901" cy="3455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
            </a:r>
            <a:r>
              <a:rPr lang="en"/>
              <a:t>rimary keys and FDs for each table</a:t>
            </a:r>
            <a:endParaRPr/>
          </a:p>
        </p:txBody>
      </p:sp>
      <p:sp>
        <p:nvSpPr>
          <p:cNvPr id="167" name="Google Shape;167;p18"/>
          <p:cNvSpPr txBox="1"/>
          <p:nvPr>
            <p:ph idx="1" type="body"/>
          </p:nvPr>
        </p:nvSpPr>
        <p:spPr>
          <a:xfrm>
            <a:off x="492375" y="1507050"/>
            <a:ext cx="3915000" cy="272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t>Ratings:</a:t>
            </a:r>
            <a:endParaRPr sz="900"/>
          </a:p>
          <a:p>
            <a:pPr indent="457200" lvl="0" marL="0" rtl="0" algn="l">
              <a:lnSpc>
                <a:spcPct val="100000"/>
              </a:lnSpc>
              <a:spcBef>
                <a:spcPts val="1200"/>
              </a:spcBef>
              <a:spcAft>
                <a:spcPts val="0"/>
              </a:spcAft>
              <a:buNone/>
            </a:pPr>
            <a:r>
              <a:rPr lang="en" sz="900"/>
              <a:t>rating_id is the primary key for the Ratings table</a:t>
            </a:r>
            <a:endParaRPr sz="900"/>
          </a:p>
          <a:p>
            <a:pPr indent="457200" lvl="0" marL="0" rtl="0" algn="l">
              <a:lnSpc>
                <a:spcPct val="100000"/>
              </a:lnSpc>
              <a:spcBef>
                <a:spcPts val="1200"/>
              </a:spcBef>
              <a:spcAft>
                <a:spcPts val="0"/>
              </a:spcAft>
              <a:buNone/>
            </a:pPr>
            <a:r>
              <a:rPr lang="en" sz="900"/>
              <a:t>Rating_id -&gt; all other attributes</a:t>
            </a:r>
            <a:endParaRPr sz="900"/>
          </a:p>
          <a:p>
            <a:pPr indent="0" lvl="0" marL="0" rtl="0" algn="l">
              <a:lnSpc>
                <a:spcPct val="100000"/>
              </a:lnSpc>
              <a:spcBef>
                <a:spcPts val="1200"/>
              </a:spcBef>
              <a:spcAft>
                <a:spcPts val="0"/>
              </a:spcAft>
              <a:buNone/>
            </a:pPr>
            <a:r>
              <a:rPr lang="en" sz="900"/>
              <a:t>Parks:</a:t>
            </a:r>
            <a:endParaRPr sz="900"/>
          </a:p>
          <a:p>
            <a:pPr indent="0" lvl="0" marL="0" rtl="0" algn="l">
              <a:lnSpc>
                <a:spcPct val="100000"/>
              </a:lnSpc>
              <a:spcBef>
                <a:spcPts val="1200"/>
              </a:spcBef>
              <a:spcAft>
                <a:spcPts val="0"/>
              </a:spcAft>
              <a:buNone/>
            </a:pPr>
            <a:r>
              <a:rPr lang="en" sz="900"/>
              <a:t>	Parks_id is the primary key for the Parks table</a:t>
            </a:r>
            <a:endParaRPr sz="900"/>
          </a:p>
          <a:p>
            <a:pPr indent="0" lvl="0" marL="0" rtl="0" algn="l">
              <a:lnSpc>
                <a:spcPct val="100000"/>
              </a:lnSpc>
              <a:spcBef>
                <a:spcPts val="1200"/>
              </a:spcBef>
              <a:spcAft>
                <a:spcPts val="0"/>
              </a:spcAft>
              <a:buNone/>
            </a:pPr>
            <a:r>
              <a:rPr lang="en" sz="900"/>
              <a:t>	Park_id -&gt; all other attributes</a:t>
            </a:r>
            <a:endParaRPr sz="900"/>
          </a:p>
          <a:p>
            <a:pPr indent="0" lvl="0" marL="0" rtl="0" algn="l">
              <a:lnSpc>
                <a:spcPct val="100000"/>
              </a:lnSpc>
              <a:spcBef>
                <a:spcPts val="1200"/>
              </a:spcBef>
              <a:spcAft>
                <a:spcPts val="0"/>
              </a:spcAft>
              <a:buNone/>
            </a:pPr>
            <a:r>
              <a:rPr lang="en" sz="900"/>
              <a:t>Weather_station:</a:t>
            </a:r>
            <a:endParaRPr sz="900"/>
          </a:p>
          <a:p>
            <a:pPr indent="0" lvl="0" marL="0" rtl="0" algn="l">
              <a:lnSpc>
                <a:spcPct val="100000"/>
              </a:lnSpc>
              <a:spcBef>
                <a:spcPts val="1200"/>
              </a:spcBef>
              <a:spcAft>
                <a:spcPts val="0"/>
              </a:spcAft>
              <a:buNone/>
            </a:pPr>
            <a:r>
              <a:rPr lang="en" sz="900"/>
              <a:t>	Station_id is the primary key for the Weather station table</a:t>
            </a:r>
            <a:endParaRPr sz="900"/>
          </a:p>
          <a:p>
            <a:pPr indent="0" lvl="0" marL="0" rtl="0" algn="l">
              <a:lnSpc>
                <a:spcPct val="100000"/>
              </a:lnSpc>
              <a:spcBef>
                <a:spcPts val="1200"/>
              </a:spcBef>
              <a:spcAft>
                <a:spcPts val="0"/>
              </a:spcAft>
              <a:buNone/>
            </a:pPr>
            <a:r>
              <a:rPr lang="en" sz="900"/>
              <a:t>	Station_id -&gt; all other attributes</a:t>
            </a: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1200"/>
              </a:spcAft>
              <a:buNone/>
            </a:pPr>
            <a:r>
              <a:t/>
            </a:r>
            <a:endParaRPr sz="900"/>
          </a:p>
        </p:txBody>
      </p:sp>
      <p:sp>
        <p:nvSpPr>
          <p:cNvPr id="168" name="Google Shape;168;p18"/>
          <p:cNvSpPr txBox="1"/>
          <p:nvPr>
            <p:ph idx="1" type="body"/>
          </p:nvPr>
        </p:nvSpPr>
        <p:spPr>
          <a:xfrm>
            <a:off x="5023075" y="1307850"/>
            <a:ext cx="3915000" cy="272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900"/>
          </a:p>
          <a:p>
            <a:pPr indent="0" lvl="0" marL="0" rtl="0" algn="l">
              <a:lnSpc>
                <a:spcPct val="100000"/>
              </a:lnSpc>
              <a:spcBef>
                <a:spcPts val="1200"/>
              </a:spcBef>
              <a:spcAft>
                <a:spcPts val="0"/>
              </a:spcAft>
              <a:buNone/>
            </a:pPr>
            <a:r>
              <a:rPr lang="en" sz="900"/>
              <a:t>Location:</a:t>
            </a:r>
            <a:endParaRPr sz="900"/>
          </a:p>
          <a:p>
            <a:pPr indent="0" lvl="0" marL="0" rtl="0" algn="l">
              <a:lnSpc>
                <a:spcPct val="100000"/>
              </a:lnSpc>
              <a:spcBef>
                <a:spcPts val="1200"/>
              </a:spcBef>
              <a:spcAft>
                <a:spcPts val="0"/>
              </a:spcAft>
              <a:buNone/>
            </a:pPr>
            <a:r>
              <a:rPr lang="en" sz="900"/>
              <a:t>	Address is the primary key for the Location table</a:t>
            </a:r>
            <a:endParaRPr sz="900"/>
          </a:p>
          <a:p>
            <a:pPr indent="0" lvl="0" marL="0" rtl="0" algn="l">
              <a:lnSpc>
                <a:spcPct val="100000"/>
              </a:lnSpc>
              <a:spcBef>
                <a:spcPts val="1200"/>
              </a:spcBef>
              <a:spcAft>
                <a:spcPts val="0"/>
              </a:spcAft>
              <a:buNone/>
            </a:pPr>
            <a:r>
              <a:rPr lang="en" sz="900"/>
              <a:t>	Address -&gt; province/territory </a:t>
            </a:r>
            <a:r>
              <a:rPr lang="en" sz="900"/>
              <a:t>coordinates</a:t>
            </a:r>
            <a:endParaRPr sz="900"/>
          </a:p>
          <a:p>
            <a:pPr indent="0" lvl="0" marL="0" rtl="0" algn="l">
              <a:lnSpc>
                <a:spcPct val="100000"/>
              </a:lnSpc>
              <a:spcBef>
                <a:spcPts val="1200"/>
              </a:spcBef>
              <a:spcAft>
                <a:spcPts val="0"/>
              </a:spcAft>
              <a:buNone/>
            </a:pPr>
            <a:r>
              <a:rPr lang="en" sz="900"/>
              <a:t>	Coordinates -&gt; </a:t>
            </a:r>
            <a:r>
              <a:rPr lang="en" sz="900"/>
              <a:t>province/territory</a:t>
            </a:r>
            <a:endParaRPr sz="900"/>
          </a:p>
          <a:p>
            <a:pPr indent="0" lvl="0" marL="0" rtl="0" algn="l">
              <a:lnSpc>
                <a:spcPct val="100000"/>
              </a:lnSpc>
              <a:spcBef>
                <a:spcPts val="1200"/>
              </a:spcBef>
              <a:spcAft>
                <a:spcPts val="0"/>
              </a:spcAft>
              <a:buNone/>
            </a:pPr>
            <a:r>
              <a:rPr lang="en" sz="900"/>
              <a:t>Users:</a:t>
            </a:r>
            <a:endParaRPr sz="900"/>
          </a:p>
          <a:p>
            <a:pPr indent="0" lvl="0" marL="0" rtl="0" algn="l">
              <a:lnSpc>
                <a:spcPct val="100000"/>
              </a:lnSpc>
              <a:spcBef>
                <a:spcPts val="1200"/>
              </a:spcBef>
              <a:spcAft>
                <a:spcPts val="0"/>
              </a:spcAft>
              <a:buNone/>
            </a:pPr>
            <a:r>
              <a:rPr lang="en" sz="900"/>
              <a:t>	User_id is the Primary Key for the User table</a:t>
            </a:r>
            <a:endParaRPr sz="900"/>
          </a:p>
          <a:p>
            <a:pPr indent="0" lvl="0" marL="0" rtl="0" algn="l">
              <a:lnSpc>
                <a:spcPct val="100000"/>
              </a:lnSpc>
              <a:spcBef>
                <a:spcPts val="1200"/>
              </a:spcBef>
              <a:spcAft>
                <a:spcPts val="0"/>
              </a:spcAft>
              <a:buNone/>
            </a:pPr>
            <a:r>
              <a:rPr lang="en" sz="900"/>
              <a:t>	User_id -&gt; Username Password Access_Level email</a:t>
            </a:r>
            <a:endParaRPr sz="900"/>
          </a:p>
          <a:p>
            <a:pPr indent="0" lvl="0" marL="0" rtl="0" algn="l">
              <a:lnSpc>
                <a:spcPct val="100000"/>
              </a:lnSpc>
              <a:spcBef>
                <a:spcPts val="1200"/>
              </a:spcBef>
              <a:spcAft>
                <a:spcPts val="0"/>
              </a:spcAft>
              <a:buNone/>
            </a:pPr>
            <a:r>
              <a:rPr lang="en" sz="900"/>
              <a:t>	Email -&gt;Username Password</a:t>
            </a: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1200"/>
              </a:spcAft>
              <a:buNone/>
            </a:pPr>
            <a:r>
              <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Competencies for this sprint</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analytics</a:t>
            </a:r>
            <a:endParaRPr/>
          </a:p>
          <a:p>
            <a:pPr indent="0" lvl="0" marL="0" rtl="0" algn="l">
              <a:spcBef>
                <a:spcPts val="1200"/>
              </a:spcBef>
              <a:spcAft>
                <a:spcPts val="0"/>
              </a:spcAft>
              <a:buNone/>
            </a:pPr>
            <a:r>
              <a:rPr lang="en"/>
              <a:t>Created Sql queries to demonstrate relationships between databases fulfilling lvl 1</a:t>
            </a:r>
            <a:endParaRPr/>
          </a:p>
          <a:p>
            <a:pPr indent="0" lvl="0" marL="0" rtl="0" algn="l">
              <a:spcBef>
                <a:spcPts val="1200"/>
              </a:spcBef>
              <a:spcAft>
                <a:spcPts val="0"/>
              </a:spcAft>
              <a:buNone/>
            </a:pPr>
            <a:r>
              <a:rPr lang="en"/>
              <a:t>Data architect</a:t>
            </a:r>
            <a:endParaRPr/>
          </a:p>
          <a:p>
            <a:pPr indent="0" lvl="0" marL="0" rtl="0" algn="l">
              <a:spcBef>
                <a:spcPts val="1200"/>
              </a:spcBef>
              <a:spcAft>
                <a:spcPts val="0"/>
              </a:spcAft>
              <a:buNone/>
            </a:pPr>
            <a:r>
              <a:rPr lang="en"/>
              <a:t>Created tables in database fulfills level 1. </a:t>
            </a:r>
            <a:endParaRPr/>
          </a:p>
          <a:p>
            <a:pPr indent="0" lvl="0" marL="0" rtl="0" algn="l">
              <a:spcBef>
                <a:spcPts val="1200"/>
              </a:spcBef>
              <a:spcAft>
                <a:spcPts val="0"/>
              </a:spcAft>
              <a:buNone/>
            </a:pPr>
            <a:r>
              <a:rPr lang="en"/>
              <a:t>Back-end engineer</a:t>
            </a:r>
            <a:endParaRPr/>
          </a:p>
          <a:p>
            <a:pPr indent="0" lvl="0" marL="0" rtl="0" algn="l">
              <a:spcBef>
                <a:spcPts val="1200"/>
              </a:spcBef>
              <a:spcAft>
                <a:spcPts val="1200"/>
              </a:spcAft>
              <a:buNone/>
            </a:pPr>
            <a:r>
              <a:rPr lang="en"/>
              <a:t>This sprint had no back end engineering component outside planning for future back end engineering in future sprint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For Next Sprint</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Complex sql queries to demonstrate the relationships between databases </a:t>
            </a:r>
            <a:endParaRPr/>
          </a:p>
          <a:p>
            <a:pPr indent="-311150" lvl="0" marL="457200" rtl="0" algn="l">
              <a:spcBef>
                <a:spcPts val="1200"/>
              </a:spcBef>
              <a:spcAft>
                <a:spcPts val="0"/>
              </a:spcAft>
              <a:buSzPts val="1300"/>
              <a:buChar char="-"/>
            </a:pPr>
            <a:r>
              <a:rPr lang="en"/>
              <a:t>Success criteria: express all of our relationships between tables.</a:t>
            </a:r>
            <a:endParaRPr/>
          </a:p>
          <a:p>
            <a:pPr indent="0" lvl="0" marL="0" rtl="0" algn="l">
              <a:spcBef>
                <a:spcPts val="1200"/>
              </a:spcBef>
              <a:spcAft>
                <a:spcPts val="0"/>
              </a:spcAft>
              <a:buNone/>
            </a:pPr>
            <a:r>
              <a:rPr lang="en"/>
              <a:t>Demonstrate sql queries aggregating certain elements such as parks and locations in related databases.</a:t>
            </a:r>
            <a:endParaRPr/>
          </a:p>
          <a:p>
            <a:pPr indent="-311150" lvl="0" marL="457200" rtl="0" algn="l">
              <a:spcBef>
                <a:spcPts val="1200"/>
              </a:spcBef>
              <a:spcAft>
                <a:spcPts val="0"/>
              </a:spcAft>
              <a:buSzPts val="1300"/>
              <a:buChar char="-"/>
            </a:pPr>
            <a:r>
              <a:rPr lang="en"/>
              <a:t>Success criteria: write sql code which demonstrates the groupings we intend to use for the duration of the project. Some examples being Park rating,  user ratings and park weather over time.</a:t>
            </a:r>
            <a:endParaRPr/>
          </a:p>
          <a:p>
            <a:pPr indent="0" lvl="0" marL="0" rtl="0" algn="l">
              <a:spcBef>
                <a:spcPts val="1200"/>
              </a:spcBef>
              <a:spcAft>
                <a:spcPts val="1200"/>
              </a:spcAft>
              <a:buNone/>
            </a:pPr>
            <a:r>
              <a:rPr lang="en"/>
              <a:t>Fulfilling competency data architecture level 2 by normalizing all data sets and </a:t>
            </a:r>
            <a:r>
              <a:rPr lang="en"/>
              <a:t>determining</a:t>
            </a:r>
            <a:r>
              <a:rPr lang="en"/>
              <a:t> which attributes our data has such as NOT NULL and UNIQUE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