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256" r:id="rId2"/>
    <p:sldId id="271" r:id="rId3"/>
    <p:sldId id="311" r:id="rId4"/>
    <p:sldId id="295" r:id="rId5"/>
    <p:sldId id="284" r:id="rId6"/>
    <p:sldId id="293" r:id="rId7"/>
    <p:sldId id="277" r:id="rId8"/>
    <p:sldId id="282" r:id="rId9"/>
    <p:sldId id="287" r:id="rId10"/>
    <p:sldId id="308" r:id="rId11"/>
    <p:sldId id="288" r:id="rId12"/>
    <p:sldId id="300" r:id="rId13"/>
    <p:sldId id="307" r:id="rId14"/>
    <p:sldId id="321" r:id="rId15"/>
    <p:sldId id="317" r:id="rId16"/>
    <p:sldId id="278" r:id="rId17"/>
    <p:sldId id="297" r:id="rId18"/>
    <p:sldId id="298" r:id="rId19"/>
    <p:sldId id="299" r:id="rId20"/>
    <p:sldId id="319" r:id="rId21"/>
    <p:sldId id="263" r:id="rId22"/>
    <p:sldId id="260" r:id="rId23"/>
    <p:sldId id="320" r:id="rId24"/>
    <p:sldId id="318" r:id="rId25"/>
    <p:sldId id="315" r:id="rId26"/>
    <p:sldId id="31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47"/>
    <a:srgbClr val="F9FBFE"/>
    <a:srgbClr val="D75E71"/>
    <a:srgbClr val="DFE1AD"/>
    <a:srgbClr val="818630"/>
    <a:srgbClr val="CDCCC1"/>
    <a:srgbClr val="F9FAFD"/>
    <a:srgbClr val="FEFEFE"/>
    <a:srgbClr val="CD8E4F"/>
    <a:srgbClr val="2C1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5" autoAdjust="0"/>
    <p:restoredTop sz="94818"/>
  </p:normalViewPr>
  <p:slideViewPr>
    <p:cSldViewPr snapToGrid="0" showGuides="1">
      <p:cViewPr varScale="1">
        <p:scale>
          <a:sx n="70" d="100"/>
          <a:sy n="70" d="100"/>
        </p:scale>
        <p:origin x="1474" y="27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69189-F1B6-B64D-A4C5-EB39A95A7407}" type="datetimeFigureOut">
              <a:rPr lang="en-KR" smtClean="0"/>
              <a:t>05/16/2025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B491E-E25E-7742-A576-FA423DBF5F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746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9963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9EC3D-10DF-932D-F033-F96B060E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4B7E2-1EC7-68FE-D0B9-A9EDEB556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3B20B-97BE-773F-6413-4424CB9F6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B77A0-C26F-6788-A255-4B32C25D9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518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89679-6157-8FE5-13B8-367E26EA2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B669C-3801-F9CE-DE6E-8C3377045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1EBCA-9270-001A-EBA4-A1BAD1EA5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6C566-6580-9403-8346-261D58BC6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783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35385-EB68-3CC5-A8DD-EE5A9BF0A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F90C-543A-0376-11B5-2D32DE366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8D376-2B7A-5AE9-0B91-11BF9F5C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FA5A4-4787-0F9F-C5E4-D27F4E86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9261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5E6A-FEBB-1F95-A879-6BA10B7B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27C918-FC5A-191A-723B-0A4DBCE8E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E92D8F-0005-0B64-701F-4FD82B7B4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2BBB-B828-BA7F-8229-4F07E0A79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6815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2A25-67F1-BC60-773B-5F4B7465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D3B55-8676-D296-40C8-856C8F23F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4FDFB-52C9-C859-1BAF-2E08E74FF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0A94-6F94-11E2-DE98-93FBAA509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97068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E6BCD-9766-D6EF-49CA-24BEC2E08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F739F-C74F-1A8D-F7C0-58E98D1C5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97A3C-6D60-D7B4-FDC2-1C77FF5C2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98CB3-159B-FCE1-55B1-F12B3CDA7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965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53EE9-24E6-0FB6-40E0-272FD1D3E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5F53D-25E3-E9E9-23AF-1456B90F1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7CAAB-C5BB-F318-859F-B41E819D8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7E07A-2BB7-218F-CF39-49CA8CA8D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888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073A-2FF0-CD0F-2E57-856BF578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26A78-8A5A-353E-490E-99E4F5C14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8A96-9BFF-AC55-A264-A1E5C53D3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A9E9-42AA-DA55-FEE1-FE3344252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246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0525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9133-6653-B9EE-C686-D4C6AA4CC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D4FD2-CB2A-2239-DCF6-F7BFA9563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232B0-2996-EC29-14B9-2CE8D5E9F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A4112-78E4-DDEC-17E8-880EB5549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585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744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05C7-6F5B-0DE6-5021-06D5220C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B709E2-FFD0-0DB6-F29B-07EBB5133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4A62DE-DDCC-36A1-D65F-187571EC5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DDF4C-758D-378E-076C-BD4BB366C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7344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2F157-825E-C55C-B201-561853C56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4618C-4BBE-F057-DA9E-D6BF0FFD0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2A7D8-A9FB-1AB3-7E34-730C08445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D6A8B-39F7-6E1C-5766-96D8CE03E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953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7CCD8-D44D-4C90-A2F8-71852A77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5A373-F1FB-45C8-8B70-A0127DC9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0ED9B-41D0-46AE-AEB5-801CAD7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FDDC-938F-4F0C-92CE-29E39A80F1E8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31EB4-FDDE-4C1A-AC38-9C548B8D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9710A-3F36-4119-98EC-EB9F13A5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4637-7D7C-4373-985B-07856D1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85EE6-C990-4FBB-B716-53C329E0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885BC-49B9-44CA-A1A2-AC1C772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5115-02E4-4734-AB9E-37C3BA203164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DA145-CBB9-453C-BCD1-777CC604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BC0D-471C-4BAD-8BC8-DADD8B1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4D2765-6926-4D2C-A1DE-97214E0D6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2BBA3-868F-438E-9026-FE627F1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CE505-F484-4AB1-BDC9-8D30C08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B64A-EC83-4550-8DCD-0EC90AC6D9E8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EE3E2-1233-48BA-8560-68526C8D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CF937-0FC9-428B-935B-53F84F03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B982-9E74-4566-85E5-B587D1E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65EB9-45C8-4547-87A6-BCFF3E61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FF86D-C061-420A-9C55-30E42A35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EB60-0A1E-4BB8-BEBC-D59BBD95D88D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ACB25-75B7-453B-8FA8-DF685286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A345-2E29-4396-991A-44B793D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1A11-A93A-4D9F-A98E-07D19DEE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3DEBF-B1B1-4199-BE1F-A8A97805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2AF07-D708-4FB2-BEF3-11AAEB6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6DB0-F66C-4552-87F9-9E81EEEE5969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65FFE-C89A-447D-A6DA-CAF9B9C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15645-79D5-401F-8563-C5CDB15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8E1F3-E80D-4825-B4A4-F9F4691C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5D349-0E26-4E39-9064-81D2488EA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F4914-0947-4D34-85EC-32C877C4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EAF8C-4586-4476-8286-6784A3D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A8CE-8EF1-4B8B-B1D3-D345B2CD2017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5E562-3063-4A81-BD20-8F96262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CAE02-8F62-4821-9A07-AE456E2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C9166-D4A4-4CBE-9E99-C37EFE7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674E7-61B8-420E-9647-A948E247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52328-9871-47BB-8CA7-48C7BE1D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25CEB-3993-4533-9942-57D9D400B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35530-FA8A-4897-B034-7A56B0B5B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7AC29-70AA-460E-8040-6EAF32E2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98CF-AEA6-4EF8-AD6A-6E3858772E8B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92D85-ACAC-4B9F-911A-3C9DF9FE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1E19C-AC3D-4B98-B524-ED53004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1CEF-17BA-4631-AA10-D0A9B12F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630DD5-72FC-472A-8434-84B541DB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C294-2169-4B0E-AE53-34159DFCFE3A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00A3F1-2540-4FB5-B8D1-E9450E9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9AF7F-0988-4F77-BD22-3267A068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21508-A7E0-4661-972D-E870F04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FBC2-76D6-40CB-9647-8FF1A856827C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EA1ED-6D73-4AD8-963C-D8DAC435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468E5-8E59-425C-9762-9A75A691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A8FCD-8377-4E66-B809-AC54636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A9F9D-5CD9-41BB-B0FE-B7385906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0339D-C1B1-4E9C-A369-E30B15F3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DAACE-BB14-4D8C-9177-738C9716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B021-641F-442E-A914-8938AAE72A64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BFA96-8602-4CEC-8608-1DBED2A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F9AA5-1170-4E99-8A57-067D7D9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CA104-831C-4969-BE21-B7E16F14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74808-0546-4314-AC63-13F6BE73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FFB05-EA01-4BDA-A7FF-30BA6B60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D889E-A1E4-46DF-8FE7-0A2C56FB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3956-AC47-4E0E-B6CC-CAF192F90F3B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8A950-3954-4E73-A57F-E12505E3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2A15A-AB31-4583-8522-BC53E837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0E42AE-25CB-4AE1-98E8-DC896EE4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C6D-CE0E-4F3B-97F3-58454D77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84B7-5B52-4ED9-BEC5-82879730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B5C3-1B97-4D93-B675-7FDAFD911A3A}" type="datetime1">
              <a:rPr lang="en-US" altLang="ko-KR" smtClean="0"/>
              <a:t>5/16/2025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55ADC-0E59-4086-93B3-5CFAD26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41EB2-318E-4733-88D8-A523FC1A0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E3AC-CA45-489A-AF8F-C5105C25D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58028-F838-4819-B7C5-1E7495B9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1030" name="Picture 6" descr="aerial photography of baseball stadium">
            <a:extLst>
              <a:ext uri="{FF2B5EF4-FFF2-40B4-BE49-F238E27FC236}">
                <a16:creationId xmlns:a16="http://schemas.microsoft.com/office/drawing/2014/main" id="{1107B443-6869-425B-858D-B8E8E4A65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8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F4375E-D3D4-42C7-BEE9-61505AD3F5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C017F-8481-44B6-B120-C6261674B5C8}"/>
              </a:ext>
            </a:extLst>
          </p:cNvPr>
          <p:cNvSpPr/>
          <p:nvPr/>
        </p:nvSpPr>
        <p:spPr>
          <a:xfrm>
            <a:off x="574765" y="3619372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07BD3-8EA8-4949-94A9-CBCA9623C55D}"/>
              </a:ext>
            </a:extLst>
          </p:cNvPr>
          <p:cNvSpPr txBox="1"/>
          <p:nvPr/>
        </p:nvSpPr>
        <p:spPr>
          <a:xfrm>
            <a:off x="518584" y="1692518"/>
            <a:ext cx="2644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spc="-150" dirty="0">
                <a:solidFill>
                  <a:schemeClr val="bg1"/>
                </a:solidFill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FA </a:t>
            </a:r>
            <a:r>
              <a:rPr lang="ko-KR" altLang="en-US" sz="4000" spc="-150" dirty="0">
                <a:solidFill>
                  <a:schemeClr val="bg1"/>
                </a:solidFill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선수의 성과 기반 시장 가치 </a:t>
            </a:r>
            <a:r>
              <a:rPr lang="ko-KR" altLang="en-US" sz="4000" spc="-150" dirty="0"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예측 모델링</a:t>
            </a:r>
            <a:endParaRPr lang="en-US" altLang="ko-KR" sz="4000" spc="-150" dirty="0">
              <a:latin typeface="KBO Dia Gothic Bold" pitchFamily="2" charset="-127"/>
              <a:ea typeface="KBO Dia Gothic Bold" pitchFamily="2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0063A-0777-49EC-BC13-4C393D916991}"/>
              </a:ext>
            </a:extLst>
          </p:cNvPr>
          <p:cNvCxnSpPr/>
          <p:nvPr/>
        </p:nvCxnSpPr>
        <p:spPr>
          <a:xfrm>
            <a:off x="574766" y="1560548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0F031A-3141-436F-9E9C-041D184FE4F3}"/>
              </a:ext>
            </a:extLst>
          </p:cNvPr>
          <p:cNvCxnSpPr/>
          <p:nvPr/>
        </p:nvCxnSpPr>
        <p:spPr>
          <a:xfrm>
            <a:off x="574765" y="4379032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5B47D6-B848-478A-8DA7-1A28A15F89C1}"/>
              </a:ext>
            </a:extLst>
          </p:cNvPr>
          <p:cNvSpPr txBox="1"/>
          <p:nvPr/>
        </p:nvSpPr>
        <p:spPr>
          <a:xfrm>
            <a:off x="481512" y="4552636"/>
            <a:ext cx="433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Datathon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 1</a:t>
            </a:r>
            <a:r>
              <a:rPr lang="ko-KR" altLang="en-US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팀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 퍼펙트 게임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(Perfect Game)</a:t>
            </a:r>
            <a:endParaRPr lang="ko-KR" altLang="en-US" sz="1600" dirty="0">
              <a:solidFill>
                <a:schemeClr val="bg1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6B009-D1C0-4822-9872-43F343BBC156}"/>
              </a:ext>
            </a:extLst>
          </p:cNvPr>
          <p:cNvSpPr txBox="1"/>
          <p:nvPr/>
        </p:nvSpPr>
        <p:spPr>
          <a:xfrm>
            <a:off x="481513" y="4856672"/>
            <a:ext cx="36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팀장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신은서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팀원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강상민 이선엽 </a:t>
            </a:r>
            <a:r>
              <a:rPr lang="ko-KR" altLang="en-US" sz="1400" dirty="0" err="1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이정태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표룡희</a:t>
            </a:r>
            <a:endParaRPr lang="ko-KR" altLang="en-US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1" name="그림 10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B0AB2A7-8C61-3774-2C27-CD0FEBAF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0DA41A-98E0-8537-BA63-C8476BF1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13414E-49B9-A941-8014-38E7877C79EB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9920B-C30B-56D7-CE48-7995D614E803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1-2)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E938B-2BFD-CF6D-D4AE-6A31D518006C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타자 유형에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금액 차이가 있을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E03B0-177F-88E5-A986-2FE3D6F4BF16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교타자보다 중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·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장거리형 타자가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금액을 더 많이 받을 것이다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D64C8C-94D0-C167-A9B8-B1E85BAC30E8}"/>
              </a:ext>
            </a:extLst>
          </p:cNvPr>
          <p:cNvSpPr txBox="1">
            <a:spLocks/>
          </p:cNvSpPr>
          <p:nvPr/>
        </p:nvSpPr>
        <p:spPr>
          <a:xfrm>
            <a:off x="5818529" y="1996253"/>
            <a:ext cx="6373471" cy="4825316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타자 유형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2200" dirty="0" err="1">
                <a:latin typeface="KBO DIA GOTHIC LIGHT" pitchFamily="2" charset="-127"/>
                <a:ea typeface="KBO DIA GOTHIC LIGHT" pitchFamily="2" charset="-127"/>
              </a:rPr>
              <a:t>교타자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/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중장거리형 타자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/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거포형 타자</a:t>
            </a:r>
            <a:endParaRPr lang="en-US" altLang="ko-KR" sz="2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방법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타자 유형별로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금액의 평균을 사용</a:t>
            </a:r>
            <a:endParaRPr lang="en-US" altLang="ko-KR" sz="2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스탯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개 기준으로 나누어 분류 후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따로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 평균 측정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2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사용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스탯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타율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출루율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순장타율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en-US" altLang="ko-KR" sz="1400" dirty="0" err="1">
                <a:latin typeface="KBO DIA GOTHIC LIGHT" pitchFamily="2" charset="-127"/>
                <a:ea typeface="KBO DIA GOTHIC LIGHT" pitchFamily="2" charset="-127"/>
              </a:rPr>
              <a:t>wRC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+ </a:t>
            </a:r>
          </a:p>
          <a:p>
            <a:pPr lvl="2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400" dirty="0" err="1">
                <a:latin typeface="KBO DIA GOTHIC LIGHT" pitchFamily="2" charset="-127"/>
                <a:ea typeface="KBO DIA GOTHIC LIGHT" pitchFamily="2" charset="-127"/>
              </a:rPr>
              <a:t>wRC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+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를 제외한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개의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스탯은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각 시즌 평균과 비교하여 측정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교타자와 중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·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장거리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타자 두 그룹으로 금액 평균 측정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결과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2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가설 채택</a:t>
            </a:r>
            <a:endParaRPr lang="en-US" altLang="ko-KR" sz="22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 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검정 결과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T-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 = -2.1444 / P-value = 0.0377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교타자의 경우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출루가 좋지만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en-US" altLang="ko-KR" sz="1600" dirty="0">
                <a:solidFill>
                  <a:srgbClr val="FF000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득점 생산 효율 면에서는</a:t>
            </a:r>
            <a:b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장타가 더 가치 있기 때문에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중장거리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거포형 타자가 결국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더 많은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금액을 받게 됨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2" name="Picture 11" descr="A graph with lines and red dots&#10;&#10;AI-generated content may be incorrect.">
            <a:extLst>
              <a:ext uri="{FF2B5EF4-FFF2-40B4-BE49-F238E27FC236}">
                <a16:creationId xmlns:a16="http://schemas.microsoft.com/office/drawing/2014/main" id="{6231D69E-A63A-FF4B-A713-0E395A3C5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2829"/>
            <a:ext cx="5739456" cy="3550760"/>
          </a:xfrm>
          <a:prstGeom prst="rect">
            <a:avLst/>
          </a:prstGeom>
        </p:spPr>
      </p:pic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FD35D0E-EAC8-547F-5E9D-EAAA022F8D6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7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BD929-D34B-B170-202B-59B88585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A2652C-32DF-5C0F-73C2-6A214199C44F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86C54-B3B2-3911-EA87-FE7E40518F1E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1-3)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ko-KR" altLang="en-US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3E10C-42E7-61CD-AD93-C2E6C53FB596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팀 이적 여부에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계약금의 차이가 존재할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06244-F4FF-121F-F7FC-E388A70CC64A}"/>
              </a:ext>
            </a:extLst>
          </p:cNvPr>
          <p:cNvSpPr txBox="1"/>
          <p:nvPr/>
        </p:nvSpPr>
        <p:spPr>
          <a:xfrm>
            <a:off x="463240" y="1219975"/>
            <a:ext cx="1126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 이적 선수는 잔류 선수보다 유의미하게 높은 연평균 연봉을 받는다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7229EDF-53B0-E24E-1C02-3C623026750C}"/>
              </a:ext>
            </a:extLst>
          </p:cNvPr>
          <p:cNvSpPr txBox="1">
            <a:spLocks/>
          </p:cNvSpPr>
          <p:nvPr/>
        </p:nvSpPr>
        <p:spPr>
          <a:xfrm>
            <a:off x="5040086" y="1905000"/>
            <a:ext cx="6911451" cy="46590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분석 방법 및 결과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선수 성적 데이터셋에 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시점의 잔류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 여부를 나타내는 칼럼 추가</a:t>
            </a:r>
            <a:endParaRPr lang="en-US" altLang="ko-KR" sz="15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전체 선수의 잔류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이적 현황을 기준으로 분류하여 시각화 </a:t>
            </a: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이적선수들의 계약 금액 최저치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최고치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중앙값</a:t>
            </a: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평균이</a:t>
            </a:r>
            <a:b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전체적으로 볼 때도 포지션별로 볼 때도 모두 잔류 선수보다 높음</a:t>
            </a:r>
            <a:b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추가 분석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모든 선수의 데이터를 한 그래프에 넣고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 계약 연수와 연평균 금액 확인</a:t>
            </a: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이적한 선수들이 전반적으로 더 긴 계약 기간과 높은 액수를 보장받음</a:t>
            </a:r>
            <a:b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5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500" b="1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 자체가 </a:t>
            </a:r>
            <a:r>
              <a:rPr lang="ko-KR" altLang="en-US" sz="1500" b="1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원소속</a:t>
            </a:r>
            <a:r>
              <a:rPr lang="ko-KR" altLang="en-US" sz="1500" b="1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구단보다 더 좋은 </a:t>
            </a:r>
            <a:r>
              <a:rPr lang="ko-KR" altLang="en-US" sz="1500" b="1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오퍼를</a:t>
            </a:r>
            <a:r>
              <a:rPr lang="ko-KR" altLang="en-US" sz="1500" b="1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한 구단이 있다는 증거</a:t>
            </a:r>
            <a:endParaRPr lang="en-US" altLang="ko-KR" sz="1500" b="1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특히 연수가 높아질수록 연평균 금액도 빠르게 증가하는 추세</a:t>
            </a:r>
            <a:endParaRPr lang="en-US" altLang="ko-KR" sz="15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8DB97-7249-7393-3465-F93C684E4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67" y="1804750"/>
            <a:ext cx="3203291" cy="2742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C0805-0179-8C45-3672-AFA65AA63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0"/>
          <a:stretch/>
        </p:blipFill>
        <p:spPr>
          <a:xfrm>
            <a:off x="792455" y="4595028"/>
            <a:ext cx="3866713" cy="2218782"/>
          </a:xfrm>
          <a:prstGeom prst="rect">
            <a:avLst/>
          </a:prstGeom>
        </p:spPr>
      </p:pic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FC37E5-79AD-162D-A512-2A9E11A765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5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587CD-5300-78C6-0332-A2A7665F2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10">
            <a:extLst>
              <a:ext uri="{FF2B5EF4-FFF2-40B4-BE49-F238E27FC236}">
                <a16:creationId xmlns:a16="http://schemas.microsoft.com/office/drawing/2014/main" id="{E75D185E-84C1-90F3-6AB2-B3D49EC72EA2}"/>
              </a:ext>
            </a:extLst>
          </p:cNvPr>
          <p:cNvSpPr/>
          <p:nvPr/>
        </p:nvSpPr>
        <p:spPr>
          <a:xfrm>
            <a:off x="219833" y="3641214"/>
            <a:ext cx="5868970" cy="2671036"/>
          </a:xfrm>
          <a:prstGeom prst="rect">
            <a:avLst/>
          </a:prstGeom>
          <a:solidFill>
            <a:srgbClr val="81863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KR" dirty="0">
              <a:solidFill>
                <a:schemeClr val="tx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35587E6C-8DAA-6048-CDDF-34BD4E65A120}"/>
              </a:ext>
            </a:extLst>
          </p:cNvPr>
          <p:cNvSpPr/>
          <p:nvPr/>
        </p:nvSpPr>
        <p:spPr>
          <a:xfrm>
            <a:off x="220646" y="2307502"/>
            <a:ext cx="5868157" cy="1189473"/>
          </a:xfrm>
          <a:prstGeom prst="rect">
            <a:avLst/>
          </a:prstGeom>
          <a:solidFill>
            <a:srgbClr val="81863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50" dirty="0">
                <a:solidFill>
                  <a:schemeClr val="tx1"/>
                </a:solidFill>
                <a:latin typeface="KBO DIA GOTHIC MEDIUM" pitchFamily="2" charset="-127"/>
                <a:ea typeface="KBO DIA GOTHIC MEDIUM" pitchFamily="2" charset="-127"/>
              </a:rPr>
              <a:t>계약 데이터는 </a:t>
            </a:r>
            <a:r>
              <a:rPr lang="en-US" altLang="ko-KR" sz="1450" dirty="0">
                <a:solidFill>
                  <a:schemeClr val="tx1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1450" dirty="0">
                <a:solidFill>
                  <a:schemeClr val="tx1"/>
                </a:solidFill>
                <a:latin typeface="KBO DIA GOTHIC MEDIUM" pitchFamily="2" charset="-127"/>
                <a:ea typeface="KBO DIA GOTHIC MEDIUM" pitchFamily="2" charset="-127"/>
              </a:rPr>
              <a:t>선언 시즌에만 존재</a:t>
            </a:r>
            <a:r>
              <a:rPr lang="ko-KR" altLang="en-US" sz="1450" dirty="0">
                <a:solidFill>
                  <a:schemeClr val="tx1"/>
                </a:solidFill>
                <a:latin typeface="KBO DIA GOTHIC LIGHT" pitchFamily="2" charset="-127"/>
                <a:ea typeface="KBO DIA GOTHIC LIGHT" pitchFamily="2" charset="-127"/>
              </a:rPr>
              <a:t>하므로 시계열적 분석이 불리 </a:t>
            </a:r>
            <a:br>
              <a:rPr lang="en-US" altLang="ko-KR" sz="1450" dirty="0">
                <a:solidFill>
                  <a:schemeClr val="tx1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 </a:t>
            </a:r>
            <a:r>
              <a:rPr lang="en-US" altLang="ko-KR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LSTM</a:t>
            </a:r>
            <a:r>
              <a:rPr lang="ko-KR" altLang="en-US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이나 </a:t>
            </a:r>
            <a:r>
              <a:rPr lang="en-US" altLang="ko-KR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RNN </a:t>
            </a:r>
            <a:r>
              <a:rPr lang="ko-KR" altLang="en-US" sz="14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등 순차적 모델로는 분석이 현실적으로 어려움</a:t>
            </a:r>
            <a:endParaRPr lang="en-US" sz="145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B9150-2B8A-B074-E03D-047745C12DA3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E3C06-CE79-7B38-9AEE-35B3DC7C611D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4CE3D-3989-C329-24E2-230298BF1B28}"/>
              </a:ext>
            </a:extLst>
          </p:cNvPr>
          <p:cNvSpPr txBox="1"/>
          <p:nvPr/>
        </p:nvSpPr>
        <p:spPr>
          <a:xfrm>
            <a:off x="463240" y="635200"/>
            <a:ext cx="1126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계약년도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모델링 방법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D8D01-B9A0-BAD1-2198-1C425D873EBC}"/>
              </a:ext>
            </a:extLst>
          </p:cNvPr>
          <p:cNvSpPr txBox="1"/>
          <p:nvPr/>
        </p:nvSpPr>
        <p:spPr>
          <a:xfrm>
            <a:off x="463240" y="1219975"/>
            <a:ext cx="11481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머신러닝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randomforest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/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딥러닝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tensorflow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의 </a:t>
            </a:r>
            <a:r>
              <a:rPr lang="en-US" altLang="ko-KR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keras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모델 채택</a:t>
            </a:r>
            <a:endParaRPr lang="ko-KR" altLang="en-US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283F2076-538C-59E0-2001-32343540E3B7}"/>
              </a:ext>
            </a:extLst>
          </p:cNvPr>
          <p:cNvSpPr txBox="1">
            <a:spLocks/>
          </p:cNvSpPr>
          <p:nvPr/>
        </p:nvSpPr>
        <p:spPr>
          <a:xfrm>
            <a:off x="0" y="1681163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u="sng" dirty="0">
                <a:latin typeface="KBO DIA GOTHIC MEDIUM" pitchFamily="2" charset="-127"/>
                <a:ea typeface="KBO DIA GOTHIC MEDIUM" pitchFamily="2" charset="-127"/>
              </a:rPr>
              <a:t>모델 선택 배경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F3B846C7-C23E-64EF-50EA-275D832F76F1}"/>
              </a:ext>
            </a:extLst>
          </p:cNvPr>
          <p:cNvSpPr txBox="1">
            <a:spLocks/>
          </p:cNvSpPr>
          <p:nvPr/>
        </p:nvSpPr>
        <p:spPr>
          <a:xfrm>
            <a:off x="6421489" y="1691939"/>
            <a:ext cx="60198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400" u="sng" dirty="0">
                <a:latin typeface="KBO DIA GOTHIC MEDIUM" pitchFamily="2" charset="-127"/>
                <a:ea typeface="KBO DIA GOTHIC MEDIUM" pitchFamily="2" charset="-127"/>
              </a:rPr>
              <a:t>분석 과정</a:t>
            </a:r>
            <a:endParaRPr lang="en-KR" sz="1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5ADD86A-A21A-23C9-6B6C-9713D2C7E631}"/>
              </a:ext>
            </a:extLst>
          </p:cNvPr>
          <p:cNvSpPr/>
          <p:nvPr/>
        </p:nvSpPr>
        <p:spPr>
          <a:xfrm>
            <a:off x="6187727" y="2505076"/>
            <a:ext cx="858416" cy="3543472"/>
          </a:xfrm>
          <a:prstGeom prst="downArrow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81443-AE3D-69D0-9B97-7E6B3D0CFBF3}"/>
              </a:ext>
            </a:extLst>
          </p:cNvPr>
          <p:cNvSpPr txBox="1"/>
          <p:nvPr/>
        </p:nvSpPr>
        <p:spPr>
          <a:xfrm>
            <a:off x="6956008" y="2418593"/>
            <a:ext cx="48606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[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데이터 호출 단계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]</a:t>
            </a:r>
          </a:p>
          <a:p>
            <a:pPr algn="ctr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2013~2024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선수 관련 데이터와 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2024-2025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선수의 데이터를 호출</a:t>
            </a:r>
            <a:endParaRPr lang="en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FB3B57-8143-C9EE-B4E1-B6CE3F60D8E6}"/>
              </a:ext>
            </a:extLst>
          </p:cNvPr>
          <p:cNvSpPr txBox="1"/>
          <p:nvPr/>
        </p:nvSpPr>
        <p:spPr>
          <a:xfrm>
            <a:off x="6385598" y="257680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F9FBFE"/>
                </a:solidFill>
                <a:latin typeface="KBO DIA GOTHIC MEDIUM" pitchFamily="2" charset="-127"/>
                <a:ea typeface="KBO DIA GOTHIC MEDIUM" pitchFamily="2" charset="-127"/>
              </a:rPr>
              <a:t>01</a:t>
            </a:r>
            <a:endParaRPr lang="en-KR" sz="2000" dirty="0">
              <a:solidFill>
                <a:srgbClr val="F9FBFE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F9035A-AF3E-1770-B189-274935F8666D}"/>
              </a:ext>
            </a:extLst>
          </p:cNvPr>
          <p:cNvSpPr txBox="1"/>
          <p:nvPr/>
        </p:nvSpPr>
        <p:spPr>
          <a:xfrm>
            <a:off x="7145067" y="3531693"/>
            <a:ext cx="4482509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[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분석 단계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]</a:t>
            </a:r>
            <a:endParaRPr lang="en-US" dirty="0">
              <a:latin typeface="KBO DIA GOTHIC MEDIUM" pitchFamily="2" charset="-127"/>
              <a:ea typeface="KBO DIA GOTHIC MEDIUM" pitchFamily="2" charset="-127"/>
            </a:endParaRPr>
          </a:p>
          <a:p>
            <a:pPr algn="ctr"/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전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년의 성적을 단순 합산한 기법 사용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→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선언 전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년의 성적을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최근 순으로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가중치를 부여한 기법 사용</a:t>
            </a:r>
            <a:endParaRPr lang="en-KR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algn="ctr"/>
            <a:r>
              <a:rPr lang="ko-KR" altLang="en-US" sz="10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*군복무 공백 → 가중치 다음 해로 이월 </a:t>
            </a:r>
            <a:r>
              <a:rPr lang="en-US" altLang="ko-KR" sz="10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05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계약 연수 → 분류 채택</a:t>
            </a:r>
            <a:endParaRPr lang="en-US" altLang="ko-KR" sz="11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65D16-5896-9854-2778-EAE129B311DE}"/>
              </a:ext>
            </a:extLst>
          </p:cNvPr>
          <p:cNvSpPr txBox="1"/>
          <p:nvPr/>
        </p:nvSpPr>
        <p:spPr>
          <a:xfrm>
            <a:off x="6374712" y="369834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F9FBFE"/>
                </a:solidFill>
                <a:latin typeface="KBO DIA GOTHIC MEDIUM" pitchFamily="2" charset="-127"/>
                <a:ea typeface="KBO DIA GOTHIC MEDIUM" pitchFamily="2" charset="-127"/>
              </a:rPr>
              <a:t>02</a:t>
            </a:r>
            <a:endParaRPr lang="en-KR" sz="2000" dirty="0">
              <a:solidFill>
                <a:srgbClr val="F9FBFE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9B854-D0C3-AD20-5F3F-FC32C9651678}"/>
              </a:ext>
            </a:extLst>
          </p:cNvPr>
          <p:cNvSpPr txBox="1"/>
          <p:nvPr/>
        </p:nvSpPr>
        <p:spPr>
          <a:xfrm>
            <a:off x="6892803" y="4906669"/>
            <a:ext cx="5065809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[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조정 단계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]</a:t>
            </a:r>
            <a:endParaRPr lang="en-US" dirty="0">
              <a:latin typeface="KBO DIA GOTHIC MEDIUM" pitchFamily="2" charset="-127"/>
              <a:ea typeface="KBO DIA GOTHIC MEDIUM" pitchFamily="2" charset="-127"/>
            </a:endParaRPr>
          </a:p>
          <a:p>
            <a:pPr algn="ctr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다양한 모델과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초매개변수를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시도하며 예측력 증대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algn="ctr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특히 클래스가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배 이상이기 때문에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야수 분류 모델의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학습률은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투수 모델의 절반으로 세팅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algn="ctr"/>
            <a:r>
              <a:rPr lang="ko-KR" altLang="en-US" sz="11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*</a:t>
            </a:r>
            <a:r>
              <a:rPr lang="ko-KR" altLang="en-US" sz="1100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딥러닝은</a:t>
            </a:r>
            <a:r>
              <a:rPr lang="ko-KR" altLang="en-US" sz="11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코드 실행 시마다 예측 결과 변동폭 큼 → 특수 코드로 </a:t>
            </a:r>
            <a:r>
              <a:rPr lang="ko-KR" altLang="en-US" sz="1100" dirty="0" err="1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예측성</a:t>
            </a:r>
            <a:r>
              <a:rPr lang="ko-KR" altLang="en-US" sz="11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억제</a:t>
            </a:r>
            <a:endParaRPr lang="en-KR" sz="11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97FF8D-6652-A368-3CFA-B8983A43B7B9}"/>
              </a:ext>
            </a:extLst>
          </p:cNvPr>
          <p:cNvSpPr txBox="1"/>
          <p:nvPr/>
        </p:nvSpPr>
        <p:spPr>
          <a:xfrm>
            <a:off x="6385598" y="5004944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rgbClr val="F9FBFE"/>
                </a:solidFill>
                <a:latin typeface="KBO DIA GOTHIC MEDIUM" pitchFamily="2" charset="-127"/>
                <a:ea typeface="KBO DIA GOTHIC MEDIUM" pitchFamily="2" charset="-127"/>
              </a:rPr>
              <a:t>03</a:t>
            </a:r>
            <a:endParaRPr lang="en-KR" sz="2000" dirty="0">
              <a:solidFill>
                <a:srgbClr val="F9FBFE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B0D164-C117-3A2E-0F4F-609F6FB5B570}"/>
              </a:ext>
            </a:extLst>
          </p:cNvPr>
          <p:cNvGrpSpPr/>
          <p:nvPr/>
        </p:nvGrpSpPr>
        <p:grpSpPr>
          <a:xfrm>
            <a:off x="337542" y="3760288"/>
            <a:ext cx="4969711" cy="697050"/>
            <a:chOff x="307062" y="3645292"/>
            <a:chExt cx="4969711" cy="697050"/>
          </a:xfrm>
        </p:grpSpPr>
        <p:pic>
          <p:nvPicPr>
            <p:cNvPr id="5122" name="Picture 2" descr="XGBoost: Guide to the Library &amp; Performance Enhancement from ...">
              <a:extLst>
                <a:ext uri="{FF2B5EF4-FFF2-40B4-BE49-F238E27FC236}">
                  <a16:creationId xmlns:a16="http://schemas.microsoft.com/office/drawing/2014/main" id="{04E77EDA-EDD4-1FF9-B7A1-B034A8013B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1" t="28284" r="7544" b="25117"/>
            <a:stretch>
              <a:fillRect/>
            </a:stretch>
          </p:blipFill>
          <p:spPr bwMode="auto">
            <a:xfrm>
              <a:off x="307062" y="3797504"/>
              <a:ext cx="863862" cy="480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E9D01D-EEE1-6CBC-77E0-70CD9A894FFC}"/>
                </a:ext>
              </a:extLst>
            </p:cNvPr>
            <p:cNvSpPr txBox="1"/>
            <p:nvPr/>
          </p:nvSpPr>
          <p:spPr>
            <a:xfrm>
              <a:off x="1203222" y="3645292"/>
              <a:ext cx="4073551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장점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빠른 연산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400" dirty="0" err="1">
                  <a:latin typeface="KBO DIA GOTHIC LIGHT" pitchFamily="2" charset="-127"/>
                  <a:ea typeface="KBO DIA GOTHIC LIGHT" pitchFamily="2" charset="-127"/>
                </a:rPr>
                <a:t>과적합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방지에 유리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한계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샘플 데이터 양이 적어 모델 예측력에 한계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458870-69D7-15C7-651F-EDF2D76D4E9D}"/>
              </a:ext>
            </a:extLst>
          </p:cNvPr>
          <p:cNvGrpSpPr/>
          <p:nvPr/>
        </p:nvGrpSpPr>
        <p:grpSpPr>
          <a:xfrm>
            <a:off x="219833" y="4556728"/>
            <a:ext cx="5777530" cy="722451"/>
            <a:chOff x="189353" y="4474390"/>
            <a:chExt cx="5777530" cy="722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27681E-0EBD-B516-3981-EAC069070593}"/>
                </a:ext>
              </a:extLst>
            </p:cNvPr>
            <p:cNvGrpSpPr/>
            <p:nvPr/>
          </p:nvGrpSpPr>
          <p:grpSpPr>
            <a:xfrm>
              <a:off x="189353" y="4592750"/>
              <a:ext cx="1018227" cy="604091"/>
              <a:chOff x="370948" y="3744666"/>
              <a:chExt cx="1018227" cy="604091"/>
            </a:xfrm>
          </p:grpSpPr>
          <p:pic>
            <p:nvPicPr>
              <p:cNvPr id="5128" name="Picture 8" descr="Random Forest Algorithm | Data Science | BeginnerCoder21 | Medium">
                <a:extLst>
                  <a:ext uri="{FF2B5EF4-FFF2-40B4-BE49-F238E27FC236}">
                    <a16:creationId xmlns:a16="http://schemas.microsoft.com/office/drawing/2014/main" id="{CA32C218-C737-34AD-97A4-EEA08594E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565" y="3744666"/>
                <a:ext cx="551762" cy="3106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9FEE8E-EE4A-A3D9-B38B-FE239269299C}"/>
                  </a:ext>
                </a:extLst>
              </p:cNvPr>
              <p:cNvSpPr txBox="1"/>
              <p:nvPr/>
            </p:nvSpPr>
            <p:spPr>
              <a:xfrm>
                <a:off x="370948" y="4055343"/>
                <a:ext cx="1018227" cy="293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KR" sz="1000" b="1" i="1" dirty="0">
                    <a:latin typeface="KBO DIA GOTHIC LIGHT" pitchFamily="2" charset="-127"/>
                    <a:ea typeface="KBO DIA GOTHIC LIGHT" pitchFamily="2" charset="-127"/>
                  </a:rPr>
                  <a:t>randomforest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4F17E9-6471-2C33-C376-40B57383D666}"/>
                </a:ext>
              </a:extLst>
            </p:cNvPr>
            <p:cNvSpPr txBox="1"/>
            <p:nvPr/>
          </p:nvSpPr>
          <p:spPr>
            <a:xfrm>
              <a:off x="1203222" y="4474390"/>
              <a:ext cx="4763661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장점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400" dirty="0" err="1">
                  <a:latin typeface="KBO DIA GOTHIC LIGHT" pitchFamily="2" charset="-127"/>
                  <a:ea typeface="KBO DIA GOTHIC LIGHT" pitchFamily="2" charset="-127"/>
                </a:rPr>
                <a:t>배깅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기법을 활용해 샘플 크기가 작은 문제 완화</a:t>
              </a:r>
              <a:b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한계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분류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회귀 분석을 별도 진행해 둘의 상관관계 무시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5B8157-20A0-CD7D-EE95-1A733A544908}"/>
              </a:ext>
            </a:extLst>
          </p:cNvPr>
          <p:cNvGrpSpPr/>
          <p:nvPr/>
        </p:nvGrpSpPr>
        <p:grpSpPr>
          <a:xfrm>
            <a:off x="360747" y="5399759"/>
            <a:ext cx="5610149" cy="697050"/>
            <a:chOff x="330267" y="5328307"/>
            <a:chExt cx="5610149" cy="697050"/>
          </a:xfrm>
        </p:grpSpPr>
        <p:pic>
          <p:nvPicPr>
            <p:cNvPr id="5124" name="Picture 4" descr="Keras: Einführung in das Deep Learning Framework!">
              <a:extLst>
                <a:ext uri="{FF2B5EF4-FFF2-40B4-BE49-F238E27FC236}">
                  <a16:creationId xmlns:a16="http://schemas.microsoft.com/office/drawing/2014/main" id="{1EEDEC30-9AC1-71EF-F22E-3D591827C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67" y="5601228"/>
              <a:ext cx="840657" cy="243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04C257-C344-4F9D-00CA-06EAE131F6A3}"/>
                </a:ext>
              </a:extLst>
            </p:cNvPr>
            <p:cNvSpPr txBox="1"/>
            <p:nvPr/>
          </p:nvSpPr>
          <p:spPr>
            <a:xfrm>
              <a:off x="1203222" y="5328307"/>
              <a:ext cx="4737194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장점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연수와 총액 분석 동시 진행 및 양자 상관관계 반영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한계</a:t>
              </a:r>
              <a:r>
                <a:rPr lang="en-US" altLang="ko-KR" sz="14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400" dirty="0">
                  <a:latin typeface="KBO DIA GOTHIC LIGHT" pitchFamily="2" charset="-127"/>
                  <a:ea typeface="KBO DIA GOTHIC LIGHT" pitchFamily="2" charset="-127"/>
                </a:rPr>
                <a:t> 샘플 데이터 양이 작아 모델 예측력에 한계</a:t>
              </a:r>
              <a:endParaRPr lang="en-US" altLang="ko-KR" sz="14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E9FC9A0-9563-5F41-D175-5E30236C787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6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85FC2-1DE8-1AAA-AA43-4F3881F60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624EAA-0089-69FD-6EFF-1AA7C6903D19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F7994-FBD9-F12E-4F0A-B824FDE7819F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결과 비교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6EF00F0-E3F9-7869-8494-372CE7A93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230184"/>
              </p:ext>
            </p:extLst>
          </p:nvPr>
        </p:nvGraphicFramePr>
        <p:xfrm>
          <a:off x="1555749" y="1836740"/>
          <a:ext cx="9080502" cy="3860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620">
                  <a:extLst>
                    <a:ext uri="{9D8B030D-6E8A-4147-A177-3AD203B41FA5}">
                      <a16:colId xmlns:a16="http://schemas.microsoft.com/office/drawing/2014/main" val="2366069562"/>
                    </a:ext>
                  </a:extLst>
                </a:gridCol>
                <a:gridCol w="859620">
                  <a:extLst>
                    <a:ext uri="{9D8B030D-6E8A-4147-A177-3AD203B41FA5}">
                      <a16:colId xmlns:a16="http://schemas.microsoft.com/office/drawing/2014/main" val="3168374100"/>
                    </a:ext>
                  </a:extLst>
                </a:gridCol>
                <a:gridCol w="1695026">
                  <a:extLst>
                    <a:ext uri="{9D8B030D-6E8A-4147-A177-3AD203B41FA5}">
                      <a16:colId xmlns:a16="http://schemas.microsoft.com/office/drawing/2014/main" val="2534217915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3940340945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2271476091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1335891021"/>
                    </a:ext>
                  </a:extLst>
                </a:gridCol>
                <a:gridCol w="1416559">
                  <a:extLst>
                    <a:ext uri="{9D8B030D-6E8A-4147-A177-3AD203B41FA5}">
                      <a16:colId xmlns:a16="http://schemas.microsoft.com/office/drawing/2014/main" val="3959742726"/>
                    </a:ext>
                  </a:extLst>
                </a:gridCol>
              </a:tblGrid>
              <a:tr h="38474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 구분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 </a:t>
                      </a:r>
                      <a:br>
                        <a:rPr lang="en-US" altLang="ko-K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정확도 </a:t>
                      </a:r>
                      <a:br>
                        <a:rPr lang="en-US" altLang="ko-KR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지표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모델명</a:t>
                      </a:r>
                      <a:endParaRPr lang="ko-KR" altLang="en-US" sz="1200" b="0" i="0" u="none" strike="noStrike" dirty="0">
                        <a:solidFill>
                          <a:schemeClr val="bg2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66028"/>
                  </a:ext>
                </a:extLst>
              </a:tr>
              <a:tr h="384746">
                <a:tc gridSpan="2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XGBoost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RandomForest</a:t>
                      </a:r>
                      <a:endParaRPr lang="en-US" sz="1050" b="0" i="0" u="none" strike="noStrike" dirty="0">
                        <a:solidFill>
                          <a:schemeClr val="bg2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keras</a:t>
                      </a:r>
                      <a:r>
                        <a:rPr lang="en-US" sz="105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-Adam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 err="1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keras</a:t>
                      </a:r>
                      <a:r>
                        <a:rPr lang="en-US" sz="1050" b="0" i="0" u="none" strike="noStrike" dirty="0">
                          <a:solidFill>
                            <a:schemeClr val="bg2"/>
                          </a:solidFill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-RMSprop</a:t>
                      </a:r>
                    </a:p>
                  </a:txBody>
                  <a:tcPr marL="9525" marR="9525" marT="9525" marB="0" anchor="ctr">
                    <a:solidFill>
                      <a:srgbClr val="D75E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402830"/>
                  </a:ext>
                </a:extLst>
              </a:tr>
              <a:tr h="3847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투수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</a:t>
                      </a:r>
                      <a:endParaRPr lang="ko-KR" alt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연수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분류</a:t>
                      </a:r>
                      <a:r>
                        <a:rPr lang="en-US" altLang="ko-KR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0.55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234948"/>
                  </a:ext>
                </a:extLst>
              </a:tr>
              <a:tr h="39141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F1-score</a:t>
                      </a:r>
                      <a:b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(weighted)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0.48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0.64</a:t>
                      </a:r>
                      <a:endParaRPr lang="en-KR" sz="1100" b="0" i="0" u="none" strike="noStrike" dirty="0">
                        <a:solidFill>
                          <a:srgbClr val="FF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0.61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0.61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476764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총액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회귀</a:t>
                      </a: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0.6965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0.7874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0.7792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0.8251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743959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14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11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12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10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608307"/>
                  </a:ext>
                </a:extLst>
              </a:tr>
              <a:tr h="38474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야수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모델</a:t>
                      </a:r>
                      <a:endParaRPr lang="ko-KR" altLang="en-US" sz="1100" b="0" i="0" u="none" strike="noStrike">
                        <a:solidFill>
                          <a:srgbClr val="FFFFFF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연수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분류</a:t>
                      </a: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0.38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0.63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0.63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833174"/>
                  </a:ext>
                </a:extLst>
              </a:tr>
              <a:tr h="39141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F1-score</a:t>
                      </a:r>
                      <a:b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(weighted)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0.38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</a:t>
                      </a:r>
                      <a:endParaRPr lang="en-KR" sz="1100" b="0" i="0" u="none" strike="noStrike">
                        <a:solidFill>
                          <a:srgbClr val="FF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0.57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0.57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535816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총액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예측</a:t>
                      </a:r>
                      <a:b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</a:b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회귀</a:t>
                      </a:r>
                      <a:r>
                        <a:rPr lang="en-US" altLang="ko-KR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0.4789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0.6715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0.7096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1" i="0" u="none" strike="noStrike" dirty="0">
                          <a:solidFill>
                            <a:srgbClr val="BF2F47"/>
                          </a:solidFill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0.8510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87789"/>
                  </a:ext>
                </a:extLst>
              </a:tr>
              <a:tr h="38474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effectLst/>
                          <a:latin typeface="KBO DIA GOTHIC MEDIUM" pitchFamily="2" charset="-127"/>
                          <a:ea typeface="KBO DIA GOTHIC MEDIUM" pitchFamily="2" charset="-127"/>
                        </a:rPr>
                        <a:t>RMSE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marL="9525" marR="9525" marT="9525" marB="0" anchor="ctr">
                    <a:solidFill>
                      <a:srgbClr val="DFE1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25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20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18</a:t>
                      </a:r>
                      <a:endParaRPr lang="en-KR" sz="1100" b="0" i="0" u="none" strike="noStrike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R" sz="1100" b="0" i="0" u="none" strike="noStrike" dirty="0">
                          <a:effectLst/>
                          <a:latin typeface="KBO DIA GOTHIC LIGHT" pitchFamily="2" charset="-127"/>
                          <a:ea typeface="KBO DIA GOTHIC LIGHT" pitchFamily="2" charset="-127"/>
                        </a:rPr>
                        <a:t>13</a:t>
                      </a:r>
                      <a:endParaRPr lang="en-KR" sz="1100" b="0" i="0" u="none" strike="noStrike" dirty="0">
                        <a:solidFill>
                          <a:srgbClr val="000000"/>
                        </a:solidFill>
                        <a:effectLst/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6585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162FFBF-A85B-ABB3-E97D-C58D22743999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B49DD0-643D-6016-68A0-6B41A93FFE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7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38112-2FC2-5567-0CCA-A3D912E17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3CEDA4-53C4-A339-6CC8-A4143652D0BF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F288A-8425-A33B-8A72-D24615E1C0C0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머신러닝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82EF67-65C6-6E54-FB14-DF46E2F87E4D}"/>
              </a:ext>
            </a:extLst>
          </p:cNvPr>
          <p:cNvSpPr txBox="1">
            <a:spLocks/>
          </p:cNvSpPr>
          <p:nvPr/>
        </p:nvSpPr>
        <p:spPr>
          <a:xfrm>
            <a:off x="-1545208" y="1298389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u="sng" dirty="0" err="1">
                <a:latin typeface="KBO DIA GOTHIC MEDIUM" pitchFamily="2" charset="-127"/>
                <a:ea typeface="KBO DIA GOTHIC MEDIUM" pitchFamily="2" charset="-127"/>
              </a:rPr>
              <a:t>RandomForest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8F6C-CC68-6B70-D9E3-1564983770A6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30" name="Picture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8B267E-CB7E-CFE6-D58B-219FF01AF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" y="2363764"/>
            <a:ext cx="4810045" cy="2654550"/>
          </a:xfrm>
          <a:prstGeom prst="rect">
            <a:avLst/>
          </a:prstGeom>
        </p:spPr>
      </p:pic>
      <p:pic>
        <p:nvPicPr>
          <p:cNvPr id="31" name="Picture 30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FFE99B6E-3BA0-E8BD-4D20-D3BA58BB7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8" y="1960716"/>
            <a:ext cx="5209239" cy="3732512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018A09-981D-A93C-27D9-9EB0DD8389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5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6F20A-FB0C-C126-3ECE-CB006260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0B5759-33BA-F4D3-5A02-689C41409BA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13F78-AC72-544F-87C8-676527E663B0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딥러닝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434DEC-DBAB-0E40-6699-98D1B94FD111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34" name="Picture 33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F0A8BA58-A14E-E6EB-606A-245ECCA78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61" y="1778181"/>
            <a:ext cx="4558996" cy="4121994"/>
          </a:xfrm>
          <a:prstGeom prst="rect">
            <a:avLst/>
          </a:prstGeom>
        </p:spPr>
      </p:pic>
      <p:pic>
        <p:nvPicPr>
          <p:cNvPr id="35" name="Picture 3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4DFB6790-5979-F9E9-DFF6-EF7E099E9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" y="2283330"/>
            <a:ext cx="4558996" cy="3111695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93ADD2-4B5A-77D1-900C-8C696321D68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AC10D6D-0EB0-F9B5-67F2-90000BFCEC4B}"/>
              </a:ext>
            </a:extLst>
          </p:cNvPr>
          <p:cNvSpPr txBox="1">
            <a:spLocks/>
          </p:cNvSpPr>
          <p:nvPr/>
        </p:nvSpPr>
        <p:spPr>
          <a:xfrm>
            <a:off x="-1545208" y="1298389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u="sng" dirty="0" err="1">
                <a:latin typeface="KBO DIA GOTHIC MEDIUM" pitchFamily="2" charset="-127"/>
                <a:ea typeface="KBO DIA GOTHIC MEDIUM" pitchFamily="2" charset="-127"/>
              </a:rPr>
              <a:t>keras</a:t>
            </a:r>
            <a:r>
              <a:rPr lang="en-US" sz="2400" u="sng" dirty="0">
                <a:latin typeface="KBO DIA GOTHIC MEDIUM" pitchFamily="2" charset="-127"/>
                <a:ea typeface="KBO DIA GOTHIC MEDIUM" pitchFamily="2" charset="-127"/>
              </a:rPr>
              <a:t>-RMSprop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1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A2193-3CB3-987F-A567-2C203D9C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88CA4C2-1671-F23F-26B9-9BA51FC4E31C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231FA3-1268-9BB0-AD90-9F39F7856C69}"/>
              </a:ext>
            </a:extLst>
          </p:cNvPr>
          <p:cNvSpPr txBox="1"/>
          <p:nvPr/>
        </p:nvSpPr>
        <p:spPr>
          <a:xfrm>
            <a:off x="2482323" y="2713701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32B5C-10E1-7CC7-237C-B031AC97A7D7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DF5FF-A58D-B2FF-AFCD-D7BA65350512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48A8B-CAE1-DB5B-1ECA-A251F88EBF06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19903-A89A-2C36-63E5-1E823EF2346B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E127D-86EE-C290-A647-003BEB6402AE}"/>
              </a:ext>
            </a:extLst>
          </p:cNvPr>
          <p:cNvSpPr/>
          <p:nvPr/>
        </p:nvSpPr>
        <p:spPr>
          <a:xfrm>
            <a:off x="57843" y="883663"/>
            <a:ext cx="7014470" cy="3513589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55E72C-307F-5BBE-F09A-E2404002A56D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0DC1EA7C-B3D4-7A7C-92DA-414BA2308BFB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77D05E53-CE3A-BDBD-9194-ADCECA72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2B56E6-FCE8-C3DA-A4AD-654167A9DB98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4933C2F-CFA4-7453-40D3-2DAB7E661B9A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39DBCB-3C94-D09F-797C-B2EA82555D9A}"/>
              </a:ext>
            </a:extLst>
          </p:cNvPr>
          <p:cNvSpPr/>
          <p:nvPr/>
        </p:nvSpPr>
        <p:spPr>
          <a:xfrm rot="18669513">
            <a:off x="978165" y="1693321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83FB85F-8F35-6165-695D-06BD84ED04A2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A60D7C-1570-5C6B-4C8F-B8F407B73949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38">
            <a:extLst>
              <a:ext uri="{FF2B5EF4-FFF2-40B4-BE49-F238E27FC236}">
                <a16:creationId xmlns:a16="http://schemas.microsoft.com/office/drawing/2014/main" id="{581F235E-BF7F-70CA-0730-894465E78A4D}"/>
              </a:ext>
            </a:extLst>
          </p:cNvPr>
          <p:cNvSpPr/>
          <p:nvPr/>
        </p:nvSpPr>
        <p:spPr>
          <a:xfrm rot="18605975">
            <a:off x="2049946" y="2977734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B93E8A-CD84-BD4D-D0D1-6F0613D2E07D}"/>
              </a:ext>
            </a:extLst>
          </p:cNvPr>
          <p:cNvSpPr/>
          <p:nvPr/>
        </p:nvSpPr>
        <p:spPr>
          <a:xfrm rot="18517421">
            <a:off x="1186473" y="4495647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BA7C2A-109F-6642-D228-6EA1CA6ECFF7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F2167-F6E8-1A3D-47E4-8413B77DF056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2D4D0-9B5D-AF0F-45E3-6D5B49611214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결론</a:t>
            </a: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95D6FC-B0E1-3D7A-4FFB-F1136CF0F2D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9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36E2E-8952-C935-730C-BFC760567EDA}"/>
              </a:ext>
            </a:extLst>
          </p:cNvPr>
          <p:cNvSpPr txBox="1"/>
          <p:nvPr/>
        </p:nvSpPr>
        <p:spPr>
          <a:xfrm>
            <a:off x="369749" y="921563"/>
            <a:ext cx="3206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전체 가설 요약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95FA6606-9EBE-3B72-BC1A-44ABD07B6E24}"/>
              </a:ext>
            </a:extLst>
          </p:cNvPr>
          <p:cNvSpPr txBox="1">
            <a:spLocks/>
          </p:cNvSpPr>
          <p:nvPr/>
        </p:nvSpPr>
        <p:spPr>
          <a:xfrm>
            <a:off x="369747" y="1653854"/>
            <a:ext cx="11245991" cy="4731972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1.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 err="1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에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따라서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계약금이 달라질 것이다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6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2.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포지션 별 희소성에 따라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시장 내 금액 차이가 있을 것이다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구원 투수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일명 불펜 투수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는 다른 포지션에 비해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금액이 낮다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 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센터라인과 비센터라인 포지션의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연평균 계약금 차이가 뚜렷하다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기각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교타자보다 중장거리형 타자 혹은 거포형 타자가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금액을 더 많이 받을 것이다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6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3.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계약으로 이적한 선수는 잔류한 선수보다 유의미하게 높은 연평균 금액을 받는다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채택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4.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계약의 조건에 따라 </a:t>
            </a: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차기년도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성적에 차이가 있을 것이다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  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선수가 되어 연봉이 오른 선수의 경우 차기 년도 성적이 좋다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. (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기각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를 이미 한 번 치른 경험이 있는 선수의 경우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,</a:t>
            </a:r>
            <a:b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      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이번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계약금이 지난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금액보다 낮을 시 성적이 좋아진다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야수 채택 </a:t>
            </a:r>
            <a:r>
              <a:rPr lang="en-US" altLang="ko-KR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투수 기각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  <a:endParaRPr lang="en-US" sz="16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C97BE-C5FC-7569-DCA8-C042746AC753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D781C-287E-04C3-6033-7A4B48CDDC1B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요약 및 정리</a:t>
            </a: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FB9986-AD18-8503-A658-594C3A1DB1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318D1-1FA2-F7B9-0DE8-90BC4F68A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CB3D4F-4B4E-BBF8-9946-575EAE26B942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4590E-7F42-27B2-962E-299B7B037DF1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의의 및 한계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79223-947C-90F1-A735-458FA029C66E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프로젝트 의의 및 한계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8A47A44-6848-C49F-3C92-AD39F48E01D9}"/>
              </a:ext>
            </a:extLst>
          </p:cNvPr>
          <p:cNvSpPr txBox="1">
            <a:spLocks/>
          </p:cNvSpPr>
          <p:nvPr/>
        </p:nvSpPr>
        <p:spPr>
          <a:xfrm>
            <a:off x="487240" y="144808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의의</a:t>
            </a:r>
            <a:endParaRPr lang="en-KR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EE438A7-6D58-9CF5-05A3-B0C690B3D9B7}"/>
              </a:ext>
            </a:extLst>
          </p:cNvPr>
          <p:cNvSpPr txBox="1">
            <a:spLocks/>
          </p:cNvSpPr>
          <p:nvPr/>
        </p:nvSpPr>
        <p:spPr>
          <a:xfrm>
            <a:off x="6546974" y="1448080"/>
            <a:ext cx="5183188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한계</a:t>
            </a:r>
            <a:endParaRPr lang="en-KR" sz="16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D4ABEF-901C-C45D-B043-B421E5EF9468}"/>
              </a:ext>
            </a:extLst>
          </p:cNvPr>
          <p:cNvGrpSpPr/>
          <p:nvPr/>
        </p:nvGrpSpPr>
        <p:grpSpPr>
          <a:xfrm>
            <a:off x="363011" y="2484643"/>
            <a:ext cx="4993492" cy="877163"/>
            <a:chOff x="6680939" y="2650374"/>
            <a:chExt cx="4993492" cy="877163"/>
          </a:xfrm>
        </p:grpSpPr>
        <p:pic>
          <p:nvPicPr>
            <p:cNvPr id="21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6F5046B8-B577-5510-878F-39B239EF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951356-3EC6-BA0A-C658-3CC65C45EDF0}"/>
                </a:ext>
              </a:extLst>
            </p:cNvPr>
            <p:cNvSpPr txBox="1"/>
            <p:nvPr/>
          </p:nvSpPr>
          <p:spPr>
            <a:xfrm>
              <a:off x="7363636" y="2650374"/>
              <a:ext cx="30877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성과 기반 계약 모델의 실효성 확인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C6C1CE-05FF-0604-457A-28E2E950A809}"/>
                </a:ext>
              </a:extLst>
            </p:cNvPr>
            <p:cNvSpPr txBox="1"/>
            <p:nvPr/>
          </p:nvSpPr>
          <p:spPr>
            <a:xfrm>
              <a:off x="7363636" y="2942762"/>
              <a:ext cx="43107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실제 선수 데이터에 기반해 시장가치를 예측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계약의 적정성을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데이터로 평가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284953-041D-A916-6637-555EE673279B}"/>
              </a:ext>
            </a:extLst>
          </p:cNvPr>
          <p:cNvGrpSpPr/>
          <p:nvPr/>
        </p:nvGrpSpPr>
        <p:grpSpPr>
          <a:xfrm>
            <a:off x="363011" y="3884770"/>
            <a:ext cx="5110512" cy="877163"/>
            <a:chOff x="6680939" y="2650374"/>
            <a:chExt cx="5110512" cy="877163"/>
          </a:xfrm>
        </p:grpSpPr>
        <p:pic>
          <p:nvPicPr>
            <p:cNvPr id="31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202C255E-417E-7317-7E8E-A77059E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89F1EA-56A2-1129-86CF-FE53891CC116}"/>
                </a:ext>
              </a:extLst>
            </p:cNvPr>
            <p:cNvSpPr txBox="1"/>
            <p:nvPr/>
          </p:nvSpPr>
          <p:spPr>
            <a:xfrm>
              <a:off x="7363636" y="2650374"/>
              <a:ext cx="2568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FA </a:t>
              </a:r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제도의 투명성 확보 기여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1D5BC7-5274-AD6D-2A9C-6030C4445545}"/>
                </a:ext>
              </a:extLst>
            </p:cNvPr>
            <p:cNvSpPr txBox="1"/>
            <p:nvPr/>
          </p:nvSpPr>
          <p:spPr>
            <a:xfrm>
              <a:off x="7363636" y="2942762"/>
              <a:ext cx="4427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선수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구단 모두에 </a:t>
              </a:r>
              <a:r>
                <a:rPr lang="ko-KR" altLang="en-US" sz="1600" u="sng" dirty="0">
                  <a:effectLst/>
                  <a:latin typeface="KBO DIA GOTHIC LIGHT" pitchFamily="2" charset="-127"/>
                  <a:ea typeface="KBO DIA GOTHIC LIGHT" pitchFamily="2" charset="-127"/>
                </a:rPr>
                <a:t>계약 협상의 객관적 기준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을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제시할 수 있는 분석 틀 제공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1C64377-77BF-54E3-A0DD-4E57EE08E83F}"/>
              </a:ext>
            </a:extLst>
          </p:cNvPr>
          <p:cNvGrpSpPr/>
          <p:nvPr/>
        </p:nvGrpSpPr>
        <p:grpSpPr>
          <a:xfrm>
            <a:off x="363011" y="5374541"/>
            <a:ext cx="5770949" cy="877163"/>
            <a:chOff x="6680939" y="2650374"/>
            <a:chExt cx="5770949" cy="877163"/>
          </a:xfrm>
        </p:grpSpPr>
        <p:pic>
          <p:nvPicPr>
            <p:cNvPr id="35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1D4E3560-F31E-15E5-CE21-56F039206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FFC44D-A44B-E894-521D-C8D6FB15697B}"/>
                </a:ext>
              </a:extLst>
            </p:cNvPr>
            <p:cNvSpPr txBox="1"/>
            <p:nvPr/>
          </p:nvSpPr>
          <p:spPr>
            <a:xfrm>
              <a:off x="7363636" y="2650374"/>
              <a:ext cx="4382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야구 내 데이터 기반 의사결정 도입 사례 제시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AB0E33-3AE9-444F-B338-9B28A0F9AFBD}"/>
                </a:ext>
              </a:extLst>
            </p:cNvPr>
            <p:cNvSpPr txBox="1"/>
            <p:nvPr/>
          </p:nvSpPr>
          <p:spPr>
            <a:xfrm>
              <a:off x="7363636" y="2942762"/>
              <a:ext cx="50882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감각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경험 중심으로 이루어진 운영 방식에서 벗어나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정량 기반의 경영 전략 수립 가능성을 시사함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855DA0-C625-2887-7B7E-FF6E594E2AA4}"/>
              </a:ext>
            </a:extLst>
          </p:cNvPr>
          <p:cNvGrpSpPr/>
          <p:nvPr/>
        </p:nvGrpSpPr>
        <p:grpSpPr>
          <a:xfrm>
            <a:off x="6185032" y="2484643"/>
            <a:ext cx="5868732" cy="1061829"/>
            <a:chOff x="6680939" y="2650374"/>
            <a:chExt cx="5868732" cy="1061829"/>
          </a:xfrm>
        </p:grpSpPr>
        <p:pic>
          <p:nvPicPr>
            <p:cNvPr id="39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BE055307-417D-ABA1-8758-E412F51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A4DEAB-E6D4-C558-F3FD-AC82C704DFD8}"/>
                </a:ext>
              </a:extLst>
            </p:cNvPr>
            <p:cNvSpPr txBox="1"/>
            <p:nvPr/>
          </p:nvSpPr>
          <p:spPr>
            <a:xfrm>
              <a:off x="7363636" y="2650374"/>
              <a:ext cx="2401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데이터의 불균형 및 제한성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8B571F1-CC20-1201-22CD-88A37BCF54BA}"/>
                </a:ext>
              </a:extLst>
            </p:cNvPr>
            <p:cNvSpPr txBox="1"/>
            <p:nvPr/>
          </p:nvSpPr>
          <p:spPr>
            <a:xfrm>
              <a:off x="7363636" y="2942762"/>
              <a:ext cx="51860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MLB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대비 공개된 </a:t>
              </a:r>
              <a:r>
                <a:rPr lang="ko-KR" altLang="en-US" sz="1600" dirty="0" err="1">
                  <a:latin typeface="KBO DIA GOTHIC LIGHT" pitchFamily="2" charset="-127"/>
                  <a:ea typeface="KBO DIA GOTHIC LIGHT" pitchFamily="2" charset="-127"/>
                </a:rPr>
                <a:t>스탯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파생지표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연봉 정보가 적어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예측 변수 확장 및 정교한 분석에 제약이 큼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ex)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투수 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수직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·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수평 무브먼트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 </a:t>
              </a:r>
              <a:r>
                <a:rPr lang="en-US" sz="1200" dirty="0">
                  <a:latin typeface="KBO DIA GOTHIC LIGHT" pitchFamily="2" charset="-127"/>
                  <a:ea typeface="KBO DIA GOTHIC LIGHT" pitchFamily="2" charset="-127"/>
                </a:rPr>
                <a:t>RPM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등 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타자 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타구속도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수비 범위 등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2344CE-C4BC-513C-C854-1E0F7513CB76}"/>
              </a:ext>
            </a:extLst>
          </p:cNvPr>
          <p:cNvGrpSpPr/>
          <p:nvPr/>
        </p:nvGrpSpPr>
        <p:grpSpPr>
          <a:xfrm>
            <a:off x="6185032" y="3884770"/>
            <a:ext cx="5915220" cy="1061829"/>
            <a:chOff x="6680939" y="2650374"/>
            <a:chExt cx="5915220" cy="1061829"/>
          </a:xfrm>
        </p:grpSpPr>
        <p:pic>
          <p:nvPicPr>
            <p:cNvPr id="43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FD78F519-9476-F27B-8A6E-C0B9F1F74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79C923-E1AE-5596-745B-9AB56C6200D7}"/>
                </a:ext>
              </a:extLst>
            </p:cNvPr>
            <p:cNvSpPr txBox="1"/>
            <p:nvPr/>
          </p:nvSpPr>
          <p:spPr>
            <a:xfrm>
              <a:off x="7363636" y="2650374"/>
              <a:ext cx="2515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구단 및 포지션 별 맥락 부족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2E1268-C073-BE37-DA48-70EC908A00ED}"/>
                </a:ext>
              </a:extLst>
            </p:cNvPr>
            <p:cNvSpPr txBox="1"/>
            <p:nvPr/>
          </p:nvSpPr>
          <p:spPr>
            <a:xfrm>
              <a:off x="7363636" y="2942762"/>
              <a:ext cx="52325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계약은 구단 자금력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팀 니즈 등의 맥락적 요인도 반영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성과 데이터만으로는 설명력에 한계 존재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ex)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선수의 인성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대인관계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분위기에 미치는 영향 등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E37B2B9-AD47-BA04-E917-C3CAAD515D05}"/>
              </a:ext>
            </a:extLst>
          </p:cNvPr>
          <p:cNvGrpSpPr/>
          <p:nvPr/>
        </p:nvGrpSpPr>
        <p:grpSpPr>
          <a:xfrm>
            <a:off x="6185032" y="5374541"/>
            <a:ext cx="5905602" cy="877163"/>
            <a:chOff x="6680939" y="2650374"/>
            <a:chExt cx="5905602" cy="877163"/>
          </a:xfrm>
        </p:grpSpPr>
        <p:pic>
          <p:nvPicPr>
            <p:cNvPr id="47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FAA30150-FE73-8DAB-D528-D072FE08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699C99-7C58-37C0-89E8-BF2D5171A248}"/>
                </a:ext>
              </a:extLst>
            </p:cNvPr>
            <p:cNvSpPr txBox="1"/>
            <p:nvPr/>
          </p:nvSpPr>
          <p:spPr>
            <a:xfrm>
              <a:off x="7363636" y="2650374"/>
              <a:ext cx="16129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dirty="0">
                  <a:latin typeface="KBO DIA GOTHIC MEDIUM" pitchFamily="2" charset="-127"/>
                  <a:ea typeface="KBO DIA GOTHIC MEDIUM" pitchFamily="2" charset="-127"/>
                </a:rPr>
                <a:t>일부</a:t>
              </a:r>
              <a:r>
                <a:rPr lang="ko-KR" altLang="en-US" sz="1600" b="1" dirty="0">
                  <a:effectLst/>
                  <a:latin typeface="KBO DIA GOTHIC MEDIUM" pitchFamily="2" charset="-127"/>
                  <a:ea typeface="KBO DIA GOTHIC MEDIUM" pitchFamily="2" charset="-127"/>
                </a:rPr>
                <a:t> 성과 </a:t>
              </a:r>
              <a:r>
                <a:rPr lang="ko-KR" altLang="en-US" sz="1600" b="1" dirty="0" err="1">
                  <a:effectLst/>
                  <a:latin typeface="KBO DIA GOTHIC MEDIUM" pitchFamily="2" charset="-127"/>
                  <a:ea typeface="KBO DIA GOTHIC MEDIUM" pitchFamily="2" charset="-127"/>
                </a:rPr>
                <a:t>미반영</a:t>
              </a:r>
              <a:endParaRPr lang="en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105155-90E2-DC13-5D29-FB6340C2F97B}"/>
                </a:ext>
              </a:extLst>
            </p:cNvPr>
            <p:cNvSpPr txBox="1"/>
            <p:nvPr/>
          </p:nvSpPr>
          <p:spPr>
            <a:xfrm>
              <a:off x="7363636" y="2942762"/>
              <a:ext cx="52229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직전 일부 데이터를 기반 → 장기 성과 예측에 한계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해외 포스팅으로 넘어가는 경우 모델링 불가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A46856-6859-35DB-22FC-7F02525F5B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4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1925F-2A0E-7750-4DF8-9687FCD4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8EBF84-62EB-525B-F373-31E9F68D2317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A3629-4D01-0AA9-C30B-BED517598196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ED92F-B7DF-D54D-84A9-E0E9F06FC6FB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향후 프로젝트 활용 방안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626205-8018-42AF-9414-E67E90652576}"/>
              </a:ext>
            </a:extLst>
          </p:cNvPr>
          <p:cNvGrpSpPr/>
          <p:nvPr/>
        </p:nvGrpSpPr>
        <p:grpSpPr>
          <a:xfrm>
            <a:off x="1669359" y="1771735"/>
            <a:ext cx="9421387" cy="2852947"/>
            <a:chOff x="1669359" y="2393550"/>
            <a:chExt cx="9421387" cy="285294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A7DDF-38CC-E48C-1CCF-4738159CB176}"/>
                </a:ext>
              </a:extLst>
            </p:cNvPr>
            <p:cNvSpPr txBox="1"/>
            <p:nvPr/>
          </p:nvSpPr>
          <p:spPr>
            <a:xfrm>
              <a:off x="1669359" y="2393550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BF2F47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“</a:t>
              </a:r>
              <a:endParaRPr lang="ko-KR" altLang="en-US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836260-3DE4-0A2D-1B03-6793C8CBE2A6}"/>
                </a:ext>
              </a:extLst>
            </p:cNvPr>
            <p:cNvSpPr txBox="1"/>
            <p:nvPr/>
          </p:nvSpPr>
          <p:spPr>
            <a:xfrm>
              <a:off x="9448982" y="3030506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BF2F47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”</a:t>
              </a:r>
              <a:endParaRPr lang="ko-KR" altLang="en-US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3F6FB6-D896-F3D0-5AA8-4FFD344C9A58}"/>
                </a:ext>
              </a:extLst>
            </p:cNvPr>
            <p:cNvSpPr txBox="1"/>
            <p:nvPr/>
          </p:nvSpPr>
          <p:spPr>
            <a:xfrm>
              <a:off x="2563266" y="2707341"/>
              <a:ext cx="7138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600" dirty="0">
                  <a:solidFill>
                    <a:srgbClr val="BF2F47"/>
                  </a:solidFill>
                  <a:latin typeface="KBO DIA GOTHIC MEDIUM" pitchFamily="2" charset="-127"/>
                  <a:ea typeface="KBO DIA GOTHIC MEDIUM" pitchFamily="2" charset="-127"/>
                </a:rPr>
                <a:t>포지션</a:t>
              </a:r>
              <a:r>
                <a:rPr lang="en-US" altLang="ko-KR" sz="3600" dirty="0">
                  <a:solidFill>
                    <a:srgbClr val="BF2F47"/>
                  </a:solidFill>
                  <a:latin typeface="KBO DIA GOTHIC MEDIUM" pitchFamily="2" charset="-127"/>
                  <a:ea typeface="KBO DIA GOTHIC MEDIUM" pitchFamily="2" charset="-127"/>
                </a:rPr>
                <a:t>/</a:t>
              </a:r>
              <a:r>
                <a:rPr lang="ko-KR" altLang="en-US" sz="3600" dirty="0">
                  <a:solidFill>
                    <a:srgbClr val="BF2F47"/>
                  </a:solidFill>
                  <a:latin typeface="KBO DIA GOTHIC MEDIUM" pitchFamily="2" charset="-127"/>
                  <a:ea typeface="KBO DIA GOTHIC MEDIUM" pitchFamily="2" charset="-127"/>
                </a:rPr>
                <a:t>연차 별 시장 가치 적정성 분석</a:t>
              </a:r>
              <a:endParaRPr lang="en-KR" sz="3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F0F679C-1763-8329-F46D-9C979BD447D4}"/>
              </a:ext>
            </a:extLst>
          </p:cNvPr>
          <p:cNvSpPr txBox="1"/>
          <p:nvPr/>
        </p:nvSpPr>
        <p:spPr>
          <a:xfrm>
            <a:off x="3927566" y="3713296"/>
            <a:ext cx="7598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포지션별 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환산 가치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000" dirty="0" err="1">
                <a:latin typeface="KBO DIA GOTHIC LIGHT" pitchFamily="2" charset="-127"/>
                <a:ea typeface="KBO DIA GOTHIC LIGHT" pitchFamily="2" charset="-127"/>
              </a:rPr>
              <a:t>연차별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피크 성과 시점 등을 기반으로 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적정 연봉 밴드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최소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~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최대의 연봉 범위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)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 제시</a:t>
            </a:r>
            <a:endParaRPr lang="en-KR" sz="2000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F4985-C11C-798A-4DA0-D1F39D27D67E}"/>
              </a:ext>
            </a:extLst>
          </p:cNvPr>
          <p:cNvSpPr txBox="1"/>
          <p:nvPr/>
        </p:nvSpPr>
        <p:spPr>
          <a:xfrm>
            <a:off x="3927566" y="4749173"/>
            <a:ext cx="6598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결과를 통해 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1)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 구단의 과소비 방지</a:t>
            </a:r>
            <a:endParaRPr lang="en-US" altLang="ko-KR" sz="2000" dirty="0">
              <a:latin typeface="KBO DIA GOTHIC MEDIUM" pitchFamily="2" charset="-127"/>
              <a:ea typeface="KBO DIA GOTHIC MEDIUM" pitchFamily="2" charset="-127"/>
            </a:endParaRPr>
          </a:p>
          <a:p>
            <a:pPr algn="l"/>
            <a:r>
              <a:rPr lang="en-US" sz="2000" dirty="0">
                <a:latin typeface="KBO DIA GOTHIC LIGHT" pitchFamily="2" charset="-127"/>
                <a:ea typeface="KBO DIA GOTHIC LIGHT" pitchFamily="2" charset="-127"/>
              </a:rPr>
              <a:t>	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     </a:t>
            </a:r>
            <a:r>
              <a:rPr lang="en-US" altLang="ko-KR" sz="2000" dirty="0">
                <a:latin typeface="KBO DIA GOTHIC MEDIUM" pitchFamily="2" charset="-127"/>
                <a:ea typeface="KBO DIA GOTHIC MEDIUM" pitchFamily="2" charset="-127"/>
              </a:rPr>
              <a:t>2)</a:t>
            </a:r>
            <a:r>
              <a:rPr lang="ko-KR" altLang="en-US" sz="2000" dirty="0">
                <a:latin typeface="KBO DIA GOTHIC MEDIUM" pitchFamily="2" charset="-127"/>
                <a:ea typeface="KBO DIA GOTHIC MEDIUM" pitchFamily="2" charset="-127"/>
              </a:rPr>
              <a:t> 선수의 시장 가치 어필 전략 수립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에 도움</a:t>
            </a:r>
            <a:endParaRPr lang="en-KR" sz="2000" dirty="0"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2052" name="Picture 4" descr="Baseball Catcher Silhouette Vector Art, Icons, and Graphics for Free  Download">
            <a:extLst>
              <a:ext uri="{FF2B5EF4-FFF2-40B4-BE49-F238E27FC236}">
                <a16:creationId xmlns:a16="http://schemas.microsoft.com/office/drawing/2014/main" id="{BD933FB4-58AD-32BC-68D3-73CFB4FC0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340" y1="19592" x2="50204" y2="30612"/>
                        <a14:foregroundMark x1="51766" y1="18265" x2="55027" y2="24694"/>
                        <a14:foregroundMark x1="55027" y1="24694" x2="50883" y2="16531"/>
                        <a14:foregroundMark x1="50883" y1="16531" x2="55707" y2="16327"/>
                        <a14:foregroundMark x1="55707" y1="16327" x2="56386" y2="24490"/>
                        <a14:foregroundMark x1="56386" y1="24490" x2="56114" y2="26429"/>
                        <a14:foregroundMark x1="66916" y1="29592" x2="68818" y2="32143"/>
                        <a14:foregroundMark x1="32405" y1="79184" x2="36005" y2="83776"/>
                        <a14:foregroundMark x1="36005" y1="83776" x2="37976" y2="81837"/>
                        <a14:foregroundMark x1="56793" y1="33980" x2="56793" y2="35510"/>
                        <a14:foregroundMark x1="42323" y1="31327" x2="42323" y2="33776"/>
                        <a14:foregroundMark x1="39742" y1="16429" x2="40082" y2="18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45" t="8228" r="26794" b="12471"/>
          <a:stretch/>
        </p:blipFill>
        <p:spPr bwMode="auto">
          <a:xfrm>
            <a:off x="0" y="3119718"/>
            <a:ext cx="3311123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64C52D8-76DB-CCD0-D9A5-B530527A59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D5435-3705-215E-7D8A-1833F913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BC8F98-C4E7-D35E-04BB-C002ECE52575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AD16B8-14F7-B858-22E5-D4518E46B5D5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529B9E55-4AC7-1FD4-AC13-23979FE63088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EA44A-19B2-08DD-9CBA-B64F24077BFC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AE4C921C-E5F4-7F43-45B7-C3A01E82B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386ADA-12CC-1230-4940-C9FDA2265934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3BB904E-BD4A-2655-42BD-ECE8544DF5BB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8DFD509-6D52-3821-FBF9-A1E241B3E97B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C8BC27-D117-CD68-02A0-23F80EBCA0C3}"/>
              </a:ext>
            </a:extLst>
          </p:cNvPr>
          <p:cNvSpPr/>
          <p:nvPr/>
        </p:nvSpPr>
        <p:spPr>
          <a:xfrm rot="18605975">
            <a:off x="2038444" y="2985826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570787-CBFC-5CAF-39F9-F3EAA3085644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F2A330B-30BC-04EA-70E2-F767402E2DBF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28BBBA-5592-7700-944A-018168512C47}"/>
              </a:ext>
            </a:extLst>
          </p:cNvPr>
          <p:cNvSpPr/>
          <p:nvPr/>
        </p:nvSpPr>
        <p:spPr>
          <a:xfrm rot="18669513">
            <a:off x="947629" y="1674660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37976-E523-B6ED-63FB-6369C6726B1B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A4DAE-4692-4F1A-6C71-269B9D87A7AF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F92C5E-2E43-E160-AD88-95DA5B3C4816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요약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DE027-E8DF-4102-ABA7-A385AF5C9280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3695A-8D52-80AA-FF3A-E8459764A3E5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3D724-A3A7-606D-8A1D-5FFA3B0A1A5A}"/>
              </a:ext>
            </a:extLst>
          </p:cNvPr>
          <p:cNvSpPr txBox="1"/>
          <p:nvPr/>
        </p:nvSpPr>
        <p:spPr>
          <a:xfrm>
            <a:off x="2482323" y="2713701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4F36B-3261-902B-C9F5-3EADF7456DF9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EB863A-4100-5330-9FA4-5BD5CB3420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2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DA33F-E3DB-4C64-ED3A-9F4789EF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6B2C49-3BE7-78CD-9FDB-C7FD2B26A206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요약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AAC9A-A23B-71FF-30D0-224CD72A9C0F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9F1E8-AE69-7B56-41DA-4961AD97CAE6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KBO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각 구단 프런트에 전할 한 마디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DE2E8-A298-2C8A-5DD3-4BE4E1335F14}"/>
              </a:ext>
            </a:extLst>
          </p:cNvPr>
          <p:cNvSpPr txBox="1"/>
          <p:nvPr/>
        </p:nvSpPr>
        <p:spPr>
          <a:xfrm>
            <a:off x="5874136" y="1973794"/>
            <a:ext cx="1641764" cy="3244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rPr>
              <a:t>“</a:t>
            </a:r>
            <a:endParaRPr lang="ko-KR" altLang="en-US" sz="13800" dirty="0">
              <a:solidFill>
                <a:srgbClr val="BF2F47">
                  <a:alpha val="20000"/>
                </a:srgbClr>
              </a:solidFill>
              <a:latin typeface="CAFE24 OHSQUARE AIR" pitchFamily="2" charset="-127"/>
              <a:ea typeface="CAFE24 OHSQUARE AIR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09464-6CA1-3F5C-2E51-9A26AB395DDC}"/>
              </a:ext>
            </a:extLst>
          </p:cNvPr>
          <p:cNvSpPr txBox="1"/>
          <p:nvPr/>
        </p:nvSpPr>
        <p:spPr>
          <a:xfrm>
            <a:off x="11266592" y="4485817"/>
            <a:ext cx="1641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BF2F47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rPr>
              <a:t>”</a:t>
            </a:r>
            <a:endParaRPr lang="ko-KR" altLang="en-US" sz="13800" dirty="0">
              <a:solidFill>
                <a:srgbClr val="BF2F47">
                  <a:alpha val="20000"/>
                </a:srgbClr>
              </a:solidFill>
              <a:latin typeface="CAFE24 OHSQUARE AIR" pitchFamily="2" charset="-127"/>
              <a:ea typeface="CAFE24 OHSQUARE AIR" pitchFamily="2" charset="-127"/>
            </a:endParaRPr>
          </a:p>
        </p:txBody>
      </p:sp>
      <p:pic>
        <p:nvPicPr>
          <p:cNvPr id="7170" name="Picture 2" descr="개인용">
            <a:extLst>
              <a:ext uri="{FF2B5EF4-FFF2-40B4-BE49-F238E27FC236}">
                <a16:creationId xmlns:a16="http://schemas.microsoft.com/office/drawing/2014/main" id="{EA5549FD-6711-DEAD-49C3-AE1017BC7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3"/>
          <a:stretch>
            <a:fillRect/>
          </a:stretch>
        </p:blipFill>
        <p:spPr bwMode="auto">
          <a:xfrm>
            <a:off x="351243" y="1970652"/>
            <a:ext cx="5509790" cy="425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78380-76A0-6855-D785-A5D7FDA5D4E9}"/>
              </a:ext>
            </a:extLst>
          </p:cNvPr>
          <p:cNvSpPr txBox="1"/>
          <p:nvPr/>
        </p:nvSpPr>
        <p:spPr>
          <a:xfrm>
            <a:off x="6271961" y="3254669"/>
            <a:ext cx="55771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u="sng" dirty="0">
                <a:solidFill>
                  <a:srgbClr val="BF2F47"/>
                </a:solidFill>
                <a:latin typeface="KBO Dia Gothic Bold" pitchFamily="2" charset="-127"/>
                <a:ea typeface="KBO Dia Gothic Bold" pitchFamily="2" charset="-127"/>
              </a:rPr>
              <a:t>적절한 소비</a:t>
            </a:r>
            <a:r>
              <a:rPr lang="ko-KR" altLang="en-US" sz="2200" b="1" dirty="0">
                <a:latin typeface="KBO Dia Gothic Bold" pitchFamily="2" charset="-127"/>
                <a:ea typeface="KBO Dia Gothic Bold" pitchFamily="2" charset="-127"/>
              </a:rPr>
              <a:t>로 합리적 구단 운영 기조 유지</a:t>
            </a:r>
            <a:br>
              <a:rPr lang="en-US" altLang="ko-KR" sz="2200" b="1" dirty="0">
                <a:latin typeface="KBO Dia Gothic Bold" pitchFamily="2" charset="-127"/>
                <a:ea typeface="KBO Dia Gothic Bold" pitchFamily="2" charset="-127"/>
              </a:rPr>
            </a:br>
            <a:endParaRPr lang="en-US" altLang="ko-KR" sz="2200" b="1" dirty="0">
              <a:latin typeface="KBO Dia Gothic Bold" pitchFamily="2" charset="-127"/>
              <a:ea typeface="KBO Dia Gothic Bold" pitchFamily="2" charset="-127"/>
            </a:endParaRPr>
          </a:p>
          <a:p>
            <a:pPr algn="ctr"/>
            <a:r>
              <a:rPr lang="ko-KR" altLang="en-US" sz="2200" b="1" dirty="0" err="1">
                <a:latin typeface="KBO Dia Gothic Bold" pitchFamily="2" charset="-127"/>
                <a:ea typeface="KBO Dia Gothic Bold" pitchFamily="2" charset="-127"/>
              </a:rPr>
              <a:t>로스터</a:t>
            </a:r>
            <a:r>
              <a:rPr lang="ko-KR" altLang="en-US" sz="2200" b="1" dirty="0">
                <a:latin typeface="KBO Dia Gothic Bold" pitchFamily="2" charset="-127"/>
                <a:ea typeface="KBO Dia Gothic Bold" pitchFamily="2" charset="-127"/>
              </a:rPr>
              <a:t> 운영 효율성 및 전력 극대화</a:t>
            </a:r>
            <a:endParaRPr lang="en-KR" sz="2200" b="1" dirty="0">
              <a:solidFill>
                <a:schemeClr val="bg1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5" name="그림 4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A3FE84-D9C0-1614-14F4-E7495CEF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24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20E3-2826-410B-98A0-143AE1D7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FFC25-551F-447C-B18B-933EF28B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people watching baseball game during daytime">
            <a:extLst>
              <a:ext uri="{FF2B5EF4-FFF2-40B4-BE49-F238E27FC236}">
                <a16:creationId xmlns:a16="http://schemas.microsoft.com/office/drawing/2014/main" id="{2123DD39-6B44-4415-A299-F937B1E0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51709" r="1261" b="686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70F1FFAC-C9FA-455D-8DC7-C0F2E5053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0D0235-09E2-668A-D1A6-D42AC95F6625}"/>
              </a:ext>
            </a:extLst>
          </p:cNvPr>
          <p:cNvGrpSpPr/>
          <p:nvPr/>
        </p:nvGrpSpPr>
        <p:grpSpPr>
          <a:xfrm>
            <a:off x="3426835" y="2119120"/>
            <a:ext cx="5338330" cy="3193509"/>
            <a:chOff x="3426835" y="2761099"/>
            <a:chExt cx="5338330" cy="31935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646D6-6156-A0AE-93EE-F4993DB6AE62}"/>
                </a:ext>
              </a:extLst>
            </p:cNvPr>
            <p:cNvSpPr txBox="1"/>
            <p:nvPr/>
          </p:nvSpPr>
          <p:spPr>
            <a:xfrm>
              <a:off x="3426835" y="3515151"/>
              <a:ext cx="5338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끝날 때까지 </a:t>
              </a:r>
              <a:endParaRPr lang="en-US" altLang="ko-KR" sz="2000" dirty="0"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끝난 게 아니다</a:t>
              </a:r>
              <a:endParaRPr lang="ko-KR" altLang="en-US" sz="1600" dirty="0"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BF5666-8A56-30C8-8B9D-6DB5128AF7A4}"/>
                </a:ext>
              </a:extLst>
            </p:cNvPr>
            <p:cNvSpPr txBox="1"/>
            <p:nvPr/>
          </p:nvSpPr>
          <p:spPr>
            <a:xfrm>
              <a:off x="4589102" y="2761099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F9FAFD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“</a:t>
              </a:r>
              <a:endParaRPr lang="ko-KR" altLang="en-US" sz="13800" dirty="0">
                <a:solidFill>
                  <a:srgbClr val="F9FAFD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0F9C7B-69DC-FF8C-CFF2-ED34329F3EB1}"/>
                </a:ext>
              </a:extLst>
            </p:cNvPr>
            <p:cNvSpPr txBox="1"/>
            <p:nvPr/>
          </p:nvSpPr>
          <p:spPr>
            <a:xfrm>
              <a:off x="6940521" y="3738617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F9FAFD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”</a:t>
              </a:r>
              <a:endParaRPr lang="ko-KR" altLang="en-US" sz="13800" dirty="0">
                <a:solidFill>
                  <a:srgbClr val="F9FAFD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162B17-B0F8-8ACE-3E81-99969727FCBF}"/>
                </a:ext>
              </a:extLst>
            </p:cNvPr>
            <p:cNvSpPr txBox="1"/>
            <p:nvPr/>
          </p:nvSpPr>
          <p:spPr>
            <a:xfrm>
              <a:off x="3426835" y="4533393"/>
              <a:ext cx="533833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-</a:t>
              </a:r>
              <a:r>
                <a:rPr lang="ko-KR" altLang="en-US" sz="12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요기 베라 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(Yogi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 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Berra)</a:t>
              </a:r>
            </a:p>
            <a:p>
              <a:pPr algn="ctr"/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   1925.5.12. ~ 2015.9.22.</a:t>
              </a:r>
            </a:p>
            <a:p>
              <a:pPr algn="ctr"/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/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전 야구선수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전 야구감독</a:t>
              </a:r>
              <a:endParaRPr lang="en-US" altLang="ko-KR" sz="12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</p:grp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1E9EEC-6422-6620-7503-5FDE8EDF13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76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E72AC10-F30B-4447-911D-8A87819D15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CAFE24 OHSQUARE AIR" pitchFamily="2" charset="-127"/>
              <a:ea typeface="CAFE24 OHSQUARE AIR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F6D9028-973C-44F1-9200-2E686F40197A}"/>
              </a:ext>
            </a:extLst>
          </p:cNvPr>
          <p:cNvCxnSpPr>
            <a:cxnSpLocks/>
          </p:cNvCxnSpPr>
          <p:nvPr/>
        </p:nvCxnSpPr>
        <p:spPr>
          <a:xfrm>
            <a:off x="6096000" y="-94049"/>
            <a:ext cx="0" cy="2255358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780A64-E79E-49CA-AE37-E2F1CE3CB6EC}"/>
              </a:ext>
            </a:extLst>
          </p:cNvPr>
          <p:cNvCxnSpPr>
            <a:cxnSpLocks/>
          </p:cNvCxnSpPr>
          <p:nvPr/>
        </p:nvCxnSpPr>
        <p:spPr>
          <a:xfrm>
            <a:off x="6096000" y="2266214"/>
            <a:ext cx="0" cy="311064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76CE30-3E2F-4E67-A721-CACEFB34F95B}"/>
              </a:ext>
            </a:extLst>
          </p:cNvPr>
          <p:cNvCxnSpPr>
            <a:cxnSpLocks/>
          </p:cNvCxnSpPr>
          <p:nvPr/>
        </p:nvCxnSpPr>
        <p:spPr>
          <a:xfrm>
            <a:off x="6096000" y="2686174"/>
            <a:ext cx="0" cy="119370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C6E509-C939-48CE-A7A4-4EF09CB47BB9}"/>
              </a:ext>
            </a:extLst>
          </p:cNvPr>
          <p:cNvCxnSpPr>
            <a:cxnSpLocks/>
          </p:cNvCxnSpPr>
          <p:nvPr/>
        </p:nvCxnSpPr>
        <p:spPr>
          <a:xfrm>
            <a:off x="6096000" y="2947141"/>
            <a:ext cx="0" cy="128567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D606F554-2C62-9AAB-2631-99192625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7871528" y="2487633"/>
            <a:ext cx="870561" cy="870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BE4F19-3377-F388-BB6B-DEE7A4C11F82}"/>
              </a:ext>
            </a:extLst>
          </p:cNvPr>
          <p:cNvSpPr txBox="1"/>
          <p:nvPr/>
        </p:nvSpPr>
        <p:spPr>
          <a:xfrm>
            <a:off x="4418296" y="3010092"/>
            <a:ext cx="3355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KR" sz="4400" b="1" i="1" dirty="0">
                <a:solidFill>
                  <a:srgbClr val="DFE1AD"/>
                </a:solidFill>
                <a:latin typeface="KBO Dia Gothic Bold" pitchFamily="2" charset="-127"/>
                <a:ea typeface="KBO Dia Gothic Bold" pitchFamily="2" charset="-127"/>
              </a:rPr>
              <a:t>APPENDIX</a:t>
            </a:r>
          </a:p>
        </p:txBody>
      </p:sp>
      <p:pic>
        <p:nvPicPr>
          <p:cNvPr id="5" name="그림 4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A8E01E-861A-723C-AD98-0B5FA93DBD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7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A1915-4F28-D222-CC2F-2261F93C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152A6B-DA71-5961-6F4D-0EEA1D1D8F0B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1CD5F-B254-D80B-13F0-E7D34B19A747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4)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FFF78-F106-0C48-607E-2F4016D9FA1C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머신러닝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8728D9-AA68-BFD0-C7E6-C5BA0EA27117}"/>
              </a:ext>
            </a:extLst>
          </p:cNvPr>
          <p:cNvSpPr txBox="1">
            <a:spLocks/>
          </p:cNvSpPr>
          <p:nvPr/>
        </p:nvSpPr>
        <p:spPr>
          <a:xfrm>
            <a:off x="-1909293" y="1304625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u="sng" dirty="0" err="1">
                <a:latin typeface="KBO DIA GOTHIC MEDIUM" pitchFamily="2" charset="-127"/>
                <a:ea typeface="KBO DIA GOTHIC MEDIUM" pitchFamily="2" charset="-127"/>
              </a:rPr>
              <a:t>XGBoost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475BB3-AF34-30A7-FABB-8BAD83822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" y="2172633"/>
            <a:ext cx="4381306" cy="2442910"/>
          </a:xfrm>
          <a:prstGeom prst="rect">
            <a:avLst/>
          </a:prstGeom>
        </p:spPr>
      </p:pic>
      <p:pic>
        <p:nvPicPr>
          <p:cNvPr id="16" name="Picture 15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1919E56B-9BD5-3758-884C-4E109B877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60" y="1842003"/>
            <a:ext cx="4959330" cy="36552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DF5A47-FC6D-E43F-040F-7D8DD91D07C7}"/>
              </a:ext>
            </a:extLst>
          </p:cNvPr>
          <p:cNvSpPr txBox="1"/>
          <p:nvPr/>
        </p:nvSpPr>
        <p:spPr>
          <a:xfrm>
            <a:off x="2139169" y="5853468"/>
            <a:ext cx="10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야수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5631EC-3D0C-AB98-EF72-95447797B2AA}"/>
              </a:ext>
            </a:extLst>
          </p:cNvPr>
          <p:cNvSpPr txBox="1"/>
          <p:nvPr/>
        </p:nvSpPr>
        <p:spPr>
          <a:xfrm>
            <a:off x="8223734" y="585346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투수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C2FCB6-56DC-98CC-4F94-8652F328C33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5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21B1A-0402-CD64-F2B8-21961FEE8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61BED8-008C-1B9B-A2A4-60CE63E1F0A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1AD8E-C923-0BDD-EA5A-FD2866530779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4)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8078E-646A-CCEF-BEA1-EA5C5A1390BD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 계약연수 및 계약금 예측 모델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 실제 결과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딥러닝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97EB73E9-07A7-F0A2-4C5C-7004D65A6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4" y="2173254"/>
            <a:ext cx="3828901" cy="272911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33C3E1-FA65-60CA-4BC2-72DBD0262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39" y="1879114"/>
            <a:ext cx="4127395" cy="3688992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631BC62-4DA4-BF4B-F736-E7642B60994B}"/>
              </a:ext>
            </a:extLst>
          </p:cNvPr>
          <p:cNvSpPr txBox="1">
            <a:spLocks/>
          </p:cNvSpPr>
          <p:nvPr/>
        </p:nvSpPr>
        <p:spPr>
          <a:xfrm>
            <a:off x="-2035629" y="1349342"/>
            <a:ext cx="6132513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u="sng" dirty="0">
                <a:latin typeface="KBO DIA GOTHIC MEDIUM" pitchFamily="2" charset="-127"/>
                <a:ea typeface="KBO DIA GOTHIC MEDIUM" pitchFamily="2" charset="-127"/>
              </a:rPr>
              <a:t>Adam</a:t>
            </a:r>
            <a:endParaRPr lang="en-KR" sz="24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C3D821-F781-F39D-ED67-C7D0407439C9}"/>
              </a:ext>
            </a:extLst>
          </p:cNvPr>
          <p:cNvSpPr txBox="1"/>
          <p:nvPr/>
        </p:nvSpPr>
        <p:spPr>
          <a:xfrm>
            <a:off x="2001310" y="5954878"/>
            <a:ext cx="10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야수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7FEFE-EBAC-1D50-F2F6-950168B4D280}"/>
              </a:ext>
            </a:extLst>
          </p:cNvPr>
          <p:cNvSpPr txBox="1"/>
          <p:nvPr/>
        </p:nvSpPr>
        <p:spPr>
          <a:xfrm>
            <a:off x="7973011" y="595487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투수 예측</a:t>
            </a:r>
            <a:endParaRPr lang="en-KR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8" name="그림 7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1E99CD9-88F1-005B-2811-35592D5E728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8646-79F5-9AFD-9AA4-2DD12DD7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DE8404A-258F-625E-AC61-692DDC31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5" y="1503208"/>
            <a:ext cx="4828110" cy="48823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FA85CE-2FE9-B877-BF34-7C4ADD297362}"/>
              </a:ext>
            </a:extLst>
          </p:cNvPr>
          <p:cNvSpPr txBox="1"/>
          <p:nvPr/>
        </p:nvSpPr>
        <p:spPr>
          <a:xfrm>
            <a:off x="463240" y="635200"/>
            <a:ext cx="117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Appendix.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모델링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SHAP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비교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–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</a:t>
            </a:r>
            <a:r>
              <a:rPr lang="en-US" altLang="ko-KR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RandomForest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야수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vs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투수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7BBF3-4A1A-3D53-7D08-C56B03DB335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Appendix</a:t>
            </a:r>
            <a:endParaRPr lang="ko-KR" altLang="en-US" sz="14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C1BCC-9F23-FCA0-7CA2-D3D126D2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557" y="2214654"/>
            <a:ext cx="5889161" cy="4259263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FA7AF0-5439-91AE-4B0E-F4E0C02EA4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6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B995D-8901-303B-38B9-B12DA8BC3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1CF6A8-D0EC-090F-5537-0BA1E5203CCF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Appendix.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모델링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SHAP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비교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-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RMSprop(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야수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vs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투수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D79AC-42A1-4C4C-A561-F8788C97CF7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Appendix</a:t>
            </a:r>
            <a:endParaRPr lang="ko-KR" altLang="en-US" sz="14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4" name="Picture 3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61A7542-B1FF-55BD-E801-50DC3558C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687946"/>
            <a:ext cx="5664200" cy="4267200"/>
          </a:xfrm>
          <a:prstGeom prst="rect">
            <a:avLst/>
          </a:prstGeom>
        </p:spPr>
      </p:pic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FCD86C8A-7F35-8A8A-C349-2A0EBD1E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7946"/>
            <a:ext cx="5765800" cy="4318000"/>
          </a:xfrm>
          <a:prstGeom prst="rect">
            <a:avLst/>
          </a:prstGeom>
        </p:spPr>
      </p:pic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571CB19-EB3B-C948-891C-480EB2C225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4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DCD3D-C1B6-445A-0530-549683E5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0C1932-288C-8088-6B4A-54257F20445C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D4E23-6F0A-60C1-FF6D-AF7B7A0C43C8}"/>
              </a:ext>
            </a:extLst>
          </p:cNvPr>
          <p:cNvSpPr txBox="1"/>
          <p:nvPr/>
        </p:nvSpPr>
        <p:spPr>
          <a:xfrm>
            <a:off x="2482323" y="2713701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B9CF47-C8B9-3533-0D97-16312B8F7656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8D4B6-A9BE-5642-8684-B6736B850B34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FC681-EA25-0EAF-BE23-42CFB780DD43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요약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BAEE-264D-F150-4560-796AD00111E6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50602B-13F8-BE99-53B2-FCF227B66227}"/>
              </a:ext>
            </a:extLst>
          </p:cNvPr>
          <p:cNvSpPr/>
          <p:nvPr/>
        </p:nvSpPr>
        <p:spPr>
          <a:xfrm>
            <a:off x="242865" y="1033994"/>
            <a:ext cx="7038139" cy="5768821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5670B-553B-FCC8-9657-5B00B9342C15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B81B78-3E11-EAF3-51E9-D20614E40249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866B4391-0033-5432-4802-15E45303734D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127F85-1114-270A-42E9-5A56770E07DB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3BD22D4C-9132-55D9-5CFD-B96231523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6F1210-E370-7331-EEEF-A8F8A226E7D0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900671F-57A6-B330-8BD8-0B16D9C718E6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F44151F-5616-306E-A8B5-C7B5B6684740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043DE91-CD92-66FD-D4FE-13DF1385C63E}"/>
              </a:ext>
            </a:extLst>
          </p:cNvPr>
          <p:cNvSpPr/>
          <p:nvPr/>
        </p:nvSpPr>
        <p:spPr>
          <a:xfrm rot="18605975">
            <a:off x="2038444" y="2985826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E1610E7-F1F7-EAF1-AD76-F4349B3EFFEC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12C6C89-35C5-D86C-51B1-2607948D1568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73561C-74AF-BF7F-F22E-AFE1600257ED}"/>
              </a:ext>
            </a:extLst>
          </p:cNvPr>
          <p:cNvSpPr/>
          <p:nvPr/>
        </p:nvSpPr>
        <p:spPr>
          <a:xfrm rot="18669513">
            <a:off x="947629" y="1674660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7631F-72E5-1424-5FDB-F0E001FD228B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pic>
        <p:nvPicPr>
          <p:cNvPr id="2" name="그림 1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F9369A-25A6-FB7F-C281-A0A3EB903C7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9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FA381-7622-B352-113D-ABE5886DC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C4011C-6F1B-2AD1-6DBE-E7CA1BFF6A47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3A1868-EC06-78B3-94AA-14415E066BC8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D5A19-3FD3-409A-BE47-00E278439136}"/>
              </a:ext>
            </a:extLst>
          </p:cNvPr>
          <p:cNvSpPr txBox="1"/>
          <p:nvPr/>
        </p:nvSpPr>
        <p:spPr>
          <a:xfrm>
            <a:off x="463241" y="635200"/>
            <a:ext cx="89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프로젝트 배경 및 목적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2B595C2-0167-CFC6-7DD4-867C6F6DFF5F}"/>
              </a:ext>
            </a:extLst>
          </p:cNvPr>
          <p:cNvSpPr txBox="1">
            <a:spLocks/>
          </p:cNvSpPr>
          <p:nvPr/>
        </p:nvSpPr>
        <p:spPr>
          <a:xfrm>
            <a:off x="0" y="1681163"/>
            <a:ext cx="60960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배경</a:t>
            </a:r>
            <a:endParaRPr lang="en-KR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75E3AE04-034A-8585-CA05-AD68A0FCC3A7}"/>
              </a:ext>
            </a:extLst>
          </p:cNvPr>
          <p:cNvSpPr txBox="1">
            <a:spLocks/>
          </p:cNvSpPr>
          <p:nvPr/>
        </p:nvSpPr>
        <p:spPr>
          <a:xfrm>
            <a:off x="6096000" y="1681163"/>
            <a:ext cx="6096000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프로젝트 목적</a:t>
            </a:r>
            <a:endParaRPr lang="en-KR" sz="16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83090B-6073-A384-FEE6-B5854BA90A39}"/>
              </a:ext>
            </a:extLst>
          </p:cNvPr>
          <p:cNvGrpSpPr/>
          <p:nvPr/>
        </p:nvGrpSpPr>
        <p:grpSpPr>
          <a:xfrm>
            <a:off x="188433" y="2650374"/>
            <a:ext cx="5719134" cy="3507513"/>
            <a:chOff x="311217" y="2650374"/>
            <a:chExt cx="5719134" cy="350751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17F4107-3987-2036-6EE0-0D851530723B}"/>
                </a:ext>
              </a:extLst>
            </p:cNvPr>
            <p:cNvGrpSpPr/>
            <p:nvPr/>
          </p:nvGrpSpPr>
          <p:grpSpPr>
            <a:xfrm>
              <a:off x="311217" y="2650374"/>
              <a:ext cx="2047129" cy="3276680"/>
              <a:chOff x="311217" y="2650374"/>
              <a:chExt cx="2047129" cy="327668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00F482-F965-1C51-E8F9-1FD162B0D939}"/>
                  </a:ext>
                </a:extLst>
              </p:cNvPr>
              <p:cNvSpPr txBox="1"/>
              <p:nvPr/>
            </p:nvSpPr>
            <p:spPr>
              <a:xfrm>
                <a:off x="311217" y="4434338"/>
                <a:ext cx="2047129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매출로 이어지는 </a:t>
                </a:r>
                <a:br>
                  <a:rPr lang="en-US" altLang="ko-KR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야구경기</a:t>
                </a:r>
                <a:r>
                  <a:rPr lang="ko-KR" altLang="en-US" sz="16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endParaRPr lang="en-US" altLang="ko-KR" sz="16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LG</a:t>
                </a:r>
                <a:r>
                  <a:rPr lang="ko-KR" altLang="en-US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r>
                  <a:rPr lang="ko-KR" altLang="en-US" sz="9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트윈스</a:t>
                </a:r>
                <a:r>
                  <a:rPr lang="en-US" altLang="ko-KR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:</a:t>
                </a:r>
                <a:r>
                  <a:rPr lang="ko-KR" altLang="en-US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10</a:t>
                </a:r>
                <a:r>
                  <a:rPr lang="ko-KR" altLang="en-US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개 구단 중 유일하게</a:t>
                </a:r>
                <a:br>
                  <a:rPr lang="en-US" altLang="ko-KR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구장 입장 수익 </a:t>
                </a:r>
                <a:r>
                  <a:rPr lang="en-US" altLang="ko-KR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200</a:t>
                </a:r>
                <a:r>
                  <a:rPr lang="ko-KR" altLang="en-US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억 원을 달성</a:t>
                </a:r>
                <a:endParaRPr lang="en-US" altLang="ko-KR" sz="9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endParaRPr lang="en-US" altLang="ko-KR" sz="9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KIA </a:t>
                </a:r>
                <a:r>
                  <a:rPr lang="ko-KR" altLang="en-US" sz="9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타이거스</a:t>
                </a:r>
                <a:r>
                  <a:rPr lang="en-US" altLang="ko-KR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:</a:t>
                </a:r>
                <a:r>
                  <a:rPr lang="ko-KR" altLang="en-US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전년 대비 유니폼 등 </a:t>
                </a:r>
                <a:br>
                  <a:rPr lang="en-US" altLang="ko-KR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9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굿즈</a:t>
                </a:r>
                <a:r>
                  <a:rPr lang="ko-KR" altLang="en-US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매출 </a:t>
                </a:r>
                <a:r>
                  <a:rPr lang="en-US" altLang="ko-KR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350%</a:t>
                </a:r>
                <a:r>
                  <a:rPr lang="ko-KR" altLang="en-US" sz="9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증가</a:t>
                </a:r>
                <a:endParaRPr lang="en-US" altLang="ko-KR" sz="9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45BE6DD-02D8-7988-4A33-AE2F852DC3AB}"/>
                  </a:ext>
                </a:extLst>
              </p:cNvPr>
              <p:cNvGrpSpPr/>
              <p:nvPr/>
            </p:nvGrpSpPr>
            <p:grpSpPr>
              <a:xfrm>
                <a:off x="586811" y="2650374"/>
                <a:ext cx="1495942" cy="1557251"/>
                <a:chOff x="1220288" y="2087109"/>
                <a:chExt cx="2661505" cy="2766618"/>
              </a:xfrm>
            </p:grpSpPr>
            <p:pic>
              <p:nvPicPr>
                <p:cNvPr id="40" name="Picture 4" descr="KIA 우승·두산 PS진출 확정 빅매치에 '망곰' 뜬다! 내친김에 ...">
                  <a:extLst>
                    <a:ext uri="{FF2B5EF4-FFF2-40B4-BE49-F238E27FC236}">
                      <a16:creationId xmlns:a16="http://schemas.microsoft.com/office/drawing/2014/main" id="{B1E43237-919D-07E2-8A6A-4C31B5959E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9" b="11215"/>
                <a:stretch/>
              </p:blipFill>
              <p:spPr bwMode="auto">
                <a:xfrm>
                  <a:off x="1220288" y="2087109"/>
                  <a:ext cx="2661505" cy="27666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순서도: 처리 6">
                  <a:extLst>
                    <a:ext uri="{FF2B5EF4-FFF2-40B4-BE49-F238E27FC236}">
                      <a16:creationId xmlns:a16="http://schemas.microsoft.com/office/drawing/2014/main" id="{15BBE9CD-CB2E-481F-3F33-CFA5509CC71C}"/>
                    </a:ext>
                  </a:extLst>
                </p:cNvPr>
                <p:cNvSpPr/>
                <p:nvPr/>
              </p:nvSpPr>
              <p:spPr>
                <a:xfrm>
                  <a:off x="1232989" y="2094944"/>
                  <a:ext cx="2648804" cy="2758783"/>
                </a:xfrm>
                <a:prstGeom prst="flowChartProcess">
                  <a:avLst/>
                </a:prstGeom>
                <a:gradFill>
                  <a:gsLst>
                    <a:gs pos="0">
                      <a:srgbClr val="818630">
                        <a:alpha val="19000"/>
                        <a:lumMod val="46000"/>
                      </a:srgbClr>
                    </a:gs>
                    <a:gs pos="100000">
                      <a:srgbClr val="08172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KBO DIA GOTHIC LIGHT" pitchFamily="2" charset="-127"/>
                      <a:ea typeface="KBO DIA GOTHIC LIGHT" pitchFamily="2" charset="-127"/>
                    </a:rPr>
                    <a:t>시장 논리 존재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1E5E3DC-78E3-16A4-0E64-C74E447FC805}"/>
                </a:ext>
              </a:extLst>
            </p:cNvPr>
            <p:cNvGrpSpPr/>
            <p:nvPr/>
          </p:nvGrpSpPr>
          <p:grpSpPr>
            <a:xfrm>
              <a:off x="2019506" y="2650374"/>
              <a:ext cx="2479491" cy="3507513"/>
              <a:chOff x="1990661" y="2650374"/>
              <a:chExt cx="2479491" cy="350751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D5652A-FE2C-55A3-CA50-F5FB6B927FE7}"/>
                  </a:ext>
                </a:extLst>
              </p:cNvPr>
              <p:cNvSpPr txBox="1"/>
              <p:nvPr/>
            </p:nvSpPr>
            <p:spPr>
              <a:xfrm>
                <a:off x="1990661" y="4434338"/>
                <a:ext cx="2479491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타 스포츠에 비해</a:t>
                </a:r>
                <a:br>
                  <a:rPr lang="en-US" altLang="ko-KR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다양한 기록 존재</a:t>
                </a:r>
                <a:endPara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ex)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KIA </a:t>
                </a:r>
                <a:r>
                  <a:rPr lang="ko-KR" altLang="en-US" sz="10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김도영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-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사이클링 히트 달성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,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    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-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최연소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30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홈런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-30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도루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endPara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  <a:p>
                <a:pPr algn="ctr"/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ex)</a:t>
                </a: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  삼성 강민호</a:t>
                </a:r>
                <a:b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</a:br>
                <a:r>
                  <a:rPr lang="ko-KR" altLang="en-US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최다  경기 출장 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(~</a:t>
                </a:r>
                <a:r>
                  <a:rPr lang="en-US" altLang="ko-KR" sz="1000" dirty="0" err="1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ing</a:t>
                </a:r>
                <a:r>
                  <a:rPr lang="en-US" altLang="ko-KR" sz="1000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)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25B85C-17C4-E80B-B323-004C4ED7476B}"/>
                  </a:ext>
                </a:extLst>
              </p:cNvPr>
              <p:cNvGrpSpPr/>
              <p:nvPr/>
            </p:nvGrpSpPr>
            <p:grpSpPr>
              <a:xfrm>
                <a:off x="2486006" y="2650374"/>
                <a:ext cx="1488803" cy="1572157"/>
                <a:chOff x="4996373" y="1850835"/>
                <a:chExt cx="2635200" cy="2782737"/>
              </a:xfrm>
            </p:grpSpPr>
            <p:pic>
              <p:nvPicPr>
                <p:cNvPr id="43" name="Picture 6" descr="어딜 가도 파격시프트…KBO 기록실은 '비상 근무중' - 스포츠경향">
                  <a:extLst>
                    <a:ext uri="{FF2B5EF4-FFF2-40B4-BE49-F238E27FC236}">
                      <a16:creationId xmlns:a16="http://schemas.microsoft.com/office/drawing/2014/main" id="{74EB257D-424D-E5D4-72F3-011175FA40F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631" r="23794" b="15979"/>
                <a:stretch/>
              </p:blipFill>
              <p:spPr bwMode="auto">
                <a:xfrm>
                  <a:off x="5004306" y="1854521"/>
                  <a:ext cx="2627267" cy="27790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" name="순서도: 처리 20">
                  <a:extLst>
                    <a:ext uri="{FF2B5EF4-FFF2-40B4-BE49-F238E27FC236}">
                      <a16:creationId xmlns:a16="http://schemas.microsoft.com/office/drawing/2014/main" id="{E6C16C7D-1D1C-55AC-1D41-65E04946A891}"/>
                    </a:ext>
                  </a:extLst>
                </p:cNvPr>
                <p:cNvSpPr/>
                <p:nvPr/>
              </p:nvSpPr>
              <p:spPr>
                <a:xfrm>
                  <a:off x="4996373" y="1850835"/>
                  <a:ext cx="2635200" cy="2743200"/>
                </a:xfrm>
                <a:prstGeom prst="flowChartProcess">
                  <a:avLst/>
                </a:prstGeom>
                <a:gradFill>
                  <a:gsLst>
                    <a:gs pos="0">
                      <a:srgbClr val="818630">
                        <a:alpha val="19000"/>
                        <a:lumMod val="46000"/>
                      </a:srgbClr>
                    </a:gs>
                    <a:gs pos="100000">
                      <a:srgbClr val="081721"/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KBO DIA GOTHIC LIGHT" pitchFamily="2" charset="-127"/>
                      <a:ea typeface="KBO DIA GOTHIC LIGHT" pitchFamily="2" charset="-127"/>
                    </a:rPr>
                    <a:t>기록의 스포츠</a:t>
                  </a: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AF7690D-6426-F567-D2D4-F0DE61F4E513}"/>
                </a:ext>
              </a:extLst>
            </p:cNvPr>
            <p:cNvGrpSpPr/>
            <p:nvPr/>
          </p:nvGrpSpPr>
          <p:grpSpPr>
            <a:xfrm>
              <a:off x="4160156" y="2657232"/>
              <a:ext cx="1870195" cy="3133458"/>
              <a:chOff x="4160156" y="2657232"/>
              <a:chExt cx="1870195" cy="313345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E976A3-CFCC-CBBB-CD91-552AC4F05191}"/>
                  </a:ext>
                </a:extLst>
              </p:cNvPr>
              <p:cNvGrpSpPr/>
              <p:nvPr/>
            </p:nvGrpSpPr>
            <p:grpSpPr>
              <a:xfrm>
                <a:off x="4347282" y="2657232"/>
                <a:ext cx="1495942" cy="1565299"/>
                <a:chOff x="8537521" y="1854522"/>
                <a:chExt cx="2655914" cy="2779051"/>
              </a:xfrm>
            </p:grpSpPr>
            <p:pic>
              <p:nvPicPr>
                <p:cNvPr id="38" name="Picture 2" descr="[서울=뉴시스] 김근수 기자 = 6일 오후 서울 송파구 잠실야구장에서 열린 2024 프로야구 준플레이오프 2차전 kt 위즈와 LG 트윈스의 경기에서 관중들이 열띤 응원을 펼치고 있다. 2024.10.06. ks@newsis.com">
                  <a:extLst>
                    <a:ext uri="{FF2B5EF4-FFF2-40B4-BE49-F238E27FC236}">
                      <a16:creationId xmlns:a16="http://schemas.microsoft.com/office/drawing/2014/main" id="{5258CA9F-727A-10DC-0382-2CF1A2CCA0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324" r="17223"/>
                <a:stretch/>
              </p:blipFill>
              <p:spPr bwMode="auto">
                <a:xfrm>
                  <a:off x="8537521" y="1854522"/>
                  <a:ext cx="2655914" cy="27790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순서도: 처리 22">
                  <a:extLst>
                    <a:ext uri="{FF2B5EF4-FFF2-40B4-BE49-F238E27FC236}">
                      <a16:creationId xmlns:a16="http://schemas.microsoft.com/office/drawing/2014/main" id="{ED8200B8-F21E-E62A-5094-6D5C4DC30F78}"/>
                    </a:ext>
                  </a:extLst>
                </p:cNvPr>
                <p:cNvSpPr/>
                <p:nvPr/>
              </p:nvSpPr>
              <p:spPr>
                <a:xfrm>
                  <a:off x="8547393" y="1870642"/>
                  <a:ext cx="2636170" cy="2746810"/>
                </a:xfrm>
                <a:prstGeom prst="flowChartProcess">
                  <a:avLst/>
                </a:prstGeom>
                <a:gradFill>
                  <a:gsLst>
                    <a:gs pos="0">
                      <a:srgbClr val="818630">
                        <a:alpha val="19000"/>
                        <a:lumMod val="46000"/>
                      </a:srgb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ko-KR" altLang="en-US" sz="140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latin typeface="KBO DIA GOTHIC LIGHT" pitchFamily="2" charset="-127"/>
                      <a:ea typeface="KBO DIA GOTHIC LIGHT" pitchFamily="2" charset="-127"/>
                    </a:rPr>
                    <a:t>가장 높은 대중성</a:t>
                  </a:r>
                </a:p>
              </p:txBody>
            </p:sp>
          </p:grp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43988CAE-6DF8-E295-D26B-5C2C31D34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601"/>
              <a:stretch/>
            </p:blipFill>
            <p:spPr>
              <a:xfrm>
                <a:off x="4160156" y="5205915"/>
                <a:ext cx="1870195" cy="58477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ADB06E-2316-CDAE-3E8C-AD2D1BCA36AB}"/>
                  </a:ext>
                </a:extLst>
              </p:cNvPr>
              <p:cNvSpPr txBox="1"/>
              <p:nvPr/>
            </p:nvSpPr>
            <p:spPr>
              <a:xfrm>
                <a:off x="4160156" y="4579741"/>
                <a:ext cx="1870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리그 </a:t>
                </a:r>
                <a:r>
                  <a:rPr lang="en-US" altLang="ko-KR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1</a:t>
                </a:r>
                <a:r>
                  <a:rPr lang="ko-KR" altLang="en-US" dirty="0">
                    <a:ln>
                      <a:solidFill>
                        <a:srgbClr val="F9FAFD">
                          <a:alpha val="0"/>
                        </a:srgb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천만 관중</a:t>
                </a:r>
                <a:endPara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DEA03-BD6D-9F24-E1E6-C067A4F926F1}"/>
              </a:ext>
            </a:extLst>
          </p:cNvPr>
          <p:cNvGrpSpPr/>
          <p:nvPr/>
        </p:nvGrpSpPr>
        <p:grpSpPr>
          <a:xfrm>
            <a:off x="6974521" y="2665689"/>
            <a:ext cx="4401985" cy="584775"/>
            <a:chOff x="6680939" y="2650374"/>
            <a:chExt cx="4401985" cy="584775"/>
          </a:xfrm>
        </p:grpSpPr>
        <p:pic>
          <p:nvPicPr>
            <p:cNvPr id="13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79E74429-3962-ACE8-E3E0-D4E5E9CDD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0939" y="2666548"/>
              <a:ext cx="552429" cy="5524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79BBDF-37F9-392C-F582-061B7E3CE5A9}"/>
                </a:ext>
              </a:extLst>
            </p:cNvPr>
            <p:cNvSpPr txBox="1"/>
            <p:nvPr/>
          </p:nvSpPr>
          <p:spPr>
            <a:xfrm>
              <a:off x="7363636" y="2650374"/>
              <a:ext cx="3719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성과 대비 과대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과소평가된 사례 분석을 통해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sz="16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시장의 비효율성 진단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A34015-D750-14E8-F149-E32135289431}"/>
              </a:ext>
            </a:extLst>
          </p:cNvPr>
          <p:cNvGrpSpPr/>
          <p:nvPr/>
        </p:nvGrpSpPr>
        <p:grpSpPr>
          <a:xfrm>
            <a:off x="6974521" y="3849563"/>
            <a:ext cx="4384351" cy="584775"/>
            <a:chOff x="6273166" y="4167235"/>
            <a:chExt cx="4384351" cy="584775"/>
          </a:xfrm>
        </p:grpSpPr>
        <p:pic>
          <p:nvPicPr>
            <p:cNvPr id="17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74F06B33-B0B4-BFC2-C928-25B5E72A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166" y="4183409"/>
              <a:ext cx="552429" cy="55242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85A528-4B0E-9356-ED5E-D21C6FF570AE}"/>
                </a:ext>
              </a:extLst>
            </p:cNvPr>
            <p:cNvSpPr txBox="1"/>
            <p:nvPr/>
          </p:nvSpPr>
          <p:spPr>
            <a:xfrm>
              <a:off x="6955863" y="4167235"/>
              <a:ext cx="37016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리그 전체의 자원 배분 효율성을 높이기 위한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데이터 기반 의사결정 도출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19CDEB-F7D2-692C-C181-2D9FF8CB6FDB}"/>
              </a:ext>
            </a:extLst>
          </p:cNvPr>
          <p:cNvGrpSpPr/>
          <p:nvPr/>
        </p:nvGrpSpPr>
        <p:grpSpPr>
          <a:xfrm>
            <a:off x="6974521" y="5033437"/>
            <a:ext cx="4461296" cy="584775"/>
            <a:chOff x="6273166" y="5700270"/>
            <a:chExt cx="4461296" cy="584775"/>
          </a:xfrm>
        </p:grpSpPr>
        <p:pic>
          <p:nvPicPr>
            <p:cNvPr id="21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58896C14-1364-6E03-398B-66413EF5F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166" y="5716444"/>
              <a:ext cx="552429" cy="55242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AB57D9-F46C-C58C-BE1C-440A7BDD1C9F}"/>
                </a:ext>
              </a:extLst>
            </p:cNvPr>
            <p:cNvSpPr txBox="1"/>
            <p:nvPr/>
          </p:nvSpPr>
          <p:spPr>
            <a:xfrm>
              <a:off x="6955863" y="5700270"/>
              <a:ext cx="37785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직전 시즌 성과를 기반으로 </a:t>
              </a:r>
              <a:b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해당 선수의 시장 가치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(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계약금</a:t>
              </a:r>
              <a:r>
                <a:rPr lang="en-US" altLang="ko-KR" sz="1600" dirty="0">
                  <a:latin typeface="KBO DIA GOTHIC LIGHT" pitchFamily="2" charset="-127"/>
                  <a:ea typeface="KBO DIA GOTHIC LIGHT" pitchFamily="2" charset="-127"/>
                </a:rPr>
                <a:t>)</a:t>
              </a:r>
              <a:r>
                <a:rPr lang="ko-KR" altLang="en-US" sz="1600" dirty="0">
                  <a:latin typeface="KBO DIA GOTHIC LIGHT" pitchFamily="2" charset="-127"/>
                  <a:ea typeface="KBO DIA GOTHIC LIGHT" pitchFamily="2" charset="-127"/>
                </a:rPr>
                <a:t> 예측 모델 개발</a:t>
              </a:r>
              <a:endParaRPr lang="en-KR" sz="16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pic>
        <p:nvPicPr>
          <p:cNvPr id="10" name="그림 9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D43CA50-E8F5-4BD9-B034-E74894FBF49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7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1B545-E6F2-A854-BB43-FADD9FF07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556501B-EC60-98B9-C787-99BB3452BE72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7966D-25F5-62EA-AC7D-652ECDE9EEA2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4AA0A1-CF30-7754-7D4E-D349D63C5EB9}"/>
              </a:ext>
            </a:extLst>
          </p:cNvPr>
          <p:cNvGrpSpPr/>
          <p:nvPr/>
        </p:nvGrpSpPr>
        <p:grpSpPr>
          <a:xfrm>
            <a:off x="1286201" y="5842282"/>
            <a:ext cx="3552222" cy="646332"/>
            <a:chOff x="3986854" y="5196323"/>
            <a:chExt cx="3552222" cy="646332"/>
          </a:xfrm>
        </p:grpSpPr>
        <p:pic>
          <p:nvPicPr>
            <p:cNvPr id="1028" name="Picture 4" descr="Primary Identity, Symbol, Logotype">
              <a:extLst>
                <a:ext uri="{FF2B5EF4-FFF2-40B4-BE49-F238E27FC236}">
                  <a16:creationId xmlns:a16="http://schemas.microsoft.com/office/drawing/2014/main" id="{4E34B4C8-21B8-673C-49D6-51C091C437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3" t="6425" r="23306" b="66013"/>
            <a:stretch/>
          </p:blipFill>
          <p:spPr bwMode="auto">
            <a:xfrm>
              <a:off x="3986854" y="5196323"/>
              <a:ext cx="714670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BAF3C8-9E02-1171-30C4-F24FB2F2784A}"/>
                </a:ext>
              </a:extLst>
            </p:cNvPr>
            <p:cNvSpPr txBox="1"/>
            <p:nvPr/>
          </p:nvSpPr>
          <p:spPr>
            <a:xfrm>
              <a:off x="4690219" y="5196324"/>
              <a:ext cx="2848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7750" indent="-177750" algn="l">
                <a:buFont typeface="Wingdings" pitchFamily="2" charset="2"/>
                <a:buChar char="§"/>
              </a:pPr>
              <a:r>
                <a:rPr lang="en-KR" sz="1200" dirty="0">
                  <a:latin typeface="KBO DIA GOTHIC LIGHT" pitchFamily="2" charset="-127"/>
                  <a:ea typeface="KBO DIA GOTHIC LIGHT" pitchFamily="2" charset="-127"/>
                </a:rPr>
                <a:t>KBO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기록실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선수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,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팀 통계</a:t>
              </a:r>
              <a:endParaRPr lang="en-US" altLang="ko-KR" sz="1200" dirty="0">
                <a:latin typeface="KBO DIA GOTHIC LIGHT" pitchFamily="2" charset="-127"/>
                <a:ea typeface="KBO DIA GOTHIC LIGHT" pitchFamily="2" charset="-127"/>
              </a:endParaRPr>
            </a:p>
            <a:p>
              <a:pPr marL="177750" indent="-177750" algn="l">
                <a:buFont typeface="Wingdings" pitchFamily="2" charset="2"/>
                <a:buChar char="§"/>
              </a:pPr>
              <a:r>
                <a:rPr lang="en-KR" altLang="ko-KR" sz="1200" dirty="0">
                  <a:latin typeface="KBO DIA GOTHIC LIGHT" pitchFamily="2" charset="-127"/>
                  <a:ea typeface="KBO DIA GOTHIC LIGHT" pitchFamily="2" charset="-127"/>
                </a:rPr>
                <a:t>KBO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공식 보도자료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자격</a:t>
              </a:r>
              <a: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승인 선수 명단 및 계약 체결 현황</a:t>
              </a:r>
              <a:endParaRPr lang="en-US" altLang="ko-KR" sz="12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5AEC7-0F53-6172-5126-3512C40615E4}"/>
              </a:ext>
            </a:extLst>
          </p:cNvPr>
          <p:cNvGrpSpPr/>
          <p:nvPr/>
        </p:nvGrpSpPr>
        <p:grpSpPr>
          <a:xfrm>
            <a:off x="5074194" y="5916275"/>
            <a:ext cx="4403406" cy="496916"/>
            <a:chOff x="3384444" y="6060148"/>
            <a:chExt cx="4403406" cy="4969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7B1E50-A439-BD8C-F789-EA03C27D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190" b="33266"/>
            <a:stretch/>
          </p:blipFill>
          <p:spPr>
            <a:xfrm>
              <a:off x="3384444" y="6060148"/>
              <a:ext cx="1338729" cy="48921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2CAC89-9FBA-1C75-709A-06DBD1E0CE2E}"/>
                </a:ext>
              </a:extLst>
            </p:cNvPr>
            <p:cNvSpPr txBox="1"/>
            <p:nvPr/>
          </p:nvSpPr>
          <p:spPr>
            <a:xfrm>
              <a:off x="4794723" y="6095399"/>
              <a:ext cx="2993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선수와 팀 관련 </a:t>
              </a:r>
              <a:r>
                <a:rPr lang="ko-KR" altLang="en-US" sz="1200" dirty="0" err="1">
                  <a:latin typeface="KBO DIA GOTHIC LIGHT" pitchFamily="2" charset="-127"/>
                  <a:ea typeface="KBO DIA GOTHIC LIGHT" pitchFamily="2" charset="-127"/>
                </a:rPr>
                <a:t>세이버메트릭스</a:t>
              </a:r>
              <a:r>
                <a:rPr lang="en-US" altLang="ko-KR" sz="1050" i="1" dirty="0">
                  <a:latin typeface="KBO DIA GOTHIC LIGHT" pitchFamily="2" charset="-127"/>
                  <a:ea typeface="KBO DIA GOTHIC LIGHT" pitchFamily="2" charset="-127"/>
                </a:rPr>
                <a:t>(Appendix </a:t>
              </a:r>
              <a:r>
                <a:rPr lang="ko-KR" altLang="en-US" sz="1050" i="1" dirty="0">
                  <a:latin typeface="KBO DIA GOTHIC LIGHT" pitchFamily="2" charset="-127"/>
                  <a:ea typeface="KBO DIA GOTHIC LIGHT" pitchFamily="2" charset="-127"/>
                </a:rPr>
                <a:t>참고</a:t>
              </a:r>
              <a:r>
                <a:rPr lang="en-US" altLang="ko-KR" sz="1050" i="1" dirty="0">
                  <a:latin typeface="KBO DIA GOTHIC LIGHT" pitchFamily="2" charset="-127"/>
                  <a:ea typeface="KBO DIA GOTHIC LIGHT" pitchFamily="2" charset="-127"/>
                </a:rPr>
                <a:t>)</a:t>
              </a: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12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200" dirty="0">
                  <a:latin typeface="KBO DIA GOTHIC LIGHT" pitchFamily="2" charset="-127"/>
                  <a:ea typeface="KBO DIA GOTHIC LIGHT" pitchFamily="2" charset="-127"/>
                </a:rPr>
                <a:t>수집 가능한 사설 사이트</a:t>
              </a:r>
              <a:endParaRPr lang="en-US" altLang="ko-KR" sz="1200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5DA957F-224A-34B1-8923-332572E8FAE9}"/>
              </a:ext>
            </a:extLst>
          </p:cNvPr>
          <p:cNvSpPr txBox="1"/>
          <p:nvPr/>
        </p:nvSpPr>
        <p:spPr>
          <a:xfrm>
            <a:off x="910789" y="1382874"/>
            <a:ext cx="9478851" cy="446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방식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KBO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와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STATIZ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에서의 웹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크롤링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시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IP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차단이라는 제약이 있어 </a:t>
            </a: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엑셀을 통한 수동 데이터 클렌징 진행</a:t>
            </a:r>
            <a:endParaRPr lang="en-US" altLang="ko-KR" sz="14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데이터 추가 수집 이유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대상 기간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필터링의 한계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필요한 데이터의 부재</a:t>
            </a: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endParaRPr lang="en-KR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1400" dirty="0"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연도를 기준으로 직전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4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+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 이후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1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=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 총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5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 선수 기록 수집</a:t>
            </a: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 기록을 볼 때에는 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기본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+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가치 탭을 이용</a:t>
            </a:r>
            <a:endParaRPr lang="en-US" altLang="ko-KR" sz="1400" dirty="0">
              <a:latin typeface="KBO DIA GOTHIC MEDIUM" pitchFamily="2" charset="-127"/>
              <a:ea typeface="KBO DIA GOTHIC MEDIUM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지나친 데이터 수집을 방지하고자 함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공격 못지않게 수비 데이터의 중요성 강조</a:t>
            </a:r>
            <a:b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타 탭과 달리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가치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탭에만 수비 관련 지표들이 존재함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2013</a:t>
            </a:r>
            <a:r>
              <a:rPr lang="ko-KR" altLang="en-US" sz="1400" dirty="0">
                <a:latin typeface="KBO DIA GOTHIC MEDIUM" pitchFamily="2" charset="-127"/>
                <a:ea typeface="KBO DIA GOTHIC MEDIUM" pitchFamily="2" charset="-127"/>
              </a:rPr>
              <a:t>년부터 </a:t>
            </a:r>
            <a:r>
              <a:rPr lang="en-US" altLang="ko-KR" sz="1400" dirty="0">
                <a:latin typeface="KBO DIA GOTHIC MEDIUM" pitchFamily="2" charset="-127"/>
                <a:ea typeface="KBO DIA GOTHIC MEDIUM" pitchFamily="2" charset="-127"/>
              </a:rPr>
              <a:t>2024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년까지의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 데이터를 수집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2013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10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팀 체제로 바뀐 이후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2021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 등급제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보상 제도 도입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4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이전 선수들의 경우 금액을 고려하여 </a:t>
            </a:r>
            <a:r>
              <a:rPr lang="en-US" altLang="ko-KR" sz="14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A</a:t>
            </a:r>
            <a:r>
              <a:rPr lang="ko-KR" altLang="en-US" sz="14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등급으로 처리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634950" lvl="1" indent="-177750">
              <a:lnSpc>
                <a:spcPct val="120000"/>
              </a:lnSpc>
              <a:buFont typeface="Wingdings" pitchFamily="2" charset="2"/>
              <a:buChar char="§"/>
            </a:pP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출처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2791-3BE6-621C-50A5-BF56054B22D0}"/>
              </a:ext>
            </a:extLst>
          </p:cNvPr>
          <p:cNvSpPr txBox="1"/>
          <p:nvPr/>
        </p:nvSpPr>
        <p:spPr>
          <a:xfrm>
            <a:off x="463241" y="635200"/>
            <a:ext cx="89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데이터 수집 방법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89AE23-51A8-53F8-97E1-AE3CFEBB8DC9}"/>
              </a:ext>
            </a:extLst>
          </p:cNvPr>
          <p:cNvGrpSpPr/>
          <p:nvPr/>
        </p:nvGrpSpPr>
        <p:grpSpPr>
          <a:xfrm>
            <a:off x="6320634" y="3212864"/>
            <a:ext cx="5527378" cy="1296360"/>
            <a:chOff x="6007125" y="2676877"/>
            <a:chExt cx="5527378" cy="12963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247D8A7-B74D-44A8-833F-A53DA29A7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4"/>
            <a:stretch/>
          </p:blipFill>
          <p:spPr>
            <a:xfrm>
              <a:off x="6033251" y="3243764"/>
              <a:ext cx="5434149" cy="4981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A00656-DE7A-906B-71B4-990CE43B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008" r="69916" b="-9174"/>
            <a:stretch/>
          </p:blipFill>
          <p:spPr>
            <a:xfrm>
              <a:off x="7402675" y="2687719"/>
              <a:ext cx="2338251" cy="5986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F74778-BBED-A6A8-4CF2-2B0CA99C0AA4}"/>
                </a:ext>
              </a:extLst>
            </p:cNvPr>
            <p:cNvSpPr txBox="1"/>
            <p:nvPr/>
          </p:nvSpPr>
          <p:spPr>
            <a:xfrm>
              <a:off x="8206396" y="371162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 i="1" dirty="0">
                  <a:latin typeface="KBO DIA GOTHIC LIGHT" pitchFamily="2" charset="-127"/>
                  <a:ea typeface="KBO DIA GOTHIC LIGHT" pitchFamily="2" charset="-127"/>
                </a:rPr>
                <a:t>가치 탭 지표 예시</a:t>
              </a:r>
              <a:endParaRPr lang="en-KR" sz="1100" i="1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2F1B444-BD32-7723-131E-2946A117265B}"/>
                </a:ext>
              </a:extLst>
            </p:cNvPr>
            <p:cNvSpPr/>
            <p:nvPr/>
          </p:nvSpPr>
          <p:spPr>
            <a:xfrm>
              <a:off x="6007125" y="2676877"/>
              <a:ext cx="5527378" cy="1034749"/>
            </a:xfrm>
            <a:prstGeom prst="roundRect">
              <a:avLst/>
            </a:prstGeom>
            <a:noFill/>
            <a:ln>
              <a:solidFill>
                <a:srgbClr val="81863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KR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826BD2-BAD8-B784-9AEB-0A7062C61AA4}"/>
              </a:ext>
            </a:extLst>
          </p:cNvPr>
          <p:cNvCxnSpPr>
            <a:cxnSpLocks/>
          </p:cNvCxnSpPr>
          <p:nvPr/>
        </p:nvCxnSpPr>
        <p:spPr>
          <a:xfrm>
            <a:off x="4838423" y="3342239"/>
            <a:ext cx="1431412" cy="0"/>
          </a:xfrm>
          <a:prstGeom prst="straightConnector1">
            <a:avLst/>
          </a:prstGeom>
          <a:ln>
            <a:solidFill>
              <a:srgbClr val="8186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8618C81-A8A0-0710-5016-6135E8D417C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8A676-6947-7391-21FE-9F335C5DC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7E9C1-FB50-D130-ADD3-BDC99904345E}"/>
              </a:ext>
            </a:extLst>
          </p:cNvPr>
          <p:cNvSpPr txBox="1"/>
          <p:nvPr/>
        </p:nvSpPr>
        <p:spPr>
          <a:xfrm>
            <a:off x="463240" y="635200"/>
            <a:ext cx="710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공통 </a:t>
            </a:r>
            <a:r>
              <a:rPr lang="ko-KR" altLang="en-US" sz="3200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전처리</a:t>
            </a:r>
            <a:r>
              <a:rPr lang="en-US" altLang="ko-KR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(EDA) </a:t>
            </a:r>
            <a:r>
              <a:rPr lang="ko-KR" altLang="en-US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과정</a:t>
            </a:r>
            <a:endParaRPr lang="ko-KR" altLang="en-US" sz="2800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ED8A4-FA2B-46ED-8EF2-3A5180A0019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2DDF2-AA6A-DFAD-7EA2-3F68AA5E5CDB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(EDA)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과정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279B4B-DD3D-C0AF-234A-DB23E9E8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09697"/>
            <a:ext cx="6095999" cy="823912"/>
          </a:xfrm>
        </p:spPr>
        <p:txBody>
          <a:bodyPr anchor="ctr"/>
          <a:lstStyle/>
          <a:p>
            <a:pPr algn="ctr"/>
            <a:r>
              <a:rPr lang="ko-KR" altLang="en-US" b="0" u="sng" dirty="0" err="1"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b="0" u="sng" dirty="0">
                <a:latin typeface="KBO DIA GOTHIC MEDIUM" pitchFamily="2" charset="-127"/>
                <a:ea typeface="KBO DIA GOTHIC MEDIUM" pitchFamily="2" charset="-127"/>
              </a:rPr>
              <a:t> 처리</a:t>
            </a:r>
            <a:endParaRPr lang="en-KR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8652E0-A1EB-C3FC-957A-E9795BB2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014" y="5481890"/>
            <a:ext cx="5677071" cy="12834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제거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O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군 복무는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선수 개인이 제어할 수 있는 영역이 아니라 판단</a:t>
            </a: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endParaRPr lang="en-US" altLang="ko-KR" sz="14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누락의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경우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KBO/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스태티즈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자체의 누락 → 대안 존재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X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제거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X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: 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부상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/1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군 미등록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은 선수의 역량으로 판단</a:t>
            </a: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00859B-0C78-4075-6003-B464B3B0A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09697"/>
            <a:ext cx="6095998" cy="823912"/>
          </a:xfrm>
        </p:spPr>
        <p:txBody>
          <a:bodyPr anchor="ctr"/>
          <a:lstStyle/>
          <a:p>
            <a:pPr algn="ctr"/>
            <a:r>
              <a:rPr lang="ko-KR" altLang="en-US" b="0" u="sng" dirty="0">
                <a:latin typeface="KBO DIA GOTHIC MEDIUM" pitchFamily="2" charset="-127"/>
                <a:ea typeface="KBO DIA GOTHIC MEDIUM" pitchFamily="2" charset="-127"/>
              </a:rPr>
              <a:t>이상치 판단</a:t>
            </a:r>
            <a:endParaRPr lang="en-KR" sz="1600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A6C785B-664E-F4A1-F7A6-B142D139DC6D}"/>
              </a:ext>
            </a:extLst>
          </p:cNvPr>
          <p:cNvSpPr txBox="1">
            <a:spLocks/>
          </p:cNvSpPr>
          <p:nvPr/>
        </p:nvSpPr>
        <p:spPr>
          <a:xfrm>
            <a:off x="6475458" y="2419346"/>
            <a:ext cx="5157787" cy="201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Q3+1.5IQR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을 크게 초과하는 이상치 존재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투수의 세이브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타자의 홈런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이외 지표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이는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그 선수의 역량이 좋아서 생겨난 결과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로 추정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비합리적인 이상치로 보기 어렵다고 판단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이상치 제거하지 않았음</a:t>
            </a: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F39D47-E24D-12AD-C3E0-1835246E4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96535"/>
              </p:ext>
            </p:extLst>
          </p:nvPr>
        </p:nvGraphicFramePr>
        <p:xfrm>
          <a:off x="670718" y="2282395"/>
          <a:ext cx="5157788" cy="2932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749">
                  <a:extLst>
                    <a:ext uri="{9D8B030D-6E8A-4147-A177-3AD203B41FA5}">
                      <a16:colId xmlns:a16="http://schemas.microsoft.com/office/drawing/2014/main" val="140999585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559349868"/>
                    </a:ext>
                  </a:extLst>
                </a:gridCol>
                <a:gridCol w="1541859">
                  <a:extLst>
                    <a:ext uri="{9D8B030D-6E8A-4147-A177-3AD203B41FA5}">
                      <a16:colId xmlns:a16="http://schemas.microsoft.com/office/drawing/2014/main" val="2486155929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646615287"/>
                    </a:ext>
                  </a:extLst>
                </a:gridCol>
              </a:tblGrid>
              <a:tr h="391633">
                <a:tc>
                  <a:txBody>
                    <a:bodyPr/>
                    <a:lstStyle/>
                    <a:p>
                      <a:pPr algn="ctr"/>
                      <a:endParaRPr lang="en-KR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dirty="0" err="1">
                          <a:latin typeface="KBO DIA GOTHIC MEDIUM" pitchFamily="2" charset="-127"/>
                          <a:ea typeface="KBO DIA GOTHIC MEDIUM" pitchFamily="2" charset="-127"/>
                        </a:rPr>
                        <a:t>결측치</a:t>
                      </a:r>
                      <a:r>
                        <a:rPr lang="ko-KR" altLang="en-US" sz="16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 수</a:t>
                      </a:r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항목</a:t>
                      </a:r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비고</a:t>
                      </a:r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130276"/>
                  </a:ext>
                </a:extLst>
              </a:tr>
              <a:tr h="391633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5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투수 데이터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15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경기 수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,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 승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/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패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-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65431"/>
                  </a:ext>
                </a:extLst>
              </a:tr>
              <a:tr h="391633">
                <a:tc vMerge="1">
                  <a:txBody>
                    <a:bodyPr/>
                    <a:lstStyle/>
                    <a:p>
                      <a:pPr algn="ctr"/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19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이닝 수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군 복무</a:t>
                      </a:r>
                      <a:endParaRPr lang="en-US" altLang="ko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시즌아웃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(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부상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군 미등록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324575"/>
                  </a:ext>
                </a:extLst>
              </a:tr>
              <a:tr h="391633">
                <a:tc vMerge="1">
                  <a:txBody>
                    <a:bodyPr/>
                    <a:lstStyle/>
                    <a:p>
                      <a:pPr algn="ctr"/>
                      <a:endParaRPr lang="en-KR" sz="16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68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</a:t>
                      </a:r>
                      <a:r>
                        <a:rPr lang="ko-KR" altLang="en-US" sz="1300" b="0" i="0" dirty="0" err="1">
                          <a:latin typeface="KBO DIA GOTHIC LIGHT" pitchFamily="2" charset="-127"/>
                          <a:ea typeface="KBO DIA GOTHIC LIGHT" pitchFamily="2" charset="-127"/>
                        </a:rPr>
                        <a:t>루타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+3</a:t>
                      </a:r>
                      <a:r>
                        <a:rPr lang="ko-KR" altLang="en-US" sz="1300" b="0" i="0" dirty="0" err="1">
                          <a:latin typeface="KBO DIA GOTHIC LIGHT" pitchFamily="2" charset="-127"/>
                          <a:ea typeface="KBO DIA GOTHIC LIGHT" pitchFamily="2" charset="-127"/>
                        </a:rPr>
                        <a:t>루타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2012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년 이전 </a:t>
                      </a:r>
                      <a:b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데이터 누락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705419"/>
                  </a:ext>
                </a:extLst>
              </a:tr>
              <a:tr h="3916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야수 데이터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14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안타</a:t>
                      </a:r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,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 홈런 등 모든 지표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군 복무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6351"/>
                  </a:ext>
                </a:extLst>
              </a:tr>
              <a:tr h="3916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연봉 데이터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29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개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연봉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2012</a:t>
                      </a: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년 이전 </a:t>
                      </a:r>
                      <a:br>
                        <a:rPr lang="en-US" altLang="ko-KR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ko-KR" altLang="en-US" sz="1300" b="0" i="0" dirty="0">
                          <a:latin typeface="KBO DIA GOTHIC LIGHT" pitchFamily="2" charset="-127"/>
                          <a:ea typeface="KBO DIA GOTHIC LIGHT" pitchFamily="2" charset="-127"/>
                        </a:rPr>
                        <a:t>데이터 누락</a:t>
                      </a:r>
                      <a:endParaRPr lang="en-KR" sz="1300" b="0" i="0" dirty="0"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11239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255D01-5369-AC21-ADB8-2A5165EB6C2C}"/>
              </a:ext>
            </a:extLst>
          </p:cNvPr>
          <p:cNvSpPr/>
          <p:nvPr/>
        </p:nvSpPr>
        <p:spPr>
          <a:xfrm>
            <a:off x="6475458" y="4804387"/>
            <a:ext cx="4912658" cy="1463005"/>
          </a:xfrm>
          <a:prstGeom prst="roundRect">
            <a:avLst/>
          </a:prstGeom>
          <a:noFill/>
          <a:ln w="19050">
            <a:solidFill>
              <a:srgbClr val="8186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1439E-ECC0-2645-401E-71BA80DFBFAA}"/>
              </a:ext>
            </a:extLst>
          </p:cNvPr>
          <p:cNvSpPr txBox="1"/>
          <p:nvPr/>
        </p:nvSpPr>
        <p:spPr>
          <a:xfrm>
            <a:off x="8176938" y="4619721"/>
            <a:ext cx="1651414" cy="369332"/>
          </a:xfrm>
          <a:prstGeom prst="rect">
            <a:avLst/>
          </a:prstGeom>
          <a:solidFill>
            <a:srgbClr val="F9FAFD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최종 데이터셋</a:t>
            </a:r>
            <a:endParaRPr lang="en-KR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A6BD5-9FA3-F446-12CE-FCBD46D3B649}"/>
              </a:ext>
            </a:extLst>
          </p:cNvPr>
          <p:cNvSpPr txBox="1"/>
          <p:nvPr/>
        </p:nvSpPr>
        <p:spPr>
          <a:xfrm>
            <a:off x="6678751" y="4992091"/>
            <a:ext cx="42883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기준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2012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 이후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군 등록 기준  </a:t>
            </a:r>
          </a:p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분석 단위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시즌 단위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선수별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집계  </a:t>
            </a:r>
          </a:p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데이터 출처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KBO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및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STATIZ</a:t>
            </a:r>
          </a:p>
          <a:p>
            <a:pPr algn="l"/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※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결측치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군 복무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or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원 데이터 누락일 경우 제거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</a:p>
          <a:p>
            <a:pPr algn="l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이상치 제거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X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endParaRPr lang="en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3" name="그림 1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48200F-9BA2-EF38-CC16-B5DC6551F1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A7902-856B-9C72-A941-04FB5053F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18E74D-DB4C-FB99-584E-88075757D07B}"/>
              </a:ext>
            </a:extLst>
          </p:cNvPr>
          <p:cNvSpPr txBox="1"/>
          <p:nvPr/>
        </p:nvSpPr>
        <p:spPr>
          <a:xfrm>
            <a:off x="2460207" y="4940715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요약 및 정리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분석을 통한 제언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96375-C251-51EC-8C8B-91FB8BD0AC08}"/>
              </a:ext>
            </a:extLst>
          </p:cNvPr>
          <p:cNvSpPr txBox="1"/>
          <p:nvPr/>
        </p:nvSpPr>
        <p:spPr>
          <a:xfrm>
            <a:off x="2254820" y="1909091"/>
            <a:ext cx="6776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4C832-284C-A1B6-86DB-86304EFD9A5B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A9EC6C-2F69-BB32-B9A5-BB702BDD75BA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0E6C1AE-AC04-D767-4B37-D4B432FCC56D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2C375-6850-9F79-3455-8049D9A350A4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A7830-7561-304F-5461-B2B7262A23BA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11F33-FA44-4268-8BE1-741C3DF818C7}"/>
              </a:ext>
            </a:extLst>
          </p:cNvPr>
          <p:cNvSpPr txBox="1"/>
          <p:nvPr/>
        </p:nvSpPr>
        <p:spPr>
          <a:xfrm>
            <a:off x="2482323" y="2713701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및 예측 모델링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CAC8C251-DC90-EB4E-E64F-23EC1BFC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019032-DFD5-C466-69D7-F296DA71DA2F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7507C-5168-AE3E-C3A2-4403ACC2AB63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결론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D161D-B697-83F7-2884-D925203A3745}"/>
              </a:ext>
            </a:extLst>
          </p:cNvPr>
          <p:cNvSpPr/>
          <p:nvPr/>
        </p:nvSpPr>
        <p:spPr>
          <a:xfrm>
            <a:off x="51478" y="846075"/>
            <a:ext cx="7121114" cy="1857528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EE6051-3AC5-2A01-44A6-EF89AEEAF9E9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7F2820-B35E-B3BE-CA5C-DDECA3B98FE3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4C069-D404-E74F-6358-C61C8123E857}"/>
              </a:ext>
            </a:extLst>
          </p:cNvPr>
          <p:cNvSpPr/>
          <p:nvPr/>
        </p:nvSpPr>
        <p:spPr>
          <a:xfrm rot="18669513">
            <a:off x="978165" y="1693321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279DF-1561-DDBE-6009-3A6A7661AB64}"/>
              </a:ext>
            </a:extLst>
          </p:cNvPr>
          <p:cNvSpPr/>
          <p:nvPr/>
        </p:nvSpPr>
        <p:spPr>
          <a:xfrm>
            <a:off x="227053" y="3881857"/>
            <a:ext cx="7121114" cy="1857528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13077D2-6340-6C1B-7E34-8AFEBDC17C82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4329A85-0DA4-CE07-CF23-1C515BF38A9B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4252CF-FA60-5F01-8143-E1E0C26D838F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" name="직사각형 38">
            <a:extLst>
              <a:ext uri="{FF2B5EF4-FFF2-40B4-BE49-F238E27FC236}">
                <a16:creationId xmlns:a16="http://schemas.microsoft.com/office/drawing/2014/main" id="{4F3974CB-9615-F210-A1DD-F96DA818ED44}"/>
              </a:ext>
            </a:extLst>
          </p:cNvPr>
          <p:cNvSpPr/>
          <p:nvPr/>
        </p:nvSpPr>
        <p:spPr>
          <a:xfrm rot="18605975">
            <a:off x="2049946" y="2977734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732E1-83EE-9281-6585-37F1D13807D6}"/>
              </a:ext>
            </a:extLst>
          </p:cNvPr>
          <p:cNvSpPr txBox="1"/>
          <p:nvPr/>
        </p:nvSpPr>
        <p:spPr>
          <a:xfrm>
            <a:off x="2719033" y="3226084"/>
            <a:ext cx="6776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통계적 가설 검증 및 시각화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이적여부 및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 예측 모델 소개</a:t>
            </a:r>
          </a:p>
        </p:txBody>
      </p:sp>
      <p:pic>
        <p:nvPicPr>
          <p:cNvPr id="6" name="그림 5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B1A9FD-3A0C-9742-241D-553B08A331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6DF9D-1AE4-8DA1-152C-B1429453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5AF215-5DD3-4831-FD9E-8F3153D9470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08BBB-3095-8E46-5A3A-293696EC1247}"/>
              </a:ext>
            </a:extLst>
          </p:cNvPr>
          <p:cNvSpPr txBox="1"/>
          <p:nvPr/>
        </p:nvSpPr>
        <p:spPr>
          <a:xfrm>
            <a:off x="8301039" y="50093"/>
            <a:ext cx="36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1-1)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경기 내 성적에 따른 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B943A-73E2-41A5-FC9D-C26E6CB3B331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WAR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에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따라서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계약금이 달라질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CAD-5E2F-A617-3029-E7EF17971BD3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직전 시즌의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WAR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&gt;=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5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인 경우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,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계약금은 급격히 증가한다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FBD6B9EA-90C7-84D6-FA15-0BAEC14B69D7}"/>
              </a:ext>
            </a:extLst>
          </p:cNvPr>
          <p:cNvSpPr txBox="1">
            <a:spLocks/>
          </p:cNvSpPr>
          <p:nvPr/>
        </p:nvSpPr>
        <p:spPr>
          <a:xfrm>
            <a:off x="6019800" y="2129533"/>
            <a:ext cx="6172200" cy="4109159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분석 배경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야구계에서 선수 종합 가치를 나타내는 가장 포괄적인 지표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&gt;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5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인 경우 스타 선수로 취급 받음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분석 결과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0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가설 채택</a:t>
            </a:r>
            <a:endParaRPr lang="en-US" altLang="ko-KR" sz="20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 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검정 결과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T-</a:t>
            </a:r>
            <a:r>
              <a:rPr lang="ko-KR" altLang="en-US" sz="15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500" dirty="0">
                <a:latin typeface="KBO DIA GOTHIC LIGHT" pitchFamily="2" charset="-127"/>
                <a:ea typeface="KBO DIA GOTHIC LIGHT" pitchFamily="2" charset="-127"/>
              </a:rPr>
              <a:t> = 5.3111 / P-value = 0.0000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실질적으로 금액 격차가 높아지는 구간은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WAR&gt;3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평균 계약금이 약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배 이상 차이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나기 시작하는 구간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오히려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&gt;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7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인 경우 통계적으로 유의미하지 않음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그 정도의 선수가 적어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표본 수가 부족할 것으로 추정</a:t>
            </a:r>
            <a:endParaRPr lang="en-US" altLang="ko-KR" sz="16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8D8A6-3CB9-7AEA-AF4D-9191927A2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9" y="2403206"/>
            <a:ext cx="5731927" cy="3561815"/>
          </a:xfrm>
          <a:prstGeom prst="rect">
            <a:avLst/>
          </a:prstGeom>
        </p:spPr>
      </p:pic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0EC98C-AEA7-FA1E-5105-D8C6318326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1A72C-D136-CAC8-0585-AED0C310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94543C-3970-C561-1138-F1886FB81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4" y="2112116"/>
            <a:ext cx="5807572" cy="421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1E3ED-83E9-BC91-9480-1AE5B72ECC88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5756-37A3-A313-41B9-7A2DEE4B235D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1-2)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7C25-512F-42B8-6E01-08C115B81DEE}"/>
              </a:ext>
            </a:extLst>
          </p:cNvPr>
          <p:cNvSpPr txBox="1"/>
          <p:nvPr/>
        </p:nvSpPr>
        <p:spPr>
          <a:xfrm>
            <a:off x="463240" y="635200"/>
            <a:ext cx="1148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포지션 별 희소성에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금액 차이가 있을 것이다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E5184-710D-A24F-0A65-6531C04E33D2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구원 투수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일명 불펜 투수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는 다른 포지션에 비해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금액이 낮다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97646881-E339-A024-AEEF-25625135EF53}"/>
              </a:ext>
            </a:extLst>
          </p:cNvPr>
          <p:cNvSpPr txBox="1">
            <a:spLocks/>
          </p:cNvSpPr>
          <p:nvPr/>
        </p:nvSpPr>
        <p:spPr>
          <a:xfrm>
            <a:off x="5840300" y="1913610"/>
            <a:ext cx="6373471" cy="4825316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구원 투수 포지션</a:t>
            </a:r>
            <a:b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RP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(Relief Pitcher;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중간 계투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CP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(Closing Pitcher;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마무리 투수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방법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포지션 별로 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금액의 평균을 사용</a:t>
            </a:r>
            <a:endParaRPr lang="en-US" altLang="ko-KR" sz="2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불펜 투수 내에서도 세부 포지션을 나누어 평균 구분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불펜 투수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그룹과 기타 그룹을 나눠 그룹별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 평균을 제시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분석 결과</a:t>
            </a:r>
            <a:r>
              <a:rPr lang="en-US" altLang="ko-KR" sz="2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2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2200" dirty="0">
                <a:solidFill>
                  <a:srgbClr val="818630"/>
                </a:solidFill>
                <a:latin typeface="KBO DIA GOTHIC LIGHT" pitchFamily="2" charset="-127"/>
                <a:ea typeface="KBO DIA GOTHIC LIGHT" pitchFamily="2" charset="-127"/>
              </a:rPr>
              <a:t>가설 채택</a:t>
            </a:r>
            <a:endParaRPr lang="en-US" altLang="ko-KR" sz="2200" dirty="0">
              <a:solidFill>
                <a:srgbClr val="818630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ANOVA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검정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F-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= 3.0853 / P-value = 0.0007</a:t>
            </a: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중간 계투의 경우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자주 많은 이닝을 소화하여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몸에 부하가 많아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이후 부상 위험이 크기 때문에 </a:t>
            </a: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 금액 낮은 것으로 추정</a:t>
            </a:r>
            <a:endParaRPr lang="en-US" altLang="ko-KR" sz="16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lnSpc>
                <a:spcPct val="130000"/>
              </a:lnSpc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마무리 투수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의 경우는 고정적인 이닝에 등판하는 경우가 많아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관리의 측면에서 매우 원활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하므로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금액이 증가함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37248-0EDD-0E3F-8257-3519406A1EB5}"/>
              </a:ext>
            </a:extLst>
          </p:cNvPr>
          <p:cNvSpPr/>
          <p:nvPr/>
        </p:nvSpPr>
        <p:spPr>
          <a:xfrm>
            <a:off x="412381" y="4995330"/>
            <a:ext cx="485088" cy="1322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0F865-E750-C674-8D72-EE50462AFABE}"/>
              </a:ext>
            </a:extLst>
          </p:cNvPr>
          <p:cNvSpPr/>
          <p:nvPr/>
        </p:nvSpPr>
        <p:spPr>
          <a:xfrm>
            <a:off x="4467071" y="3166531"/>
            <a:ext cx="485088" cy="315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pic>
        <p:nvPicPr>
          <p:cNvPr id="3" name="그림 2" descr="그래픽, 상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DE90B1D-1507-7BE9-4383-1969B25D52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205" y="6139544"/>
            <a:ext cx="830795" cy="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2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1863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>
            <a:solidFill>
              <a:schemeClr val="bg1"/>
            </a:solidFill>
            <a:latin typeface="KBO DIA GOTHIC LIGHT" pitchFamily="2" charset="-127"/>
            <a:ea typeface="KBO DIA GOTHIC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2422</Words>
  <Application>Microsoft Office PowerPoint</Application>
  <PresentationFormat>와이드스크린</PresentationFormat>
  <Paragraphs>381</Paragraphs>
  <Slides>26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CAFE24 OHSQUARE AIR</vt:lpstr>
      <vt:lpstr>KBO Dia Gothic Bold</vt:lpstr>
      <vt:lpstr>KBO DIA GOTHIC LIGHT</vt:lpstr>
      <vt:lpstr>KBO DIA GOTHIC MEDIUM</vt:lpstr>
      <vt:lpstr>맑은 고딕</vt:lpstr>
      <vt:lpstr>Aptos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정지현</dc:creator>
  <cp:lastModifiedBy>sangmin kang</cp:lastModifiedBy>
  <cp:revision>65</cp:revision>
  <cp:lastPrinted>2025-05-12T05:12:44Z</cp:lastPrinted>
  <dcterms:created xsi:type="dcterms:W3CDTF">2019-01-13T12:37:37Z</dcterms:created>
  <dcterms:modified xsi:type="dcterms:W3CDTF">2025-05-16T03:08:25Z</dcterms:modified>
</cp:coreProperties>
</file>