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212254-A554-4780-9548-3241136E4AD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AF0-3481-4ECE-8A92-0B5FF9FAC2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0512-FF56-486B-ABFF-EA6C18015D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AF0-3481-4ECE-8A92-0B5FF9FAC2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0512-FF56-486B-ABFF-EA6C18015D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AF0-3481-4ECE-8A92-0B5FF9FAC2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0512-FF56-486B-ABFF-EA6C18015D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AF0-3481-4ECE-8A92-0B5FF9FAC2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0512-FF56-486B-ABFF-EA6C18015D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AF0-3481-4ECE-8A92-0B5FF9FAC2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0512-FF56-486B-ABFF-EA6C18015D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AF0-3481-4ECE-8A92-0B5FF9FAC2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0512-FF56-486B-ABFF-EA6C18015D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AF0-3481-4ECE-8A92-0B5FF9FAC2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0512-FF56-486B-ABFF-EA6C18015D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AF0-3481-4ECE-8A92-0B5FF9FAC2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0512-FF56-486B-ABFF-EA6C18015D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AF0-3481-4ECE-8A92-0B5FF9FAC2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0512-FF56-486B-ABFF-EA6C18015D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AF0-3481-4ECE-8A92-0B5FF9FAC2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0512-FF56-486B-ABFF-EA6C18015D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ABAF0-3481-4ECE-8A92-0B5FF9FAC2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B0512-FF56-486B-ABFF-EA6C18015D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ABAF0-3481-4ECE-8A92-0B5FF9FAC24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B0512-FF56-486B-ABFF-EA6C18015D6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jpeg"/><Relationship Id="rId7" Type="http://schemas.openxmlformats.org/officeDocument/2006/relationships/image" Target="../media/image7.jpeg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sz="6000">
                <a:latin typeface="阅读楷体拼音" panose="02000503000000000000" charset="-122"/>
                <a:ea typeface="阅读楷体拼音" panose="02000503000000000000" charset="-122"/>
              </a:rPr>
              <a:t>生词</a:t>
            </a:r>
            <a:r>
              <a:rPr lang="en-US" altLang="zh-CN" sz="6000">
                <a:latin typeface="阅读楷体拼音" panose="02000503000000000000" charset="-122"/>
                <a:ea typeface="阅读楷体拼音" panose="02000503000000000000" charset="-122"/>
              </a:rPr>
              <a:t>palavra nova</a:t>
            </a:r>
            <a:endParaRPr lang="en-US" altLang="zh-CN" sz="6000">
              <a:latin typeface="阅读楷体拼音" panose="02000503000000000000" charset="-122"/>
              <a:ea typeface="阅读楷体拼音" panose="02000503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推荐</a:t>
            </a:r>
            <a:r>
              <a:rPr lang="en-US" altLang="zh-CN"/>
              <a:t> (tu</a:t>
            </a:r>
            <a:r>
              <a:rPr lang="en-US" altLang="en-US"/>
              <a:t>ī</a:t>
            </a:r>
            <a:r>
              <a:rPr lang="en-US" altLang="zh-CN"/>
              <a:t>jiàn) - recomendar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</a:t>
            </a:r>
            <a:r>
              <a:rPr lang="zh-CN" altLang="en-US"/>
              <a:t>线路</a:t>
            </a:r>
            <a:r>
              <a:rPr lang="en-US" altLang="zh-CN"/>
              <a:t> (xiànl</a:t>
            </a:r>
            <a:r>
              <a:rPr lang="en-US" altLang="en-US"/>
              <a:t>ù</a:t>
            </a:r>
            <a:r>
              <a:rPr lang="en-US" altLang="zh-CN"/>
              <a:t>) - roteiro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3.</a:t>
            </a:r>
            <a:r>
              <a:rPr lang="zh-CN" altLang="en-US"/>
              <a:t>具体</a:t>
            </a:r>
            <a:r>
              <a:rPr lang="en-US" altLang="zh-CN"/>
              <a:t> (j</a:t>
            </a:r>
            <a:r>
              <a:rPr lang="en-US" altLang="en-US"/>
              <a:t>ù</a:t>
            </a: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en-US">
                <a:solidFill>
                  <a:srgbClr val="FF0000"/>
                </a:solidFill>
              </a:rPr>
              <a:t>ǐ</a:t>
            </a:r>
            <a:r>
              <a:rPr lang="en-US" altLang="zh-CN"/>
              <a:t>) - espec</a:t>
            </a:r>
            <a:r>
              <a:rPr lang="en-US" altLang="en-US"/>
              <a:t>í</a:t>
            </a:r>
            <a:r>
              <a:rPr lang="en-US" altLang="zh-CN"/>
              <a:t>fico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4.</a:t>
            </a:r>
            <a:r>
              <a:rPr lang="zh-CN" altLang="en-US"/>
              <a:t>要求</a:t>
            </a:r>
            <a:r>
              <a:rPr lang="en-US" altLang="zh-CN"/>
              <a:t> (y</a:t>
            </a:r>
            <a:r>
              <a:rPr lang="en-US" altLang="en-US"/>
              <a:t>ā</a:t>
            </a:r>
            <a:r>
              <a:rPr lang="en-US" altLang="zh-CN"/>
              <a:t>oqi</a:t>
            </a:r>
            <a:r>
              <a:rPr lang="en-US" altLang="en-US"/>
              <a:t>ú</a:t>
            </a:r>
            <a:r>
              <a:rPr lang="en-US" altLang="zh-CN"/>
              <a:t>) - exig</a:t>
            </a:r>
            <a:r>
              <a:rPr lang="en-US" altLang="en-US"/>
              <a:t>ê</a:t>
            </a:r>
            <a:r>
              <a:rPr lang="en-US" altLang="zh-CN"/>
              <a:t>ncia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5.</a:t>
            </a:r>
            <a:r>
              <a:rPr lang="zh-CN" altLang="en-US"/>
              <a:t>感兴趣</a:t>
            </a:r>
            <a:r>
              <a:rPr lang="en-US" altLang="zh-CN"/>
              <a:t> (g</a:t>
            </a:r>
            <a:r>
              <a:rPr lang="en-US" altLang="en-US"/>
              <a:t>ǎ</a:t>
            </a:r>
            <a:r>
              <a:rPr lang="en-US" altLang="zh-CN"/>
              <a:t>n x</a:t>
            </a:r>
            <a:r>
              <a:rPr lang="en-US" altLang="en-US"/>
              <a:t>ì</a:t>
            </a:r>
            <a:r>
              <a:rPr lang="en-US" altLang="zh-CN"/>
              <a:t>ngq</a:t>
            </a:r>
            <a:r>
              <a:rPr lang="en-US" altLang="en-US"/>
              <a:t>ù</a:t>
            </a:r>
            <a:r>
              <a:rPr lang="en-US" altLang="zh-CN"/>
              <a:t>) - interessar-se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6.</a:t>
            </a:r>
            <a:r>
              <a:rPr lang="zh-CN" altLang="en-US"/>
              <a:t>比如</a:t>
            </a:r>
            <a:r>
              <a:rPr lang="en-US" altLang="zh-CN"/>
              <a:t> (b</a:t>
            </a:r>
            <a:r>
              <a:rPr lang="en-US" altLang="en-US"/>
              <a:t>ǐ</a:t>
            </a:r>
            <a:r>
              <a:rPr lang="en-US" altLang="zh-CN"/>
              <a:t>r</a:t>
            </a:r>
            <a:r>
              <a:rPr lang="en-US" altLang="en-US"/>
              <a:t>ú</a:t>
            </a:r>
            <a:r>
              <a:rPr lang="en-US" altLang="zh-CN"/>
              <a:t>) - por exemplo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7.</a:t>
            </a:r>
            <a:r>
              <a:rPr lang="zh-CN" altLang="en-US"/>
              <a:t>游览</a:t>
            </a:r>
            <a:r>
              <a:rPr lang="en-US" altLang="zh-CN"/>
              <a:t> (y</a:t>
            </a:r>
            <a:r>
              <a:rPr lang="en-US" altLang="en-US"/>
              <a:t>ó</a:t>
            </a:r>
            <a:r>
              <a:rPr lang="en-US" altLang="zh-CN"/>
              <a:t>ul</a:t>
            </a:r>
            <a:r>
              <a:rPr lang="en-US" altLang="en-US"/>
              <a:t>ǎ</a:t>
            </a:r>
            <a:r>
              <a:rPr lang="en-US" altLang="zh-CN"/>
              <a:t>n) - visitar (atra</a:t>
            </a:r>
            <a:r>
              <a:rPr lang="en-US" altLang="en-US"/>
              <a:t>çõ</a:t>
            </a:r>
            <a:r>
              <a:rPr lang="en-US" altLang="zh-CN"/>
              <a:t>es)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8.</a:t>
            </a:r>
            <a:r>
              <a:rPr lang="zh-CN" altLang="en-US"/>
              <a:t>适合</a:t>
            </a:r>
            <a:r>
              <a:rPr lang="en-US" altLang="zh-CN"/>
              <a:t> (sh</a:t>
            </a:r>
            <a:r>
              <a:rPr lang="en-US" altLang="en-US"/>
              <a:t>ì</a:t>
            </a:r>
            <a:r>
              <a:rPr lang="en-US" altLang="zh-CN"/>
              <a:t>h</a:t>
            </a:r>
            <a:r>
              <a:rPr lang="en-US" altLang="en-US"/>
              <a:t>é</a:t>
            </a:r>
            <a:r>
              <a:rPr lang="en-US" altLang="zh-CN"/>
              <a:t>) - ser adequado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9.</a:t>
            </a:r>
            <a:r>
              <a:rPr lang="zh-CN" altLang="en-US"/>
              <a:t>出发</a:t>
            </a:r>
            <a:r>
              <a:rPr lang="en-US" altLang="zh-CN"/>
              <a:t> (ch</a:t>
            </a:r>
            <a:r>
              <a:rPr lang="en-US" altLang="en-US"/>
              <a:t>ū</a:t>
            </a:r>
            <a:r>
              <a:rPr lang="en-US" altLang="zh-CN"/>
              <a:t>f</a:t>
            </a:r>
            <a:r>
              <a:rPr lang="en-US" altLang="en-US"/>
              <a:t>ā</a:t>
            </a:r>
            <a:r>
              <a:rPr lang="en-US" altLang="zh-CN"/>
              <a:t>) - partir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10.</a:t>
            </a:r>
            <a:r>
              <a:rPr lang="zh-CN" altLang="en-US"/>
              <a:t>行程</a:t>
            </a:r>
            <a:r>
              <a:rPr lang="en-US" altLang="zh-CN"/>
              <a:t> (x</a:t>
            </a:r>
            <a:r>
              <a:rPr lang="en-US" altLang="en-US"/>
              <a:t>í</a:t>
            </a:r>
            <a:r>
              <a:rPr lang="en-US" altLang="zh-CN"/>
              <a:t>ngch</a:t>
            </a:r>
            <a:r>
              <a:rPr lang="en-US" altLang="en-US"/>
              <a:t>é</a:t>
            </a:r>
            <a:r>
              <a:rPr lang="en-US" altLang="zh-CN"/>
              <a:t>ng) - itiner</a:t>
            </a:r>
            <a:r>
              <a:rPr lang="en-US" altLang="en-US"/>
              <a:t>á</a:t>
            </a:r>
            <a:r>
              <a:rPr lang="en-US" altLang="zh-CN"/>
              <a:t>rio</a:t>
            </a:r>
            <a:endParaRPr lang="en-US" altLang="zh-CN"/>
          </a:p>
          <a:p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zh-CN" sz="5400">
                <a:latin typeface="阅读楷体拼音" panose="02000503000000000000" charset="-122"/>
                <a:ea typeface="阅读楷体拼音" panose="02000503000000000000" charset="-122"/>
              </a:rPr>
              <a:t>比如</a:t>
            </a:r>
            <a:r>
              <a:rPr lang="en-US" altLang="zh-CN" sz="3600">
                <a:latin typeface="阅读楷体拼音" panose="02000503000000000000" charset="-122"/>
                <a:ea typeface="阅读楷体拼音" panose="02000503000000000000" charset="-122"/>
              </a:rPr>
              <a:t>por exemplo</a:t>
            </a:r>
            <a:endParaRPr lang="en-US" altLang="zh-CN" sz="3600">
              <a:latin typeface="阅读楷体拼音" panose="02000503000000000000" charset="-122"/>
              <a:ea typeface="阅读楷体拼音" panose="02000503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850" y="1772920"/>
            <a:ext cx="8229600" cy="5085715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 </a:t>
            </a:r>
            <a:r>
              <a:rPr lang="zh-CN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我喜欢巴西水果，</a:t>
            </a:r>
            <a:r>
              <a:rPr lang="zh-CN" sz="40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比如：</a:t>
            </a:r>
            <a:r>
              <a:rPr lang="zh-CN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巴西莓（</a:t>
            </a:r>
            <a:r>
              <a:rPr lang="en-US" altLang="zh-CN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  <a:sym typeface="+mn-ea"/>
              </a:rPr>
              <a:t>A</a:t>
            </a:r>
            <a:r>
              <a:rPr lang="en-US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  <a:sym typeface="+mn-ea"/>
              </a:rPr>
              <a:t>ç</a:t>
            </a:r>
            <a:r>
              <a:rPr lang="en-US" altLang="zh-CN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  <a:sym typeface="+mn-ea"/>
              </a:rPr>
              <a:t>a</a:t>
            </a:r>
            <a:r>
              <a:rPr lang="en-US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  <a:sym typeface="+mn-ea"/>
              </a:rPr>
              <a:t>í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  <a:sym typeface="+mn-ea"/>
              </a:rPr>
              <a:t>）和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巴西樱桃（</a:t>
            </a:r>
            <a:r>
              <a:rPr lang="en-US" altLang="zh-CN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Acerola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）。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你们知道中国哪些</a:t>
            </a:r>
            <a:r>
              <a:rPr lang="en-US" altLang="zh-CN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quais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城市？比如？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我知道北京、成都、上海、</a:t>
            </a:r>
            <a:r>
              <a:rPr lang="zh-CN" altLang="en-US" sz="40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香港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。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40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深圳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都非常</a:t>
            </a:r>
            <a:r>
              <a:rPr lang="zh-CN" altLang="en-US" sz="40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现代</a:t>
            </a:r>
            <a:r>
              <a:rPr lang="en-US" altLang="zh-CN" sz="40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moderno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。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但是如果你对大自然、海滩感兴趣，你要去看中国的山水。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548640"/>
            <a:ext cx="8229600" cy="1930400"/>
          </a:xfrm>
        </p:spPr>
        <p:txBody>
          <a:bodyPr>
            <a:normAutofit fontScale="90000"/>
          </a:bodyPr>
          <a:p>
            <a:pPr algn="l"/>
            <a:r>
              <a:rPr lang="zh-CN" altLang="en-US" sz="5300">
                <a:latin typeface="阅读楷体拼音" panose="02000503000000000000" charset="-122"/>
                <a:ea typeface="阅读楷体拼音" panose="02000503000000000000" charset="-122"/>
              </a:rPr>
              <a:t>参观</a:t>
            </a:r>
            <a:r>
              <a:rPr lang="en-US" altLang="zh-CN" sz="3100">
                <a:latin typeface="阅读楷体拼音" panose="02000503000000000000" charset="-122"/>
                <a:ea typeface="阅读楷体拼音" panose="02000503000000000000" charset="-122"/>
              </a:rPr>
              <a:t>visitar+</a:t>
            </a:r>
            <a:r>
              <a:rPr lang="zh-CN" altLang="en-US" sz="3100">
                <a:latin typeface="阅读楷体拼音" panose="02000503000000000000" charset="-122"/>
                <a:ea typeface="阅读楷体拼音" panose="02000503000000000000" charset="-122"/>
              </a:rPr>
              <a:t>（</a:t>
            </a:r>
            <a:r>
              <a:rPr lang="en-US" altLang="zh-CN" sz="3100">
                <a:latin typeface="阅读楷体拼音" panose="02000503000000000000" charset="-122"/>
                <a:ea typeface="阅读楷体拼音" panose="02000503000000000000" charset="-122"/>
              </a:rPr>
              <a:t>lugar fechado</a:t>
            </a:r>
            <a:r>
              <a:rPr lang="zh-CN" altLang="en-US" sz="3100">
                <a:latin typeface="阅读楷体拼音" panose="02000503000000000000" charset="-122"/>
                <a:ea typeface="阅读楷体拼音" panose="02000503000000000000" charset="-122"/>
              </a:rPr>
              <a:t>）</a:t>
            </a:r>
            <a:br>
              <a:rPr lang="zh-CN" altLang="en-US" sz="31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>
                <a:latin typeface="阅读楷体拼音" panose="02000503000000000000" charset="-122"/>
                <a:ea typeface="阅读楷体拼音" panose="02000503000000000000" charset="-122"/>
              </a:rPr>
              <a:t>看</a:t>
            </a:r>
            <a:r>
              <a:rPr lang="en-US" altLang="zh-CN">
                <a:latin typeface="阅读楷体拼音" panose="02000503000000000000" charset="-122"/>
                <a:ea typeface="阅读楷体拼音" panose="02000503000000000000" charset="-122"/>
              </a:rPr>
              <a:t>/</a:t>
            </a:r>
            <a:r>
              <a:rPr lang="zh-CN" altLang="en-US">
                <a:latin typeface="阅读楷体拼音" panose="02000503000000000000" charset="-122"/>
                <a:ea typeface="阅读楷体拼音" panose="02000503000000000000" charset="-122"/>
              </a:rPr>
              <a:t>拜访</a:t>
            </a:r>
            <a:r>
              <a:rPr lang="en-US" altLang="zh-CN">
                <a:latin typeface="阅读楷体拼音" panose="02000503000000000000" charset="-122"/>
                <a:ea typeface="阅读楷体拼音" panose="02000503000000000000" charset="-122"/>
              </a:rPr>
              <a:t> visitar+</a:t>
            </a:r>
            <a:r>
              <a:rPr lang="zh-CN" altLang="en-US">
                <a:latin typeface="阅读楷体拼音" panose="02000503000000000000" charset="-122"/>
                <a:ea typeface="阅读楷体拼音" panose="02000503000000000000" charset="-122"/>
              </a:rPr>
              <a:t>（</a:t>
            </a:r>
            <a:r>
              <a:rPr lang="en-US" altLang="zh-CN">
                <a:latin typeface="阅读楷体拼音" panose="02000503000000000000" charset="-122"/>
                <a:ea typeface="阅读楷体拼音" panose="02000503000000000000" charset="-122"/>
              </a:rPr>
              <a:t>pessoa</a:t>
            </a:r>
            <a:r>
              <a:rPr lang="zh-CN" altLang="en-US">
                <a:latin typeface="阅读楷体拼音" panose="02000503000000000000" charset="-122"/>
                <a:ea typeface="阅读楷体拼音" panose="02000503000000000000" charset="-122"/>
              </a:rPr>
              <a:t>）</a:t>
            </a:r>
            <a:br>
              <a:rPr lang="zh-CN" altLang="en-US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>
                <a:latin typeface="阅读楷体拼音" panose="02000503000000000000" charset="-122"/>
                <a:ea typeface="阅读楷体拼音" panose="02000503000000000000" charset="-122"/>
              </a:rPr>
              <a:t>游览：</a:t>
            </a:r>
            <a:r>
              <a:rPr lang="en-US" altLang="zh-CN">
                <a:latin typeface="阅读楷体拼音" panose="02000503000000000000" charset="-122"/>
                <a:ea typeface="阅读楷体拼音" panose="02000503000000000000" charset="-122"/>
              </a:rPr>
              <a:t>visitar+</a:t>
            </a:r>
            <a:r>
              <a:rPr lang="zh-CN" altLang="en-US">
                <a:latin typeface="阅读楷体拼音" panose="02000503000000000000" charset="-122"/>
                <a:ea typeface="阅读楷体拼音" panose="02000503000000000000" charset="-122"/>
              </a:rPr>
              <a:t>（</a:t>
            </a:r>
            <a:r>
              <a:rPr lang="en-US" altLang="zh-CN">
                <a:latin typeface="阅读楷体拼音" panose="02000503000000000000" charset="-122"/>
                <a:ea typeface="阅读楷体拼音" panose="02000503000000000000" charset="-122"/>
              </a:rPr>
              <a:t>ponto turismo)</a:t>
            </a:r>
            <a:br>
              <a:rPr lang="en-US" altLang="zh-CN" sz="4900">
                <a:latin typeface="阅读楷体拼音" panose="02000503000000000000" charset="-122"/>
                <a:ea typeface="阅读楷体拼音" panose="02000503000000000000" charset="-122"/>
              </a:rPr>
            </a:br>
            <a:endParaRPr lang="en-US" altLang="zh-CN" sz="4900">
              <a:latin typeface="阅读楷体拼音" panose="02000503000000000000" charset="-122"/>
              <a:ea typeface="阅读楷体拼音" panose="02000503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605" y="2564765"/>
            <a:ext cx="8229600" cy="438785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明天我们去</a:t>
            </a:r>
            <a:r>
              <a:rPr lang="zh-CN" altLang="en-US" sz="40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参观故宫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。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参观一下你家。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关于旅行，您对什么更感兴趣？游览</a:t>
            </a:r>
            <a:r>
              <a:rPr lang="zh-CN" altLang="en-US" sz="40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博物馆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还是爬山？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我更想爬山。我更想游览博物馆。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我更想爬山。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215" y="1556385"/>
            <a:ext cx="8229600" cy="5978525"/>
          </a:xfrm>
        </p:spPr>
        <p:txBody>
          <a:bodyPr>
            <a:normAutofit fontScale="90000"/>
          </a:bodyPr>
          <a:p>
            <a:pPr algn="l"/>
            <a:r>
              <a:rPr lang="zh-CN" altLang="en-US" sz="8000">
                <a:latin typeface="阅读楷体拼音" panose="02000503000000000000" charset="-122"/>
                <a:ea typeface="阅读楷体拼音" panose="02000503000000000000" charset="-122"/>
              </a:rPr>
              <a:t>适合</a:t>
            </a:r>
            <a:r>
              <a:rPr lang="en-US" altLang="zh-CN" sz="4900">
                <a:latin typeface="阅读楷体拼音" panose="02000503000000000000" charset="-122"/>
                <a:ea typeface="阅读楷体拼音" panose="02000503000000000000" charset="-122"/>
              </a:rPr>
              <a:t>ser adequado	v</a:t>
            </a:r>
            <a:b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  <a:t>你们觉得结婚应该</a:t>
            </a:r>
            <a:r>
              <a:rPr lang="en-US" altLang="zh-CN" sz="4900">
                <a:latin typeface="阅读楷体拼音" panose="02000503000000000000" charset="-122"/>
                <a:ea typeface="阅读楷体拼音" panose="02000503000000000000" charset="-122"/>
              </a:rPr>
              <a:t>dever</a:t>
            </a:r>
            <a: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  <a:t>和</a:t>
            </a:r>
            <a:r>
              <a:rPr lang="zh-CN" altLang="en-US" sz="49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</a:rPr>
              <a:t>适合</a:t>
            </a:r>
            <a: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  <a:t>的人还是和喜欢的人？</a:t>
            </a:r>
            <a:b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  <a:t>我不知道，我不结婚。</a:t>
            </a:r>
            <a:b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  <a:t>我还没认识适合的人。我觉得结婚应该和喜欢的人。</a:t>
            </a:r>
            <a:b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  <a:t>我觉得结婚应该和喜欢的人。</a:t>
            </a:r>
            <a:br>
              <a:rPr lang="zh-CN" altLang="en-US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你觉得什么样的旅行路线更</a:t>
            </a:r>
            <a:r>
              <a:rPr lang="zh-CN" altLang="en-US" sz="36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</a:rPr>
              <a:t>适合</a:t>
            </a: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你？</a:t>
            </a:r>
            <a:b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户外的还是室内的？室内的路线更</a:t>
            </a:r>
            <a:r>
              <a:rPr lang="zh-CN" altLang="en-US" sz="36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</a:rPr>
              <a:t>适合</a:t>
            </a: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你。</a:t>
            </a:r>
            <a:b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en-US" altLang="zh-CN" sz="3600">
                <a:latin typeface="阅读楷体拼音" panose="02000503000000000000" charset="-122"/>
                <a:ea typeface="阅读楷体拼音" panose="02000503000000000000" charset="-122"/>
              </a:rPr>
              <a:t>lika</a:t>
            </a: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和</a:t>
            </a:r>
            <a:r>
              <a:rPr lang="en-US" altLang="zh-CN" sz="3600">
                <a:latin typeface="阅读楷体拼音" panose="02000503000000000000" charset="-122"/>
                <a:ea typeface="阅读楷体拼音" panose="02000503000000000000" charset="-122"/>
              </a:rPr>
              <a:t>Ana </a:t>
            </a: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户外的路线更</a:t>
            </a:r>
            <a:r>
              <a:rPr lang="zh-CN" altLang="en-US" sz="36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</a:rPr>
              <a:t>适合</a:t>
            </a: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你们。</a:t>
            </a:r>
            <a:b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适合的</a:t>
            </a:r>
            <a:br>
              <a:rPr lang="zh-CN" altLang="en-US">
                <a:latin typeface="阅读楷体拼音" panose="02000503000000000000" charset="-122"/>
                <a:ea typeface="阅读楷体拼音" panose="02000503000000000000" charset="-122"/>
              </a:rPr>
            </a:br>
            <a:br>
              <a:rPr lang="en-US" altLang="zh-CN" sz="4900">
                <a:latin typeface="阅读楷体拼音" panose="02000503000000000000" charset="-122"/>
                <a:ea typeface="阅读楷体拼音" panose="02000503000000000000" charset="-122"/>
              </a:rPr>
            </a:br>
            <a:endParaRPr lang="en-US" altLang="zh-CN" sz="4900">
              <a:latin typeface="阅读楷体拼音" panose="02000503000000000000" charset="-122"/>
              <a:ea typeface="阅读楷体拼音" panose="02000503000000000000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315" y="476885"/>
            <a:ext cx="8693785" cy="7726680"/>
          </a:xfrm>
        </p:spPr>
        <p:txBody>
          <a:bodyPr>
            <a:normAutofit fontScale="90000"/>
          </a:bodyPr>
          <a:p>
            <a:pPr algn="l"/>
            <a:r>
              <a:rPr lang="zh-CN" altLang="en-US" sz="7300">
                <a:latin typeface="阅读楷体拼音" panose="02000503000000000000" charset="-122"/>
                <a:ea typeface="阅读楷体拼音" panose="02000503000000000000" charset="-122"/>
              </a:rPr>
              <a:t>出发</a:t>
            </a:r>
            <a:r>
              <a:rPr lang="en-US" altLang="zh-CN" sz="4900">
                <a:latin typeface="阅读楷体拼音" panose="02000503000000000000" charset="-122"/>
                <a:ea typeface="阅读楷体拼音" panose="02000503000000000000" charset="-122"/>
              </a:rPr>
              <a:t>partir</a:t>
            </a:r>
            <a:br>
              <a:rPr lang="en-US" altLang="zh-CN" sz="49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你们平时几点</a:t>
            </a:r>
            <a:r>
              <a:rPr lang="zh-CN" altLang="en-US" sz="36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</a:rPr>
              <a:t>出发</a:t>
            </a: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去上班</a:t>
            </a:r>
            <a:r>
              <a:rPr lang="en-US" altLang="zh-CN" sz="3600">
                <a:latin typeface="阅读楷体拼音" panose="02000503000000000000" charset="-122"/>
                <a:ea typeface="阅读楷体拼音" panose="02000503000000000000" charset="-122"/>
              </a:rPr>
              <a:t>/</a:t>
            </a: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上学？</a:t>
            </a:r>
            <a:b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我平时</a:t>
            </a:r>
            <a:r>
              <a:rPr lang="en-US" altLang="zh-CN" sz="3600">
                <a:latin typeface="阅读楷体拼音" panose="02000503000000000000" charset="-122"/>
                <a:ea typeface="阅读楷体拼音" panose="02000503000000000000" charset="-122"/>
              </a:rPr>
              <a:t>6</a:t>
            </a: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点出发去上班。我在别的城市公园。</a:t>
            </a:r>
            <a:b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我平时</a:t>
            </a:r>
            <a:r>
              <a:rPr lang="en-US" altLang="zh-CN" sz="36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</a:rPr>
              <a:t>7</a:t>
            </a:r>
            <a:r>
              <a:rPr lang="zh-CN" altLang="en-US" sz="36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</a:rPr>
              <a:t>出发</a:t>
            </a: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去上班，我在家工作。</a:t>
            </a:r>
            <a:b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en-US" altLang="zh-CN" sz="3600">
                <a:latin typeface="阅读楷体拼音" panose="02000503000000000000" charset="-122"/>
                <a:ea typeface="阅读楷体拼音" panose="02000503000000000000" charset="-122"/>
              </a:rPr>
              <a:t>7</a:t>
            </a: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点起床。</a:t>
            </a:r>
            <a:b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 sz="2700">
                <a:latin typeface="阅读楷体拼音" panose="02000503000000000000" charset="-122"/>
                <a:ea typeface="阅读楷体拼音" panose="02000503000000000000" charset="-122"/>
              </a:rPr>
              <a:t>我平时</a:t>
            </a:r>
            <a:r>
              <a:rPr lang="en-US" altLang="zh-CN" sz="2700">
                <a:latin typeface="阅读楷体拼音" panose="02000503000000000000" charset="-122"/>
                <a:ea typeface="阅读楷体拼音" panose="02000503000000000000" charset="-122"/>
              </a:rPr>
              <a:t>8</a:t>
            </a:r>
            <a:r>
              <a:rPr lang="zh-CN" altLang="en-US" sz="2700">
                <a:latin typeface="阅读楷体拼音" panose="02000503000000000000" charset="-122"/>
                <a:ea typeface="阅读楷体拼音" panose="02000503000000000000" charset="-122"/>
              </a:rPr>
              <a:t>点出发去上班。</a:t>
            </a:r>
            <a:br>
              <a:rPr lang="zh-CN" altLang="en-US" sz="27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 sz="2700">
                <a:latin typeface="阅读楷体拼音" panose="02000503000000000000" charset="-122"/>
                <a:ea typeface="阅读楷体拼音" panose="02000503000000000000" charset="-122"/>
              </a:rPr>
              <a:t>你们怎么去上班？我开车去上班。</a:t>
            </a:r>
            <a:br>
              <a:rPr lang="zh-CN" altLang="en-US" sz="27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 sz="2700">
                <a:latin typeface="阅读楷体拼音" panose="02000503000000000000" charset="-122"/>
                <a:ea typeface="阅读楷体拼音" panose="02000503000000000000" charset="-122"/>
              </a:rPr>
              <a:t>我坐公交车，但是我可能坐车。</a:t>
            </a:r>
            <a:br>
              <a:rPr lang="zh-CN" altLang="en-US" sz="31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 sz="3100">
                <a:latin typeface="阅读楷体拼音" panose="02000503000000000000" charset="-122"/>
                <a:ea typeface="阅读楷体拼音" panose="02000503000000000000" charset="-122"/>
              </a:rPr>
              <a:t>旅行的时候，你们希望早一点起床</a:t>
            </a:r>
            <a:r>
              <a:rPr lang="zh-CN" altLang="en-US" sz="31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</a:rPr>
              <a:t>出发</a:t>
            </a:r>
            <a:r>
              <a:rPr lang="zh-CN" altLang="en-US" sz="3100">
                <a:latin typeface="阅读楷体拼音" panose="02000503000000000000" charset="-122"/>
                <a:ea typeface="阅读楷体拼音" panose="02000503000000000000" charset="-122"/>
              </a:rPr>
              <a:t>吗？我喜欢早一点，我也希望很早出发，因为我可以看更多地方。</a:t>
            </a:r>
            <a:br>
              <a:rPr lang="zh-CN" altLang="en-US" sz="31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 sz="3100">
                <a:latin typeface="阅读楷体拼音" panose="02000503000000000000" charset="-122"/>
                <a:ea typeface="阅读楷体拼音" panose="02000503000000000000" charset="-122"/>
              </a:rPr>
              <a:t>我希望早一点起床。我觉得你们都很</a:t>
            </a:r>
            <a:r>
              <a:rPr lang="zh-CN" altLang="en-US" sz="31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</a:rPr>
              <a:t>勤快</a:t>
            </a:r>
            <a:r>
              <a:rPr lang="zh-CN" altLang="en-US" sz="3100">
                <a:latin typeface="阅读楷体拼音" panose="02000503000000000000" charset="-122"/>
                <a:ea typeface="阅读楷体拼音" panose="02000503000000000000" charset="-122"/>
              </a:rPr>
              <a:t>。享受，更放松。</a:t>
            </a:r>
            <a:b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</a:br>
            <a:br>
              <a:rPr lang="en-US" altLang="zh-CN" sz="4900">
                <a:latin typeface="阅读楷体拼音" panose="02000503000000000000" charset="-122"/>
                <a:ea typeface="阅读楷体拼音" panose="02000503000000000000" charset="-122"/>
              </a:rPr>
            </a:br>
            <a:endParaRPr lang="en-US" altLang="zh-CN" sz="4900">
              <a:latin typeface="阅读楷体拼音" panose="02000503000000000000" charset="-122"/>
              <a:ea typeface="阅读楷体拼音" panose="02000503000000000000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315" y="404495"/>
            <a:ext cx="8752205" cy="5324475"/>
          </a:xfrm>
        </p:spPr>
        <p:txBody>
          <a:bodyPr>
            <a:normAutofit fontScale="90000"/>
          </a:bodyPr>
          <a:p>
            <a:pPr algn="l"/>
            <a:r>
              <a:rPr lang="zh-CN" altLang="en-US" sz="7300">
                <a:latin typeface="阅读楷体拼音" panose="02000503000000000000" charset="-122"/>
                <a:ea typeface="阅读楷体拼音" panose="02000503000000000000" charset="-122"/>
              </a:rPr>
              <a:t>行程</a:t>
            </a:r>
            <a:r>
              <a:rPr lang="en-US" altLang="zh-CN">
                <a:latin typeface="阅读楷体拼音" panose="02000503000000000000" charset="-122"/>
                <a:ea typeface="阅读楷体拼音" panose="02000503000000000000" charset="-122"/>
              </a:rPr>
              <a:t>itiner</a:t>
            </a:r>
            <a:r>
              <a:rPr lang="en-US" altLang="en-US">
                <a:latin typeface="阅读楷体拼音" panose="02000503000000000000" charset="-122"/>
                <a:ea typeface="阅读楷体拼音" panose="02000503000000000000" charset="-122"/>
              </a:rPr>
              <a:t>á</a:t>
            </a:r>
            <a:r>
              <a:rPr lang="en-US" altLang="zh-CN">
                <a:latin typeface="阅读楷体拼音" panose="02000503000000000000" charset="-122"/>
                <a:ea typeface="阅读楷体拼音" panose="02000503000000000000" charset="-122"/>
              </a:rPr>
              <a:t>rio</a:t>
            </a:r>
            <a:br>
              <a:rPr lang="en-US" altLang="zh-CN" sz="4900">
                <a:latin typeface="阅读楷体拼音" panose="02000503000000000000" charset="-122"/>
                <a:ea typeface="阅读楷体拼音" panose="02000503000000000000" charset="-122"/>
              </a:rPr>
            </a:br>
            <a:br>
              <a:rPr lang="en-US" altLang="zh-CN" sz="49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  <a:t>我们的</a:t>
            </a:r>
            <a:r>
              <a:rPr lang="zh-CN" altLang="en-US" sz="49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</a:rPr>
              <a:t>行程</a:t>
            </a:r>
            <a: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  <a:t>很</a:t>
            </a:r>
            <a:r>
              <a:rPr lang="zh-CN" altLang="en-US" sz="4900">
                <a:solidFill>
                  <a:schemeClr val="tx1"/>
                </a:solidFill>
                <a:latin typeface="阅读楷体拼音" panose="02000503000000000000" charset="-122"/>
                <a:ea typeface="阅读楷体拼音" panose="02000503000000000000" charset="-122"/>
              </a:rPr>
              <a:t>轻松</a:t>
            </a:r>
            <a: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  <a:t>。</a:t>
            </a:r>
            <a:b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  <a:t>只去长城。</a:t>
            </a:r>
            <a:b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  <a:t>导游，我们今天的行程是什么？</a:t>
            </a:r>
            <a:b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  <a:t>你们喜欢</a:t>
            </a:r>
            <a:r>
              <a:rPr lang="zh-CN" altLang="en-US" sz="4900" b="1">
                <a:latin typeface="阅读楷体拼音" panose="02000503000000000000" charset="-122"/>
                <a:ea typeface="阅读楷体拼音" panose="02000503000000000000" charset="-122"/>
              </a:rPr>
              <a:t>很紧的行程</a:t>
            </a:r>
            <a: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  <a:t>还是很放松的行程（去一到两个地方）。</a:t>
            </a:r>
            <a:b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  <a:t>我更喜欢放松的行程。</a:t>
            </a:r>
            <a:b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  <a:t>我更喜欢很紧的行程。</a:t>
            </a:r>
            <a:b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  <a:t>我也更喜欢放松的行程。</a:t>
            </a:r>
            <a:b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</a:br>
            <a:br>
              <a:rPr lang="zh-CN" altLang="en-US" sz="4900">
                <a:latin typeface="阅读楷体拼音" panose="02000503000000000000" charset="-122"/>
                <a:ea typeface="阅读楷体拼音" panose="02000503000000000000" charset="-122"/>
              </a:rPr>
            </a:br>
            <a:br>
              <a:rPr lang="en-US" altLang="zh-CN" sz="4900">
                <a:latin typeface="阅读楷体拼音" panose="02000503000000000000" charset="-122"/>
                <a:ea typeface="阅读楷体拼音" panose="02000503000000000000" charset="-122"/>
              </a:rPr>
            </a:br>
            <a:endParaRPr lang="en-US" altLang="zh-CN" sz="4900">
              <a:latin typeface="阅读楷体拼音" panose="02000503000000000000" charset="-122"/>
              <a:ea typeface="阅读楷体拼音" panose="02000503000000000000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passeio/passear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6330"/>
          </a:xfrm>
        </p:spPr>
        <p:txBody>
          <a:bodyPr>
            <a:normAutofit fontScale="50000"/>
          </a:bodyPr>
          <a:p>
            <a:r>
              <a:rPr lang="zh-CN" altLang="en-US" sz="6000">
                <a:latin typeface="Aa楷书拼音" panose="02010600010101010101" charset="-122"/>
                <a:ea typeface="Aa楷书拼音" panose="02010600010101010101" charset="-122"/>
              </a:rPr>
              <a:t>游览</a:t>
            </a:r>
            <a:r>
              <a:rPr lang="zh-CN" altLang="en-US" sz="5300">
                <a:latin typeface="Aa楷书拼音" panose="02010600010101010101" charset="-122"/>
                <a:ea typeface="Aa楷书拼音" panose="02010600010101010101" charset="-122"/>
              </a:rPr>
              <a:t>（</a:t>
            </a:r>
            <a:r>
              <a:rPr lang="en-US" altLang="zh-CN" sz="4000">
                <a:latin typeface="Aa楷书拼音" panose="02010600010101010101" charset="-122"/>
                <a:ea typeface="Aa楷书拼音" panose="02010600010101010101" charset="-122"/>
              </a:rPr>
              <a:t>passeio de turismo</a:t>
            </a:r>
            <a:r>
              <a:rPr lang="zh-CN" altLang="en-US" sz="5300">
                <a:latin typeface="Aa楷书拼音" panose="02010600010101010101" charset="-122"/>
                <a:ea typeface="Aa楷书拼音" panose="02010600010101010101" charset="-122"/>
              </a:rPr>
              <a:t>）</a:t>
            </a:r>
            <a:endParaRPr lang="zh-CN" altLang="en-US" sz="5300">
              <a:latin typeface="Aa楷书拼音" panose="02010600010101010101" charset="-122"/>
              <a:ea typeface="Aa楷书拼音" panose="02010600010101010101" charset="-122"/>
            </a:endParaRPr>
          </a:p>
          <a:p>
            <a:r>
              <a:rPr lang="zh-CN" altLang="en-US" sz="6000">
                <a:latin typeface="Aa楷书拼音" panose="02010600010101010101" charset="-122"/>
                <a:ea typeface="Aa楷书拼音" panose="02010600010101010101" charset="-122"/>
              </a:rPr>
              <a:t>散步</a:t>
            </a:r>
            <a:r>
              <a:rPr lang="en-US" altLang="zh-CN" sz="6000">
                <a:latin typeface="Aa楷书拼音" panose="02010600010101010101" charset="-122"/>
                <a:ea typeface="Aa楷书拼音" panose="02010600010101010101" charset="-122"/>
              </a:rPr>
              <a:t>/</a:t>
            </a:r>
            <a:r>
              <a:rPr lang="zh-CN" altLang="en-US" sz="6000">
                <a:latin typeface="Aa楷书拼音" panose="02010600010101010101" charset="-122"/>
                <a:ea typeface="Aa楷书拼音" panose="02010600010101010101" charset="-122"/>
              </a:rPr>
              <a:t>闲逛</a:t>
            </a:r>
            <a:r>
              <a:rPr lang="en-US" altLang="zh-CN" sz="6000">
                <a:latin typeface="Aa楷书拼音" panose="02010600010101010101" charset="-122"/>
                <a:ea typeface="Aa楷书拼音" panose="02010600010101010101" charset="-122"/>
              </a:rPr>
              <a:t>  </a:t>
            </a:r>
            <a:r>
              <a:rPr lang="en-US" altLang="zh-CN" sz="4000">
                <a:latin typeface="Aa楷书拼音" panose="02010600010101010101" charset="-122"/>
                <a:ea typeface="Aa楷书拼音" panose="02010600010101010101" charset="-122"/>
              </a:rPr>
              <a:t>(passeio no dia a dia</a:t>
            </a:r>
            <a:r>
              <a:rPr lang="zh-CN" altLang="en-US" sz="4000">
                <a:latin typeface="Aa楷书拼音" panose="02010600010101010101" charset="-122"/>
                <a:ea typeface="Aa楷书拼音" panose="02010600010101010101" charset="-122"/>
                <a:sym typeface="+mn-ea"/>
              </a:rPr>
              <a:t>）</a:t>
            </a:r>
            <a:endParaRPr lang="zh-CN" altLang="en-US" sz="4000">
              <a:latin typeface="Aa楷书拼音" panose="02010600010101010101" charset="-122"/>
              <a:ea typeface="Aa楷书拼音" panose="02010600010101010101" charset="-122"/>
              <a:sym typeface="+mn-ea"/>
            </a:endParaRPr>
          </a:p>
          <a:p>
            <a:endParaRPr lang="en-US" altLang="zh-CN" sz="4000">
              <a:latin typeface="Aa楷书拼音" panose="02010600010101010101" charset="-122"/>
              <a:ea typeface="Aa楷书拼音" panose="02010600010101010101" charset="-122"/>
            </a:endParaRPr>
          </a:p>
          <a:p>
            <a:r>
              <a:rPr lang="zh-CN" altLang="en-US" sz="5300">
                <a:latin typeface="Aa楷书拼音" panose="02010600010101010101" charset="-122"/>
                <a:ea typeface="Aa楷书拼音" panose="02010600010101010101" charset="-122"/>
              </a:rPr>
              <a:t>我要游览亚马孙河</a:t>
            </a:r>
            <a:endParaRPr lang="zh-CN" altLang="en-US" sz="5300">
              <a:latin typeface="Aa楷书拼音" panose="02010600010101010101" charset="-122"/>
              <a:ea typeface="Aa楷书拼音" panose="02010600010101010101" charset="-122"/>
            </a:endParaRPr>
          </a:p>
          <a:p>
            <a:r>
              <a:rPr lang="zh-CN" altLang="en-US" sz="5300">
                <a:latin typeface="Aa楷书拼音" panose="02010600010101010101" charset="-122"/>
                <a:ea typeface="Aa楷书拼音" panose="02010600010101010101" charset="-122"/>
              </a:rPr>
              <a:t>一日</a:t>
            </a:r>
            <a:r>
              <a:rPr lang="zh-CN" altLang="en-US" sz="5300">
                <a:solidFill>
                  <a:srgbClr val="FF0000"/>
                </a:solidFill>
                <a:latin typeface="Aa楷书拼音" panose="02010600010101010101" charset="-122"/>
                <a:ea typeface="Aa楷书拼音" panose="02010600010101010101" charset="-122"/>
              </a:rPr>
              <a:t>游</a:t>
            </a:r>
            <a:endParaRPr lang="zh-CN" altLang="en-US" sz="5300">
              <a:latin typeface="Aa楷书拼音" panose="02010600010101010101" charset="-122"/>
              <a:ea typeface="Aa楷书拼音" panose="02010600010101010101" charset="-122"/>
            </a:endParaRPr>
          </a:p>
          <a:p>
            <a:r>
              <a:rPr lang="zh-CN" altLang="en-US" sz="5300">
                <a:latin typeface="Aa楷书拼音" panose="02010600010101010101" charset="-122"/>
                <a:ea typeface="Aa楷书拼音" panose="02010600010101010101" charset="-122"/>
              </a:rPr>
              <a:t>玛瑙斯</a:t>
            </a:r>
            <a:r>
              <a:rPr lang="zh-CN" altLang="en-US" sz="5300">
                <a:solidFill>
                  <a:srgbClr val="FF0000"/>
                </a:solidFill>
                <a:latin typeface="Aa楷书拼音" panose="02010600010101010101" charset="-122"/>
                <a:ea typeface="Aa楷书拼音" panose="02010600010101010101" charset="-122"/>
              </a:rPr>
              <a:t>游</a:t>
            </a:r>
            <a:endParaRPr lang="zh-CN" altLang="en-US" sz="5300">
              <a:solidFill>
                <a:srgbClr val="FF0000"/>
              </a:solidFill>
              <a:latin typeface="Aa楷书拼音" panose="02010600010101010101" charset="-122"/>
              <a:ea typeface="Aa楷书拼音" panose="02010600010101010101" charset="-122"/>
            </a:endParaRPr>
          </a:p>
          <a:p>
            <a:r>
              <a:rPr lang="zh-CN" altLang="en-US" sz="53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</a:rPr>
              <a:t>你们喜欢去公园散步吗？</a:t>
            </a:r>
            <a:endParaRPr lang="zh-CN" altLang="en-US" sz="5300">
              <a:solidFill>
                <a:srgbClr val="FF0000"/>
              </a:solidFill>
              <a:latin typeface="阅读楷体拼音" panose="02000503000000000000" charset="-122"/>
              <a:ea typeface="阅读楷体拼音" panose="02000503000000000000" charset="-122"/>
            </a:endParaRPr>
          </a:p>
          <a:p>
            <a:r>
              <a:rPr lang="zh-CN" altLang="en-US" sz="53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</a:rPr>
              <a:t>我喜欢去公园和海滩散步。很近有一个海滩</a:t>
            </a:r>
            <a:r>
              <a:rPr lang="zh-CN" altLang="en-US" sz="5300">
                <a:solidFill>
                  <a:srgbClr val="FF0000"/>
                </a:solidFill>
                <a:latin typeface="Aa楷书拼音" panose="02010600010101010101" charset="-122"/>
                <a:ea typeface="Aa楷书拼音" panose="02010600010101010101" charset="-122"/>
              </a:rPr>
              <a:t>。</a:t>
            </a:r>
            <a:endParaRPr lang="zh-CN" altLang="en-US" sz="5300">
              <a:solidFill>
                <a:srgbClr val="FF0000"/>
              </a:solidFill>
              <a:latin typeface="Aa楷书拼音" panose="02010600010101010101" charset="-122"/>
              <a:ea typeface="Aa楷书拼音" panose="02010600010101010101" charset="-122"/>
            </a:endParaRPr>
          </a:p>
          <a:p>
            <a:r>
              <a:rPr lang="zh-CN" altLang="en-US" sz="7300">
                <a:solidFill>
                  <a:srgbClr val="FF0000"/>
                </a:solidFill>
                <a:latin typeface="Aa楷书拼音" panose="02010600010101010101" charset="-122"/>
                <a:ea typeface="Aa楷书拼音" panose="02010600010101010101" charset="-122"/>
              </a:rPr>
              <a:t>遛狗、遛猫、遛乌龟。</a:t>
            </a:r>
            <a:endParaRPr lang="zh-CN" altLang="en-US" sz="7300">
              <a:solidFill>
                <a:srgbClr val="FF0000"/>
              </a:solidFill>
              <a:latin typeface="Aa楷书拼音" panose="02010600010101010101" charset="-122"/>
              <a:ea typeface="Aa楷书拼音" panose="02010600010101010101" charset="-122"/>
            </a:endParaRPr>
          </a:p>
          <a:p>
            <a:endParaRPr lang="zh-CN" altLang="en-US" sz="4000">
              <a:latin typeface="Aa楷书拼音" panose="02010600010101010101" charset="-122"/>
              <a:ea typeface="Aa楷书拼音" panose="02010600010101010101" charset="-122"/>
            </a:endParaRPr>
          </a:p>
          <a:p>
            <a:endParaRPr lang="zh-CN" altLang="en-US" sz="4000">
              <a:latin typeface="Aa楷书拼音" panose="02010600010101010101" charset="-122"/>
              <a:ea typeface="Aa楷书拼音" panose="0201060001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9575" y="2693427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br>
              <a:rPr lang="zh-CN" altLang="zh-CN" sz="3600" dirty="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</a:br>
            <a:br>
              <a:rPr lang="zh-CN" altLang="zh-CN" sz="3600" dirty="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</a:br>
            <a:br>
              <a:rPr lang="zh-CN" altLang="zh-CN" sz="3600" dirty="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</a:br>
            <a:r>
              <a:rPr lang="zh-CN" altLang="zh-CN" sz="3600" dirty="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下个假期你打算去旅行吗</a:t>
            </a:r>
            <a:r>
              <a:rPr lang="zh-CN" altLang="zh-CN" sz="3600" dirty="0" smtClean="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？</a:t>
            </a:r>
            <a:br>
              <a:rPr lang="en-US" altLang="zh-CN" sz="3600" dirty="0" smtClean="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</a:br>
            <a:r>
              <a:rPr lang="zh-CN" altLang="zh-CN" sz="3600" dirty="0" smtClean="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什么</a:t>
            </a:r>
            <a:r>
              <a:rPr lang="zh-CN" altLang="zh-CN" sz="3600" dirty="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时候去？去哪些地方</a:t>
            </a:r>
            <a:r>
              <a:rPr lang="zh-CN" altLang="zh-CN" sz="3600" dirty="0" smtClean="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？</a:t>
            </a:r>
            <a:br>
              <a:rPr lang="en-US" altLang="zh-CN" sz="3600" dirty="0" smtClean="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</a:br>
            <a:r>
              <a:rPr lang="zh-CN" altLang="zh-CN" sz="3600" dirty="0" smtClean="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你</a:t>
            </a:r>
            <a:r>
              <a:rPr lang="zh-CN" altLang="zh-CN" sz="3600" dirty="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有计划了吗</a:t>
            </a:r>
            <a:r>
              <a:rPr lang="zh-CN" altLang="zh-CN" sz="3600" dirty="0" smtClean="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？</a:t>
            </a:r>
            <a:br>
              <a:rPr lang="zh-CN" altLang="zh-CN" sz="3600" dirty="0" smtClean="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</a:br>
            <a:r>
              <a:rPr lang="zh-CN" altLang="en-US" sz="3600" dirty="0" smtClean="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我会</a:t>
            </a:r>
            <a:r>
              <a:rPr lang="en-US" altLang="zh-CN" sz="3600" dirty="0" smtClean="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9</a:t>
            </a:r>
            <a:r>
              <a:rPr lang="zh-CN" altLang="en-US" sz="3600" dirty="0" smtClean="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月</a:t>
            </a:r>
            <a:r>
              <a:rPr lang="zh-CN" altLang="zh-CN" sz="3600" dirty="0" smtClean="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参加弟弟的婚礼。</a:t>
            </a:r>
            <a:br>
              <a:rPr lang="zh-CN" altLang="zh-CN" sz="4900" dirty="0" smtClean="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</a:br>
            <a:br>
              <a:rPr lang="en-US" altLang="zh-CN" dirty="0" smtClean="0"/>
            </a:br>
            <a:br>
              <a:rPr lang="zh-CN" altLang="zh-CN" dirty="0"/>
            </a:br>
            <a:r>
              <a:rPr lang="en-US" altLang="zh-CN" sz="3100" dirty="0"/>
              <a:t>Voc</a:t>
            </a:r>
            <a:r>
              <a:rPr lang="en-US" altLang="en-US" sz="3100" dirty="0"/>
              <a:t>ê</a:t>
            </a:r>
            <a:r>
              <a:rPr lang="en-US" altLang="zh-CN" sz="3100" dirty="0"/>
              <a:t> vai viajar nas pr</a:t>
            </a:r>
            <a:r>
              <a:rPr lang="en-US" altLang="en-US" sz="3100" dirty="0"/>
              <a:t>ó</a:t>
            </a:r>
            <a:r>
              <a:rPr lang="en-US" altLang="zh-CN" sz="3100" dirty="0"/>
              <a:t>ximas f</a:t>
            </a:r>
            <a:r>
              <a:rPr lang="en-US" altLang="en-US" sz="3100" dirty="0"/>
              <a:t>é</a:t>
            </a:r>
            <a:r>
              <a:rPr lang="en-US" altLang="zh-CN" sz="3100" dirty="0"/>
              <a:t>rias? Quando voc</a:t>
            </a:r>
            <a:r>
              <a:rPr lang="en-US" altLang="en-US" sz="3100" dirty="0"/>
              <a:t>ê</a:t>
            </a:r>
            <a:r>
              <a:rPr lang="en-US" altLang="zh-CN" sz="3100" dirty="0"/>
              <a:t> vai viajar? Para onde voc</a:t>
            </a:r>
            <a:r>
              <a:rPr lang="en-US" altLang="en-US" sz="3100" dirty="0"/>
              <a:t>ê</a:t>
            </a:r>
            <a:r>
              <a:rPr lang="en-US" altLang="zh-CN" sz="3100" dirty="0"/>
              <a:t> vai viajar? Voc</a:t>
            </a:r>
            <a:r>
              <a:rPr lang="en-US" altLang="en-US" sz="3100" dirty="0"/>
              <a:t>ê</a:t>
            </a:r>
            <a:r>
              <a:rPr lang="en-US" altLang="zh-CN" sz="3100" dirty="0"/>
              <a:t> j</a:t>
            </a:r>
            <a:r>
              <a:rPr lang="en-US" altLang="en-US" sz="3100" dirty="0"/>
              <a:t>á</a:t>
            </a:r>
            <a:r>
              <a:rPr lang="en-US" altLang="zh-CN" sz="3100" dirty="0"/>
              <a:t> tem planos?</a:t>
            </a:r>
            <a:endParaRPr lang="en-US" altLang="zh-CN" sz="31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9239272" y="-24"/>
            <a:ext cx="1428760" cy="85725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任务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</a:t>
            </a:r>
            <a:endParaRPr lang="en-US" altLang="zh-CN" sz="24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defRPr/>
            </a:pP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Pre-task</a:t>
            </a:r>
            <a:endParaRPr lang="en-US" altLang="zh-CN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106" name="图片 124" descr="说明: 6-02同第二册6-32长城721184preview4微图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211" y="374052"/>
            <a:ext cx="2499029" cy="171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图片 123" descr="说明: 6-03同第二册6-05大雁塔343823preview4微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105" y="405386"/>
            <a:ext cx="2241322" cy="16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图片 122" descr="说明: 6-04少林寺779583preview4微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95" y="394675"/>
            <a:ext cx="2537022" cy="170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1"/>
          <p:cNvSpPr>
            <a:spLocks noChangeArrowheads="1"/>
          </p:cNvSpPr>
          <p:nvPr/>
        </p:nvSpPr>
        <p:spPr bwMode="auto">
          <a:xfrm>
            <a:off x="1524000" y="-184150"/>
            <a:ext cx="914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12"/>
          <p:cNvSpPr>
            <a:spLocks noChangeArrowheads="1"/>
          </p:cNvSpPr>
          <p:nvPr/>
        </p:nvSpPr>
        <p:spPr bwMode="auto">
          <a:xfrm>
            <a:off x="1524000" y="395606"/>
            <a:ext cx="203835" cy="18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524000" y="875031"/>
            <a:ext cx="203835" cy="18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524000" y="1332548"/>
            <a:ext cx="224155" cy="19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13" name="图片 121" descr="说明: 6-35同6-48杭州西湖903462preview4微图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804" y="2592925"/>
            <a:ext cx="2524834" cy="167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图片 120" descr="说明: 6-06龙门石窟1106464preview4微图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902" y="2482143"/>
            <a:ext cx="2410793" cy="18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1" name="图片 119" descr="说明: 6-07牡丹园697601preview4微图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18" y="2592925"/>
            <a:ext cx="2498229" cy="172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18"/>
          <p:cNvSpPr>
            <a:spLocks noChangeArrowheads="1"/>
          </p:cNvSpPr>
          <p:nvPr/>
        </p:nvSpPr>
        <p:spPr bwMode="auto">
          <a:xfrm>
            <a:off x="2130250" y="2630983"/>
            <a:ext cx="9144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Rectangle 19"/>
          <p:cNvSpPr>
            <a:spLocks noChangeArrowheads="1"/>
          </p:cNvSpPr>
          <p:nvPr/>
        </p:nvSpPr>
        <p:spPr bwMode="auto">
          <a:xfrm>
            <a:off x="2130250" y="3202801"/>
            <a:ext cx="203835" cy="18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2130250" y="3706039"/>
            <a:ext cx="203835" cy="18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2130250" y="4193719"/>
            <a:ext cx="224155" cy="198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7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18" name="图片 118" descr="说明: 6-08白马寺728930preview4微图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453" y="4801036"/>
            <a:ext cx="2323536" cy="154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20" name="图片 110" descr="说明: 6-16同第二册6-03同6-09同6-17兵马俑522649preview4微图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060" y="4803178"/>
            <a:ext cx="2328686" cy="154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9" name="图片 109" descr="说明: 6-17同第二册6-08同6--31故宫939886preview4微图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080" y="4773041"/>
            <a:ext cx="2585287" cy="170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26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1524000" y="441643"/>
            <a:ext cx="203835" cy="18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8"/>
          <p:cNvSpPr>
            <a:spLocks noChangeArrowheads="1"/>
          </p:cNvSpPr>
          <p:nvPr/>
        </p:nvSpPr>
        <p:spPr bwMode="auto">
          <a:xfrm>
            <a:off x="1524000" y="1029018"/>
            <a:ext cx="203835" cy="18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9"/>
          <p:cNvSpPr>
            <a:spLocks noChangeArrowheads="1"/>
          </p:cNvSpPr>
          <p:nvPr/>
        </p:nvSpPr>
        <p:spPr bwMode="auto">
          <a:xfrm>
            <a:off x="1524000" y="1608455"/>
            <a:ext cx="224790" cy="183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zh-CN" altLang="en-US" sz="6600">
                <a:latin typeface="阅读楷体拼音" panose="02000503000000000000" charset="-122"/>
                <a:ea typeface="阅读楷体拼音" panose="02000503000000000000" charset="-122"/>
              </a:rPr>
              <a:t>推荐</a:t>
            </a:r>
            <a:r>
              <a:rPr lang="en-US" altLang="zh-CN" sz="4800">
                <a:latin typeface="阅读楷体拼音" panose="02000503000000000000" charset="-122"/>
                <a:ea typeface="阅读楷体拼音" panose="02000503000000000000" charset="-122"/>
              </a:rPr>
              <a:t>recomendar</a:t>
            </a:r>
            <a:endParaRPr lang="en-US" altLang="zh-CN" sz="4800">
              <a:latin typeface="阅读楷体拼音" panose="02000503000000000000" charset="-122"/>
              <a:ea typeface="阅读楷体拼音" panose="02000503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315" y="1341120"/>
            <a:ext cx="8229600" cy="5516880"/>
          </a:xfrm>
        </p:spPr>
        <p:txBody>
          <a:bodyPr>
            <a:normAutofit fontScale="50000"/>
          </a:bodyPr>
          <a:p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如果我要去你的城市旅游，</a:t>
            </a:r>
            <a:r>
              <a:rPr lang="en-US" altLang="zh-CN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  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你能推荐一些</a:t>
            </a:r>
            <a:r>
              <a:rPr lang="zh-CN" altLang="en-US" sz="40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景点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和</a:t>
            </a:r>
            <a:r>
              <a:rPr lang="zh-CN" altLang="en-US" sz="40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餐厅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吗？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景点：</a:t>
            </a:r>
            <a:r>
              <a:rPr lang="en-US" altLang="zh-CN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ponto turismo</a:t>
            </a:r>
            <a:endParaRPr lang="zh-CN" altLang="en-US" sz="36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餐厅：</a:t>
            </a:r>
            <a:r>
              <a:rPr lang="en-US" altLang="zh-CN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restaurante</a:t>
            </a:r>
            <a:endParaRPr lang="en-US" altLang="zh-CN" sz="36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推荐一部你最喜欢的电影？为什么？</a:t>
            </a:r>
            <a:endParaRPr lang="zh-CN" altLang="en-US" sz="36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《哪吒》</a:t>
            </a:r>
            <a:r>
              <a:rPr lang="zh-CN" altLang="en-US" sz="36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一部</a:t>
            </a: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电影</a:t>
            </a:r>
            <a:r>
              <a:rPr lang="en-US" altLang="zh-CN" sz="36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um</a:t>
            </a:r>
            <a:r>
              <a:rPr lang="en-US" altLang="zh-CN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 filme</a:t>
            </a:r>
            <a:endParaRPr lang="zh-CN" altLang="en-US" sz="36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因为很好看，很美。</a:t>
            </a:r>
            <a:endParaRPr lang="zh-CN" altLang="en-US" sz="36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推荐一个地方给中国人在巴西旅游。</a:t>
            </a:r>
            <a:endParaRPr lang="zh-CN" altLang="en-US" sz="36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我推荐你认识圣保罗。</a:t>
            </a:r>
            <a:endParaRPr lang="zh-CN" altLang="en-US" sz="36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推荐一道巴西菜给中国人。我推荐</a:t>
            </a:r>
            <a:r>
              <a:rPr lang="zh-CN" altLang="en-US" sz="3600">
                <a:highlight>
                  <a:srgbClr val="FFFF00"/>
                </a:highlight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鸡肉</a:t>
            </a: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。</a:t>
            </a:r>
            <a:endParaRPr lang="zh-CN" altLang="en-US" sz="36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476885"/>
            <a:ext cx="8229600" cy="5186680"/>
          </a:xfrm>
        </p:spPr>
        <p:txBody>
          <a:bodyPr>
            <a:normAutofit/>
          </a:bodyPr>
          <a:p>
            <a:r>
              <a:rPr lang="zh-CN" altLang="en-US">
                <a:latin typeface="Aa楷书拼音" panose="02010600010101010101" charset="-122"/>
                <a:ea typeface="Aa楷书拼音" panose="02010600010101010101" charset="-122"/>
              </a:rPr>
              <a:t>我的城市有一个小基督像，我的城市只有一个中餐厅，他们</a:t>
            </a:r>
            <a:r>
              <a:rPr lang="en-US" altLang="zh-CN">
                <a:latin typeface="Aa楷书拼音" panose="02010600010101010101" charset="-122"/>
                <a:ea typeface="Aa楷书拼音" panose="02010600010101010101" charset="-122"/>
              </a:rPr>
              <a:t>24</a:t>
            </a:r>
            <a:r>
              <a:rPr lang="zh-CN" altLang="en-US">
                <a:latin typeface="Aa楷书拼音" panose="02010600010101010101" charset="-122"/>
                <a:ea typeface="Aa楷书拼音" panose="02010600010101010101" charset="-122"/>
              </a:rPr>
              <a:t>年前</a:t>
            </a:r>
            <a:r>
              <a:rPr lang="zh-CN" altLang="en-US">
                <a:latin typeface="Aa楷书拼音" panose="02010600010101010101" charset="-122"/>
                <a:ea typeface="Aa楷书拼音" panose="02010600010101010101" charset="-122"/>
                <a:sym typeface="+mn-ea"/>
              </a:rPr>
              <a:t>开的。</a:t>
            </a:r>
            <a:endParaRPr lang="zh-CN" altLang="en-US">
              <a:latin typeface="Aa楷书拼音" panose="02010600010101010101" charset="-122"/>
              <a:ea typeface="Aa楷书拼音" panose="02010600010101010101" charset="-122"/>
              <a:sym typeface="+mn-ea"/>
            </a:endParaRPr>
          </a:p>
          <a:p>
            <a:r>
              <a:rPr lang="zh-CN" altLang="en-US">
                <a:latin typeface="Aa楷书拼音" panose="02010600010101010101" charset="-122"/>
                <a:ea typeface="Aa楷书拼音" panose="02010600010101010101" charset="-122"/>
              </a:rPr>
              <a:t>在我的城市，你需要去</a:t>
            </a:r>
            <a:r>
              <a:rPr lang="en-US" altLang="zh-CN">
                <a:latin typeface="Aa楷书拼音" panose="02010600010101010101" charset="-122"/>
                <a:ea typeface="Aa楷书拼音" panose="02010600010101010101" charset="-122"/>
              </a:rPr>
              <a:t>i g</a:t>
            </a:r>
            <a:r>
              <a:rPr lang="zh-CN" altLang="en-US">
                <a:latin typeface="Aa楷书拼音" panose="02010600010101010101" charset="-122"/>
                <a:ea typeface="Aa楷书拼音" panose="02010600010101010101" charset="-122"/>
              </a:rPr>
              <a:t>公园和去</a:t>
            </a:r>
            <a:r>
              <a:rPr lang="en-US" altLang="zh-CN">
                <a:latin typeface="Aa楷书拼音" panose="02010600010101010101" charset="-122"/>
                <a:ea typeface="Aa楷书拼音" panose="02010600010101010101" charset="-122"/>
              </a:rPr>
              <a:t>chorrasco</a:t>
            </a:r>
            <a:r>
              <a:rPr lang="zh-CN" altLang="en-US">
                <a:latin typeface="Aa楷书拼音" panose="02010600010101010101" charset="-122"/>
                <a:ea typeface="Aa楷书拼音" panose="02010600010101010101" charset="-122"/>
              </a:rPr>
              <a:t>烤肉店。我最喜欢</a:t>
            </a:r>
            <a:r>
              <a:rPr lang="en-US" altLang="zh-CN">
                <a:latin typeface="Aa楷书拼音" panose="02010600010101010101" charset="-122"/>
                <a:ea typeface="Aa楷书拼音" panose="02010600010101010101" charset="-122"/>
              </a:rPr>
              <a:t>picanha</a:t>
            </a:r>
            <a:r>
              <a:rPr lang="zh-CN" altLang="en-US">
                <a:latin typeface="Aa楷书拼音" panose="02010600010101010101" charset="-122"/>
                <a:ea typeface="Aa楷书拼音" panose="02010600010101010101" charset="-122"/>
              </a:rPr>
              <a:t>。我住在圣保罗。</a:t>
            </a:r>
            <a:endParaRPr lang="zh-CN" altLang="en-US">
              <a:latin typeface="Aa楷书拼音" panose="02010600010101010101" charset="-122"/>
              <a:ea typeface="Aa楷书拼音" panose="02010600010101010101" charset="-122"/>
            </a:endParaRPr>
          </a:p>
          <a:p>
            <a:r>
              <a:rPr lang="zh-CN" altLang="en-US">
                <a:latin typeface="Aa楷书拼音" panose="02010600010101010101" charset="-122"/>
                <a:ea typeface="Aa楷书拼音" panose="02010600010101010101" charset="-122"/>
              </a:rPr>
              <a:t>我也住在圣保罗，在我的城市，你可以去</a:t>
            </a:r>
            <a:r>
              <a:rPr lang="en-US" altLang="zh-CN">
                <a:latin typeface="Aa楷书拼音" panose="02010600010101010101" charset="-122"/>
                <a:ea typeface="Aa楷书拼音" panose="02010600010101010101" charset="-122"/>
              </a:rPr>
              <a:t>b</a:t>
            </a:r>
            <a:r>
              <a:rPr lang="zh-CN" altLang="en-US">
                <a:latin typeface="Aa楷书拼音" panose="02010600010101010101" charset="-122"/>
                <a:ea typeface="Aa楷书拼音" panose="02010600010101010101" charset="-122"/>
              </a:rPr>
              <a:t>公园，我的城市有意大利披萨店，我很喜欢披萨。</a:t>
            </a:r>
            <a:endParaRPr lang="zh-CN" altLang="en-US">
              <a:latin typeface="Aa楷书拼音" panose="02010600010101010101" charset="-122"/>
              <a:ea typeface="Aa楷书拼音" panose="02010600010101010101" charset="-122"/>
            </a:endParaRPr>
          </a:p>
          <a:p>
            <a:r>
              <a:rPr lang="zh-CN" altLang="en-US">
                <a:latin typeface="Aa楷书拼音" panose="02010600010101010101" charset="-122"/>
                <a:ea typeface="Aa楷书拼音" panose="02010600010101010101" charset="-122"/>
              </a:rPr>
              <a:t>她喜欢跑步。</a:t>
            </a:r>
            <a:endParaRPr lang="zh-CN" altLang="en-US">
              <a:latin typeface="Aa楷书拼音" panose="02010600010101010101" charset="-122"/>
              <a:ea typeface="Aa楷书拼音" panose="02010600010101010101" charset="-122"/>
            </a:endParaRPr>
          </a:p>
          <a:p>
            <a:r>
              <a:rPr lang="zh-CN" altLang="en-US">
                <a:latin typeface="Aa楷书拼音" panose="02010600010101010101" charset="-122"/>
                <a:ea typeface="Aa楷书拼音" panose="02010600010101010101" charset="-122"/>
              </a:rPr>
              <a:t>甜的披萨。</a:t>
            </a:r>
            <a:endParaRPr lang="zh-CN" altLang="en-US">
              <a:latin typeface="Aa楷书拼音" panose="02010600010101010101" charset="-122"/>
              <a:ea typeface="Aa楷书拼音" panose="02010600010101010101" charset="-122"/>
            </a:endParaRPr>
          </a:p>
          <a:p>
            <a:r>
              <a:rPr lang="zh-CN" altLang="en-US">
                <a:latin typeface="Aa楷书拼音" panose="02010600010101010101" charset="-122"/>
                <a:ea typeface="Aa楷书拼音" panose="02010600010101010101" charset="-122"/>
              </a:rPr>
              <a:t>芝士披萨</a:t>
            </a:r>
            <a:endParaRPr lang="zh-CN" altLang="en-US">
              <a:latin typeface="Aa楷书拼音" panose="02010600010101010101" charset="-122"/>
              <a:ea typeface="Aa楷书拼音" panose="02010600010101010101" charset="-122"/>
            </a:endParaRPr>
          </a:p>
          <a:p>
            <a:r>
              <a:rPr lang="zh-CN" altLang="en-US">
                <a:latin typeface="Aa楷书拼音" panose="02010600010101010101" charset="-122"/>
                <a:ea typeface="Aa楷书拼音" panose="02010600010101010101" charset="-122"/>
              </a:rPr>
              <a:t>巧克力披萨。</a:t>
            </a:r>
            <a:endParaRPr lang="zh-CN" altLang="en-US">
              <a:latin typeface="Aa楷书拼音" panose="02010600010101010101" charset="-122"/>
              <a:ea typeface="Aa楷书拼音" panose="02010600010101010101" charset="-122"/>
            </a:endParaRPr>
          </a:p>
          <a:p>
            <a:endParaRPr lang="zh-CN" altLang="en-US">
              <a:latin typeface="Aa楷书拼音" panose="02010600010101010101" charset="-122"/>
              <a:ea typeface="Aa楷书拼音" panose="0201060001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zh-CN" altLang="en-US" sz="6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  <a:sym typeface="+mn-ea"/>
              </a:rPr>
              <a:t>线路</a:t>
            </a:r>
            <a:r>
              <a:rPr lang="en-US" altLang="zh-CN" sz="6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  <a:sym typeface="+mn-ea"/>
              </a:rPr>
              <a:t>/</a:t>
            </a:r>
            <a:r>
              <a:rPr lang="zh-CN" altLang="en-US" sz="6600">
                <a:highlight>
                  <a:srgbClr val="FFFF00"/>
                </a:highlight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  <a:sym typeface="+mn-ea"/>
              </a:rPr>
              <a:t>路线</a:t>
            </a:r>
            <a:r>
              <a:rPr lang="en-US" altLang="zh-CN" sz="4800">
                <a:latin typeface="阅读楷体拼音" panose="02000503000000000000" charset="-122"/>
                <a:ea typeface="阅读楷体拼音" panose="02000503000000000000" charset="-122"/>
              </a:rPr>
              <a:t>roteiro</a:t>
            </a:r>
            <a:endParaRPr lang="en-US" altLang="zh-CN" sz="4800">
              <a:latin typeface="阅读楷体拼音" panose="02000503000000000000" charset="-122"/>
              <a:ea typeface="阅读楷体拼音" panose="02000503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850" y="1772920"/>
            <a:ext cx="8229600" cy="4525963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旅行线路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一日游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两日游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三日游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一日游线路：北京：故宫</a:t>
            </a:r>
            <a:r>
              <a:rPr lang="en-US" altLang="zh-CN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- 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天坛</a:t>
            </a:r>
            <a:r>
              <a:rPr lang="en-US" altLang="zh-CN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—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王府井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  <a:sym typeface="+mn-ea"/>
              </a:rPr>
              <a:t>两日游线路：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  <a:sym typeface="+mn-ea"/>
              </a:rPr>
              <a:t>第一天：故宫</a:t>
            </a:r>
            <a:r>
              <a:rPr lang="en-US" altLang="zh-CN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  <a:sym typeface="+mn-ea"/>
              </a:rPr>
              <a:t>-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  <a:sym typeface="+mn-ea"/>
              </a:rPr>
              <a:t>天坛</a:t>
            </a:r>
            <a:r>
              <a:rPr lang="en-US" altLang="zh-CN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  <a:sym typeface="+mn-ea"/>
              </a:rPr>
              <a:t>—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  <a:sym typeface="+mn-ea"/>
              </a:rPr>
              <a:t>王府井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  <a:sym typeface="+mn-ea"/>
              </a:rPr>
              <a:t>第二天：</a:t>
            </a:r>
            <a:r>
              <a:rPr lang="zh-CN" altLang="en-US" sz="4000">
                <a:highlight>
                  <a:srgbClr val="FFFF00"/>
                </a:highlight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  <a:sym typeface="+mn-ea"/>
              </a:rPr>
              <a:t>长城</a:t>
            </a:r>
            <a:endParaRPr lang="zh-CN" altLang="en-US" sz="4000">
              <a:highlight>
                <a:srgbClr val="FFFF00"/>
              </a:highlight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endParaRPr lang="zh-CN" altLang="en-US" sz="4000">
              <a:highlight>
                <a:srgbClr val="FFFF00"/>
              </a:highlight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zh-CN" altLang="en-US" sz="6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  <a:sym typeface="+mn-ea"/>
              </a:rPr>
              <a:t>具体</a:t>
            </a:r>
            <a:r>
              <a:rPr lang="en-US" altLang="zh-CN" sz="4800">
                <a:latin typeface="阅读楷体拼音" panose="02000503000000000000" charset="-122"/>
                <a:ea typeface="阅读楷体拼音" panose="02000503000000000000" charset="-122"/>
              </a:rPr>
              <a:t>espec</a:t>
            </a:r>
            <a:r>
              <a:rPr lang="en-US" altLang="en-US" sz="4800">
                <a:latin typeface="阅读楷体拼音" panose="02000503000000000000" charset="-122"/>
                <a:ea typeface="阅读楷体拼音" panose="02000503000000000000" charset="-122"/>
              </a:rPr>
              <a:t>í</a:t>
            </a:r>
            <a:r>
              <a:rPr lang="en-US" altLang="zh-CN" sz="4800">
                <a:latin typeface="阅读楷体拼音" panose="02000503000000000000" charset="-122"/>
                <a:ea typeface="阅读楷体拼音" panose="02000503000000000000" charset="-122"/>
              </a:rPr>
              <a:t>fico</a:t>
            </a:r>
            <a:endParaRPr lang="en-US" altLang="zh-CN" sz="4800">
              <a:latin typeface="阅读楷体拼音" panose="02000503000000000000" charset="-122"/>
              <a:ea typeface="阅读楷体拼音" panose="02000503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850" y="1341120"/>
            <a:ext cx="9679305" cy="556323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 </a:t>
            </a:r>
            <a:r>
              <a:rPr lang="zh-CN" altLang="en-US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具体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阅读楷体拼音" panose="02000503000000000000" charset="-122"/>
              </a:rPr>
              <a:t>一点儿</a:t>
            </a:r>
            <a:r>
              <a:rPr lang="en-US" altLang="zh-CN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seja mais espec</a:t>
            </a:r>
            <a:r>
              <a:rPr lang="en-US" altLang="en-US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í</a:t>
            </a:r>
            <a:r>
              <a:rPr lang="en-US" altLang="zh-CN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fico.</a:t>
            </a:r>
            <a:endParaRPr lang="en-US" altLang="zh-CN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你们为什么学习中文，具体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阅读楷体拼音" panose="02000503000000000000" charset="-122"/>
              </a:rPr>
              <a:t>一点儿回答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28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我学习中文，因为我希望可以说流利的中文。</a:t>
            </a:r>
            <a:endParaRPr lang="zh-CN" altLang="en-US" sz="36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因为我很喜欢语言，也因为中文很美。</a:t>
            </a:r>
            <a:endParaRPr lang="zh-CN" altLang="en-US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我开始学习汉语，因为爱好，但是现在我要去中国。</a:t>
            </a:r>
            <a:endParaRPr lang="zh-CN" altLang="en-US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在你的旁边具体有什么东西？</a:t>
            </a:r>
            <a:endParaRPr lang="zh-CN" altLang="en-US" sz="36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有一</a:t>
            </a:r>
            <a:r>
              <a:rPr lang="zh-CN" altLang="en-US" sz="36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瓶</a:t>
            </a: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水，有一个钱包，还有我的手机。</a:t>
            </a:r>
            <a:endParaRPr lang="zh-CN" altLang="en-US" sz="36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有一</a:t>
            </a:r>
            <a:r>
              <a:rPr lang="zh-CN" altLang="en-US" sz="36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支</a:t>
            </a: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笔，也有手机，一</a:t>
            </a:r>
            <a:r>
              <a:rPr lang="zh-CN" altLang="en-US" sz="36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杯</a:t>
            </a: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水，还有钱，</a:t>
            </a:r>
            <a:r>
              <a:rPr lang="en-US" altLang="zh-CN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50</a:t>
            </a: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雷</a:t>
            </a:r>
            <a:endParaRPr lang="zh-CN" altLang="en-US" sz="36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在我的旁边有两支笔，一</a:t>
            </a:r>
            <a:r>
              <a:rPr lang="zh-CN" altLang="en-US" sz="36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个（部）</a:t>
            </a: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手机。</a:t>
            </a:r>
            <a:endParaRPr lang="zh-CN" altLang="en-US" sz="36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15640" y="1268730"/>
            <a:ext cx="1676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yì diǎnr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12125" y="2069465"/>
            <a:ext cx="1676400" cy="8045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yì diǎnr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750" y="764540"/>
            <a:ext cx="8229600" cy="1564005"/>
          </a:xfrm>
        </p:spPr>
        <p:txBody>
          <a:bodyPr/>
          <a:p>
            <a:pPr algn="l"/>
            <a:r>
              <a:rPr lang="zh-CN" altLang="en-US" sz="4800">
                <a:latin typeface="阅读楷体拼音" panose="02000503000000000000" charset="-122"/>
                <a:ea typeface="阅读楷体拼音" panose="02000503000000000000" charset="-122"/>
              </a:rPr>
              <a:t>要求</a:t>
            </a:r>
            <a:r>
              <a:rPr lang="en-US" altLang="zh-CN" sz="1800">
                <a:latin typeface="阅读楷体拼音" panose="02000503000000000000" charset="-122"/>
                <a:ea typeface="阅读楷体拼音" panose="02000503000000000000" charset="-122"/>
              </a:rPr>
              <a:t> Exigir/Exig</a:t>
            </a:r>
            <a:r>
              <a:rPr lang="en-US" altLang="en-US" sz="1800">
                <a:latin typeface="阅读楷体拼音" panose="02000503000000000000" charset="-122"/>
                <a:ea typeface="阅读楷体拼音" panose="02000503000000000000" charset="-122"/>
              </a:rPr>
              <a:t>ê</a:t>
            </a:r>
            <a:r>
              <a:rPr lang="en-US" altLang="zh-CN" sz="1800">
                <a:latin typeface="阅读楷体拼音" panose="02000503000000000000" charset="-122"/>
                <a:ea typeface="阅读楷体拼音" panose="02000503000000000000" charset="-122"/>
              </a:rPr>
              <a:t>ncia                        </a:t>
            </a:r>
            <a:br>
              <a:rPr lang="en-US" altLang="zh-CN" sz="18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en-US" altLang="zh-CN" sz="1800">
                <a:latin typeface="阅读楷体拼音" panose="02000503000000000000" charset="-122"/>
                <a:ea typeface="阅读楷体拼音" panose="02000503000000000000" charset="-122"/>
              </a:rPr>
              <a:t>                           Requerer/Requisito                        </a:t>
            </a:r>
            <a:br>
              <a:rPr lang="en-US" altLang="zh-CN" sz="1800">
                <a:latin typeface="阅读楷体拼音" panose="02000503000000000000" charset="-122"/>
                <a:ea typeface="阅读楷体拼音" panose="02000503000000000000" charset="-122"/>
              </a:rPr>
            </a:br>
            <a:r>
              <a:rPr lang="en-US" altLang="zh-CN" sz="1800">
                <a:latin typeface="阅读楷体拼音" panose="02000503000000000000" charset="-122"/>
                <a:ea typeface="阅读楷体拼音" panose="02000503000000000000" charset="-122"/>
              </a:rPr>
              <a:t>                      </a:t>
            </a:r>
            <a:r>
              <a:rPr lang="zh-CN" altLang="en-US" sz="1800">
                <a:latin typeface="阅读楷体拼音" panose="02000503000000000000" charset="-122"/>
                <a:ea typeface="阅读楷体拼音" panose="02000503000000000000" charset="-122"/>
              </a:rPr>
              <a:t>🙏</a:t>
            </a:r>
            <a:r>
              <a:rPr lang="en-US" altLang="zh-CN" sz="1800">
                <a:latin typeface="阅读楷体拼音" panose="02000503000000000000" charset="-122"/>
                <a:ea typeface="阅读楷体拼音" panose="02000503000000000000" charset="-122"/>
              </a:rPr>
              <a:t> Pedir/Pedido</a:t>
            </a:r>
            <a:endParaRPr lang="en-US" altLang="zh-CN" sz="1800">
              <a:latin typeface="阅读楷体拼音" panose="02000503000000000000" charset="-122"/>
              <a:ea typeface="阅读楷体拼音" panose="02000503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460" y="2421255"/>
            <a:ext cx="8229600" cy="4525963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 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我有一个要求。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en-US" altLang="zh-CN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 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您有什么要求？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如果你们在北京有三天时间旅游，你们想找一个导游</a:t>
            </a:r>
            <a:r>
              <a:rPr lang="en-US" altLang="zh-CN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guia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，你们对这个导游有什么要求？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我要求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898650" y="324485"/>
            <a:ext cx="786955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</a:rPr>
              <a:t>我</a:t>
            </a:r>
            <a:r>
              <a:rPr lang="zh-CN" altLang="en-US" sz="40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</a:rPr>
              <a:t>要求</a:t>
            </a:r>
            <a:r>
              <a:rPr lang="en-US" altLang="zh-CN" sz="40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</a:rPr>
              <a:t>v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</a:rPr>
              <a:t>去长城，然后我要试试中国菜，我今天很慢。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</a:endParaRPr>
          </a:p>
          <a:p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</a:rPr>
              <a:t>我</a:t>
            </a:r>
            <a:r>
              <a:rPr lang="zh-CN" altLang="en-US" sz="40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</a:rPr>
              <a:t>要求</a:t>
            </a:r>
            <a:r>
              <a:rPr lang="en-US" altLang="zh-CN" sz="40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</a:rPr>
              <a:t>v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</a:rPr>
              <a:t>认识习近平，我也要求看看熊猫（可是熊猫不在北京，熊猫在成都）可能在北京的动物园，可以只有一只熊猫，就这些（就这样）。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</a:endParaRPr>
          </a:p>
          <a:p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</a:rPr>
              <a:t>在俄罗斯有列宁。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</a:endParaRPr>
          </a:p>
          <a:p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</a:rPr>
              <a:t>我的</a:t>
            </a:r>
            <a:r>
              <a:rPr lang="zh-CN" altLang="en-US" sz="40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</a:rPr>
              <a:t>要求</a:t>
            </a:r>
            <a:r>
              <a:rPr lang="en-US" altLang="zh-CN" sz="40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</a:rPr>
              <a:t>sub.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</a:rPr>
              <a:t>是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l"/>
            <a:r>
              <a:rPr lang="zh-CN" altLang="en-US" sz="4800">
                <a:latin typeface="阅读楷体拼音" panose="02000503000000000000" charset="-122"/>
                <a:ea typeface="阅读楷体拼音" panose="02000503000000000000" charset="-122"/>
              </a:rPr>
              <a:t>对</a:t>
            </a:r>
            <a:r>
              <a:rPr lang="en-US" altLang="zh-CN" sz="4800">
                <a:latin typeface="阅读楷体拼音" panose="02000503000000000000" charset="-122"/>
                <a:ea typeface="阅读楷体拼音" panose="02000503000000000000" charset="-122"/>
              </a:rPr>
              <a:t>......</a:t>
            </a:r>
            <a:r>
              <a:rPr lang="zh-CN" altLang="en-US" sz="4800">
                <a:latin typeface="阅读楷体拼音" panose="02000503000000000000" charset="-122"/>
                <a:ea typeface="阅读楷体拼音" panose="02000503000000000000" charset="-122"/>
              </a:rPr>
              <a:t>感兴趣</a:t>
            </a:r>
            <a:r>
              <a:rPr lang="en-US" altLang="zh-CN" sz="4800">
                <a:latin typeface="阅读楷体拼音" panose="02000503000000000000" charset="-122"/>
                <a:ea typeface="阅读楷体拼音" panose="02000503000000000000" charset="-122"/>
              </a:rPr>
              <a:t>interessar-se</a:t>
            </a:r>
            <a:endParaRPr lang="en-US" altLang="zh-CN" sz="4800">
              <a:latin typeface="阅读楷体拼音" panose="02000503000000000000" charset="-122"/>
              <a:ea typeface="阅读楷体拼音" panose="02000503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850" y="1772920"/>
            <a:ext cx="8229600" cy="4813300"/>
          </a:xfrm>
        </p:spPr>
        <p:txBody>
          <a:bodyPr>
            <a:normAutofit fontScale="70000"/>
          </a:bodyPr>
          <a:p>
            <a:pPr marL="0" indent="0">
              <a:buNone/>
            </a:pPr>
            <a:r>
              <a:rPr lang="en-US" altLang="zh-CN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 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小时候，你对什么比较感兴趣？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我对画画比较感兴趣。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花花</a:t>
            </a:r>
            <a:r>
              <a:rPr lang="en-US" altLang="zh-CN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flor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我对</a:t>
            </a:r>
            <a:r>
              <a:rPr lang="zh-CN" altLang="en-US" sz="40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谈恋爱</a:t>
            </a:r>
            <a:r>
              <a:rPr lang="en-US" altLang="zh-CN" sz="40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(</a:t>
            </a:r>
            <a:r>
              <a:rPr lang="zh-CN" altLang="en-US" sz="40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男孩）比较感兴趣。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en-US" altLang="zh-CN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 </a:t>
            </a: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现在，你对什么感兴趣？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现在，我对中文感兴趣。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  <a:p>
            <a:pPr marL="0" indent="0">
              <a:buNone/>
            </a:pPr>
            <a:r>
              <a:rPr lang="zh-CN" altLang="en-US" sz="4000">
                <a:latin typeface="阅读楷体拼音" panose="02000503000000000000" charset="-122"/>
                <a:ea typeface="阅读楷体拼音" panose="02000503000000000000" charset="-122"/>
                <a:cs typeface="阅读楷体拼音" panose="02000503000000000000" charset="-122"/>
              </a:rPr>
              <a:t>现在，我这个课感兴趣。</a:t>
            </a:r>
            <a:endParaRPr lang="zh-CN" altLang="en-US" sz="4000">
              <a:latin typeface="阅读楷体拼音" panose="02000503000000000000" charset="-122"/>
              <a:ea typeface="阅读楷体拼音" panose="02000503000000000000" charset="-122"/>
              <a:cs typeface="阅读楷体拼音" panose="02000503000000000000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360" y="404495"/>
            <a:ext cx="8229600" cy="5679440"/>
          </a:xfrm>
        </p:spPr>
        <p:txBody>
          <a:bodyPr>
            <a:normAutofit fontScale="90000" lnSpcReduction="10000"/>
          </a:bodyPr>
          <a:p>
            <a:r>
              <a:rPr lang="en-US" altLang="zh-CN" sz="3600">
                <a:latin typeface="阅读楷体拼音" panose="02000503000000000000" charset="-122"/>
                <a:ea typeface="阅读楷体拼音" panose="02000503000000000000" charset="-122"/>
              </a:rPr>
              <a:t>      </a:t>
            </a: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如果你去旅游，对</a:t>
            </a:r>
            <a:r>
              <a:rPr lang="zh-CN" altLang="en-US" sz="36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</a:rPr>
              <a:t>大自然</a:t>
            </a: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感兴趣还是对</a:t>
            </a:r>
            <a:r>
              <a:rPr lang="zh-CN" altLang="en-US" sz="36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</a:rPr>
              <a:t>文化景点</a:t>
            </a: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感兴趣？</a:t>
            </a:r>
            <a:endParaRPr lang="zh-CN" altLang="en-US" sz="3600">
              <a:latin typeface="阅读楷体拼音" panose="02000503000000000000" charset="-122"/>
              <a:ea typeface="阅读楷体拼音" panose="02000503000000000000" charset="-122"/>
            </a:endParaRPr>
          </a:p>
          <a:p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我觉得在别的国家，我对文化景点更感兴趣。但是在巴西，我喜欢大自然。</a:t>
            </a:r>
            <a:endParaRPr lang="zh-CN" altLang="en-US" sz="3600">
              <a:latin typeface="阅读楷体拼音" panose="02000503000000000000" charset="-122"/>
              <a:ea typeface="阅读楷体拼音" panose="02000503000000000000" charset="-122"/>
            </a:endParaRPr>
          </a:p>
          <a:p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我最喜欢大自然，我喜欢徒步。</a:t>
            </a:r>
            <a:endParaRPr lang="zh-CN" altLang="en-US" sz="3600">
              <a:latin typeface="阅读楷体拼音" panose="02000503000000000000" charset="-122"/>
              <a:ea typeface="阅读楷体拼音" panose="02000503000000000000" charset="-122"/>
            </a:endParaRPr>
          </a:p>
          <a:p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我对大自然更感兴趣，因为我喜欢攀岩、跑步。</a:t>
            </a:r>
            <a:endParaRPr lang="zh-CN" altLang="en-US" sz="3600">
              <a:latin typeface="阅读楷体拼音" panose="02000503000000000000" charset="-122"/>
              <a:ea typeface="阅读楷体拼音" panose="02000503000000000000" charset="-122"/>
            </a:endParaRPr>
          </a:p>
          <a:p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我推荐你们去</a:t>
            </a:r>
            <a:r>
              <a:rPr lang="zh-CN" altLang="en-US" sz="3600">
                <a:solidFill>
                  <a:srgbClr val="FF0000"/>
                </a:solidFill>
                <a:latin typeface="阅读楷体拼音" panose="02000503000000000000" charset="-122"/>
                <a:ea typeface="阅读楷体拼音" panose="02000503000000000000" charset="-122"/>
              </a:rPr>
              <a:t>广西省桂林市阳朔县</a:t>
            </a:r>
            <a:r>
              <a:rPr lang="zh-CN" altLang="en-US" sz="3600">
                <a:latin typeface="阅读楷体拼音" panose="02000503000000000000" charset="-122"/>
                <a:ea typeface="阅读楷体拼音" panose="02000503000000000000" charset="-122"/>
              </a:rPr>
              <a:t>。</a:t>
            </a:r>
            <a:endParaRPr lang="zh-CN" altLang="en-US" sz="3600">
              <a:latin typeface="阅读楷体拼音" panose="02000503000000000000" charset="-122"/>
              <a:ea typeface="阅读楷体拼音" panose="02000503000000000000" charset="-122"/>
            </a:endParaRPr>
          </a:p>
          <a:p>
            <a:endParaRPr lang="zh-CN" altLang="en-US" sz="3600">
              <a:latin typeface="阅读楷体拼音" panose="02000503000000000000" charset="-122"/>
              <a:ea typeface="阅读楷体拼音" panose="02000503000000000000" charset="-122"/>
            </a:endParaRPr>
          </a:p>
          <a:p>
            <a:endParaRPr lang="zh-CN" altLang="en-US" sz="3600">
              <a:latin typeface="阅读楷体拼音" panose="02000503000000000000" charset="-122"/>
              <a:ea typeface="阅读楷体拼音" panose="02000503000000000000" charset="-122"/>
            </a:endParaRPr>
          </a:p>
          <a:p>
            <a:endParaRPr lang="zh-CN" altLang="en-US" sz="3600">
              <a:latin typeface="阅读楷体拼音" panose="02000503000000000000" charset="-122"/>
              <a:ea typeface="阅读楷体拼音" panose="02000503000000000000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2402</Words>
  <Application>WPS 演示</Application>
  <PresentationFormat>宽屏</PresentationFormat>
  <Paragraphs>157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阅读楷体拼音</vt:lpstr>
      <vt:lpstr>Aa楷书拼音</vt:lpstr>
      <vt:lpstr>楷体</vt:lpstr>
      <vt:lpstr>Times New Roman</vt:lpstr>
      <vt:lpstr>黑体</vt:lpstr>
      <vt:lpstr>Office 主题</vt:lpstr>
      <vt:lpstr>生词palavra nova</vt:lpstr>
      <vt:lpstr>单击此处编辑母版标题样式</vt:lpstr>
      <vt:lpstr>PowerPoint 演示文稿</vt:lpstr>
      <vt:lpstr>线路/路线roteiro</vt:lpstr>
      <vt:lpstr>具体específico</vt:lpstr>
      <vt:lpstr>要求 Exigir/Exigência                                                    Requerer/Requisito                                               🙏 Pedir/Pedido</vt:lpstr>
      <vt:lpstr>PowerPoint 演示文稿</vt:lpstr>
      <vt:lpstr>对......感兴趣interessar-se</vt:lpstr>
      <vt:lpstr>PowerPoint 演示文稿</vt:lpstr>
      <vt:lpstr>比如por exemplo</vt:lpstr>
      <vt:lpstr>参观visitar+（lugar fechado） 看/拜访 visitar+（pessoa） 游览：visitar+（ponto turismo) </vt:lpstr>
      <vt:lpstr>适合ser adequado	v 你们觉得结婚应该dever和适合的人还是和喜欢的人？ 我不知道，我不结婚。 我还没认识适合的人。我觉得结婚应该和喜欢的人。 我觉得结婚应该和喜欢的人。 你觉得什么样的旅行路线更适合你？ 户外的还是室内的？室内的路线更适合你。 lika和Ana 户外的路线更适合你们。 适合的  </vt:lpstr>
      <vt:lpstr>出发partir 你们平时几点出发去上班/上学？ 我平时6点出发去上班。我在别的城市公园。 我平时7出发去上班，我在家工作。 7点起床。 我平时8点出发去上班。 你们怎么去上班？我开车去上班。 我坐公交车，但是我可能坐车。 旅行的时候，你们希望早一点起床出发吗？我喜欢早一点，我也希望很早出发，因为我可以看更多地方。 我希望早一点起床。我觉得你们都很勤快。享受，更放松。  </vt:lpstr>
      <vt:lpstr>行程itinerário  我们的行程很轻松。 只去长城。 导游，我们今天的行程是什么？ 你们喜欢很紧的行程还是很放松的行程（去一到两个地方）。 我更喜欢放松的行程。 我更喜欢很紧的行程。 我也更喜欢放松的行程。   </vt:lpstr>
      <vt:lpstr>passeio/passear</vt:lpstr>
      <vt:lpstr>   下个假期你打算去旅行吗？ 什么时候去？去哪些地方？ 你有计划了吗？ 我会9月参加弟弟的婚礼。   Você vai viajar nas próximas férias? Quando você vai viajar? Para onde você vai viajar? Você já tem planos?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Stellar  陈星</cp:lastModifiedBy>
  <cp:revision>155</cp:revision>
  <dcterms:created xsi:type="dcterms:W3CDTF">2019-06-19T02:08:00Z</dcterms:created>
  <dcterms:modified xsi:type="dcterms:W3CDTF">2025-07-09T01:09:09Z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C903310F4008422B8320503DC34A2194_11</vt:lpwstr>
  </property>
</Properties>
</file>