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kkit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kkitt-bold.fntdata"/><Relationship Id="rId27" Type="http://schemas.openxmlformats.org/officeDocument/2006/relationships/font" Target="fonts/Rokkit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d879155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2" name="Google Shape;182;g3d879155de_0_1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d879155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5" name="Google Shape;165;g3d879155de_0_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879155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3" name="Google Shape;173;g3d879155de_0_12: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 name="Google Shape;18;p2"/>
          <p:cNvGrpSpPr/>
          <p:nvPr/>
        </p:nvGrpSpPr>
        <p:grpSpPr>
          <a:xfrm>
            <a:off x="9649215" y="4068923"/>
            <a:ext cx="1080904" cy="1080902"/>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SzPts val="9600"/>
              <a:buFont typeface="Rokkitt"/>
              <a:buNone/>
              <a:defRPr b="0" i="0" sz="96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1pPr>
            <a:lvl2pPr lvl="1" marR="0" rtl="0" algn="ctr">
              <a:lnSpc>
                <a:spcPct val="90000"/>
              </a:lnSpc>
              <a:spcBef>
                <a:spcPts val="4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2pPr>
            <a:lvl3pPr lvl="2" marR="0" rtl="0" algn="ctr">
              <a:lnSpc>
                <a:spcPct val="90000"/>
              </a:lnSpc>
              <a:spcBef>
                <a:spcPts val="4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3pPr>
            <a:lvl4pPr lvl="3"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ctr">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23" name="Google Shape;23;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4" name="Google Shape;24;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5" name="Google Shape;25;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2800" u="none" cap="none" strike="noStrike">
                <a:solidFill>
                  <a:srgbClr val="FFFFFF"/>
                </a:solidFill>
                <a:latin typeface="Rokkitt"/>
                <a:ea typeface="Rokkitt"/>
                <a:cs typeface="Rokkitt"/>
                <a:sym typeface="Rokkitt"/>
              </a:defRPr>
            </a:lvl1pPr>
            <a:lvl2pPr indent="0" lvl="1" marL="0" marR="0" rtl="0" algn="ctr">
              <a:spcBef>
                <a:spcPts val="0"/>
              </a:spcBef>
              <a:buNone/>
              <a:defRPr b="1" i="0" sz="2800" u="none" cap="none" strike="noStrike">
                <a:solidFill>
                  <a:srgbClr val="FFFFFF"/>
                </a:solidFill>
                <a:latin typeface="Rokkitt"/>
                <a:ea typeface="Rokkitt"/>
                <a:cs typeface="Rokkitt"/>
                <a:sym typeface="Rokkitt"/>
              </a:defRPr>
            </a:lvl2pPr>
            <a:lvl3pPr indent="0" lvl="2" marL="0" marR="0" rtl="0" algn="ctr">
              <a:spcBef>
                <a:spcPts val="0"/>
              </a:spcBef>
              <a:buNone/>
              <a:defRPr b="1" i="0" sz="2800" u="none" cap="none" strike="noStrike">
                <a:solidFill>
                  <a:srgbClr val="FFFFFF"/>
                </a:solidFill>
                <a:latin typeface="Rokkitt"/>
                <a:ea typeface="Rokkitt"/>
                <a:cs typeface="Rokkitt"/>
                <a:sym typeface="Rokkitt"/>
              </a:defRPr>
            </a:lvl3pPr>
            <a:lvl4pPr indent="0" lvl="3" marL="0" marR="0" rtl="0" algn="ctr">
              <a:spcBef>
                <a:spcPts val="0"/>
              </a:spcBef>
              <a:buNone/>
              <a:defRPr b="1" i="0" sz="2800" u="none" cap="none" strike="noStrike">
                <a:solidFill>
                  <a:srgbClr val="FFFFFF"/>
                </a:solidFill>
                <a:latin typeface="Rokkitt"/>
                <a:ea typeface="Rokkitt"/>
                <a:cs typeface="Rokkitt"/>
                <a:sym typeface="Rokkitt"/>
              </a:defRPr>
            </a:lvl4pPr>
            <a:lvl5pPr indent="0" lvl="4" marL="0" marR="0" rtl="0" algn="ctr">
              <a:spcBef>
                <a:spcPts val="0"/>
              </a:spcBef>
              <a:buNone/>
              <a:defRPr b="1" i="0" sz="2800" u="none" cap="none" strike="noStrike">
                <a:solidFill>
                  <a:srgbClr val="FFFFFF"/>
                </a:solidFill>
                <a:latin typeface="Rokkitt"/>
                <a:ea typeface="Rokkitt"/>
                <a:cs typeface="Rokkitt"/>
                <a:sym typeface="Rokkitt"/>
              </a:defRPr>
            </a:lvl5pPr>
            <a:lvl6pPr indent="0" lvl="5" marL="0" marR="0" rtl="0" algn="ctr">
              <a:spcBef>
                <a:spcPts val="0"/>
              </a:spcBef>
              <a:buNone/>
              <a:defRPr b="1" i="0" sz="2800" u="none" cap="none" strike="noStrike">
                <a:solidFill>
                  <a:srgbClr val="FFFFFF"/>
                </a:solidFill>
                <a:latin typeface="Rokkitt"/>
                <a:ea typeface="Rokkitt"/>
                <a:cs typeface="Rokkitt"/>
                <a:sym typeface="Rokkitt"/>
              </a:defRPr>
            </a:lvl6pPr>
            <a:lvl7pPr indent="0" lvl="6" marL="0" marR="0" rtl="0" algn="ctr">
              <a:spcBef>
                <a:spcPts val="0"/>
              </a:spcBef>
              <a:buNone/>
              <a:defRPr b="1" i="0" sz="2800" u="none" cap="none" strike="noStrike">
                <a:solidFill>
                  <a:srgbClr val="FFFFFF"/>
                </a:solidFill>
                <a:latin typeface="Rokkitt"/>
                <a:ea typeface="Rokkitt"/>
                <a:cs typeface="Rokkitt"/>
                <a:sym typeface="Rokkitt"/>
              </a:defRPr>
            </a:lvl7pPr>
            <a:lvl8pPr indent="0" lvl="7" marL="0" marR="0" rtl="0" algn="ctr">
              <a:spcBef>
                <a:spcPts val="0"/>
              </a:spcBef>
              <a:buNone/>
              <a:defRPr b="1" i="0" sz="2800" u="none" cap="none" strike="noStrike">
                <a:solidFill>
                  <a:srgbClr val="FFFFFF"/>
                </a:solidFill>
                <a:latin typeface="Rokkitt"/>
                <a:ea typeface="Rokkitt"/>
                <a:cs typeface="Rokkitt"/>
                <a:sym typeface="Rokkitt"/>
              </a:defRPr>
            </a:lvl8pPr>
            <a:lvl9pPr indent="0" lvl="8" marL="0" marR="0" rtl="0" algn="ctr">
              <a:spcBef>
                <a:spcPts val="0"/>
              </a:spcBef>
              <a:buNone/>
              <a:defRPr b="1" i="0" sz="2800" u="none" cap="none" strike="noStrike">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91" name="Google Shape;91;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2" name="Google Shape;92;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3" name="Google Shape;93;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97" name="Google Shape;97;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8" name="Google Shape;98;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9" name="Google Shape;99;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29" name="Google Shape;29;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0" name="Google Shape;30;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1" name="Google Shape;31;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32" name="Shape 32"/>
        <p:cNvGrpSpPr/>
        <p:nvPr/>
      </p:nvGrpSpPr>
      <p:grpSpPr>
        <a:xfrm>
          <a:off x="0" y="0"/>
          <a:ext cx="0" cy="0"/>
          <a:chOff x="0" y="0"/>
          <a:chExt cx="0" cy="0"/>
        </a:xfrm>
      </p:grpSpPr>
      <p:sp>
        <p:nvSpPr>
          <p:cNvPr id="33" name="Google Shape;33;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SzPts val="8000"/>
              <a:buFont typeface="Rokkitt"/>
              <a:buNone/>
              <a:defRPr b="0" i="0" sz="80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530"/>
              <a:buFont typeface="Noto Sans Symbols"/>
              <a:buNone/>
              <a:defRPr b="0" i="0" sz="1800" u="none" cap="none" strike="noStrike">
                <a:solidFill>
                  <a:srgbClr val="888888"/>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360"/>
              <a:buFont typeface="Noto Sans Symbols"/>
              <a:buNone/>
              <a:defRPr b="0" i="0" sz="1600" u="none" cap="none" strike="noStrike">
                <a:solidFill>
                  <a:srgbClr val="888888"/>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9pPr>
          </a:lstStyle>
          <a:p/>
        </p:txBody>
      </p:sp>
      <p:sp>
        <p:nvSpPr>
          <p:cNvPr id="36" name="Google Shape;36;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7" name="Google Shape;37;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38" name="Google Shape;38;p4"/>
          <p:cNvGrpSpPr/>
          <p:nvPr/>
        </p:nvGrpSpPr>
        <p:grpSpPr>
          <a:xfrm>
            <a:off x="897399" y="2325848"/>
            <a:ext cx="1080904" cy="1080902"/>
            <a:chOff x="9685338" y="4460675"/>
            <a:chExt cx="1080904" cy="1080902"/>
          </a:xfrm>
        </p:grpSpPr>
        <p:sp>
          <p:nvSpPr>
            <p:cNvPr id="39" name="Google Shape;39;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 name="Google Shape;41;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2800">
                <a:solidFill>
                  <a:srgbClr val="FFFFFF"/>
                </a:solidFill>
                <a:latin typeface="Rokkitt"/>
                <a:ea typeface="Rokkitt"/>
                <a:cs typeface="Rokkitt"/>
                <a:sym typeface="Rokkitt"/>
              </a:defRPr>
            </a:lvl1pPr>
            <a:lvl2pPr indent="0" lvl="1" marL="0" marR="0" rtl="0" algn="ctr">
              <a:spcBef>
                <a:spcPts val="0"/>
              </a:spcBef>
              <a:buNone/>
              <a:defRPr b="1" sz="2800">
                <a:solidFill>
                  <a:srgbClr val="FFFFFF"/>
                </a:solidFill>
                <a:latin typeface="Rokkitt"/>
                <a:ea typeface="Rokkitt"/>
                <a:cs typeface="Rokkitt"/>
                <a:sym typeface="Rokkitt"/>
              </a:defRPr>
            </a:lvl2pPr>
            <a:lvl3pPr indent="0" lvl="2" marL="0" marR="0" rtl="0" algn="ctr">
              <a:spcBef>
                <a:spcPts val="0"/>
              </a:spcBef>
              <a:buNone/>
              <a:defRPr b="1" sz="2800">
                <a:solidFill>
                  <a:srgbClr val="FFFFFF"/>
                </a:solidFill>
                <a:latin typeface="Rokkitt"/>
                <a:ea typeface="Rokkitt"/>
                <a:cs typeface="Rokkitt"/>
                <a:sym typeface="Rokkitt"/>
              </a:defRPr>
            </a:lvl3pPr>
            <a:lvl4pPr indent="0" lvl="3" marL="0" marR="0" rtl="0" algn="ctr">
              <a:spcBef>
                <a:spcPts val="0"/>
              </a:spcBef>
              <a:buNone/>
              <a:defRPr b="1" sz="2800">
                <a:solidFill>
                  <a:srgbClr val="FFFFFF"/>
                </a:solidFill>
                <a:latin typeface="Rokkitt"/>
                <a:ea typeface="Rokkitt"/>
                <a:cs typeface="Rokkitt"/>
                <a:sym typeface="Rokkitt"/>
              </a:defRPr>
            </a:lvl4pPr>
            <a:lvl5pPr indent="0" lvl="4" marL="0" marR="0" rtl="0" algn="ctr">
              <a:spcBef>
                <a:spcPts val="0"/>
              </a:spcBef>
              <a:buNone/>
              <a:defRPr b="1" sz="2800">
                <a:solidFill>
                  <a:srgbClr val="FFFFFF"/>
                </a:solidFill>
                <a:latin typeface="Rokkitt"/>
                <a:ea typeface="Rokkitt"/>
                <a:cs typeface="Rokkitt"/>
                <a:sym typeface="Rokkitt"/>
              </a:defRPr>
            </a:lvl5pPr>
            <a:lvl6pPr indent="0" lvl="5" marL="0" marR="0" rtl="0" algn="ctr">
              <a:spcBef>
                <a:spcPts val="0"/>
              </a:spcBef>
              <a:buNone/>
              <a:defRPr b="1" sz="2800">
                <a:solidFill>
                  <a:srgbClr val="FFFFFF"/>
                </a:solidFill>
                <a:latin typeface="Rokkitt"/>
                <a:ea typeface="Rokkitt"/>
                <a:cs typeface="Rokkitt"/>
                <a:sym typeface="Rokkitt"/>
              </a:defRPr>
            </a:lvl6pPr>
            <a:lvl7pPr indent="0" lvl="6" marL="0" marR="0" rtl="0" algn="ctr">
              <a:spcBef>
                <a:spcPts val="0"/>
              </a:spcBef>
              <a:buNone/>
              <a:defRPr b="1" sz="2800">
                <a:solidFill>
                  <a:srgbClr val="FFFFFF"/>
                </a:solidFill>
                <a:latin typeface="Rokkitt"/>
                <a:ea typeface="Rokkitt"/>
                <a:cs typeface="Rokkitt"/>
                <a:sym typeface="Rokkitt"/>
              </a:defRPr>
            </a:lvl7pPr>
            <a:lvl8pPr indent="0" lvl="7" marL="0" marR="0" rtl="0" algn="ctr">
              <a:spcBef>
                <a:spcPts val="0"/>
              </a:spcBef>
              <a:buNone/>
              <a:defRPr b="1" sz="2800">
                <a:solidFill>
                  <a:srgbClr val="FFFFFF"/>
                </a:solidFill>
                <a:latin typeface="Rokkitt"/>
                <a:ea typeface="Rokkitt"/>
                <a:cs typeface="Rokkitt"/>
                <a:sym typeface="Rokkitt"/>
              </a:defRPr>
            </a:lvl8pPr>
            <a:lvl9pPr indent="0" lvl="8" marL="0" marR="0" rtl="0" algn="ctr">
              <a:spcBef>
                <a:spcPts val="0"/>
              </a:spcBef>
              <a:buNone/>
              <a:defRPr b="1" sz="28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45" name="Google Shape;45;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46" name="Google Shape;46;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7" name="Google Shape;47;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8" name="Google Shape;48;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1" i="0" sz="20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700"/>
              <a:buFont typeface="Noto Sans Symbols"/>
              <a:buNone/>
              <a:defRPr b="1" i="0" sz="20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530"/>
              <a:buFont typeface="Noto Sans Symbols"/>
              <a:buNone/>
              <a:defRPr b="1" i="0" sz="1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9pPr>
          </a:lstStyle>
          <a:p/>
        </p:txBody>
      </p:sp>
      <p:sp>
        <p:nvSpPr>
          <p:cNvPr id="52" name="Google Shape;52;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53" name="Google Shape;53;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1" i="0" sz="20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700"/>
              <a:buFont typeface="Noto Sans Symbols"/>
              <a:buNone/>
              <a:defRPr b="1" i="0" sz="20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530"/>
              <a:buFont typeface="Noto Sans Symbols"/>
              <a:buNone/>
              <a:defRPr b="1" i="0" sz="1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9pPr>
          </a:lstStyle>
          <a:p/>
        </p:txBody>
      </p:sp>
      <p:sp>
        <p:nvSpPr>
          <p:cNvPr id="54" name="Google Shape;54;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55" name="Google Shape;55;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6" name="Google Shape;56;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7" name="Google Shape;57;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1" name="Google Shape;61;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2" name="Google Shape;62;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5" name="Google Shape;65;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6" name="Google Shape;66;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3200"/>
              <a:buFont typeface="Rokkitt"/>
              <a:buNone/>
              <a:defRPr b="1" i="0" sz="32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71" name="Google Shape;71;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rgbClr val="9E3611"/>
              </a:buClr>
              <a:buSzPts val="1190"/>
              <a:buFont typeface="Noto Sans Symbols"/>
              <a:buNone/>
              <a:defRPr b="0" i="0" sz="14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020"/>
              <a:buFont typeface="Noto Sans Symbols"/>
              <a:buNone/>
              <a:defRPr b="0" i="0" sz="12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850"/>
              <a:buFont typeface="Noto Sans Symbols"/>
              <a:buNone/>
              <a:defRPr b="0" i="0" sz="10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9pPr>
          </a:lstStyle>
          <a:p/>
        </p:txBody>
      </p:sp>
      <p:sp>
        <p:nvSpPr>
          <p:cNvPr id="72" name="Google Shape;72;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73" name="Google Shape;73;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74" name="Google Shape;74;p9"/>
          <p:cNvGrpSpPr/>
          <p:nvPr/>
        </p:nvGrpSpPr>
        <p:grpSpPr>
          <a:xfrm>
            <a:off x="11401725" y="6229681"/>
            <a:ext cx="457200" cy="457200"/>
            <a:chOff x="11361456" y="6195813"/>
            <a:chExt cx="548640" cy="548640"/>
          </a:xfrm>
        </p:grpSpPr>
        <p:sp>
          <p:nvSpPr>
            <p:cNvPr id="75" name="Google Shape;75;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3200"/>
              <a:buFont typeface="Rokkitt"/>
              <a:buNone/>
              <a:defRPr b="1" i="0" sz="32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0"/>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rgbClr val="9E3611"/>
              </a:buClr>
              <a:buSzPts val="1190"/>
              <a:buFont typeface="Noto Sans Symbols"/>
              <a:buNone/>
              <a:defRPr b="0" i="0" sz="14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020"/>
              <a:buFont typeface="Noto Sans Symbols"/>
              <a:buNone/>
              <a:defRPr b="0" i="0" sz="12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850"/>
              <a:buFont typeface="Noto Sans Symbols"/>
              <a:buNone/>
              <a:defRPr b="0" i="0" sz="10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9pPr>
          </a:lstStyle>
          <a:p/>
        </p:txBody>
      </p:sp>
      <p:sp>
        <p:nvSpPr>
          <p:cNvPr id="83" name="Google Shape;83;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84" name="Google Shape;84;p10"/>
          <p:cNvGrpSpPr/>
          <p:nvPr/>
        </p:nvGrpSpPr>
        <p:grpSpPr>
          <a:xfrm>
            <a:off x="11401725" y="6229681"/>
            <a:ext cx="457200" cy="457200"/>
            <a:chOff x="11361456" y="6195813"/>
            <a:chExt cx="548640" cy="548640"/>
          </a:xfrm>
        </p:grpSpPr>
        <p:sp>
          <p:nvSpPr>
            <p:cNvPr id="85" name="Google Shape;85;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 name="Google Shape;87;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
          <p:cNvGrpSpPr/>
          <p:nvPr/>
        </p:nvGrpSpPr>
        <p:grpSpPr>
          <a:xfrm>
            <a:off x="11401725" y="6229681"/>
            <a:ext cx="457200" cy="4572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 name="Google Shape;13;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kkitt"/>
                <a:ea typeface="Rokkitt"/>
                <a:cs typeface="Rokkitt"/>
                <a:sym typeface="Rokkitt"/>
              </a:defRPr>
            </a:lvl1pPr>
            <a:lvl2pPr indent="0" lvl="1" marL="0" marR="0" rtl="0" algn="ctr">
              <a:spcBef>
                <a:spcPts val="0"/>
              </a:spcBef>
              <a:buNone/>
              <a:defRPr b="1" i="0" sz="1400" u="none" cap="none" strike="noStrike">
                <a:solidFill>
                  <a:srgbClr val="FFFFFF"/>
                </a:solidFill>
                <a:latin typeface="Rokkitt"/>
                <a:ea typeface="Rokkitt"/>
                <a:cs typeface="Rokkitt"/>
                <a:sym typeface="Rokkitt"/>
              </a:defRPr>
            </a:lvl2pPr>
            <a:lvl3pPr indent="0" lvl="2" marL="0" marR="0" rtl="0" algn="ctr">
              <a:spcBef>
                <a:spcPts val="0"/>
              </a:spcBef>
              <a:buNone/>
              <a:defRPr b="1" i="0" sz="1400" u="none" cap="none" strike="noStrike">
                <a:solidFill>
                  <a:srgbClr val="FFFFFF"/>
                </a:solidFill>
                <a:latin typeface="Rokkitt"/>
                <a:ea typeface="Rokkitt"/>
                <a:cs typeface="Rokkitt"/>
                <a:sym typeface="Rokkitt"/>
              </a:defRPr>
            </a:lvl3pPr>
            <a:lvl4pPr indent="0" lvl="3" marL="0" marR="0" rtl="0" algn="ctr">
              <a:spcBef>
                <a:spcPts val="0"/>
              </a:spcBef>
              <a:buNone/>
              <a:defRPr b="1" i="0" sz="1400" u="none" cap="none" strike="noStrike">
                <a:solidFill>
                  <a:srgbClr val="FFFFFF"/>
                </a:solidFill>
                <a:latin typeface="Rokkitt"/>
                <a:ea typeface="Rokkitt"/>
                <a:cs typeface="Rokkitt"/>
                <a:sym typeface="Rokkitt"/>
              </a:defRPr>
            </a:lvl4pPr>
            <a:lvl5pPr indent="0" lvl="4" marL="0" marR="0" rtl="0" algn="ctr">
              <a:spcBef>
                <a:spcPts val="0"/>
              </a:spcBef>
              <a:buNone/>
              <a:defRPr b="1" i="0" sz="1400" u="none" cap="none" strike="noStrike">
                <a:solidFill>
                  <a:srgbClr val="FFFFFF"/>
                </a:solidFill>
                <a:latin typeface="Rokkitt"/>
                <a:ea typeface="Rokkitt"/>
                <a:cs typeface="Rokkitt"/>
                <a:sym typeface="Rokkitt"/>
              </a:defRPr>
            </a:lvl5pPr>
            <a:lvl6pPr indent="0" lvl="5" marL="0" marR="0" rtl="0" algn="ctr">
              <a:spcBef>
                <a:spcPts val="0"/>
              </a:spcBef>
              <a:buNone/>
              <a:defRPr b="1" i="0" sz="1400" u="none" cap="none" strike="noStrike">
                <a:solidFill>
                  <a:srgbClr val="FFFFFF"/>
                </a:solidFill>
                <a:latin typeface="Rokkitt"/>
                <a:ea typeface="Rokkitt"/>
                <a:cs typeface="Rokkitt"/>
                <a:sym typeface="Rokkitt"/>
              </a:defRPr>
            </a:lvl6pPr>
            <a:lvl7pPr indent="0" lvl="6" marL="0" marR="0" rtl="0" algn="ctr">
              <a:spcBef>
                <a:spcPts val="0"/>
              </a:spcBef>
              <a:buNone/>
              <a:defRPr b="1" i="0" sz="1400" u="none" cap="none" strike="noStrike">
                <a:solidFill>
                  <a:srgbClr val="FFFFFF"/>
                </a:solidFill>
                <a:latin typeface="Rokkitt"/>
                <a:ea typeface="Rokkitt"/>
                <a:cs typeface="Rokkitt"/>
                <a:sym typeface="Rokkitt"/>
              </a:defRPr>
            </a:lvl7pPr>
            <a:lvl8pPr indent="0" lvl="7" marL="0" marR="0" rtl="0" algn="ctr">
              <a:spcBef>
                <a:spcPts val="0"/>
              </a:spcBef>
              <a:buNone/>
              <a:defRPr b="1" i="0" sz="1400" u="none" cap="none" strike="noStrike">
                <a:solidFill>
                  <a:srgbClr val="FFFFFF"/>
                </a:solidFill>
                <a:latin typeface="Rokkitt"/>
                <a:ea typeface="Rokkitt"/>
                <a:cs typeface="Rokkitt"/>
                <a:sym typeface="Rokkitt"/>
              </a:defRPr>
            </a:lvl8pPr>
            <a:lvl9pPr indent="0" lvl="8" marL="0" marR="0" rtl="0" algn="ctr">
              <a:spcBef>
                <a:spcPts val="0"/>
              </a:spcBef>
              <a:buNone/>
              <a:defRPr b="1" i="0" sz="1400" u="none" cap="none" strike="noStrike">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SzPts val="9600"/>
              <a:buFont typeface="Rokkitt"/>
              <a:buNone/>
            </a:pPr>
            <a:r>
              <a:rPr b="0" i="0" lang="es-ES" sz="9600" u="none" cap="none" strike="noStrike">
                <a:latin typeface="Rokkitt"/>
                <a:ea typeface="Rokkitt"/>
                <a:cs typeface="Rokkitt"/>
                <a:sym typeface="Rokkitt"/>
              </a:rPr>
              <a:t>COMUNICACIONES DE MARKETING</a:t>
            </a:r>
            <a:endParaRPr b="0" i="0" sz="9600" u="none" cap="none" strike="noStrike">
              <a:latin typeface="Rokkitt"/>
              <a:ea typeface="Rokkitt"/>
              <a:cs typeface="Rokkitt"/>
              <a:sym typeface="Rokkitt"/>
            </a:endParaRPr>
          </a:p>
        </p:txBody>
      </p:sp>
      <p:sp>
        <p:nvSpPr>
          <p:cNvPr id="105" name="Google Shape;105;p13"/>
          <p:cNvSpPr txBox="1"/>
          <p:nvPr>
            <p:ph idx="1" type="subTitle"/>
          </p:nvPr>
        </p:nvSpPr>
        <p:spPr>
          <a:xfrm>
            <a:off x="1051550" y="4993248"/>
            <a:ext cx="7891200" cy="709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9E3611"/>
              </a:buClr>
              <a:buSzPts val="2040"/>
              <a:buFont typeface="Noto Sans Symbols"/>
              <a:buNone/>
            </a:pPr>
            <a:r>
              <a:rPr b="0" i="0" lang="es-ES" sz="2400" u="none" cap="none" strike="noStrike">
                <a:solidFill>
                  <a:srgbClr val="9E3611"/>
                </a:solidFill>
                <a:latin typeface="Rockwell"/>
                <a:ea typeface="Rockwell"/>
                <a:cs typeface="Rockwell"/>
                <a:sym typeface="Rockwell"/>
              </a:rPr>
              <a:t>Comercio electrónico</a:t>
            </a:r>
            <a:endParaRPr b="0" i="0" sz="2400" u="none" cap="none" strike="noStrike">
              <a:solidFill>
                <a:srgbClr val="9E3611"/>
              </a:solidFill>
              <a:latin typeface="Rockwell"/>
              <a:ea typeface="Rockwell"/>
              <a:cs typeface="Rockwell"/>
              <a:sym typeface="Rockwell"/>
            </a:endParaRPr>
          </a:p>
        </p:txBody>
      </p:sp>
      <p:sp>
        <p:nvSpPr>
          <p:cNvPr id="106" name="Google Shape;106;p13"/>
          <p:cNvSpPr txBox="1"/>
          <p:nvPr/>
        </p:nvSpPr>
        <p:spPr>
          <a:xfrm>
            <a:off x="1051548" y="5583227"/>
            <a:ext cx="53682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800" u="none" cap="none" strike="noStrike">
                <a:solidFill>
                  <a:schemeClr val="dk1"/>
                </a:solidFill>
                <a:latin typeface="Rockwell"/>
                <a:ea typeface="Rockwell"/>
                <a:cs typeface="Rockwell"/>
                <a:sym typeface="Rockwell"/>
              </a:rPr>
              <a:t>UAI - SAP 2018</a:t>
            </a:r>
            <a:endParaRPr/>
          </a:p>
          <a:p>
            <a:pPr indent="0" lvl="0" marL="0" marR="0" rtl="0" algn="l">
              <a:spcBef>
                <a:spcPts val="0"/>
              </a:spcBef>
              <a:spcAft>
                <a:spcPts val="0"/>
              </a:spcAft>
              <a:buNone/>
            </a:pPr>
            <a:r>
              <a:rPr lang="es-ES" sz="1800">
                <a:solidFill>
                  <a:schemeClr val="dk1"/>
                </a:solidFill>
                <a:latin typeface="Rockwell"/>
                <a:ea typeface="Rockwell"/>
                <a:cs typeface="Rockwell"/>
                <a:sym typeface="Rockwell"/>
              </a:rPr>
              <a:t>Maximiliano Castro</a:t>
            </a:r>
            <a:endParaRPr/>
          </a:p>
          <a:p>
            <a:pPr indent="0" lvl="0" marL="0" marR="0" rtl="0" algn="l">
              <a:spcBef>
                <a:spcPts val="0"/>
              </a:spcBef>
              <a:spcAft>
                <a:spcPts val="0"/>
              </a:spcAft>
              <a:buNone/>
            </a:pPr>
            <a:r>
              <a:rPr lang="es-ES" sz="1800">
                <a:solidFill>
                  <a:schemeClr val="dk1"/>
                </a:solidFill>
                <a:latin typeface="Rockwell"/>
                <a:ea typeface="Rockwell"/>
                <a:cs typeface="Rockwell"/>
                <a:sym typeface="Rockwell"/>
              </a:rPr>
              <a:t>Sebastian A. Barreto</a:t>
            </a:r>
            <a:endParaRPr sz="18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MEDIR LA PUBLICIDAD EN LÍNEA</a:t>
            </a:r>
            <a:endParaRPr b="0" i="0" sz="5400" u="none" cap="none" strike="noStrike">
              <a:latin typeface="Rokkitt"/>
              <a:ea typeface="Rokkitt"/>
              <a:cs typeface="Rokkitt"/>
              <a:sym typeface="Rokkitt"/>
            </a:endParaRPr>
          </a:p>
        </p:txBody>
      </p:sp>
      <p:sp>
        <p:nvSpPr>
          <p:cNvPr id="185" name="Google Shape;185;p22"/>
          <p:cNvSpPr txBox="1"/>
          <p:nvPr>
            <p:ph idx="1" type="body"/>
          </p:nvPr>
        </p:nvSpPr>
        <p:spPr>
          <a:xfrm>
            <a:off x="1110675" y="3509303"/>
            <a:ext cx="8518200" cy="2430000"/>
          </a:xfrm>
          <a:prstGeom prst="rect">
            <a:avLst/>
          </a:prstGeom>
          <a:noFill/>
          <a:ln>
            <a:noFill/>
          </a:ln>
        </p:spPr>
        <p:txBody>
          <a:bodyPr anchorCtr="0" anchor="t" bIns="45700" lIns="91425" spcFirstLastPara="1" rIns="91425" wrap="square" tIns="45700">
            <a:noAutofit/>
          </a:bodyPr>
          <a:lstStyle/>
          <a:p>
            <a:pPr indent="-182880" lvl="0" marL="182880" rtl="0">
              <a:lnSpc>
                <a:spcPct val="80000"/>
              </a:lnSpc>
              <a:spcBef>
                <a:spcPts val="1200"/>
              </a:spcBef>
              <a:spcAft>
                <a:spcPts val="0"/>
              </a:spcAft>
              <a:buClr>
                <a:srgbClr val="9E3611"/>
              </a:buClr>
              <a:buSzPts val="1700"/>
              <a:buFont typeface="Noto Sans Symbols"/>
              <a:buChar char="▪"/>
            </a:pPr>
            <a:r>
              <a:rPr lang="es-ES"/>
              <a:t>Tasa de abandono: Porcentaje de compradores que agregan </a:t>
            </a:r>
            <a:r>
              <a:rPr lang="es-ES"/>
              <a:t>artículos</a:t>
            </a:r>
            <a:r>
              <a:rPr lang="es-ES"/>
              <a:t> al carrito de compras pero luego abandonan la </a:t>
            </a:r>
            <a:r>
              <a:rPr lang="es-ES"/>
              <a:t>transacción</a:t>
            </a:r>
            <a:r>
              <a:rPr lang="es-ES"/>
              <a:t>.</a:t>
            </a:r>
            <a:endParaRPr/>
          </a:p>
          <a:p>
            <a:pPr indent="-182880" lvl="0" marL="182880" rtl="0">
              <a:lnSpc>
                <a:spcPct val="80000"/>
              </a:lnSpc>
              <a:spcBef>
                <a:spcPts val="1200"/>
              </a:spcBef>
              <a:spcAft>
                <a:spcPts val="0"/>
              </a:spcAft>
              <a:buClr>
                <a:srgbClr val="9E3611"/>
              </a:buClr>
              <a:buSzPts val="1700"/>
              <a:buFont typeface="Noto Sans Symbols"/>
              <a:buChar char="▪"/>
            </a:pPr>
            <a:r>
              <a:rPr lang="es-ES"/>
              <a:t>Tasa de retención: Porcentaje de clientes que siguen comprando con regularidad.</a:t>
            </a:r>
            <a:endParaRPr/>
          </a:p>
          <a:p>
            <a:pPr indent="-182880" lvl="0" marL="182880" rtl="0">
              <a:lnSpc>
                <a:spcPct val="80000"/>
              </a:lnSpc>
              <a:spcBef>
                <a:spcPts val="1200"/>
              </a:spcBef>
              <a:spcAft>
                <a:spcPts val="0"/>
              </a:spcAft>
              <a:buClr>
                <a:srgbClr val="9E3611"/>
              </a:buClr>
              <a:buSzPts val="1700"/>
              <a:buFont typeface="Noto Sans Symbols"/>
              <a:buChar char="▪"/>
            </a:pPr>
            <a:r>
              <a:rPr lang="es-ES"/>
              <a:t>Tasa de desgaste: Porcentaje de clientes que compran una vez, pero que no regresan durante el siguiente año.</a:t>
            </a:r>
            <a:endParaRPr/>
          </a:p>
          <a:p>
            <a:pPr indent="0" lvl="0" marL="182880" rtl="0">
              <a:lnSpc>
                <a:spcPct val="80000"/>
              </a:lnSpc>
              <a:spcBef>
                <a:spcPts val="1200"/>
              </a:spcBef>
              <a:spcAft>
                <a:spcPts val="0"/>
              </a:spcAft>
              <a:buNone/>
            </a:pPr>
            <a:r>
              <a:t/>
            </a:r>
            <a:endParaRPr/>
          </a:p>
          <a:p>
            <a:pPr indent="0" lvl="0" marL="182880" rtl="0">
              <a:lnSpc>
                <a:spcPct val="80000"/>
              </a:lnSpc>
              <a:spcBef>
                <a:spcPts val="1200"/>
              </a:spcBef>
              <a:spcAft>
                <a:spcPts val="0"/>
              </a:spcAft>
              <a:buNone/>
            </a:pPr>
            <a:r>
              <a:t/>
            </a:r>
            <a:endParaRPr/>
          </a:p>
          <a:p>
            <a:pPr indent="0" lvl="0" marL="182880" rtl="0">
              <a:lnSpc>
                <a:spcPct val="80000"/>
              </a:lnSpc>
              <a:spcBef>
                <a:spcPts val="1200"/>
              </a:spcBef>
              <a:spcAft>
                <a:spcPts val="0"/>
              </a:spcAft>
              <a:buNone/>
            </a:pPr>
            <a:r>
              <a:t/>
            </a:r>
            <a:endParaRPr/>
          </a:p>
          <a:p>
            <a:pPr indent="0" lvl="0" marL="182880" marR="0" rtl="0" algn="l">
              <a:lnSpc>
                <a:spcPct val="80000"/>
              </a:lnSpc>
              <a:spcBef>
                <a:spcPts val="1200"/>
              </a:spcBef>
              <a:spcAft>
                <a:spcPts val="0"/>
              </a:spcAft>
              <a:buNone/>
            </a:pPr>
            <a:r>
              <a:t/>
            </a:r>
            <a:endParaRPr/>
          </a:p>
        </p:txBody>
      </p:sp>
      <p:sp>
        <p:nvSpPr>
          <p:cNvPr id="186" name="Google Shape;186;p22"/>
          <p:cNvSpPr txBox="1"/>
          <p:nvPr/>
        </p:nvSpPr>
        <p:spPr>
          <a:xfrm>
            <a:off x="1110675" y="2614013"/>
            <a:ext cx="9127800" cy="513900"/>
          </a:xfrm>
          <a:prstGeom prst="rect">
            <a:avLst/>
          </a:prstGeom>
          <a:noFill/>
          <a:ln>
            <a:noFill/>
          </a:ln>
        </p:spPr>
        <p:txBody>
          <a:bodyPr anchorCtr="0" anchor="ctr" bIns="91425" lIns="91425" spcFirstLastPara="1" rIns="91425" wrap="square" tIns="91425">
            <a:noAutofit/>
          </a:bodyPr>
          <a:lstStyle/>
          <a:p>
            <a:pPr indent="0" lvl="0" marL="0" rtl="0">
              <a:lnSpc>
                <a:spcPct val="80000"/>
              </a:lnSpc>
              <a:spcBef>
                <a:spcPts val="1200"/>
              </a:spcBef>
              <a:spcAft>
                <a:spcPts val="0"/>
              </a:spcAft>
              <a:buNone/>
            </a:pPr>
            <a:r>
              <a:rPr lang="es-ES" sz="2800">
                <a:solidFill>
                  <a:schemeClr val="dk1"/>
                </a:solidFill>
                <a:latin typeface="Rockwell"/>
                <a:ea typeface="Rockwell"/>
                <a:cs typeface="Rockwell"/>
                <a:sym typeface="Rockwell"/>
              </a:rPr>
              <a:t>Conceptos básicos (conversión visitante a cliente)</a:t>
            </a:r>
            <a:endParaRPr sz="2800">
              <a:solidFill>
                <a:schemeClr val="dk1"/>
              </a:solidFill>
              <a:latin typeface="Rockwell"/>
              <a:ea typeface="Rockwell"/>
              <a:cs typeface="Rockwell"/>
              <a:sym typeface="Rockwell"/>
            </a:endParaRPr>
          </a:p>
        </p:txBody>
      </p:sp>
      <p:pic>
        <p:nvPicPr>
          <p:cNvPr id="187" name="Google Shape;187;p22"/>
          <p:cNvPicPr preferRelativeResize="0"/>
          <p:nvPr/>
        </p:nvPicPr>
        <p:blipFill>
          <a:blip r:embed="rId3">
            <a:alphaModFix/>
          </a:blip>
          <a:stretch>
            <a:fillRect/>
          </a:stretch>
        </p:blipFill>
        <p:spPr>
          <a:xfrm>
            <a:off x="9452700" y="715750"/>
            <a:ext cx="2839775" cy="175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¿QUÉ TAN BIEN FUNCIONA LA PUBLICIDAD EN LÍNEA?</a:t>
            </a:r>
            <a:endParaRPr b="0" i="0" sz="5400" u="none" cap="none" strike="noStrike">
              <a:latin typeface="Rokkitt"/>
              <a:ea typeface="Rokkitt"/>
              <a:cs typeface="Rokkitt"/>
              <a:sym typeface="Rokkitt"/>
            </a:endParaRPr>
          </a:p>
        </p:txBody>
      </p:sp>
      <p:sp>
        <p:nvSpPr>
          <p:cNvPr id="193" name="Google Shape;193;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¿Cuál es el tipo más efectivo de publicidad en línea?</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pic>
        <p:nvPicPr>
          <p:cNvPr id="194" name="Google Shape;194;p23"/>
          <p:cNvPicPr preferRelativeResize="0"/>
          <p:nvPr/>
        </p:nvPicPr>
        <p:blipFill rotWithShape="1">
          <a:blip r:embed="rId3">
            <a:alphaModFix/>
          </a:blip>
          <a:srcRect b="0" l="0" r="0" t="0"/>
          <a:stretch/>
        </p:blipFill>
        <p:spPr>
          <a:xfrm>
            <a:off x="1209808" y="2524066"/>
            <a:ext cx="6152046" cy="3648134"/>
          </a:xfrm>
          <a:prstGeom prst="rect">
            <a:avLst/>
          </a:prstGeom>
          <a:noFill/>
          <a:ln>
            <a:noFill/>
          </a:ln>
        </p:spPr>
      </p:pic>
      <p:sp>
        <p:nvSpPr>
          <p:cNvPr id="195" name="Google Shape;195;p23"/>
          <p:cNvSpPr txBox="1"/>
          <p:nvPr/>
        </p:nvSpPr>
        <p:spPr>
          <a:xfrm>
            <a:off x="7455159" y="2649894"/>
            <a:ext cx="434806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Rockwell"/>
                <a:ea typeface="Rockwell"/>
                <a:cs typeface="Rockwell"/>
                <a:sym typeface="Rockwell"/>
              </a:rPr>
              <a:t>➔ Información a tomar con cuidado, todo depende del tipo de campaña, </a:t>
            </a:r>
            <a:r>
              <a:rPr lang="es-ES" sz="1800">
                <a:solidFill>
                  <a:schemeClr val="dk1"/>
                </a:solidFill>
                <a:latin typeface="Rockwell"/>
                <a:ea typeface="Rockwell"/>
                <a:cs typeface="Rockwell"/>
                <a:sym typeface="Rockwell"/>
              </a:rPr>
              <a:t>público</a:t>
            </a:r>
            <a:r>
              <a:rPr lang="es-ES" sz="1800">
                <a:solidFill>
                  <a:schemeClr val="dk1"/>
                </a:solidFill>
                <a:latin typeface="Rockwell"/>
                <a:ea typeface="Rockwell"/>
                <a:cs typeface="Rockwell"/>
                <a:sym typeface="Rockwell"/>
              </a:rPr>
              <a:t>, cultura, época del año, etc.</a:t>
            </a:r>
            <a:endParaRPr sz="180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COSTOS DE LA PUBLICIDAD EN LÍNEA</a:t>
            </a:r>
            <a:endParaRPr b="0" i="0" sz="5400" u="none" cap="none" strike="noStrike">
              <a:latin typeface="Rokkitt"/>
              <a:ea typeface="Rokkitt"/>
              <a:cs typeface="Rokkitt"/>
              <a:sym typeface="Rokkitt"/>
            </a:endParaRPr>
          </a:p>
        </p:txBody>
      </p:sp>
      <p:sp>
        <p:nvSpPr>
          <p:cNvPr id="201" name="Google Shape;201;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La efectividad no se puede considerar sin un análisis de costos.</a:t>
            </a:r>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pic>
        <p:nvPicPr>
          <p:cNvPr id="202" name="Google Shape;202;p24"/>
          <p:cNvPicPr preferRelativeResize="0"/>
          <p:nvPr/>
        </p:nvPicPr>
        <p:blipFill rotWithShape="1">
          <a:blip r:embed="rId3">
            <a:alphaModFix/>
          </a:blip>
          <a:srcRect b="0" l="0" r="0" t="0"/>
          <a:stretch/>
        </p:blipFill>
        <p:spPr>
          <a:xfrm>
            <a:off x="1326987" y="2569029"/>
            <a:ext cx="7877175"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COSTOS DE LA PUBLICIDAD EN LÍNEA</a:t>
            </a:r>
            <a:endParaRPr b="0" i="0" sz="5400" u="none" cap="none" strike="noStrike">
              <a:latin typeface="Rokkitt"/>
              <a:ea typeface="Rokkitt"/>
              <a:cs typeface="Rokkitt"/>
              <a:sym typeface="Rokkitt"/>
            </a:endParaRPr>
          </a:p>
        </p:txBody>
      </p:sp>
      <p:sp>
        <p:nvSpPr>
          <p:cNvPr id="208" name="Google Shape;208;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A los números...</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pic>
        <p:nvPicPr>
          <p:cNvPr id="209" name="Google Shape;209;p25"/>
          <p:cNvPicPr preferRelativeResize="0"/>
          <p:nvPr/>
        </p:nvPicPr>
        <p:blipFill rotWithShape="1">
          <a:blip r:embed="rId3">
            <a:alphaModFix/>
          </a:blip>
          <a:srcRect b="0" l="0" r="0" t="0"/>
          <a:stretch/>
        </p:blipFill>
        <p:spPr>
          <a:xfrm>
            <a:off x="1291861" y="2435679"/>
            <a:ext cx="7525567" cy="40168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069848" y="484632"/>
            <a:ext cx="10058400" cy="144844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COSTOS DE LA PUBLICIDAD EN LÍNEA</a:t>
            </a:r>
            <a:endParaRPr b="0" i="0" sz="5400" u="none" cap="none" strike="noStrike">
              <a:latin typeface="Rokkitt"/>
              <a:ea typeface="Rokkitt"/>
              <a:cs typeface="Rokkitt"/>
              <a:sym typeface="Rokkitt"/>
            </a:endParaRPr>
          </a:p>
        </p:txBody>
      </p:sp>
      <p:sp>
        <p:nvSpPr>
          <p:cNvPr id="215" name="Google Shape;215;p26"/>
          <p:cNvSpPr txBox="1"/>
          <p:nvPr>
            <p:ph idx="1" type="body"/>
          </p:nvPr>
        </p:nvSpPr>
        <p:spPr>
          <a:xfrm>
            <a:off x="8326625" y="2281475"/>
            <a:ext cx="3186000" cy="1051500"/>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Gastos mundiales actuales en publicidad online.</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pic>
        <p:nvPicPr>
          <p:cNvPr id="216" name="Google Shape;216;p26"/>
          <p:cNvPicPr preferRelativeResize="0"/>
          <p:nvPr/>
        </p:nvPicPr>
        <p:blipFill rotWithShape="1">
          <a:blip r:embed="rId3">
            <a:alphaModFix/>
          </a:blip>
          <a:srcRect b="0" l="0" r="0" t="0"/>
          <a:stretch/>
        </p:blipFill>
        <p:spPr>
          <a:xfrm>
            <a:off x="1465653" y="2226681"/>
            <a:ext cx="6324600" cy="4133850"/>
          </a:xfrm>
          <a:prstGeom prst="rect">
            <a:avLst/>
          </a:prstGeom>
          <a:noFill/>
          <a:ln>
            <a:noFill/>
          </a:ln>
        </p:spPr>
      </p:pic>
      <p:sp>
        <p:nvSpPr>
          <p:cNvPr id="217" name="Google Shape;217;p26"/>
          <p:cNvSpPr txBox="1"/>
          <p:nvPr/>
        </p:nvSpPr>
        <p:spPr>
          <a:xfrm>
            <a:off x="7942217" y="6021977"/>
            <a:ext cx="283464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800">
                <a:solidFill>
                  <a:schemeClr val="dk1"/>
                </a:solidFill>
                <a:latin typeface="Rockwell"/>
                <a:ea typeface="Rockwell"/>
                <a:cs typeface="Rockwell"/>
                <a:sym typeface="Rockwell"/>
              </a:rPr>
              <a:t>https://es.statista.com/estadisticas/598977/gastos-de-publicidad-online-en-todo-el-mundo/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066798" y="869032"/>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EL SITIO WEB COMO UNA HERRAMIENTA</a:t>
            </a:r>
            <a:br>
              <a:rPr b="0" i="0" lang="es-ES" sz="5400" u="none" cap="none" strike="noStrike">
                <a:latin typeface="Rokkitt"/>
                <a:ea typeface="Rokkitt"/>
                <a:cs typeface="Rokkitt"/>
                <a:sym typeface="Rokkitt"/>
              </a:rPr>
            </a:br>
            <a:r>
              <a:rPr b="0" i="0" lang="es-ES" sz="5400" u="none" cap="none" strike="noStrike">
                <a:latin typeface="Rokkitt"/>
                <a:ea typeface="Rokkitt"/>
                <a:cs typeface="Rokkitt"/>
                <a:sym typeface="Rokkitt"/>
              </a:rPr>
              <a:t>DE COMUNICACIONES DE MARKETING</a:t>
            </a:r>
            <a:endParaRPr/>
          </a:p>
        </p:txBody>
      </p:sp>
      <p:sp>
        <p:nvSpPr>
          <p:cNvPr id="223" name="Google Shape;223;p27"/>
          <p:cNvSpPr txBox="1"/>
          <p:nvPr>
            <p:ph idx="1" type="body"/>
          </p:nvPr>
        </p:nvSpPr>
        <p:spPr>
          <a:xfrm>
            <a:off x="6954050" y="3338475"/>
            <a:ext cx="4174200" cy="3494400"/>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Una de las herramientas de comunicaciones de marketing en línea más sólidas es un sitio Web funcional que los clientes puedan encontrar con facilidad y, una vez ahí, localizar rápidamente lo que buscan.</a:t>
            </a:r>
            <a:endParaRPr/>
          </a:p>
        </p:txBody>
      </p:sp>
      <p:pic>
        <p:nvPicPr>
          <p:cNvPr id="224" name="Google Shape;224;p27"/>
          <p:cNvPicPr preferRelativeResize="0"/>
          <p:nvPr/>
        </p:nvPicPr>
        <p:blipFill rotWithShape="1">
          <a:blip r:embed="rId3">
            <a:alphaModFix/>
          </a:blip>
          <a:srcRect b="0" l="0" r="0" t="0"/>
          <a:stretch/>
        </p:blipFill>
        <p:spPr>
          <a:xfrm>
            <a:off x="820250" y="3338481"/>
            <a:ext cx="5763011" cy="3309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SITIO WEB CARACTERÍSTICAS</a:t>
            </a:r>
            <a:endParaRPr b="0" i="0" sz="5400" u="none" cap="none" strike="noStrike">
              <a:latin typeface="Rokkitt"/>
              <a:ea typeface="Rokkitt"/>
              <a:cs typeface="Rokkitt"/>
              <a:sym typeface="Rokkitt"/>
            </a:endParaRPr>
          </a:p>
        </p:txBody>
      </p:sp>
      <p:sp>
        <p:nvSpPr>
          <p:cNvPr id="230" name="Google Shape;230;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Nombre de dominio: Una de las primeras comunicaciones que tiene un sitio Web de comercio electrónico con un cliente prospecto es a través de su URL. Los nombres de dominio desempeñan un papel importante para reforzar una marca existente y/o desarrollar una nueva marca.</a:t>
            </a:r>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Optimización para motores de búsqueda: Dado que casi 70 millones de estadounidenses utilizan motores de búsqueda a diario, y puesto que aproximadamente la mitad de estos usuarios busca productos y servicios mediante un motor de búsqueda, es lógico que una empresa optimice su sitio Web para que los motores de búsqueda lo reconozcan.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SITIO WEB CARACTERÍSTICAS</a:t>
            </a:r>
            <a:endParaRPr b="0" i="0" sz="5400" u="none" cap="none" strike="noStrike">
              <a:latin typeface="Rokkitt"/>
              <a:ea typeface="Rokkitt"/>
              <a:cs typeface="Rokkitt"/>
              <a:sym typeface="Rokkitt"/>
            </a:endParaRPr>
          </a:p>
        </p:txBody>
      </p:sp>
      <p:sp>
        <p:nvSpPr>
          <p:cNvPr id="236" name="Google Shape;236;p29"/>
          <p:cNvSpPr txBox="1"/>
          <p:nvPr>
            <p:ph idx="1" type="body"/>
          </p:nvPr>
        </p:nvSpPr>
        <p:spPr>
          <a:xfrm>
            <a:off x="6149189" y="1689284"/>
            <a:ext cx="5654337"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Funcionalidad de un sitio Web: El objetivo del marketing es atraer a los usuarios al sitio Web de una empresa, pero una vez que el consumidor está en un sitio Web, empieza el proceso de ventas y lidiar con el diseño del software.</a:t>
            </a:r>
            <a:endParaRPr/>
          </a:p>
        </p:txBody>
      </p:sp>
      <p:pic>
        <p:nvPicPr>
          <p:cNvPr id="237" name="Google Shape;237;p29"/>
          <p:cNvPicPr preferRelativeResize="0"/>
          <p:nvPr/>
        </p:nvPicPr>
        <p:blipFill rotWithShape="1">
          <a:blip r:embed="rId3">
            <a:alphaModFix/>
          </a:blip>
          <a:srcRect b="0" l="0" r="0" t="0"/>
          <a:stretch/>
        </p:blipFill>
        <p:spPr>
          <a:xfrm>
            <a:off x="1152774" y="1689284"/>
            <a:ext cx="4913489" cy="50314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066798" y="187607"/>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SITIOS WEB FACTORES DE DISEÑO</a:t>
            </a:r>
            <a:endParaRPr b="0" i="0" sz="5400" u="none" cap="none" strike="noStrike">
              <a:latin typeface="Rokkitt"/>
              <a:ea typeface="Rokkitt"/>
              <a:cs typeface="Rokkitt"/>
              <a:sym typeface="Rokkitt"/>
            </a:endParaRPr>
          </a:p>
        </p:txBody>
      </p:sp>
      <p:sp>
        <p:nvSpPr>
          <p:cNvPr id="243" name="Google Shape;243;p30"/>
          <p:cNvSpPr txBox="1"/>
          <p:nvPr>
            <p:ph idx="1" type="body"/>
          </p:nvPr>
        </p:nvSpPr>
        <p:spPr>
          <a:xfrm>
            <a:off x="678625" y="1905816"/>
            <a:ext cx="9968400" cy="635700"/>
          </a:xfrm>
          <a:prstGeom prst="rect">
            <a:avLst/>
          </a:prstGeom>
          <a:noFill/>
          <a:ln>
            <a:noFill/>
          </a:ln>
        </p:spPr>
        <p:txBody>
          <a:bodyPr anchorCtr="0" anchor="t" bIns="45700" lIns="91425" spcFirstLastPara="1" rIns="91425" wrap="square" tIns="45700">
            <a:noAutofit/>
          </a:bodyPr>
          <a:lstStyle/>
          <a:p>
            <a:pPr indent="-182880" lvl="0" marL="182880" marR="0" rtl="0" algn="l">
              <a:lnSpc>
                <a:spcPct val="8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El sitio Web debe ser funcional, informativo y facilitar a los clientes el proceso de compra</a:t>
            </a:r>
            <a:endParaRPr b="0" i="0" sz="2000" u="none" cap="none" strike="noStrike">
              <a:solidFill>
                <a:schemeClr val="dk1"/>
              </a:solidFill>
              <a:latin typeface="Rockwell"/>
              <a:ea typeface="Rockwell"/>
              <a:cs typeface="Rockwell"/>
              <a:sym typeface="Rockwell"/>
            </a:endParaRPr>
          </a:p>
        </p:txBody>
      </p:sp>
      <p:pic>
        <p:nvPicPr>
          <p:cNvPr id="244" name="Google Shape;244;p30"/>
          <p:cNvPicPr preferRelativeResize="0"/>
          <p:nvPr/>
        </p:nvPicPr>
        <p:blipFill rotWithShape="1">
          <a:blip r:embed="rId3">
            <a:alphaModFix/>
          </a:blip>
          <a:srcRect b="0" l="0" r="0" t="0"/>
          <a:stretch/>
        </p:blipFill>
        <p:spPr>
          <a:xfrm>
            <a:off x="885188" y="2541425"/>
            <a:ext cx="9468050" cy="422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066798" y="101882"/>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LOS MEJORES SITIOS COMERCIALES 2018</a:t>
            </a:r>
            <a:endParaRPr b="0" i="0" sz="5400" u="none" cap="none" strike="noStrike">
              <a:latin typeface="Rokkitt"/>
              <a:ea typeface="Rokkitt"/>
              <a:cs typeface="Rokkitt"/>
              <a:sym typeface="Rokkitt"/>
            </a:endParaRPr>
          </a:p>
        </p:txBody>
      </p:sp>
      <p:pic>
        <p:nvPicPr>
          <p:cNvPr id="250" name="Google Shape;250;p31"/>
          <p:cNvPicPr preferRelativeResize="0"/>
          <p:nvPr>
            <p:ph idx="1" type="body"/>
          </p:nvPr>
        </p:nvPicPr>
        <p:blipFill rotWithShape="1">
          <a:blip r:embed="rId3">
            <a:alphaModFix/>
          </a:blip>
          <a:srcRect b="0" l="0" r="0" t="0"/>
          <a:stretch/>
        </p:blipFill>
        <p:spPr>
          <a:xfrm>
            <a:off x="1069848" y="1711234"/>
            <a:ext cx="7634777" cy="3735977"/>
          </a:xfrm>
          <a:prstGeom prst="rect">
            <a:avLst/>
          </a:prstGeom>
          <a:noFill/>
          <a:ln>
            <a:noFill/>
          </a:ln>
        </p:spPr>
      </p:pic>
      <p:sp>
        <p:nvSpPr>
          <p:cNvPr id="251" name="Google Shape;251;p31"/>
          <p:cNvSpPr txBox="1"/>
          <p:nvPr/>
        </p:nvSpPr>
        <p:spPr>
          <a:xfrm>
            <a:off x="966651" y="5551714"/>
            <a:ext cx="1016159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Rockwell"/>
                <a:ea typeface="Rockwell"/>
                <a:cs typeface="Rockwell"/>
                <a:sym typeface="Rockwell"/>
              </a:rPr>
              <a:t>ADIDAS. Cuenta con dos opciones, "Comprar" o "Descubrir". Comprar te lleva a la tienda, mientras que si haces clic en "Descubrir" te lleva a la página de la sub marca en donde te cuenta las zapatillas de manera espectacular y dinámica.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CONTENIDO DE LA PRESENTACIÓN</a:t>
            </a:r>
            <a:endParaRPr b="0" i="0" sz="5400" u="none" cap="none" strike="noStrike">
              <a:latin typeface="Rokkitt"/>
              <a:ea typeface="Rokkitt"/>
              <a:cs typeface="Rokkitt"/>
              <a:sym typeface="Rokkitt"/>
            </a:endParaRPr>
          </a:p>
        </p:txBody>
      </p:sp>
      <p:sp>
        <p:nvSpPr>
          <p:cNvPr id="112" name="Google Shape;112;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1" marL="182880" marR="0" rtl="0" algn="l">
              <a:lnSpc>
                <a:spcPct val="90000"/>
              </a:lnSpc>
              <a:spcBef>
                <a:spcPts val="0"/>
              </a:spcBef>
              <a:spcAft>
                <a:spcPts val="0"/>
              </a:spcAft>
              <a:buClr>
                <a:srgbClr val="9E3611"/>
              </a:buClr>
              <a:buSzPts val="2040"/>
              <a:buFont typeface="Noto Sans Symbols"/>
              <a:buChar char="▪"/>
            </a:pPr>
            <a:r>
              <a:rPr b="0" i="0" lang="es-ES" sz="2400" u="none" cap="none" strike="noStrike">
                <a:solidFill>
                  <a:schemeClr val="dk1"/>
                </a:solidFill>
                <a:latin typeface="Rockwell"/>
                <a:ea typeface="Rockwell"/>
                <a:cs typeface="Rockwell"/>
                <a:sym typeface="Rockwell"/>
              </a:rPr>
              <a:t>Identificar las principales formas de comunicaciones de marketing en línea.</a:t>
            </a:r>
            <a:endParaRPr b="0" i="0" sz="2400" u="none" cap="none" strike="noStrike">
              <a:solidFill>
                <a:schemeClr val="dk1"/>
              </a:solidFill>
              <a:latin typeface="Rockwell"/>
              <a:ea typeface="Rockwell"/>
              <a:cs typeface="Rockwell"/>
              <a:sym typeface="Rockwell"/>
            </a:endParaRPr>
          </a:p>
          <a:p>
            <a:pPr indent="-53339" lvl="0" marL="182880" marR="0" rtl="0" algn="l">
              <a:lnSpc>
                <a:spcPct val="90000"/>
              </a:lnSpc>
              <a:spcBef>
                <a:spcPts val="1200"/>
              </a:spcBef>
              <a:spcAft>
                <a:spcPts val="0"/>
              </a:spcAft>
              <a:buClr>
                <a:srgbClr val="9E3611"/>
              </a:buClr>
              <a:buSzPts val="2040"/>
              <a:buFont typeface="Noto Sans Symbols"/>
              <a:buNone/>
            </a:pPr>
            <a:r>
              <a:t/>
            </a:r>
            <a:endParaRPr b="0" i="0" sz="2400" u="none" cap="none" strike="noStrike">
              <a:solidFill>
                <a:schemeClr val="dk1"/>
              </a:solidFill>
              <a:latin typeface="Rockwell"/>
              <a:ea typeface="Rockwell"/>
              <a:cs typeface="Rockwell"/>
              <a:sym typeface="Rockwell"/>
            </a:endParaRPr>
          </a:p>
          <a:p>
            <a:pPr indent="-182880" lvl="1" marL="182880" marR="0" rtl="0" algn="l">
              <a:lnSpc>
                <a:spcPct val="90000"/>
              </a:lnSpc>
              <a:spcBef>
                <a:spcPts val="1200"/>
              </a:spcBef>
              <a:spcAft>
                <a:spcPts val="0"/>
              </a:spcAft>
              <a:buClr>
                <a:srgbClr val="9E3611"/>
              </a:buClr>
              <a:buSzPts val="2040"/>
              <a:buFont typeface="Noto Sans Symbols"/>
              <a:buChar char="▪"/>
            </a:pPr>
            <a:r>
              <a:rPr b="0" i="0" lang="es-ES" sz="2400" u="none" cap="none" strike="noStrike">
                <a:solidFill>
                  <a:schemeClr val="dk1"/>
                </a:solidFill>
                <a:latin typeface="Rockwell"/>
                <a:ea typeface="Rockwell"/>
                <a:cs typeface="Rockwell"/>
                <a:sym typeface="Rockwell"/>
              </a:rPr>
              <a:t>Entender los costos y beneficios de las comunicaciones de marketing en línea.</a:t>
            </a:r>
            <a:endParaRPr b="0" i="0" sz="2400" u="none" cap="none" strike="noStrike">
              <a:solidFill>
                <a:schemeClr val="dk1"/>
              </a:solidFill>
              <a:latin typeface="Rockwell"/>
              <a:ea typeface="Rockwell"/>
              <a:cs typeface="Rockwell"/>
              <a:sym typeface="Rockwell"/>
            </a:endParaRPr>
          </a:p>
          <a:p>
            <a:pPr indent="-53339" lvl="0" marL="182880" marR="0" rtl="0" algn="l">
              <a:lnSpc>
                <a:spcPct val="90000"/>
              </a:lnSpc>
              <a:spcBef>
                <a:spcPts val="1200"/>
              </a:spcBef>
              <a:spcAft>
                <a:spcPts val="0"/>
              </a:spcAft>
              <a:buClr>
                <a:srgbClr val="9E3611"/>
              </a:buClr>
              <a:buSzPts val="2040"/>
              <a:buFont typeface="Noto Sans Symbols"/>
              <a:buNone/>
            </a:pPr>
            <a:r>
              <a:t/>
            </a:r>
            <a:endParaRPr b="0" i="0" sz="2400" u="none" cap="none" strike="noStrike">
              <a:solidFill>
                <a:schemeClr val="dk1"/>
              </a:solidFill>
              <a:latin typeface="Rockwell"/>
              <a:ea typeface="Rockwell"/>
              <a:cs typeface="Rockwell"/>
              <a:sym typeface="Rockwell"/>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ES" sz="2400" u="none" cap="none" strike="noStrike">
                <a:solidFill>
                  <a:schemeClr val="dk1"/>
                </a:solidFill>
                <a:latin typeface="Rockwell"/>
                <a:ea typeface="Rockwell"/>
                <a:cs typeface="Rockwell"/>
                <a:sym typeface="Rockwell"/>
              </a:rPr>
              <a:t>Debatir las formas de utilizar un sitio Web como herramienta de comunicaciones de marketing.</a:t>
            </a:r>
            <a:endParaRPr b="0" i="0" sz="2400" u="none" cap="none" strike="noStrik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20250" y="135175"/>
            <a:ext cx="114183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LOS MEJORES SITIOS </a:t>
            </a:r>
            <a:r>
              <a:rPr lang="es-ES"/>
              <a:t>C</a:t>
            </a:r>
            <a:r>
              <a:rPr b="0" i="0" lang="es-ES" sz="5400" u="none" cap="none" strike="noStrike">
                <a:latin typeface="Rokkitt"/>
                <a:ea typeface="Rokkitt"/>
                <a:cs typeface="Rokkitt"/>
                <a:sym typeface="Rokkitt"/>
              </a:rPr>
              <a:t>OMERCIALES 2018</a:t>
            </a:r>
            <a:endParaRPr b="0" i="0" sz="5400" u="none" cap="none" strike="noStrike">
              <a:latin typeface="Rokkitt"/>
              <a:ea typeface="Rokkitt"/>
              <a:cs typeface="Rokkitt"/>
              <a:sym typeface="Rokkitt"/>
            </a:endParaRPr>
          </a:p>
        </p:txBody>
      </p:sp>
      <p:sp>
        <p:nvSpPr>
          <p:cNvPr id="257" name="Google Shape;257;p32"/>
          <p:cNvSpPr txBox="1"/>
          <p:nvPr/>
        </p:nvSpPr>
        <p:spPr>
          <a:xfrm>
            <a:off x="966651" y="5551714"/>
            <a:ext cx="1016159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Rockwell"/>
                <a:ea typeface="Rockwell"/>
                <a:cs typeface="Rockwell"/>
                <a:sym typeface="Rockwell"/>
              </a:rPr>
              <a:t>ROC. Opta por poner sus productos en un primer plano y con la imagen de la firma -Cristiano Ronaldo- con gran protagonismo en toda la portada. Además, la primera vez que entras te recibe con la opción de lograr un descuento del 10% si introduces tu email.</a:t>
            </a:r>
            <a:endParaRPr/>
          </a:p>
        </p:txBody>
      </p:sp>
      <p:pic>
        <p:nvPicPr>
          <p:cNvPr id="258" name="Google Shape;258;p32"/>
          <p:cNvPicPr preferRelativeResize="0"/>
          <p:nvPr/>
        </p:nvPicPr>
        <p:blipFill rotWithShape="1">
          <a:blip r:embed="rId3">
            <a:alphaModFix/>
          </a:blip>
          <a:srcRect b="0" l="0" r="0" t="0"/>
          <a:stretch/>
        </p:blipFill>
        <p:spPr>
          <a:xfrm>
            <a:off x="1069850" y="1812725"/>
            <a:ext cx="7799824" cy="377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066798" y="7"/>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LOS MEJORES SITIOS COMERCIALES 2018</a:t>
            </a:r>
            <a:endParaRPr b="0" i="0" sz="5400" u="none" cap="none" strike="noStrike">
              <a:latin typeface="Rokkitt"/>
              <a:ea typeface="Rokkitt"/>
              <a:cs typeface="Rokkitt"/>
              <a:sym typeface="Rokkitt"/>
            </a:endParaRPr>
          </a:p>
        </p:txBody>
      </p:sp>
      <p:sp>
        <p:nvSpPr>
          <p:cNvPr id="264" name="Google Shape;264;p33"/>
          <p:cNvSpPr txBox="1"/>
          <p:nvPr/>
        </p:nvSpPr>
        <p:spPr>
          <a:xfrm>
            <a:off x="966651" y="5551714"/>
            <a:ext cx="10161597"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Rockwell"/>
                <a:ea typeface="Rockwell"/>
                <a:cs typeface="Rockwell"/>
                <a:sym typeface="Rockwell"/>
              </a:rPr>
              <a:t>FAY. Ha apostado no solo por mostrar sus productos, sino por dotarles de valor emocional a través de historias, integrando en su web una serie de vídeos protagonizados por Liam Cunningham -actor de Juego de Tronos-. A eso hay que añadir que prácticamente todas las fotos que encontramos en la web, el producto lo vemos en un modelo.</a:t>
            </a:r>
            <a:endParaRPr/>
          </a:p>
        </p:txBody>
      </p:sp>
      <p:pic>
        <p:nvPicPr>
          <p:cNvPr id="265" name="Google Shape;265;p33"/>
          <p:cNvPicPr preferRelativeResize="0"/>
          <p:nvPr/>
        </p:nvPicPr>
        <p:blipFill rotWithShape="1">
          <a:blip r:embed="rId3">
            <a:alphaModFix/>
          </a:blip>
          <a:srcRect b="0" l="0" r="0" t="0"/>
          <a:stretch/>
        </p:blipFill>
        <p:spPr>
          <a:xfrm>
            <a:off x="1069848" y="1580606"/>
            <a:ext cx="8048625" cy="39711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34"/>
          <p:cNvPicPr preferRelativeResize="0"/>
          <p:nvPr/>
        </p:nvPicPr>
        <p:blipFill rotWithShape="1">
          <a:blip r:embed="rId3">
            <a:alphaModFix/>
          </a:blip>
          <a:srcRect b="0" l="0" r="0" t="0"/>
          <a:stretch/>
        </p:blipFill>
        <p:spPr>
          <a:xfrm>
            <a:off x="1069848" y="1751758"/>
            <a:ext cx="8139466" cy="3967913"/>
          </a:xfrm>
          <a:prstGeom prst="rect">
            <a:avLst/>
          </a:prstGeom>
          <a:noFill/>
          <a:ln>
            <a:noFill/>
          </a:ln>
        </p:spPr>
      </p:pic>
      <p:sp>
        <p:nvSpPr>
          <p:cNvPr id="271" name="Google Shape;271;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¿Y NUESTROS PROYECTOS?</a:t>
            </a:r>
            <a:endParaRPr b="0" i="0" sz="5400" u="none" cap="none" strike="noStrike">
              <a:latin typeface="Rokkitt"/>
              <a:ea typeface="Rokkitt"/>
              <a:cs typeface="Rokkitt"/>
              <a:sym typeface="Rokkitt"/>
            </a:endParaRPr>
          </a:p>
        </p:txBody>
      </p:sp>
      <p:sp>
        <p:nvSpPr>
          <p:cNvPr id="272" name="Google Shape;272;p34"/>
          <p:cNvSpPr txBox="1"/>
          <p:nvPr/>
        </p:nvSpPr>
        <p:spPr>
          <a:xfrm>
            <a:off x="966651" y="5719671"/>
            <a:ext cx="1016159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400">
                <a:solidFill>
                  <a:schemeClr val="dk1"/>
                </a:solidFill>
                <a:latin typeface="Rockwell"/>
                <a:ea typeface="Rockwell"/>
                <a:cs typeface="Rockwell"/>
                <a:sym typeface="Rockwell"/>
              </a:rPr>
              <a:t>E-book (ERP + e-commerce). Buscamos priorizar la funcionalidad, facilidad de ingreso a módulos, uso de accesos directos, simplicidad, evitar menús desplegables. Intuitivo.</a:t>
            </a:r>
            <a:endParaRPr sz="1400">
              <a:solidFill>
                <a:schemeClr val="dk1"/>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COMUNICACIONES DE MARKETING ONLINE</a:t>
            </a:r>
            <a:endParaRPr b="0" i="0" sz="5400" u="none" cap="none" strike="noStrike">
              <a:latin typeface="Rokkitt"/>
              <a:ea typeface="Rokkitt"/>
              <a:cs typeface="Rokkitt"/>
              <a:sym typeface="Rokkitt"/>
            </a:endParaRPr>
          </a:p>
        </p:txBody>
      </p:sp>
      <p:sp>
        <p:nvSpPr>
          <p:cNvPr id="118" name="Google Shape;118;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80000"/>
              </a:lnSpc>
              <a:spcBef>
                <a:spcPts val="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Métodos utilizados por las empresas para comunicarse con el consumidor y crear expectativas sólidas de marca.</a:t>
            </a:r>
            <a:endParaRPr/>
          </a:p>
          <a:p>
            <a:pPr indent="0" lvl="0" marL="0" marR="0" rtl="0" algn="l">
              <a:lnSpc>
                <a:spcPct val="8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182880" lvl="0" marL="182880" marR="0" rtl="0" algn="l">
              <a:lnSpc>
                <a:spcPct val="80000"/>
              </a:lnSpc>
              <a:spcBef>
                <a:spcPts val="120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Las comunicaciones de marketing tienen un doble propósito:</a:t>
            </a:r>
            <a:endParaRPr/>
          </a:p>
          <a:p>
            <a:pPr indent="-74929" lvl="0" marL="182880" marR="0" rtl="0" algn="l">
              <a:lnSpc>
                <a:spcPct val="8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182880" lvl="1" marL="457200" marR="0" rtl="0" algn="l">
              <a:lnSpc>
                <a:spcPct val="80000"/>
              </a:lnSpc>
              <a:spcBef>
                <a:spcPts val="400"/>
              </a:spcBef>
              <a:spcAft>
                <a:spcPts val="0"/>
              </a:spcAft>
              <a:buClr>
                <a:srgbClr val="9E3611"/>
              </a:buClr>
              <a:buSzPts val="1530"/>
              <a:buFont typeface="Noto Sans Symbols"/>
              <a:buChar char="▪"/>
            </a:pPr>
            <a:r>
              <a:rPr b="0" i="0" lang="es-ES" sz="1800" u="none" cap="none" strike="noStrike">
                <a:solidFill>
                  <a:schemeClr val="dk1"/>
                </a:solidFill>
                <a:latin typeface="Rockwell"/>
                <a:ea typeface="Rockwell"/>
                <a:cs typeface="Rockwell"/>
                <a:sym typeface="Rockwell"/>
              </a:rPr>
              <a:t>El branding (creación de valor de marca).</a:t>
            </a:r>
            <a:endParaRPr/>
          </a:p>
          <a:p>
            <a:pPr indent="-182879" lvl="2" marL="731520" marR="0" rtl="0" algn="l">
              <a:lnSpc>
                <a:spcPct val="80000"/>
              </a:lnSpc>
              <a:spcBef>
                <a:spcPts val="600"/>
              </a:spcBef>
              <a:spcAft>
                <a:spcPts val="0"/>
              </a:spcAft>
              <a:buClr>
                <a:srgbClr val="9E3611"/>
              </a:buClr>
              <a:buSzPts val="1360"/>
              <a:buFont typeface="Noto Sans Symbols"/>
              <a:buChar char="▪"/>
            </a:pPr>
            <a:r>
              <a:rPr b="0" i="0" lang="es-ES" sz="1600" u="none" cap="none" strike="noStrike">
                <a:solidFill>
                  <a:schemeClr val="dk1"/>
                </a:solidFill>
                <a:latin typeface="Rockwell"/>
                <a:ea typeface="Rockwell"/>
                <a:cs typeface="Rockwell"/>
                <a:sym typeface="Rockwell"/>
              </a:rPr>
              <a:t>Enfoque en ensalzar los beneficios diferenciables de consumir el producto o servicio.</a:t>
            </a:r>
            <a:endParaRPr/>
          </a:p>
          <a:p>
            <a:pPr indent="-96519" lvl="2" marL="731520" marR="0" rtl="0" algn="l">
              <a:lnSpc>
                <a:spcPct val="80000"/>
              </a:lnSpc>
              <a:spcBef>
                <a:spcPts val="600"/>
              </a:spcBef>
              <a:spcAft>
                <a:spcPts val="0"/>
              </a:spcAft>
              <a:buClr>
                <a:srgbClr val="9E3611"/>
              </a:buClr>
              <a:buSzPts val="1360"/>
              <a:buFont typeface="Noto Sans Symbols"/>
              <a:buNone/>
            </a:pPr>
            <a:r>
              <a:t/>
            </a:r>
            <a:endParaRPr b="0" i="0" sz="1600" u="none" cap="none" strike="noStrike">
              <a:solidFill>
                <a:schemeClr val="dk1"/>
              </a:solidFill>
              <a:latin typeface="Rockwell"/>
              <a:ea typeface="Rockwell"/>
              <a:cs typeface="Rockwell"/>
              <a:sym typeface="Rockwell"/>
            </a:endParaRPr>
          </a:p>
          <a:p>
            <a:pPr indent="-182880" lvl="1" marL="457200" marR="0" rtl="0" algn="l">
              <a:lnSpc>
                <a:spcPct val="80000"/>
              </a:lnSpc>
              <a:spcBef>
                <a:spcPts val="600"/>
              </a:spcBef>
              <a:spcAft>
                <a:spcPts val="0"/>
              </a:spcAft>
              <a:buClr>
                <a:srgbClr val="9E3611"/>
              </a:buClr>
              <a:buSzPts val="1530"/>
              <a:buFont typeface="Noto Sans Symbols"/>
              <a:buChar char="▪"/>
            </a:pPr>
            <a:r>
              <a:rPr b="0" i="0" lang="es-ES" sz="1800" u="none" cap="none" strike="noStrike">
                <a:solidFill>
                  <a:schemeClr val="dk1"/>
                </a:solidFill>
                <a:latin typeface="Rockwell"/>
                <a:ea typeface="Rockwell"/>
                <a:cs typeface="Rockwell"/>
                <a:sym typeface="Rockwell"/>
              </a:rPr>
              <a:t>Las ventas.</a:t>
            </a:r>
            <a:endParaRPr/>
          </a:p>
          <a:p>
            <a:pPr indent="-182879" lvl="2" marL="731520" marR="0" rtl="0" algn="l">
              <a:lnSpc>
                <a:spcPct val="80000"/>
              </a:lnSpc>
              <a:spcBef>
                <a:spcPts val="600"/>
              </a:spcBef>
              <a:spcAft>
                <a:spcPts val="0"/>
              </a:spcAft>
              <a:buClr>
                <a:srgbClr val="9E3611"/>
              </a:buClr>
              <a:buSzPts val="1360"/>
              <a:buFont typeface="Noto Sans Symbols"/>
              <a:buChar char="▪"/>
            </a:pPr>
            <a:r>
              <a:rPr b="0" i="0" lang="es-ES" sz="1600" u="none" cap="none" strike="noStrike">
                <a:solidFill>
                  <a:schemeClr val="dk1"/>
                </a:solidFill>
                <a:latin typeface="Rockwell"/>
                <a:ea typeface="Rockwell"/>
                <a:cs typeface="Rockwell"/>
                <a:sym typeface="Rockwell"/>
              </a:rPr>
              <a:t>Indicaciones al consumidor de “compre ahora” y ofertas para incitar a la compra inmediata.</a:t>
            </a:r>
            <a:endParaRPr/>
          </a:p>
          <a:p>
            <a:pPr indent="-96519" lvl="2" marL="731520" marR="0" rtl="0" algn="l">
              <a:lnSpc>
                <a:spcPct val="80000"/>
              </a:lnSpc>
              <a:spcBef>
                <a:spcPts val="600"/>
              </a:spcBef>
              <a:spcAft>
                <a:spcPts val="0"/>
              </a:spcAft>
              <a:buClr>
                <a:srgbClr val="9E3611"/>
              </a:buClr>
              <a:buSzPts val="1360"/>
              <a:buFont typeface="Noto Sans Symbols"/>
              <a:buNone/>
            </a:pPr>
            <a:r>
              <a:t/>
            </a:r>
            <a:endParaRPr b="0" i="0" sz="1600" u="none" cap="none" strike="noStrike">
              <a:solidFill>
                <a:schemeClr val="dk1"/>
              </a:solidFill>
              <a:latin typeface="Rockwell"/>
              <a:ea typeface="Rockwell"/>
              <a:cs typeface="Rockwell"/>
              <a:sym typeface="Rockwell"/>
            </a:endParaRPr>
          </a:p>
          <a:p>
            <a:pPr indent="-182880" lvl="0" marL="182880" marR="0" rtl="0" algn="l">
              <a:lnSpc>
                <a:spcPct val="80000"/>
              </a:lnSpc>
              <a:spcBef>
                <a:spcPts val="1400"/>
              </a:spcBef>
              <a:spcAft>
                <a:spcPts val="0"/>
              </a:spcAft>
              <a:buClr>
                <a:srgbClr val="9E3611"/>
              </a:buClr>
              <a:buSzPts val="1700"/>
              <a:buFont typeface="Noto Sans Symbols"/>
              <a:buChar char="▪"/>
            </a:pPr>
            <a:r>
              <a:rPr b="0" i="0" lang="es-ES" sz="2000" u="none" cap="none" strike="noStrike">
                <a:solidFill>
                  <a:schemeClr val="dk1"/>
                </a:solidFill>
                <a:latin typeface="Rockwell"/>
                <a:ea typeface="Rockwell"/>
                <a:cs typeface="Rockwell"/>
                <a:sym typeface="Rockwell"/>
              </a:rPr>
              <a:t>Comunicaciones de Marketing ➔ Se manifiestan con ➔ Publicidad en línea.</a:t>
            </a:r>
            <a:endParaRPr b="0" i="0" sz="2000" u="none" cap="none" strike="noStrike">
              <a:solidFill>
                <a:schemeClr val="dk1"/>
              </a:solidFill>
              <a:latin typeface="Rockwell"/>
              <a:ea typeface="Rockwell"/>
              <a:cs typeface="Rockwell"/>
              <a:sym typeface="Rockwell"/>
            </a:endParaRPr>
          </a:p>
          <a:p>
            <a:pPr indent="0" lvl="1" marL="274320" marR="0" rtl="0" algn="l">
              <a:lnSpc>
                <a:spcPct val="80000"/>
              </a:lnSpc>
              <a:spcBef>
                <a:spcPts val="400"/>
              </a:spcBef>
              <a:spcAft>
                <a:spcPts val="0"/>
              </a:spcAft>
              <a:buClr>
                <a:srgbClr val="9E3611"/>
              </a:buClr>
              <a:buSzPts val="1530"/>
              <a:buFont typeface="Noto Sans Symbols"/>
              <a:buNone/>
            </a:pPr>
            <a:r>
              <a:t/>
            </a:r>
            <a:endParaRPr b="0" i="0" sz="1800" u="none" cap="none" strike="noStrike">
              <a:solidFill>
                <a:schemeClr val="dk1"/>
              </a:solidFill>
              <a:latin typeface="Rockwell"/>
              <a:ea typeface="Rockwell"/>
              <a:cs typeface="Rockwell"/>
              <a:sym typeface="Rockwell"/>
            </a:endParaRPr>
          </a:p>
          <a:p>
            <a:pPr indent="0" lvl="1" marL="274320" marR="0" rtl="0" algn="l">
              <a:lnSpc>
                <a:spcPct val="80000"/>
              </a:lnSpc>
              <a:spcBef>
                <a:spcPts val="600"/>
              </a:spcBef>
              <a:spcAft>
                <a:spcPts val="0"/>
              </a:spcAft>
              <a:buClr>
                <a:srgbClr val="9E3611"/>
              </a:buClr>
              <a:buSzPts val="1530"/>
              <a:buFont typeface="Noto Sans Symbols"/>
              <a:buNone/>
            </a:pPr>
            <a:r>
              <a:t/>
            </a:r>
            <a:endParaRPr b="0" i="0" sz="1800" u="none" cap="none" strike="noStrike">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043723" y="11887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COMUNICACIONES DE MARKETING ONLINE</a:t>
            </a:r>
            <a:endParaRPr b="0" i="0" sz="5400" u="none" cap="none" strike="noStrike">
              <a:latin typeface="Rokkitt"/>
              <a:ea typeface="Rokkitt"/>
              <a:cs typeface="Rokkitt"/>
              <a:sym typeface="Rokkitt"/>
            </a:endParaRPr>
          </a:p>
        </p:txBody>
      </p:sp>
      <p:pic>
        <p:nvPicPr>
          <p:cNvPr id="124" name="Google Shape;124;p16"/>
          <p:cNvPicPr preferRelativeResize="0"/>
          <p:nvPr>
            <p:ph idx="1" type="body"/>
          </p:nvPr>
        </p:nvPicPr>
        <p:blipFill rotWithShape="1">
          <a:blip r:embed="rId3">
            <a:alphaModFix/>
          </a:blip>
          <a:srcRect b="0" l="0" r="0" t="0"/>
          <a:stretch/>
        </p:blipFill>
        <p:spPr>
          <a:xfrm>
            <a:off x="1619310" y="1214846"/>
            <a:ext cx="8720396" cy="49051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FORMAS DE PUBLICIDAD EN LÍNEA</a:t>
            </a:r>
            <a:endParaRPr b="0" i="0" sz="5400" u="none" cap="none" strike="noStrike">
              <a:latin typeface="Rokkitt"/>
              <a:ea typeface="Rokkitt"/>
              <a:cs typeface="Rokkitt"/>
              <a:sym typeface="Rokkitt"/>
            </a:endParaRPr>
          </a:p>
        </p:txBody>
      </p:sp>
      <p:grpSp>
        <p:nvGrpSpPr>
          <p:cNvPr id="130" name="Google Shape;130;p17"/>
          <p:cNvGrpSpPr/>
          <p:nvPr/>
        </p:nvGrpSpPr>
        <p:grpSpPr>
          <a:xfrm>
            <a:off x="3397944" y="2122427"/>
            <a:ext cx="5402460" cy="4048243"/>
            <a:chOff x="2327969" y="1527"/>
            <a:chExt cx="5402460" cy="4048243"/>
          </a:xfrm>
        </p:grpSpPr>
        <p:sp>
          <p:nvSpPr>
            <p:cNvPr id="131" name="Google Shape;131;p17"/>
            <p:cNvSpPr/>
            <p:nvPr/>
          </p:nvSpPr>
          <p:spPr>
            <a:xfrm rot="5400000">
              <a:off x="4612910" y="9907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7"/>
            <p:cNvSpPr txBox="1"/>
            <p:nvPr/>
          </p:nvSpPr>
          <p:spPr>
            <a:xfrm>
              <a:off x="4913909" y="235384"/>
              <a:ext cx="898684" cy="103297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s-ES" sz="1400">
                  <a:solidFill>
                    <a:schemeClr val="lt1"/>
                  </a:solidFill>
                  <a:latin typeface="Rockwell"/>
                  <a:ea typeface="Rockwell"/>
                  <a:cs typeface="Rockwell"/>
                  <a:sym typeface="Rockwell"/>
                </a:rPr>
                <a:t>Anuncios gráficos</a:t>
              </a:r>
              <a:endParaRPr sz="1400">
                <a:solidFill>
                  <a:schemeClr val="lt1"/>
                </a:solidFill>
                <a:latin typeface="Rockwell"/>
                <a:ea typeface="Rockwell"/>
                <a:cs typeface="Rockwell"/>
                <a:sym typeface="Rockwell"/>
              </a:endParaRPr>
            </a:p>
          </p:txBody>
        </p:sp>
        <p:sp>
          <p:nvSpPr>
            <p:cNvPr id="133" name="Google Shape;133;p17"/>
            <p:cNvSpPr/>
            <p:nvPr/>
          </p:nvSpPr>
          <p:spPr>
            <a:xfrm>
              <a:off x="6055667" y="301664"/>
              <a:ext cx="1674762" cy="90041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Google Shape;134;p17"/>
            <p:cNvSpPr txBox="1"/>
            <p:nvPr/>
          </p:nvSpPr>
          <p:spPr>
            <a:xfrm>
              <a:off x="6055667" y="301664"/>
              <a:ext cx="1674762" cy="90041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ES" sz="1400">
                  <a:solidFill>
                    <a:schemeClr val="dk1"/>
                  </a:solidFill>
                  <a:latin typeface="Rockwell"/>
                  <a:ea typeface="Rockwell"/>
                  <a:cs typeface="Rockwell"/>
                  <a:sym typeface="Rockwell"/>
                </a:rPr>
                <a:t>Publicidad en motores de búsqueda</a:t>
              </a:r>
              <a:endParaRPr sz="1400">
                <a:solidFill>
                  <a:schemeClr val="dk1"/>
                </a:solidFill>
                <a:latin typeface="Rockwell"/>
                <a:ea typeface="Rockwell"/>
                <a:cs typeface="Rockwell"/>
                <a:sym typeface="Rockwell"/>
              </a:endParaRPr>
            </a:p>
          </p:txBody>
        </p:sp>
        <p:sp>
          <p:nvSpPr>
            <p:cNvPr id="135" name="Google Shape;135;p17"/>
            <p:cNvSpPr/>
            <p:nvPr/>
          </p:nvSpPr>
          <p:spPr>
            <a:xfrm rot="5400000">
              <a:off x="3202868" y="9907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17"/>
            <p:cNvSpPr txBox="1"/>
            <p:nvPr/>
          </p:nvSpPr>
          <p:spPr>
            <a:xfrm>
              <a:off x="3503867" y="235384"/>
              <a:ext cx="898684" cy="1032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ES" sz="1500">
                  <a:solidFill>
                    <a:schemeClr val="lt1"/>
                  </a:solidFill>
                  <a:latin typeface="Rockwell"/>
                  <a:ea typeface="Rockwell"/>
                  <a:cs typeface="Rockwell"/>
                  <a:sym typeface="Rockwell"/>
                </a:rPr>
                <a:t>Catálogos en línea</a:t>
              </a:r>
              <a:endParaRPr sz="1500">
                <a:solidFill>
                  <a:schemeClr val="lt1"/>
                </a:solidFill>
                <a:latin typeface="Rockwell"/>
                <a:ea typeface="Rockwell"/>
                <a:cs typeface="Rockwell"/>
                <a:sym typeface="Rockwell"/>
              </a:endParaRPr>
            </a:p>
          </p:txBody>
        </p:sp>
        <p:sp>
          <p:nvSpPr>
            <p:cNvPr id="137" name="Google Shape;137;p17"/>
            <p:cNvSpPr/>
            <p:nvPr/>
          </p:nvSpPr>
          <p:spPr>
            <a:xfrm rot="5400000">
              <a:off x="3905187" y="137285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7"/>
            <p:cNvSpPr txBox="1"/>
            <p:nvPr/>
          </p:nvSpPr>
          <p:spPr>
            <a:xfrm>
              <a:off x="4206186" y="1509164"/>
              <a:ext cx="898684" cy="103297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s-ES" sz="1400">
                  <a:solidFill>
                    <a:schemeClr val="lt1"/>
                  </a:solidFill>
                  <a:latin typeface="Rockwell"/>
                  <a:ea typeface="Rockwell"/>
                  <a:cs typeface="Rockwell"/>
                  <a:sym typeface="Rockwell"/>
                </a:rPr>
                <a:t>Videos</a:t>
              </a:r>
              <a:endParaRPr sz="1400">
                <a:solidFill>
                  <a:schemeClr val="lt1"/>
                </a:solidFill>
                <a:latin typeface="Rockwell"/>
                <a:ea typeface="Rockwell"/>
                <a:cs typeface="Rockwell"/>
                <a:sym typeface="Rockwell"/>
              </a:endParaRPr>
            </a:p>
          </p:txBody>
        </p:sp>
        <p:sp>
          <p:nvSpPr>
            <p:cNvPr id="139" name="Google Shape;139;p17"/>
            <p:cNvSpPr/>
            <p:nvPr/>
          </p:nvSpPr>
          <p:spPr>
            <a:xfrm>
              <a:off x="2327969" y="1575444"/>
              <a:ext cx="1620738" cy="90041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17"/>
            <p:cNvSpPr txBox="1"/>
            <p:nvPr/>
          </p:nvSpPr>
          <p:spPr>
            <a:xfrm>
              <a:off x="2327969" y="1575444"/>
              <a:ext cx="1620738" cy="900410"/>
            </a:xfrm>
            <a:prstGeom prst="rect">
              <a:avLst/>
            </a:prstGeom>
            <a:noFill/>
            <a:ln>
              <a:noFill/>
            </a:ln>
          </p:spPr>
          <p:txBody>
            <a:bodyPr anchorCtr="0" anchor="ctr" bIns="53325" lIns="53325" spcFirstLastPara="1" rIns="53325" wrap="square" tIns="53325">
              <a:noAutofit/>
            </a:bodyPr>
            <a:lstStyle/>
            <a:p>
              <a:pPr indent="0" lvl="0" marL="0" marR="0" rtl="0" algn="r">
                <a:lnSpc>
                  <a:spcPct val="90000"/>
                </a:lnSpc>
                <a:spcBef>
                  <a:spcPts val="0"/>
                </a:spcBef>
                <a:spcAft>
                  <a:spcPts val="0"/>
                </a:spcAft>
                <a:buNone/>
              </a:pPr>
              <a:r>
                <a:rPr lang="es-ES" sz="1400">
                  <a:solidFill>
                    <a:schemeClr val="dk1"/>
                  </a:solidFill>
                  <a:latin typeface="Rockwell"/>
                  <a:ea typeface="Rockwell"/>
                  <a:cs typeface="Rockwell"/>
                  <a:sym typeface="Rockwell"/>
                </a:rPr>
                <a:t>Anuncios dentro de  juegos</a:t>
              </a:r>
              <a:endParaRPr sz="1400">
                <a:solidFill>
                  <a:schemeClr val="dk1"/>
                </a:solidFill>
                <a:latin typeface="Rockwell"/>
                <a:ea typeface="Rockwell"/>
                <a:cs typeface="Rockwell"/>
                <a:sym typeface="Rockwell"/>
              </a:endParaRPr>
            </a:p>
          </p:txBody>
        </p:sp>
        <p:sp>
          <p:nvSpPr>
            <p:cNvPr id="141" name="Google Shape;141;p17"/>
            <p:cNvSpPr/>
            <p:nvPr/>
          </p:nvSpPr>
          <p:spPr>
            <a:xfrm rot="5400000">
              <a:off x="5315230" y="137285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7"/>
            <p:cNvSpPr txBox="1"/>
            <p:nvPr/>
          </p:nvSpPr>
          <p:spPr>
            <a:xfrm>
              <a:off x="5616229" y="1509164"/>
              <a:ext cx="898684" cy="1032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ES" sz="1500">
                  <a:solidFill>
                    <a:schemeClr val="lt1"/>
                  </a:solidFill>
                  <a:latin typeface="Rockwell"/>
                  <a:ea typeface="Rockwell"/>
                  <a:cs typeface="Rockwell"/>
                  <a:sym typeface="Rockwell"/>
                </a:rPr>
                <a:t>Marketing de e-mail</a:t>
              </a:r>
              <a:endParaRPr sz="1500">
                <a:solidFill>
                  <a:schemeClr val="lt1"/>
                </a:solidFill>
                <a:latin typeface="Rockwell"/>
                <a:ea typeface="Rockwell"/>
                <a:cs typeface="Rockwell"/>
                <a:sym typeface="Rockwell"/>
              </a:endParaRPr>
            </a:p>
          </p:txBody>
        </p:sp>
        <p:sp>
          <p:nvSpPr>
            <p:cNvPr id="143" name="Google Shape;143;p17"/>
            <p:cNvSpPr/>
            <p:nvPr/>
          </p:nvSpPr>
          <p:spPr>
            <a:xfrm rot="5400000">
              <a:off x="4612910" y="264663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7"/>
            <p:cNvSpPr txBox="1"/>
            <p:nvPr/>
          </p:nvSpPr>
          <p:spPr>
            <a:xfrm>
              <a:off x="4913909" y="2782944"/>
              <a:ext cx="898684" cy="103297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s-ES" sz="1400">
                  <a:solidFill>
                    <a:schemeClr val="lt1"/>
                  </a:solidFill>
                  <a:latin typeface="Rockwell"/>
                  <a:ea typeface="Rockwell"/>
                  <a:cs typeface="Rockwell"/>
                  <a:sym typeface="Rockwell"/>
                </a:rPr>
                <a:t>Redes sociales</a:t>
              </a:r>
              <a:endParaRPr sz="1400">
                <a:solidFill>
                  <a:schemeClr val="lt1"/>
                </a:solidFill>
                <a:latin typeface="Rockwell"/>
                <a:ea typeface="Rockwell"/>
                <a:cs typeface="Rockwell"/>
                <a:sym typeface="Rockwell"/>
              </a:endParaRPr>
            </a:p>
          </p:txBody>
        </p:sp>
        <p:sp>
          <p:nvSpPr>
            <p:cNvPr id="145" name="Google Shape;145;p17"/>
            <p:cNvSpPr/>
            <p:nvPr/>
          </p:nvSpPr>
          <p:spPr>
            <a:xfrm>
              <a:off x="6055667" y="2849225"/>
              <a:ext cx="1674762" cy="90041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7"/>
            <p:cNvSpPr txBox="1"/>
            <p:nvPr/>
          </p:nvSpPr>
          <p:spPr>
            <a:xfrm>
              <a:off x="6055667" y="2849225"/>
              <a:ext cx="1674762" cy="90041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ES" sz="1400">
                  <a:solidFill>
                    <a:schemeClr val="dk1"/>
                  </a:solidFill>
                  <a:latin typeface="Rockwell"/>
                  <a:ea typeface="Rockwell"/>
                  <a:cs typeface="Rockwell"/>
                  <a:sym typeface="Rockwell"/>
                </a:rPr>
                <a:t>Patrocinios</a:t>
              </a:r>
              <a:endParaRPr sz="1400">
                <a:solidFill>
                  <a:schemeClr val="dk1"/>
                </a:solidFill>
                <a:latin typeface="Rockwell"/>
                <a:ea typeface="Rockwell"/>
                <a:cs typeface="Rockwell"/>
                <a:sym typeface="Rockwell"/>
              </a:endParaRPr>
            </a:p>
          </p:txBody>
        </p:sp>
        <p:sp>
          <p:nvSpPr>
            <p:cNvPr id="147" name="Google Shape;147;p17"/>
            <p:cNvSpPr/>
            <p:nvPr/>
          </p:nvSpPr>
          <p:spPr>
            <a:xfrm rot="5400000">
              <a:off x="3202868" y="2646632"/>
              <a:ext cx="1500683" cy="1305594"/>
            </a:xfrm>
            <a:prstGeom prst="hexagon">
              <a:avLst>
                <a:gd fmla="val 25000" name="adj"/>
                <a:gd fmla="val 115470" name="vf"/>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Google Shape;148;p17"/>
            <p:cNvSpPr txBox="1"/>
            <p:nvPr/>
          </p:nvSpPr>
          <p:spPr>
            <a:xfrm>
              <a:off x="3503867" y="2782944"/>
              <a:ext cx="898684" cy="10329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ES" sz="1300">
                  <a:solidFill>
                    <a:schemeClr val="lt1"/>
                  </a:solidFill>
                  <a:latin typeface="Rockwell"/>
                  <a:ea typeface="Rockwell"/>
                  <a:cs typeface="Rockwell"/>
                  <a:sym typeface="Rockwell"/>
                </a:rPr>
                <a:t>Referencias</a:t>
              </a:r>
              <a:endParaRPr sz="1300">
                <a:solidFill>
                  <a:schemeClr val="lt1"/>
                </a:solidFill>
                <a:latin typeface="Rockwell"/>
                <a:ea typeface="Rockwell"/>
                <a:cs typeface="Rockwell"/>
                <a:sym typeface="Rockwe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1513368" y="39319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EJEMPLO CON GOOGLE ADWORDS</a:t>
            </a:r>
            <a:endParaRPr b="0" i="0" sz="5400" u="none" cap="none" strike="noStrike">
              <a:latin typeface="Rokkitt"/>
              <a:ea typeface="Rokkitt"/>
              <a:cs typeface="Rokkitt"/>
              <a:sym typeface="Rokkitt"/>
            </a:endParaRPr>
          </a:p>
        </p:txBody>
      </p:sp>
      <p:pic>
        <p:nvPicPr>
          <p:cNvPr id="154" name="Google Shape;154;p18"/>
          <p:cNvPicPr preferRelativeResize="0"/>
          <p:nvPr>
            <p:ph idx="1" type="body"/>
          </p:nvPr>
        </p:nvPicPr>
        <p:blipFill rotWithShape="1">
          <a:blip r:embed="rId3">
            <a:alphaModFix/>
          </a:blip>
          <a:srcRect b="0" l="0" r="0" t="0"/>
          <a:stretch/>
        </p:blipFill>
        <p:spPr>
          <a:xfrm>
            <a:off x="1513375" y="2002525"/>
            <a:ext cx="8186100" cy="416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9"/>
          <p:cNvPicPr preferRelativeResize="0"/>
          <p:nvPr/>
        </p:nvPicPr>
        <p:blipFill rotWithShape="1">
          <a:blip r:embed="rId3">
            <a:alphaModFix/>
          </a:blip>
          <a:srcRect b="0" l="0" r="0" t="0"/>
          <a:stretch/>
        </p:blipFill>
        <p:spPr>
          <a:xfrm>
            <a:off x="7890120" y="484632"/>
            <a:ext cx="3909533" cy="2233747"/>
          </a:xfrm>
          <a:prstGeom prst="rect">
            <a:avLst/>
          </a:prstGeom>
          <a:noFill/>
          <a:ln>
            <a:noFill/>
          </a:ln>
        </p:spPr>
      </p:pic>
      <p:sp>
        <p:nvSpPr>
          <p:cNvPr id="160" name="Google Shape;160;p19"/>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SzPts val="5400"/>
              <a:buFont typeface="Rokkitt"/>
              <a:buNone/>
            </a:pPr>
            <a:r>
              <a:rPr lang="es-ES"/>
              <a:t>MEDIR LA PUBLICIDAD EN LÍNEA</a:t>
            </a:r>
            <a:endParaRPr/>
          </a:p>
        </p:txBody>
      </p:sp>
      <p:sp>
        <p:nvSpPr>
          <p:cNvPr id="161" name="Google Shape;161;p19"/>
          <p:cNvSpPr txBox="1"/>
          <p:nvPr>
            <p:ph idx="1" type="body"/>
          </p:nvPr>
        </p:nvSpPr>
        <p:spPr>
          <a:xfrm>
            <a:off x="1020850" y="3216402"/>
            <a:ext cx="8518200" cy="2853600"/>
          </a:xfrm>
          <a:prstGeom prst="rect">
            <a:avLst/>
          </a:prstGeom>
          <a:noFill/>
          <a:ln>
            <a:noFill/>
          </a:ln>
        </p:spPr>
        <p:txBody>
          <a:bodyPr anchorCtr="0" anchor="t" bIns="45700" lIns="91425" spcFirstLastPara="1" rIns="91425" wrap="square" tIns="45700">
            <a:noAutofit/>
          </a:bodyPr>
          <a:lstStyle/>
          <a:p>
            <a:pPr indent="-182880" lvl="0" marL="182880" marR="0" rtl="0" algn="l">
              <a:lnSpc>
                <a:spcPct val="80000"/>
              </a:lnSpc>
              <a:spcBef>
                <a:spcPts val="0"/>
              </a:spcBef>
              <a:spcAft>
                <a:spcPts val="0"/>
              </a:spcAft>
              <a:buClr>
                <a:srgbClr val="9E3611"/>
              </a:buClr>
              <a:buSzPts val="1700"/>
              <a:buFont typeface="Noto Sans Symbols"/>
              <a:buChar char="▪"/>
            </a:pPr>
            <a:r>
              <a:rPr lang="es-ES"/>
              <a:t>Impresiones: </a:t>
            </a:r>
            <a:r>
              <a:rPr lang="es-ES"/>
              <a:t>Número</a:t>
            </a:r>
            <a:r>
              <a:rPr lang="es-ES"/>
              <a:t> de veces que se muestra un anuncio.</a:t>
            </a:r>
            <a:endParaRPr/>
          </a:p>
          <a:p>
            <a:pPr indent="0" lvl="0" marL="0" marR="0" rtl="0" algn="l">
              <a:lnSpc>
                <a:spcPct val="80000"/>
              </a:lnSpc>
              <a:spcBef>
                <a:spcPts val="0"/>
              </a:spcBef>
              <a:spcAft>
                <a:spcPts val="0"/>
              </a:spcAft>
              <a:buNone/>
            </a:pPr>
            <a:r>
              <a:t/>
            </a:r>
            <a:endParaRPr/>
          </a:p>
          <a:p>
            <a:pPr indent="-182880" lvl="0" marL="182880" marR="0" rtl="0" algn="l">
              <a:lnSpc>
                <a:spcPct val="80000"/>
              </a:lnSpc>
              <a:spcBef>
                <a:spcPts val="0"/>
              </a:spcBef>
              <a:spcAft>
                <a:spcPts val="0"/>
              </a:spcAft>
              <a:buClr>
                <a:srgbClr val="9E3611"/>
              </a:buClr>
              <a:buSzPts val="1700"/>
              <a:buFont typeface="Noto Sans Symbols"/>
              <a:buChar char="▪"/>
            </a:pPr>
            <a:r>
              <a:rPr lang="es-ES"/>
              <a:t>Tasa de </a:t>
            </a:r>
            <a:r>
              <a:rPr lang="es-ES"/>
              <a:t>vínculos</a:t>
            </a:r>
            <a:r>
              <a:rPr lang="es-ES"/>
              <a:t> visitados: Porcentaje de personas expuestas a un anuncio y que realmente hacen click en él.</a:t>
            </a:r>
            <a:endParaRPr/>
          </a:p>
          <a:p>
            <a:pPr indent="0" lvl="0" marL="0" marR="0" rtl="0" algn="l">
              <a:lnSpc>
                <a:spcPct val="80000"/>
              </a:lnSpc>
              <a:spcBef>
                <a:spcPts val="0"/>
              </a:spcBef>
              <a:spcAft>
                <a:spcPts val="0"/>
              </a:spcAft>
              <a:buNone/>
            </a:pPr>
            <a:r>
              <a:t/>
            </a:r>
            <a:endParaRPr/>
          </a:p>
          <a:p>
            <a:pPr indent="-182880" lvl="0" marL="182880" marR="0" rtl="0" algn="l">
              <a:lnSpc>
                <a:spcPct val="80000"/>
              </a:lnSpc>
              <a:spcBef>
                <a:spcPts val="0"/>
              </a:spcBef>
              <a:spcAft>
                <a:spcPts val="0"/>
              </a:spcAft>
              <a:buClr>
                <a:srgbClr val="9E3611"/>
              </a:buClr>
              <a:buSzPts val="1700"/>
              <a:buFont typeface="Noto Sans Symbols"/>
              <a:buChar char="▪"/>
            </a:pPr>
            <a:r>
              <a:rPr lang="es-ES"/>
              <a:t>Tasa de vínculos vistos: Mide la tasa de respuesta a un anuncio en 30 </a:t>
            </a:r>
            <a:r>
              <a:rPr lang="es-ES"/>
              <a:t>días</a:t>
            </a:r>
            <a:r>
              <a:rPr lang="es-ES"/>
              <a:t>. </a:t>
            </a:r>
            <a:endParaRPr/>
          </a:p>
          <a:p>
            <a:pPr indent="-182880" lvl="0" marL="182880" rtl="0">
              <a:spcBef>
                <a:spcPts val="1200"/>
              </a:spcBef>
              <a:spcAft>
                <a:spcPts val="0"/>
              </a:spcAft>
              <a:buClr>
                <a:srgbClr val="9E3611"/>
              </a:buClr>
              <a:buSzPts val="1700"/>
              <a:buFont typeface="Noto Sans Symbols"/>
              <a:buChar char="▪"/>
            </a:pPr>
            <a:r>
              <a:rPr lang="es-ES"/>
              <a:t>Adherencia: Promedio de tiempo de permanencia en un sitio web.</a:t>
            </a:r>
            <a:endParaRPr/>
          </a:p>
          <a:p>
            <a:pPr indent="0" lvl="0" marL="0" marR="0" rtl="0" algn="l">
              <a:lnSpc>
                <a:spcPct val="80000"/>
              </a:lnSpc>
              <a:spcBef>
                <a:spcPts val="0"/>
              </a:spcBef>
              <a:spcAft>
                <a:spcPts val="0"/>
              </a:spcAft>
              <a:buNone/>
            </a:pPr>
            <a:r>
              <a:t/>
            </a:r>
            <a:endParaRPr/>
          </a:p>
          <a:p>
            <a:pPr indent="0" lvl="0" marL="182880" marR="0" rtl="0" algn="l">
              <a:lnSpc>
                <a:spcPct val="80000"/>
              </a:lnSpc>
              <a:spcBef>
                <a:spcPts val="1200"/>
              </a:spcBef>
              <a:spcAft>
                <a:spcPts val="0"/>
              </a:spcAft>
              <a:buNone/>
            </a:pPr>
            <a:r>
              <a:t/>
            </a:r>
            <a:endParaRPr b="0" i="0" sz="2000" u="none" cap="none" strike="noStrike">
              <a:solidFill>
                <a:schemeClr val="dk1"/>
              </a:solidFill>
              <a:latin typeface="Rockwell"/>
              <a:ea typeface="Rockwell"/>
              <a:cs typeface="Rockwell"/>
              <a:sym typeface="Rockwell"/>
            </a:endParaRPr>
          </a:p>
        </p:txBody>
      </p:sp>
      <p:sp>
        <p:nvSpPr>
          <p:cNvPr id="162" name="Google Shape;162;p19"/>
          <p:cNvSpPr txBox="1"/>
          <p:nvPr/>
        </p:nvSpPr>
        <p:spPr>
          <a:xfrm>
            <a:off x="1069850" y="2383975"/>
            <a:ext cx="10352100" cy="624600"/>
          </a:xfrm>
          <a:prstGeom prst="rect">
            <a:avLst/>
          </a:prstGeom>
          <a:noFill/>
          <a:ln>
            <a:noFill/>
          </a:ln>
        </p:spPr>
        <p:txBody>
          <a:bodyPr anchorCtr="0" anchor="ctr" bIns="91425" lIns="91425" spcFirstLastPara="1" rIns="91425" wrap="square" tIns="91425">
            <a:noAutofit/>
          </a:bodyPr>
          <a:lstStyle/>
          <a:p>
            <a:pPr indent="0" lvl="0" marL="0" rtl="0">
              <a:lnSpc>
                <a:spcPct val="80000"/>
              </a:lnSpc>
              <a:spcBef>
                <a:spcPts val="1200"/>
              </a:spcBef>
              <a:spcAft>
                <a:spcPts val="0"/>
              </a:spcAft>
              <a:buNone/>
            </a:pPr>
            <a:r>
              <a:rPr lang="es-ES" sz="2800">
                <a:solidFill>
                  <a:schemeClr val="dk1"/>
                </a:solidFill>
                <a:latin typeface="Rockwell"/>
                <a:ea typeface="Rockwell"/>
                <a:cs typeface="Rockwell"/>
                <a:sym typeface="Rockwell"/>
              </a:rPr>
              <a:t>Conceptos </a:t>
            </a:r>
            <a:r>
              <a:rPr lang="es-ES" sz="2800">
                <a:solidFill>
                  <a:schemeClr val="dk1"/>
                </a:solidFill>
                <a:latin typeface="Rockwell"/>
                <a:ea typeface="Rockwell"/>
                <a:cs typeface="Rockwell"/>
                <a:sym typeface="Rockwell"/>
              </a:rPr>
              <a:t>básicos</a:t>
            </a:r>
            <a:r>
              <a:rPr lang="es-ES" sz="2800">
                <a:solidFill>
                  <a:schemeClr val="dk1"/>
                </a:solidFill>
                <a:latin typeface="Rockwell"/>
                <a:ea typeface="Rockwell"/>
                <a:cs typeface="Rockwell"/>
                <a:sym typeface="Rockwell"/>
              </a:rPr>
              <a:t>: </a:t>
            </a:r>
            <a:endParaRPr sz="2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b="0" l="0" r="0" t="0"/>
          <a:stretch/>
        </p:blipFill>
        <p:spPr>
          <a:xfrm>
            <a:off x="7808095" y="484632"/>
            <a:ext cx="3909533" cy="2233747"/>
          </a:xfrm>
          <a:prstGeom prst="rect">
            <a:avLst/>
          </a:prstGeom>
          <a:noFill/>
          <a:ln>
            <a:noFill/>
          </a:ln>
        </p:spPr>
      </p:pic>
      <p:sp>
        <p:nvSpPr>
          <p:cNvPr id="168" name="Google Shape;168;p20"/>
          <p:cNvSpPr txBox="1"/>
          <p:nvPr>
            <p:ph type="title"/>
          </p:nvPr>
        </p:nvSpPr>
        <p:spPr>
          <a:xfrm>
            <a:off x="1113523" y="484632"/>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MEDIR LA PUBLICIDAD EN LÍNEA</a:t>
            </a:r>
            <a:endParaRPr b="0" i="0" sz="5400" u="none" cap="none" strike="noStrike">
              <a:latin typeface="Rokkitt"/>
              <a:ea typeface="Rokkitt"/>
              <a:cs typeface="Rokkitt"/>
              <a:sym typeface="Rokkitt"/>
            </a:endParaRPr>
          </a:p>
        </p:txBody>
      </p:sp>
      <p:sp>
        <p:nvSpPr>
          <p:cNvPr id="169" name="Google Shape;169;p20"/>
          <p:cNvSpPr txBox="1"/>
          <p:nvPr>
            <p:ph idx="1" type="body"/>
          </p:nvPr>
        </p:nvSpPr>
        <p:spPr>
          <a:xfrm>
            <a:off x="1069850" y="3298728"/>
            <a:ext cx="8518200" cy="2634300"/>
          </a:xfrm>
          <a:prstGeom prst="rect">
            <a:avLst/>
          </a:prstGeom>
          <a:noFill/>
          <a:ln>
            <a:noFill/>
          </a:ln>
        </p:spPr>
        <p:txBody>
          <a:bodyPr anchorCtr="0" anchor="t" bIns="45700" lIns="91425" spcFirstLastPara="1" rIns="91425" wrap="square" tIns="45700">
            <a:noAutofit/>
          </a:bodyPr>
          <a:lstStyle/>
          <a:p>
            <a:pPr indent="-182880" lvl="0" marL="182880" rtl="0">
              <a:lnSpc>
                <a:spcPct val="80000"/>
              </a:lnSpc>
              <a:spcBef>
                <a:spcPts val="0"/>
              </a:spcBef>
              <a:spcAft>
                <a:spcPts val="0"/>
              </a:spcAft>
              <a:buClr>
                <a:srgbClr val="9E3611"/>
              </a:buClr>
              <a:buSzPts val="1700"/>
              <a:buFont typeface="Noto Sans Symbols"/>
              <a:buChar char="▪"/>
            </a:pPr>
            <a:r>
              <a:rPr lang="es-ES"/>
              <a:t>Visitantes </a:t>
            </a:r>
            <a:r>
              <a:rPr lang="es-ES"/>
              <a:t>únicos</a:t>
            </a:r>
            <a:r>
              <a:rPr lang="es-ES"/>
              <a:t>: Cuenta el número de visitantes en una </a:t>
            </a:r>
            <a:r>
              <a:rPr lang="es-ES"/>
              <a:t>página</a:t>
            </a:r>
            <a:r>
              <a:rPr lang="es-ES"/>
              <a:t> web</a:t>
            </a:r>
            <a:endParaRPr/>
          </a:p>
          <a:p>
            <a:pPr indent="0" lvl="0" marL="182880" rtl="0">
              <a:lnSpc>
                <a:spcPct val="80000"/>
              </a:lnSpc>
              <a:spcBef>
                <a:spcPts val="0"/>
              </a:spcBef>
              <a:spcAft>
                <a:spcPts val="0"/>
              </a:spcAft>
              <a:buNone/>
            </a:pPr>
            <a:r>
              <a:t/>
            </a:r>
            <a:endParaRPr/>
          </a:p>
          <a:p>
            <a:pPr indent="-182880" lvl="0" marL="182880" rtl="0">
              <a:lnSpc>
                <a:spcPct val="80000"/>
              </a:lnSpc>
              <a:spcBef>
                <a:spcPts val="0"/>
              </a:spcBef>
              <a:spcAft>
                <a:spcPts val="0"/>
              </a:spcAft>
              <a:buClr>
                <a:srgbClr val="9E3611"/>
              </a:buClr>
              <a:buSzPts val="1700"/>
              <a:buFont typeface="Noto Sans Symbols"/>
              <a:buChar char="▪"/>
            </a:pPr>
            <a:r>
              <a:rPr lang="es-ES"/>
              <a:t>Lealtad: Porcentaje de compradores que regresan en menos de un año.</a:t>
            </a:r>
            <a:endParaRPr/>
          </a:p>
          <a:p>
            <a:pPr indent="-182880" lvl="0" marL="182880" rtl="0">
              <a:lnSpc>
                <a:spcPct val="80000"/>
              </a:lnSpc>
              <a:spcBef>
                <a:spcPts val="1200"/>
              </a:spcBef>
              <a:spcAft>
                <a:spcPts val="0"/>
              </a:spcAft>
              <a:buClr>
                <a:srgbClr val="9E3611"/>
              </a:buClr>
              <a:buSzPts val="1700"/>
              <a:buFont typeface="Noto Sans Symbols"/>
              <a:buChar char="▪"/>
            </a:pPr>
            <a:r>
              <a:rPr lang="es-ES"/>
              <a:t>Alcance: Porcentaje del total de consumidores en un mercado que visitarán un sitio.</a:t>
            </a:r>
            <a:endParaRPr/>
          </a:p>
          <a:p>
            <a:pPr indent="-182880" lvl="0" marL="182880" rtl="0">
              <a:lnSpc>
                <a:spcPct val="80000"/>
              </a:lnSpc>
              <a:spcBef>
                <a:spcPts val="1200"/>
              </a:spcBef>
              <a:spcAft>
                <a:spcPts val="0"/>
              </a:spcAft>
              <a:buClr>
                <a:srgbClr val="9E3611"/>
              </a:buClr>
              <a:buSzPts val="1700"/>
              <a:buFont typeface="Noto Sans Symbols"/>
              <a:buChar char="▪"/>
            </a:pPr>
            <a:r>
              <a:rPr lang="es-ES"/>
              <a:t>Recencia: Promedio de días transcurridos entre una visita y otra.</a:t>
            </a:r>
            <a:endParaRPr/>
          </a:p>
          <a:p>
            <a:pPr indent="0" lvl="0" marL="182880" rtl="0">
              <a:lnSpc>
                <a:spcPct val="80000"/>
              </a:lnSpc>
              <a:spcBef>
                <a:spcPts val="1200"/>
              </a:spcBef>
              <a:spcAft>
                <a:spcPts val="0"/>
              </a:spcAft>
              <a:buNone/>
            </a:pPr>
            <a:r>
              <a:t/>
            </a:r>
            <a:endParaRPr/>
          </a:p>
          <a:p>
            <a:pPr indent="0" lvl="0" marL="182880" marR="0" rtl="0" algn="l">
              <a:lnSpc>
                <a:spcPct val="80000"/>
              </a:lnSpc>
              <a:spcBef>
                <a:spcPts val="1200"/>
              </a:spcBef>
              <a:spcAft>
                <a:spcPts val="0"/>
              </a:spcAft>
              <a:buNone/>
            </a:pPr>
            <a:r>
              <a:t/>
            </a:r>
            <a:endParaRPr/>
          </a:p>
        </p:txBody>
      </p:sp>
      <p:sp>
        <p:nvSpPr>
          <p:cNvPr id="170" name="Google Shape;170;p20"/>
          <p:cNvSpPr txBox="1"/>
          <p:nvPr/>
        </p:nvSpPr>
        <p:spPr>
          <a:xfrm>
            <a:off x="1069850" y="2383975"/>
            <a:ext cx="10352100" cy="624600"/>
          </a:xfrm>
          <a:prstGeom prst="rect">
            <a:avLst/>
          </a:prstGeom>
          <a:noFill/>
          <a:ln>
            <a:noFill/>
          </a:ln>
        </p:spPr>
        <p:txBody>
          <a:bodyPr anchorCtr="0" anchor="ctr" bIns="91425" lIns="91425" spcFirstLastPara="1" rIns="91425" wrap="square" tIns="91425">
            <a:noAutofit/>
          </a:bodyPr>
          <a:lstStyle/>
          <a:p>
            <a:pPr indent="0" lvl="0" marL="0" rtl="0">
              <a:lnSpc>
                <a:spcPct val="80000"/>
              </a:lnSpc>
              <a:spcBef>
                <a:spcPts val="1200"/>
              </a:spcBef>
              <a:spcAft>
                <a:spcPts val="0"/>
              </a:spcAft>
              <a:buNone/>
            </a:pPr>
            <a:r>
              <a:rPr lang="es-ES" sz="2800">
                <a:solidFill>
                  <a:schemeClr val="dk1"/>
                </a:solidFill>
                <a:latin typeface="Rockwell"/>
                <a:ea typeface="Rockwell"/>
                <a:cs typeface="Rockwell"/>
                <a:sym typeface="Rockwell"/>
              </a:rPr>
              <a:t>Conceptos básicos: </a:t>
            </a:r>
            <a:endParaRPr sz="2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ES" sz="5400" u="none" cap="none" strike="noStrike">
                <a:latin typeface="Rokkitt"/>
                <a:ea typeface="Rokkitt"/>
                <a:cs typeface="Rokkitt"/>
                <a:sym typeface="Rokkitt"/>
              </a:rPr>
              <a:t>MEDIR LA PUBLICIDAD EN LÍNEA</a:t>
            </a:r>
            <a:endParaRPr b="0" i="0" sz="5400" u="none" cap="none" strike="noStrike">
              <a:latin typeface="Rokkitt"/>
              <a:ea typeface="Rokkitt"/>
              <a:cs typeface="Rokkitt"/>
              <a:sym typeface="Rokkitt"/>
            </a:endParaRPr>
          </a:p>
        </p:txBody>
      </p:sp>
      <p:sp>
        <p:nvSpPr>
          <p:cNvPr id="176" name="Google Shape;176;p21"/>
          <p:cNvSpPr txBox="1"/>
          <p:nvPr>
            <p:ph idx="1" type="body"/>
          </p:nvPr>
        </p:nvSpPr>
        <p:spPr>
          <a:xfrm>
            <a:off x="1069850" y="3386877"/>
            <a:ext cx="8518200" cy="2854800"/>
          </a:xfrm>
          <a:prstGeom prst="rect">
            <a:avLst/>
          </a:prstGeom>
          <a:noFill/>
          <a:ln>
            <a:noFill/>
          </a:ln>
        </p:spPr>
        <p:txBody>
          <a:bodyPr anchorCtr="0" anchor="t" bIns="45700" lIns="91425" spcFirstLastPara="1" rIns="91425" wrap="square" tIns="45700">
            <a:noAutofit/>
          </a:bodyPr>
          <a:lstStyle/>
          <a:p>
            <a:pPr indent="-182880" lvl="0" marL="182880" rtl="0">
              <a:lnSpc>
                <a:spcPct val="80000"/>
              </a:lnSpc>
              <a:spcBef>
                <a:spcPts val="1200"/>
              </a:spcBef>
              <a:spcAft>
                <a:spcPts val="0"/>
              </a:spcAft>
              <a:buClr>
                <a:srgbClr val="9E3611"/>
              </a:buClr>
              <a:buSzPts val="1700"/>
              <a:buFont typeface="Noto Sans Symbols"/>
              <a:buChar char="▪"/>
            </a:pPr>
            <a:r>
              <a:rPr lang="es-ES"/>
              <a:t>Tasa de </a:t>
            </a:r>
            <a:r>
              <a:rPr lang="es-ES"/>
              <a:t>adquisición</a:t>
            </a:r>
            <a:r>
              <a:rPr lang="es-ES"/>
              <a:t>: Mide el porcentaje de visitantes que se registran o visitan una </a:t>
            </a:r>
            <a:r>
              <a:rPr lang="es-ES"/>
              <a:t>página</a:t>
            </a:r>
            <a:r>
              <a:rPr lang="es-ES"/>
              <a:t> de productos.</a:t>
            </a:r>
            <a:endParaRPr/>
          </a:p>
          <a:p>
            <a:pPr indent="-182880" lvl="0" marL="182880" rtl="0">
              <a:lnSpc>
                <a:spcPct val="80000"/>
              </a:lnSpc>
              <a:spcBef>
                <a:spcPts val="1200"/>
              </a:spcBef>
              <a:spcAft>
                <a:spcPts val="0"/>
              </a:spcAft>
              <a:buClr>
                <a:srgbClr val="9E3611"/>
              </a:buClr>
              <a:buSzPts val="1700"/>
              <a:buFont typeface="Noto Sans Symbols"/>
              <a:buChar char="▪"/>
            </a:pPr>
            <a:r>
              <a:rPr lang="es-ES"/>
              <a:t>Tasa de conversión: Porcentaje de visitantes que compran algo.</a:t>
            </a:r>
            <a:endParaRPr/>
          </a:p>
          <a:p>
            <a:pPr indent="-182880" lvl="0" marL="182880" rtl="0">
              <a:lnSpc>
                <a:spcPct val="80000"/>
              </a:lnSpc>
              <a:spcBef>
                <a:spcPts val="1200"/>
              </a:spcBef>
              <a:spcAft>
                <a:spcPts val="0"/>
              </a:spcAft>
              <a:buClr>
                <a:srgbClr val="9E3611"/>
              </a:buClr>
              <a:buSzPts val="1700"/>
              <a:buFont typeface="Noto Sans Symbols"/>
              <a:buChar char="▪"/>
            </a:pPr>
            <a:r>
              <a:rPr lang="es-ES"/>
              <a:t>Proporción entre navegar y comprar: Relación entre productos vistos y comprados.</a:t>
            </a:r>
            <a:endParaRPr/>
          </a:p>
          <a:p>
            <a:pPr indent="-182880" lvl="0" marL="182880" rtl="0">
              <a:lnSpc>
                <a:spcPct val="80000"/>
              </a:lnSpc>
              <a:spcBef>
                <a:spcPts val="1200"/>
              </a:spcBef>
              <a:spcAft>
                <a:spcPts val="0"/>
              </a:spcAft>
              <a:buClr>
                <a:srgbClr val="9E3611"/>
              </a:buClr>
              <a:buSzPts val="1700"/>
              <a:buFont typeface="Noto Sans Symbols"/>
              <a:buChar char="▪"/>
            </a:pPr>
            <a:r>
              <a:rPr lang="es-ES"/>
              <a:t>Proporción ver y carritos de compras: Proporción entre vistas y cantidad de clicks para agregar al carrito de compras. </a:t>
            </a:r>
            <a:endParaRPr/>
          </a:p>
          <a:p>
            <a:pPr indent="0" lvl="0" marL="182880" rtl="0">
              <a:lnSpc>
                <a:spcPct val="80000"/>
              </a:lnSpc>
              <a:spcBef>
                <a:spcPts val="1200"/>
              </a:spcBef>
              <a:spcAft>
                <a:spcPts val="0"/>
              </a:spcAft>
              <a:buNone/>
            </a:pPr>
            <a:r>
              <a:t/>
            </a:r>
            <a:endParaRPr/>
          </a:p>
          <a:p>
            <a:pPr indent="0" lvl="0" marL="182880" marR="0" rtl="0" algn="l">
              <a:lnSpc>
                <a:spcPct val="80000"/>
              </a:lnSpc>
              <a:spcBef>
                <a:spcPts val="1200"/>
              </a:spcBef>
              <a:spcAft>
                <a:spcPts val="0"/>
              </a:spcAft>
              <a:buNone/>
            </a:pPr>
            <a:r>
              <a:t/>
            </a:r>
            <a:endParaRPr/>
          </a:p>
        </p:txBody>
      </p:sp>
      <p:sp>
        <p:nvSpPr>
          <p:cNvPr id="177" name="Google Shape;177;p21"/>
          <p:cNvSpPr txBox="1"/>
          <p:nvPr/>
        </p:nvSpPr>
        <p:spPr>
          <a:xfrm>
            <a:off x="1037175" y="2468863"/>
            <a:ext cx="10352100" cy="624600"/>
          </a:xfrm>
          <a:prstGeom prst="rect">
            <a:avLst/>
          </a:prstGeom>
          <a:noFill/>
          <a:ln>
            <a:noFill/>
          </a:ln>
        </p:spPr>
        <p:txBody>
          <a:bodyPr anchorCtr="0" anchor="ctr" bIns="91425" lIns="91425" spcFirstLastPara="1" rIns="91425" wrap="square" tIns="91425">
            <a:noAutofit/>
          </a:bodyPr>
          <a:lstStyle/>
          <a:p>
            <a:pPr indent="0" lvl="0" marL="0" rtl="0">
              <a:lnSpc>
                <a:spcPct val="80000"/>
              </a:lnSpc>
              <a:spcBef>
                <a:spcPts val="1200"/>
              </a:spcBef>
              <a:spcAft>
                <a:spcPts val="0"/>
              </a:spcAft>
              <a:buNone/>
            </a:pPr>
            <a:r>
              <a:rPr lang="es-ES" sz="2800">
                <a:solidFill>
                  <a:schemeClr val="dk1"/>
                </a:solidFill>
                <a:latin typeface="Rockwell"/>
                <a:ea typeface="Rockwell"/>
                <a:cs typeface="Rockwell"/>
                <a:sym typeface="Rockwell"/>
              </a:rPr>
              <a:t>Conceptos básicos (</a:t>
            </a:r>
            <a:r>
              <a:rPr lang="es-ES" sz="2800">
                <a:solidFill>
                  <a:schemeClr val="dk1"/>
                </a:solidFill>
                <a:latin typeface="Rockwell"/>
                <a:ea typeface="Rockwell"/>
                <a:cs typeface="Rockwell"/>
                <a:sym typeface="Rockwell"/>
              </a:rPr>
              <a:t>conversión</a:t>
            </a:r>
            <a:r>
              <a:rPr lang="es-ES" sz="2800">
                <a:solidFill>
                  <a:schemeClr val="dk1"/>
                </a:solidFill>
                <a:latin typeface="Rockwell"/>
                <a:ea typeface="Rockwell"/>
                <a:cs typeface="Rockwell"/>
                <a:sym typeface="Rockwell"/>
              </a:rPr>
              <a:t> visitante a cliente)</a:t>
            </a:r>
            <a:endParaRPr sz="2800">
              <a:solidFill>
                <a:schemeClr val="dk1"/>
              </a:solidFill>
              <a:latin typeface="Rockwell"/>
              <a:ea typeface="Rockwell"/>
              <a:cs typeface="Rockwell"/>
              <a:sym typeface="Rockwell"/>
            </a:endParaRPr>
          </a:p>
        </p:txBody>
      </p:sp>
      <p:sp>
        <p:nvSpPr>
          <p:cNvPr id="178" name="Google Shape;178;p21"/>
          <p:cNvSpPr txBox="1"/>
          <p:nvPr/>
        </p:nvSpPr>
        <p:spPr>
          <a:xfrm>
            <a:off x="9243000" y="48462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79" name="Google Shape;179;p21"/>
          <p:cNvPicPr preferRelativeResize="0"/>
          <p:nvPr/>
        </p:nvPicPr>
        <p:blipFill>
          <a:blip r:embed="rId3">
            <a:alphaModFix/>
          </a:blip>
          <a:stretch>
            <a:fillRect/>
          </a:stretch>
        </p:blipFill>
        <p:spPr>
          <a:xfrm>
            <a:off x="9452700" y="715750"/>
            <a:ext cx="2839775" cy="175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po de madera">
  <a:themeElements>
    <a:clrScheme name="Tipo de madera">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