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2DA1E70-9581-477D-8736-74E639B57BAE}" type="datetimeFigureOut">
              <a:rPr lang="pt-BR" smtClean="0"/>
              <a:t>06/07/2020</a:t>
            </a:fld>
            <a:endParaRPr lang="pt-BR"/>
          </a:p>
        </p:txBody>
      </p:sp>
      <p:sp>
        <p:nvSpPr>
          <p:cNvPr id="5" name="Footer Placeholder 4"/>
          <p:cNvSpPr>
            <a:spLocks noGrp="1"/>
          </p:cNvSpPr>
          <p:nvPr>
            <p:ph type="ftr" sz="quarter" idx="11"/>
          </p:nvPr>
        </p:nvSpPr>
        <p:spPr>
          <a:xfrm>
            <a:off x="1371600" y="4323845"/>
            <a:ext cx="6400800" cy="365125"/>
          </a:xfrm>
        </p:spPr>
        <p:txBody>
          <a:bodyPr/>
          <a:lstStyle/>
          <a:p>
            <a:endParaRPr lang="pt-BR"/>
          </a:p>
        </p:txBody>
      </p:sp>
      <p:sp>
        <p:nvSpPr>
          <p:cNvPr id="6" name="Slide Number Placeholder 5"/>
          <p:cNvSpPr>
            <a:spLocks noGrp="1"/>
          </p:cNvSpPr>
          <p:nvPr>
            <p:ph type="sldNum" sz="quarter" idx="12"/>
          </p:nvPr>
        </p:nvSpPr>
        <p:spPr>
          <a:xfrm>
            <a:off x="8077200" y="1430866"/>
            <a:ext cx="2743200" cy="365125"/>
          </a:xfrm>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20348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2DA1E70-9581-477D-8736-74E639B57BAE}" type="datetimeFigureOut">
              <a:rPr lang="pt-BR" smtClean="0"/>
              <a:t>06/07/2020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143344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DA1E70-9581-477D-8736-74E639B57BAE}" type="datetimeFigureOut">
              <a:rPr lang="pt-BR" smtClean="0"/>
              <a:t>06/07/2020</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794598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DA1E70-9581-477D-8736-74E639B57BAE}" type="datetimeFigureOut">
              <a:rPr lang="pt-BR" smtClean="0"/>
              <a:t>06/07/2020</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AA29B9E8-6BA2-4B3A-A607-5AA6E98252C5}" type="slidenum">
              <a:rPr lang="pt-BR" smtClean="0"/>
              <a:t>‹nº›</a:t>
            </a:fld>
            <a:endParaRPr lang="pt-B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2724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2DA1E70-9581-477D-8736-74E639B57BAE}" type="datetimeFigureOut">
              <a:rPr lang="pt-BR" smtClean="0"/>
              <a:t>06/07/2020</a:t>
            </a:fld>
            <a:endParaRPr lang="pt-BR"/>
          </a:p>
        </p:txBody>
      </p:sp>
      <p:sp>
        <p:nvSpPr>
          <p:cNvPr id="6" name="Footer Placeholder 5"/>
          <p:cNvSpPr>
            <a:spLocks noGrp="1"/>
          </p:cNvSpPr>
          <p:nvPr>
            <p:ph type="ftr" sz="quarter" idx="11"/>
          </p:nvPr>
        </p:nvSpPr>
        <p:spPr>
          <a:xfrm>
            <a:off x="685800" y="378883"/>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3289229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52DA1E70-9581-477D-8736-74E639B57BAE}" type="datetimeFigureOut">
              <a:rPr lang="pt-BR" smtClean="0"/>
              <a:t>06/07/2020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4198854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52DA1E70-9581-477D-8736-74E639B57BAE}" type="datetimeFigureOut">
              <a:rPr lang="pt-BR" smtClean="0"/>
              <a:t>06/07/2020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2251988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2DA1E70-9581-477D-8736-74E639B57BAE}" type="datetimeFigureOut">
              <a:rPr lang="pt-BR" smtClean="0"/>
              <a:t>06/07/2020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1247584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2DA1E70-9581-477D-8736-74E639B57BAE}" type="datetimeFigureOut">
              <a:rPr lang="pt-BR" smtClean="0"/>
              <a:t>06/07/2020</a:t>
            </a:fld>
            <a:endParaRPr lang="pt-BR"/>
          </a:p>
        </p:txBody>
      </p:sp>
      <p:sp>
        <p:nvSpPr>
          <p:cNvPr id="5" name="Footer Placeholder 4"/>
          <p:cNvSpPr>
            <a:spLocks noGrp="1"/>
          </p:cNvSpPr>
          <p:nvPr>
            <p:ph type="ftr" sz="quarter" idx="11"/>
          </p:nvPr>
        </p:nvSpPr>
        <p:spPr>
          <a:xfrm>
            <a:off x="685800" y="381000"/>
            <a:ext cx="6991492" cy="36512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351052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2DA1E70-9581-477D-8736-74E639B57BAE}" type="datetimeFigureOut">
              <a:rPr lang="pt-BR" smtClean="0"/>
              <a:t>06/07/2020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308790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t-BR" smtClean="0"/>
              <a:t>Clique para editar o título mestre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2DA1E70-9581-477D-8736-74E639B57BAE}" type="datetimeFigureOut">
              <a:rPr lang="pt-BR" smtClean="0"/>
              <a:t>06/07/2020</a:t>
            </a:fld>
            <a:endParaRPr lang="pt-BR"/>
          </a:p>
        </p:txBody>
      </p:sp>
      <p:sp>
        <p:nvSpPr>
          <p:cNvPr id="5" name="Footer Placeholder 4"/>
          <p:cNvSpPr>
            <a:spLocks noGrp="1"/>
          </p:cNvSpPr>
          <p:nvPr>
            <p:ph type="ftr" sz="quarter" idx="11"/>
          </p:nvPr>
        </p:nvSpPr>
        <p:spPr>
          <a:xfrm>
            <a:off x="685800" y="381001"/>
            <a:ext cx="6991492" cy="36406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297336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52DA1E70-9581-477D-8736-74E639B57BAE}" type="datetimeFigureOut">
              <a:rPr lang="pt-BR" smtClean="0"/>
              <a:t>06/07/2020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390736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85800" y="3132666"/>
            <a:ext cx="5311775" cy="3086019"/>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72200" y="3132666"/>
            <a:ext cx="5334000" cy="3086019"/>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52DA1E70-9581-477D-8736-74E639B57BAE}" type="datetimeFigureOut">
              <a:rPr lang="pt-BR" smtClean="0"/>
              <a:t>06/07/2020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219838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52DA1E70-9581-477D-8736-74E639B57BAE}" type="datetimeFigureOut">
              <a:rPr lang="pt-BR" smtClean="0"/>
              <a:t>06/07/2020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250718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A1E70-9581-477D-8736-74E639B57BAE}" type="datetimeFigureOut">
              <a:rPr lang="pt-BR" smtClean="0"/>
              <a:t>06/07/2020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187800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2DA1E70-9581-477D-8736-74E639B57BAE}" type="datetimeFigureOut">
              <a:rPr lang="pt-BR" smtClean="0"/>
              <a:t>06/07/2020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193699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2DA1E70-9581-477D-8736-74E639B57BAE}" type="datetimeFigureOut">
              <a:rPr lang="pt-BR" smtClean="0"/>
              <a:t>06/07/2020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A29B9E8-6BA2-4B3A-A607-5AA6E98252C5}" type="slidenum">
              <a:rPr lang="pt-BR" smtClean="0"/>
              <a:t>‹nº›</a:t>
            </a:fld>
            <a:endParaRPr lang="pt-BR"/>
          </a:p>
        </p:txBody>
      </p:sp>
    </p:spTree>
    <p:extLst>
      <p:ext uri="{BB962C8B-B14F-4D97-AF65-F5344CB8AC3E}">
        <p14:creationId xmlns:p14="http://schemas.microsoft.com/office/powerpoint/2010/main" val="208948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DA1E70-9581-477D-8736-74E639B57BAE}" type="datetimeFigureOut">
              <a:rPr lang="pt-BR" smtClean="0"/>
              <a:t>06/07/2020</a:t>
            </a:fld>
            <a:endParaRPr lang="pt-B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29B9E8-6BA2-4B3A-A607-5AA6E98252C5}" type="slidenum">
              <a:rPr lang="pt-BR" smtClean="0"/>
              <a:t>‹nº›</a:t>
            </a:fld>
            <a:endParaRPr lang="pt-BR"/>
          </a:p>
        </p:txBody>
      </p:sp>
    </p:spTree>
    <p:extLst>
      <p:ext uri="{BB962C8B-B14F-4D97-AF65-F5344CB8AC3E}">
        <p14:creationId xmlns:p14="http://schemas.microsoft.com/office/powerpoint/2010/main" val="5263149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n-US" b="1" dirty="0"/>
              <a:t>Capstone Project - The Battle of the Neighborhoods (Week 2)</a:t>
            </a:r>
            <a:endParaRPr lang="pt-BR" b="1" dirty="0"/>
          </a:p>
        </p:txBody>
      </p:sp>
      <p:sp>
        <p:nvSpPr>
          <p:cNvPr id="3" name="Subtítulo 2"/>
          <p:cNvSpPr>
            <a:spLocks noGrp="1"/>
          </p:cNvSpPr>
          <p:nvPr>
            <p:ph type="subTitle" idx="1"/>
          </p:nvPr>
        </p:nvSpPr>
        <p:spPr>
          <a:xfrm>
            <a:off x="1154955" y="5266777"/>
            <a:ext cx="8825658" cy="861420"/>
          </a:xfrm>
        </p:spPr>
        <p:txBody>
          <a:bodyPr/>
          <a:lstStyle/>
          <a:p>
            <a:r>
              <a:rPr lang="en-US" b="1" dirty="0"/>
              <a:t>Applied Data Science Capstone by IBM/Coursera</a:t>
            </a:r>
            <a:endParaRPr lang="pt-BR" b="1" dirty="0"/>
          </a:p>
        </p:txBody>
      </p:sp>
    </p:spTree>
    <p:extLst>
      <p:ext uri="{BB962C8B-B14F-4D97-AF65-F5344CB8AC3E}">
        <p14:creationId xmlns:p14="http://schemas.microsoft.com/office/powerpoint/2010/main" val="327593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Methodology</a:t>
            </a:r>
            <a:endParaRPr lang="pt-BR" b="1" dirty="0"/>
          </a:p>
        </p:txBody>
      </p:sp>
      <p:sp>
        <p:nvSpPr>
          <p:cNvPr id="3" name="Espaço Reservado para Conteúdo 2"/>
          <p:cNvSpPr>
            <a:spLocks noGrp="1"/>
          </p:cNvSpPr>
          <p:nvPr>
            <p:ph idx="1"/>
          </p:nvPr>
        </p:nvSpPr>
        <p:spPr/>
        <p:txBody>
          <a:bodyPr>
            <a:normAutofit fontScale="85000" lnSpcReduction="20000"/>
          </a:bodyPr>
          <a:lstStyle/>
          <a:p>
            <a:r>
              <a:rPr lang="en-US" dirty="0"/>
              <a:t>In  the first step we collected the required data: location and type (category) of every restaurant within 1km from each neighborhood center in the Downtown of Toronto. We have also identified Italian restaurants (according to Foursquare).</a:t>
            </a:r>
            <a:endParaRPr lang="pt-BR" dirty="0"/>
          </a:p>
          <a:p>
            <a:r>
              <a:rPr lang="en-US" dirty="0"/>
              <a:t>Second step in our analysis will be calculation and exploration of numbers of restaurants across 1000 random generated locations inside our areas of interest - we will filter those locations to identify promising areas with low number of restaurants in general (and no Italian restaurants in vicinity) and focus our attention on those areas.</a:t>
            </a:r>
            <a:endParaRPr lang="pt-BR" dirty="0"/>
          </a:p>
          <a:p>
            <a:r>
              <a:rPr lang="en-US" dirty="0"/>
              <a:t>In the third and final step we will focus on most promising areas and within those create clusters of locations that meet some basic requirements established in discussion with stakeholders: we will take into consideration locations with no more than four and at least two restaurants in radius of 250 meters (looking for possible gastronomic centers), and we want locations without Italian restaurants in radius of 400 meters. We will present map of all such locations but also create clusters (using k-means clustering) of those locations to identify general zones / neighborhoods / addresses which should be a starting point for final 'street level' exploration and search for optimal venue location by stakeholders</a:t>
            </a:r>
            <a:r>
              <a:rPr lang="en-US" dirty="0" smtClean="0"/>
              <a:t>.</a:t>
            </a:r>
            <a:endParaRPr lang="pt-BR" dirty="0"/>
          </a:p>
        </p:txBody>
      </p:sp>
    </p:spTree>
    <p:extLst>
      <p:ext uri="{BB962C8B-B14F-4D97-AF65-F5344CB8AC3E}">
        <p14:creationId xmlns:p14="http://schemas.microsoft.com/office/powerpoint/2010/main" val="313008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Analysis</a:t>
            </a:r>
            <a:r>
              <a:rPr lang="pt-BR" b="1" dirty="0"/>
              <a:t/>
            </a:r>
            <a:br>
              <a:rPr lang="pt-BR" b="1" dirty="0"/>
            </a:br>
            <a:endParaRPr lang="pt-BR" dirty="0"/>
          </a:p>
        </p:txBody>
      </p:sp>
      <p:sp>
        <p:nvSpPr>
          <p:cNvPr id="3" name="Espaço Reservado para Conteúdo 2"/>
          <p:cNvSpPr>
            <a:spLocks noGrp="1"/>
          </p:cNvSpPr>
          <p:nvPr>
            <p:ph idx="1"/>
          </p:nvPr>
        </p:nvSpPr>
        <p:spPr>
          <a:xfrm>
            <a:off x="1104293" y="1563521"/>
            <a:ext cx="8946541" cy="4195481"/>
          </a:xfrm>
        </p:spPr>
        <p:txBody>
          <a:bodyPr/>
          <a:lstStyle/>
          <a:p>
            <a:pPr lvl="0"/>
            <a:r>
              <a:rPr lang="en-US" b="1" i="1" dirty="0"/>
              <a:t>Creating random locations inside our interest area</a:t>
            </a:r>
            <a:endParaRPr lang="pt-BR" b="1" i="1" dirty="0"/>
          </a:p>
          <a:p>
            <a:pPr lvl="0"/>
            <a:r>
              <a:rPr lang="en-US" b="1" i="1" dirty="0"/>
              <a:t>Figure 4. Map of random generated </a:t>
            </a:r>
            <a:r>
              <a:rPr lang="en-US" b="1" i="1" dirty="0" smtClean="0"/>
              <a:t>locations</a:t>
            </a:r>
          </a:p>
          <a:p>
            <a:pPr lvl="0"/>
            <a:endParaRPr lang="pt-BR" b="1" i="1" dirty="0"/>
          </a:p>
          <a:p>
            <a:endParaRPr lang="pt-BR" dirty="0"/>
          </a:p>
        </p:txBody>
      </p:sp>
      <p:pic>
        <p:nvPicPr>
          <p:cNvPr id="7" name="Imagem 6" descr="C:\Users\Silvio\Desktop\4.png"/>
          <p:cNvPicPr/>
          <p:nvPr/>
        </p:nvPicPr>
        <p:blipFill>
          <a:blip r:embed="rId2">
            <a:extLst>
              <a:ext uri="{28A0092B-C50C-407E-A947-70E740481C1C}">
                <a14:useLocalDpi xmlns:a14="http://schemas.microsoft.com/office/drawing/2010/main" val="0"/>
              </a:ext>
            </a:extLst>
          </a:blip>
          <a:srcRect/>
          <a:stretch>
            <a:fillRect/>
          </a:stretch>
        </p:blipFill>
        <p:spPr bwMode="auto">
          <a:xfrm>
            <a:off x="1670211" y="2644135"/>
            <a:ext cx="5632110" cy="3114867"/>
          </a:xfrm>
          <a:prstGeom prst="rect">
            <a:avLst/>
          </a:prstGeom>
          <a:noFill/>
          <a:ln>
            <a:noFill/>
          </a:ln>
        </p:spPr>
      </p:pic>
    </p:spTree>
    <p:extLst>
      <p:ext uri="{BB962C8B-B14F-4D97-AF65-F5344CB8AC3E}">
        <p14:creationId xmlns:p14="http://schemas.microsoft.com/office/powerpoint/2010/main" val="1696968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endParaRPr lang="pt-BR" dirty="0"/>
          </a:p>
        </p:txBody>
      </p:sp>
      <p:sp>
        <p:nvSpPr>
          <p:cNvPr id="3" name="Espaço Reservado para Conteúdo 2"/>
          <p:cNvSpPr>
            <a:spLocks noGrp="1"/>
          </p:cNvSpPr>
          <p:nvPr>
            <p:ph idx="1"/>
          </p:nvPr>
        </p:nvSpPr>
        <p:spPr>
          <a:xfrm>
            <a:off x="1682861" y="1305944"/>
            <a:ext cx="8946541" cy="4195481"/>
          </a:xfrm>
        </p:spPr>
        <p:txBody>
          <a:bodyPr/>
          <a:lstStyle/>
          <a:p>
            <a:pPr lvl="0"/>
            <a:r>
              <a:rPr lang="en-US" b="1" i="1" dirty="0"/>
              <a:t>Filtering the locations that fit the established parameters</a:t>
            </a:r>
            <a:endParaRPr lang="pt-BR" b="1" i="1" dirty="0"/>
          </a:p>
          <a:p>
            <a:pPr lvl="0"/>
            <a:r>
              <a:rPr lang="en-US" b="1" i="1" dirty="0"/>
              <a:t>Figure 5. Map of good </a:t>
            </a:r>
            <a:r>
              <a:rPr lang="en-US" b="1" i="1" dirty="0" smtClean="0"/>
              <a:t>locations</a:t>
            </a:r>
          </a:p>
          <a:p>
            <a:pPr marL="0" lvl="0" indent="0">
              <a:buNone/>
            </a:pPr>
            <a:endParaRPr lang="pt-BR" b="1" i="1" dirty="0"/>
          </a:p>
          <a:p>
            <a:endParaRPr lang="pt-BR" dirty="0"/>
          </a:p>
        </p:txBody>
      </p:sp>
      <p:pic>
        <p:nvPicPr>
          <p:cNvPr id="4" name="Imagem 3" descr="C:\Users\Silvio\Desktop\5.png"/>
          <p:cNvPicPr/>
          <p:nvPr/>
        </p:nvPicPr>
        <p:blipFill>
          <a:blip r:embed="rId2">
            <a:extLst>
              <a:ext uri="{28A0092B-C50C-407E-A947-70E740481C1C}">
                <a14:useLocalDpi xmlns:a14="http://schemas.microsoft.com/office/drawing/2010/main" val="0"/>
              </a:ext>
            </a:extLst>
          </a:blip>
          <a:srcRect/>
          <a:stretch>
            <a:fillRect/>
          </a:stretch>
        </p:blipFill>
        <p:spPr bwMode="auto">
          <a:xfrm>
            <a:off x="2211123" y="2404737"/>
            <a:ext cx="5400040" cy="3656965"/>
          </a:xfrm>
          <a:prstGeom prst="rect">
            <a:avLst/>
          </a:prstGeom>
          <a:noFill/>
          <a:ln>
            <a:noFill/>
          </a:ln>
        </p:spPr>
      </p:pic>
    </p:spTree>
    <p:extLst>
      <p:ext uri="{BB962C8B-B14F-4D97-AF65-F5344CB8AC3E}">
        <p14:creationId xmlns:p14="http://schemas.microsoft.com/office/powerpoint/2010/main" val="247426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endParaRPr lang="pt-BR" dirty="0"/>
          </a:p>
        </p:txBody>
      </p:sp>
      <p:sp>
        <p:nvSpPr>
          <p:cNvPr id="3" name="Espaço Reservado para Conteúdo 2"/>
          <p:cNvSpPr>
            <a:spLocks noGrp="1"/>
          </p:cNvSpPr>
          <p:nvPr>
            <p:ph idx="1"/>
          </p:nvPr>
        </p:nvSpPr>
        <p:spPr>
          <a:xfrm>
            <a:off x="1390909" y="1293065"/>
            <a:ext cx="8946541" cy="4195481"/>
          </a:xfrm>
        </p:spPr>
        <p:txBody>
          <a:bodyPr/>
          <a:lstStyle/>
          <a:p>
            <a:pPr lvl="0"/>
            <a:r>
              <a:rPr lang="en-US" b="1" i="1" dirty="0"/>
              <a:t>Clustering good locations to find it </a:t>
            </a:r>
            <a:r>
              <a:rPr lang="en-US" b="1" i="1" dirty="0" smtClean="0"/>
              <a:t>centers</a:t>
            </a:r>
            <a:r>
              <a:rPr lang="pt-BR" b="1" i="1" dirty="0"/>
              <a:t> </a:t>
            </a:r>
            <a:r>
              <a:rPr lang="pt-BR" b="1" i="1" dirty="0" smtClean="0"/>
              <a:t>- </a:t>
            </a:r>
            <a:r>
              <a:rPr lang="en-US" dirty="0" smtClean="0"/>
              <a:t>Were </a:t>
            </a:r>
            <a:r>
              <a:rPr lang="en-US" dirty="0"/>
              <a:t>defined 18 clusters, and numeric labels for each of </a:t>
            </a:r>
            <a:r>
              <a:rPr lang="en-US" dirty="0" smtClean="0"/>
              <a:t>them</a:t>
            </a:r>
            <a:endParaRPr lang="en-US" dirty="0"/>
          </a:p>
          <a:p>
            <a:r>
              <a:rPr lang="en-US" b="1" i="1" dirty="0"/>
              <a:t>Figure 6. Map of Toronto with the good locations clustered in different colors </a:t>
            </a:r>
            <a:endParaRPr lang="pt-BR" b="1" i="1" dirty="0"/>
          </a:p>
          <a:p>
            <a:pPr marL="0" lvl="0" indent="0">
              <a:buNone/>
            </a:pPr>
            <a:endParaRPr lang="pt-BR" dirty="0"/>
          </a:p>
        </p:txBody>
      </p:sp>
      <p:pic>
        <p:nvPicPr>
          <p:cNvPr id="4" name="Imagem 3" descr="C:\Users\Silvio\Desktop\6.png"/>
          <p:cNvPicPr/>
          <p:nvPr/>
        </p:nvPicPr>
        <p:blipFill>
          <a:blip r:embed="rId2">
            <a:extLst>
              <a:ext uri="{28A0092B-C50C-407E-A947-70E740481C1C}">
                <a14:useLocalDpi xmlns:a14="http://schemas.microsoft.com/office/drawing/2010/main" val="0"/>
              </a:ext>
            </a:extLst>
          </a:blip>
          <a:srcRect/>
          <a:stretch>
            <a:fillRect/>
          </a:stretch>
        </p:blipFill>
        <p:spPr bwMode="auto">
          <a:xfrm>
            <a:off x="2742432" y="3009748"/>
            <a:ext cx="5212080" cy="3319145"/>
          </a:xfrm>
          <a:prstGeom prst="rect">
            <a:avLst/>
          </a:prstGeom>
          <a:noFill/>
          <a:ln>
            <a:noFill/>
          </a:ln>
        </p:spPr>
      </p:pic>
    </p:spTree>
    <p:extLst>
      <p:ext uri="{BB962C8B-B14F-4D97-AF65-F5344CB8AC3E}">
        <p14:creationId xmlns:p14="http://schemas.microsoft.com/office/powerpoint/2010/main" val="287235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br>
              <a:rPr lang="pt-BR" dirty="0" smtClean="0"/>
            </a:br>
            <a:endParaRPr lang="pt-BR" dirty="0"/>
          </a:p>
        </p:txBody>
      </p:sp>
      <p:sp>
        <p:nvSpPr>
          <p:cNvPr id="3" name="Espaço Reservado para Conteúdo 2"/>
          <p:cNvSpPr>
            <a:spLocks noGrp="1"/>
          </p:cNvSpPr>
          <p:nvPr>
            <p:ph sz="half" idx="1"/>
          </p:nvPr>
        </p:nvSpPr>
        <p:spPr/>
        <p:txBody>
          <a:bodyPr>
            <a:normAutofit fontScale="77500" lnSpcReduction="20000"/>
          </a:bodyPr>
          <a:lstStyle/>
          <a:p>
            <a:pPr>
              <a:buFont typeface="Arial" panose="020B0604020202020204" pitchFamily="34" charset="0"/>
              <a:buChar char="•"/>
            </a:pPr>
            <a:r>
              <a:rPr lang="en-US" b="1" i="1" dirty="0" smtClean="0"/>
              <a:t>162 </a:t>
            </a:r>
            <a:r>
              <a:rPr lang="en-US" b="1" i="1" dirty="0" err="1"/>
              <a:t>McCaul</a:t>
            </a:r>
            <a:r>
              <a:rPr lang="en-US" b="1" i="1" dirty="0"/>
              <a:t> St, Toronto, ON M5T 1W4, </a:t>
            </a:r>
            <a:r>
              <a:rPr lang="en-US" b="1" i="1" dirty="0" smtClean="0"/>
              <a:t>Canada</a:t>
            </a:r>
          </a:p>
          <a:p>
            <a:pPr>
              <a:buFont typeface="Arial" panose="020B0604020202020204" pitchFamily="34" charset="0"/>
              <a:buChar char="•"/>
            </a:pPr>
            <a:r>
              <a:rPr lang="en-US" b="1" i="1" dirty="0" smtClean="0"/>
              <a:t>350 </a:t>
            </a:r>
            <a:r>
              <a:rPr lang="en-US" b="1" i="1" dirty="0"/>
              <a:t>Parliament St, Toronto, ON M5A 2Z7, Canada</a:t>
            </a:r>
          </a:p>
          <a:p>
            <a:pPr>
              <a:buFont typeface="Arial" panose="020B0604020202020204" pitchFamily="34" charset="0"/>
              <a:buChar char="•"/>
            </a:pPr>
            <a:r>
              <a:rPr lang="en-US" b="1" i="1" dirty="0" smtClean="0"/>
              <a:t>850 A </a:t>
            </a:r>
            <a:r>
              <a:rPr lang="en-US" b="1" i="1" dirty="0"/>
              <a:t>Bloor St W, Toronto, ON M6G 1M2, Canada</a:t>
            </a:r>
          </a:p>
          <a:p>
            <a:pPr>
              <a:buFont typeface="Arial" panose="020B0604020202020204" pitchFamily="34" charset="0"/>
              <a:buChar char="•"/>
            </a:pPr>
            <a:r>
              <a:rPr lang="en-US" b="1" i="1" dirty="0"/>
              <a:t>45 Charles St E, Toronto, ON M4Y 1S2, Canada</a:t>
            </a:r>
          </a:p>
          <a:p>
            <a:pPr>
              <a:buFont typeface="Arial" panose="020B0604020202020204" pitchFamily="34" charset="0"/>
              <a:buChar char="•"/>
            </a:pPr>
            <a:r>
              <a:rPr lang="en-US" b="1" i="1" dirty="0"/>
              <a:t>431 College St, Toronto, ON M5T 1T1, Canada</a:t>
            </a:r>
          </a:p>
          <a:p>
            <a:pPr>
              <a:buFont typeface="Arial" panose="020B0604020202020204" pitchFamily="34" charset="0"/>
              <a:buChar char="•"/>
            </a:pPr>
            <a:r>
              <a:rPr lang="en-US" b="1" i="1" dirty="0"/>
              <a:t>3 Cameron St, Toronto, ON M5V 2A9, Canada</a:t>
            </a:r>
          </a:p>
          <a:p>
            <a:pPr>
              <a:buFont typeface="Arial" panose="020B0604020202020204" pitchFamily="34" charset="0"/>
              <a:buChar char="•"/>
            </a:pPr>
            <a:r>
              <a:rPr lang="en-US" b="1" i="1" dirty="0"/>
              <a:t>318 Queens Quay W, Toronto, ON M5V 3A7, Canada</a:t>
            </a:r>
          </a:p>
          <a:p>
            <a:pPr>
              <a:buFont typeface="Arial" panose="020B0604020202020204" pitchFamily="34" charset="0"/>
              <a:buChar char="•"/>
            </a:pPr>
            <a:r>
              <a:rPr lang="en-US" b="1" i="1" dirty="0"/>
              <a:t>630 Queen St E, Toronto, ON M4M 1G3, Canada</a:t>
            </a:r>
          </a:p>
          <a:p>
            <a:pPr>
              <a:buFont typeface="Arial" panose="020B0604020202020204" pitchFamily="34" charset="0"/>
              <a:buChar char="•"/>
            </a:pPr>
            <a:r>
              <a:rPr lang="en-US" b="1" i="1" dirty="0"/>
              <a:t>110 Devonshire Pl, Toronto, ON M5S 2C9, Canada</a:t>
            </a:r>
          </a:p>
          <a:p>
            <a:pPr lvl="0"/>
            <a:endParaRPr lang="en-US" b="1" i="1" dirty="0" smtClean="0"/>
          </a:p>
          <a:p>
            <a:pPr lvl="0"/>
            <a:endParaRPr lang="en-US" b="1" i="1" dirty="0" smtClean="0"/>
          </a:p>
          <a:p>
            <a:pPr lvl="0"/>
            <a:endParaRPr lang="pt-BR" b="1" i="1" dirty="0"/>
          </a:p>
        </p:txBody>
      </p:sp>
      <p:sp>
        <p:nvSpPr>
          <p:cNvPr id="14" name="Espaço Reservado para Conteúdo 13"/>
          <p:cNvSpPr>
            <a:spLocks noGrp="1"/>
          </p:cNvSpPr>
          <p:nvPr>
            <p:ph sz="half" idx="2"/>
          </p:nvPr>
        </p:nvSpPr>
        <p:spPr/>
        <p:txBody>
          <a:bodyPr>
            <a:normAutofit fontScale="77500" lnSpcReduction="20000"/>
          </a:bodyPr>
          <a:lstStyle/>
          <a:p>
            <a:pPr lvl="0">
              <a:buFont typeface="Arial" panose="020B0604020202020204" pitchFamily="34" charset="0"/>
              <a:buChar char="•"/>
            </a:pPr>
            <a:r>
              <a:rPr lang="en-US" b="1" i="1" dirty="0"/>
              <a:t>225 Simcoe St, Toronto, ON M5G 1S4, Canada</a:t>
            </a:r>
          </a:p>
          <a:p>
            <a:pPr lvl="0">
              <a:buFont typeface="Arial" panose="020B0604020202020204" pitchFamily="34" charset="0"/>
              <a:buChar char="•"/>
            </a:pPr>
            <a:r>
              <a:rPr lang="en-US" b="1" i="1" dirty="0"/>
              <a:t>18 Lake Shore Blvd W, Toronto, ON M5E 1Z8, Canada</a:t>
            </a:r>
          </a:p>
          <a:p>
            <a:pPr lvl="0">
              <a:buFont typeface="Arial" panose="020B0604020202020204" pitchFamily="34" charset="0"/>
              <a:buChar char="•"/>
            </a:pPr>
            <a:r>
              <a:rPr lang="en-US" b="1" i="1" dirty="0"/>
              <a:t>134 Peter St, Toronto, ON M5V 2H2, Canada</a:t>
            </a:r>
          </a:p>
          <a:p>
            <a:pPr lvl="0">
              <a:buFont typeface="Arial" panose="020B0604020202020204" pitchFamily="34" charset="0"/>
              <a:buChar char="•"/>
            </a:pPr>
            <a:r>
              <a:rPr lang="en-US" b="1" i="1" dirty="0"/>
              <a:t>888 Palmerston Ave, Toronto, ON M6G 2S2, Canada</a:t>
            </a:r>
          </a:p>
          <a:p>
            <a:pPr lvl="0">
              <a:buFont typeface="Arial" panose="020B0604020202020204" pitchFamily="34" charset="0"/>
              <a:buChar char="•"/>
            </a:pPr>
            <a:r>
              <a:rPr lang="en-US" b="1" i="1" dirty="0"/>
              <a:t>307 </a:t>
            </a:r>
            <a:r>
              <a:rPr lang="en-US" b="1" i="1" dirty="0" err="1"/>
              <a:t>Spadina</a:t>
            </a:r>
            <a:r>
              <a:rPr lang="en-US" b="1" i="1" dirty="0"/>
              <a:t> Ave, Toronto, ON M5T 2E6, Canada</a:t>
            </a:r>
          </a:p>
          <a:p>
            <a:pPr lvl="0">
              <a:buFont typeface="Arial" panose="020B0604020202020204" pitchFamily="34" charset="0"/>
              <a:buChar char="•"/>
            </a:pPr>
            <a:r>
              <a:rPr lang="en-US" b="1" i="1" dirty="0"/>
              <a:t>500 Dundas St E, Toronto, ON M5A 3V3, Canada</a:t>
            </a:r>
          </a:p>
          <a:p>
            <a:pPr lvl="0">
              <a:buFont typeface="Arial" panose="020B0604020202020204" pitchFamily="34" charset="0"/>
              <a:buChar char="•"/>
            </a:pPr>
            <a:r>
              <a:rPr lang="en-US" b="1" i="1" dirty="0"/>
              <a:t>368 George St, Toronto, ON M5A 2N3, Canada</a:t>
            </a:r>
          </a:p>
          <a:p>
            <a:pPr lvl="0">
              <a:buFont typeface="Arial" panose="020B0604020202020204" pitchFamily="34" charset="0"/>
              <a:buChar char="•"/>
            </a:pPr>
            <a:r>
              <a:rPr lang="en-US" b="1" i="1" dirty="0"/>
              <a:t>142 Seaton St, Toronto, ON M5A 2T3, Canada</a:t>
            </a:r>
          </a:p>
          <a:p>
            <a:pPr lvl="0">
              <a:buFont typeface="Arial" panose="020B0604020202020204" pitchFamily="34" charset="0"/>
              <a:buChar char="•"/>
            </a:pPr>
            <a:r>
              <a:rPr lang="en-US" b="1" i="1" dirty="0"/>
              <a:t>1000 Bay St, Toronto, ON M5S 3A6, Canada</a:t>
            </a:r>
          </a:p>
          <a:p>
            <a:endParaRPr lang="pt-BR" dirty="0"/>
          </a:p>
        </p:txBody>
      </p:sp>
      <p:sp>
        <p:nvSpPr>
          <p:cNvPr id="12" name="CaixaDeTexto 11"/>
          <p:cNvSpPr txBox="1"/>
          <p:nvPr/>
        </p:nvSpPr>
        <p:spPr>
          <a:xfrm>
            <a:off x="867077" y="337334"/>
            <a:ext cx="9183757" cy="954107"/>
          </a:xfrm>
          <a:prstGeom prst="rect">
            <a:avLst/>
          </a:prstGeom>
          <a:noFill/>
        </p:spPr>
        <p:txBody>
          <a:bodyPr wrap="square" rtlCol="0">
            <a:spAutoFit/>
          </a:bodyPr>
          <a:lstStyle/>
          <a:p>
            <a:pPr lvl="0"/>
            <a:r>
              <a:rPr lang="en-US" sz="2800" b="1" i="1" dirty="0" smtClean="0"/>
              <a:t>Using reverse geocoding to identify the address of each cluster center:</a:t>
            </a:r>
            <a:endParaRPr lang="en-US" sz="2800" b="1" i="1" dirty="0" smtClean="0"/>
          </a:p>
        </p:txBody>
      </p:sp>
    </p:spTree>
    <p:extLst>
      <p:ext uri="{BB962C8B-B14F-4D97-AF65-F5344CB8AC3E}">
        <p14:creationId xmlns:p14="http://schemas.microsoft.com/office/powerpoint/2010/main" val="8938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336808"/>
            <a:ext cx="9404723" cy="1400530"/>
          </a:xfrm>
        </p:spPr>
        <p:txBody>
          <a:bodyPr/>
          <a:lstStyle/>
          <a:p>
            <a:r>
              <a:rPr lang="pt-BR" dirty="0" smtClean="0"/>
              <a:t> </a:t>
            </a:r>
            <a:br>
              <a:rPr lang="pt-BR" dirty="0" smtClean="0"/>
            </a:br>
            <a:endParaRPr lang="pt-BR" dirty="0"/>
          </a:p>
        </p:txBody>
      </p:sp>
      <p:sp>
        <p:nvSpPr>
          <p:cNvPr id="3" name="Espaço Reservado para Conteúdo 2"/>
          <p:cNvSpPr>
            <a:spLocks noGrp="1"/>
          </p:cNvSpPr>
          <p:nvPr>
            <p:ph idx="1"/>
          </p:nvPr>
        </p:nvSpPr>
        <p:spPr>
          <a:xfrm>
            <a:off x="1412406" y="1473369"/>
            <a:ext cx="8946541" cy="4195481"/>
          </a:xfrm>
        </p:spPr>
        <p:txBody>
          <a:bodyPr>
            <a:normAutofit/>
          </a:bodyPr>
          <a:lstStyle/>
          <a:p>
            <a:pPr marL="0" indent="0">
              <a:buNone/>
            </a:pPr>
            <a:r>
              <a:rPr lang="en-US" sz="2400" dirty="0"/>
              <a:t> </a:t>
            </a:r>
            <a:endParaRPr lang="pt-BR" sz="2400" dirty="0"/>
          </a:p>
          <a:p>
            <a:r>
              <a:rPr lang="en-US" sz="2400" dirty="0"/>
              <a:t>This concludes our analysis. We have created 18 addresses representing centers of zones containing locations with low number of restaurants and no Italian restaurants nearby. Although it's important to emphasize that the </a:t>
            </a:r>
            <a:r>
              <a:rPr lang="en-US" sz="2400" dirty="0" smtClean="0"/>
              <a:t>addresses </a:t>
            </a:r>
            <a:r>
              <a:rPr lang="en-US" sz="2400" dirty="0"/>
              <a:t>should be considered only as a starting point for exploring area neighborhoods in search for potential restaurant locations. </a:t>
            </a:r>
            <a:endParaRPr lang="pt-BR" dirty="0"/>
          </a:p>
        </p:txBody>
      </p:sp>
    </p:spTree>
    <p:extLst>
      <p:ext uri="{BB962C8B-B14F-4D97-AF65-F5344CB8AC3E}">
        <p14:creationId xmlns:p14="http://schemas.microsoft.com/office/powerpoint/2010/main" val="72007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err="1"/>
              <a:t>Results</a:t>
            </a:r>
            <a:r>
              <a:rPr lang="pt-BR" b="1" dirty="0"/>
              <a:t> </a:t>
            </a:r>
            <a:r>
              <a:rPr lang="pt-BR" b="1" dirty="0" err="1"/>
              <a:t>and</a:t>
            </a:r>
            <a:r>
              <a:rPr lang="pt-BR" b="1" dirty="0"/>
              <a:t> </a:t>
            </a:r>
            <a:r>
              <a:rPr lang="pt-BR" b="1" dirty="0" err="1" smtClean="0"/>
              <a:t>Discussion</a:t>
            </a:r>
            <a:r>
              <a:rPr lang="pt-BR" b="1" dirty="0"/>
              <a:t/>
            </a:r>
            <a:br>
              <a:rPr lang="pt-BR" b="1" dirty="0"/>
            </a:br>
            <a:r>
              <a:rPr lang="pt-BR" dirty="0"/>
              <a:t/>
            </a:r>
            <a:br>
              <a:rPr lang="pt-BR" dirty="0"/>
            </a:br>
            <a:endParaRPr lang="pt-BR" dirty="0"/>
          </a:p>
        </p:txBody>
      </p:sp>
      <p:sp>
        <p:nvSpPr>
          <p:cNvPr id="3" name="Espaço Reservado para Conteúdo 2"/>
          <p:cNvSpPr>
            <a:spLocks noGrp="1"/>
          </p:cNvSpPr>
          <p:nvPr>
            <p:ph idx="1"/>
          </p:nvPr>
        </p:nvSpPr>
        <p:spPr>
          <a:xfrm>
            <a:off x="685800" y="1833952"/>
            <a:ext cx="10820400" cy="4579727"/>
          </a:xfrm>
        </p:spPr>
        <p:txBody>
          <a:bodyPr>
            <a:normAutofit fontScale="70000" lnSpcReduction="20000"/>
          </a:bodyPr>
          <a:lstStyle/>
          <a:p>
            <a:r>
              <a:rPr lang="en-US" sz="2500" dirty="0"/>
              <a:t>Our analysis shows that although there is a great number of venues in Toronto, there are pockets of low restaurant density in Downtown </a:t>
            </a:r>
            <a:r>
              <a:rPr lang="en-US" sz="2500" dirty="0" smtClean="0"/>
              <a:t>Toronto. After directing our attention to this more narrow area of interest we first created a dense list of location candidates; those locations were then filtered so that those with more than four and less than two (to identify possible gastronomic centers) restaurants in radius of 250m and those with an Italian restaurant closer than 400m were removed.</a:t>
            </a:r>
            <a:endParaRPr lang="pt-BR" sz="2500" dirty="0" smtClean="0"/>
          </a:p>
          <a:p>
            <a:r>
              <a:rPr lang="en-US" sz="2500" dirty="0" smtClean="0"/>
              <a:t>Those location candidates were then clustered to create zones of interest which contain greatest number of location candidates. Addresses of centers of those zones were also generated using reverse geocoding to be used as starting points for more detailed local analysis based on other factors.</a:t>
            </a:r>
            <a:endParaRPr lang="pt-BR" sz="2500" dirty="0" smtClean="0"/>
          </a:p>
          <a:p>
            <a:r>
              <a:rPr lang="en-US" sz="2500" dirty="0" smtClean="0"/>
              <a:t>Result </a:t>
            </a:r>
            <a:r>
              <a:rPr lang="en-US" sz="2500" dirty="0"/>
              <a:t>of all this is 18 zones containing largest number of potential new restaurant locations based on number of and distance to existing venues - both restaurants in general and Italian restaurants particularly. This, of course, does not imply that those zones are actually optimal locations for a new restaurant. The purpose of this analysis was to only provide info on areas in Downtown Toronto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which has not only no nearby competition but also other factors taken into account and all other relevant conditions met.</a:t>
            </a:r>
            <a:endParaRPr lang="pt-BR" sz="2500" dirty="0"/>
          </a:p>
          <a:p>
            <a:endParaRPr lang="pt-BR" dirty="0"/>
          </a:p>
        </p:txBody>
      </p:sp>
    </p:spTree>
    <p:extLst>
      <p:ext uri="{BB962C8B-B14F-4D97-AF65-F5344CB8AC3E}">
        <p14:creationId xmlns:p14="http://schemas.microsoft.com/office/powerpoint/2010/main" val="644902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a:t>Conclusion</a:t>
            </a:r>
            <a:endParaRPr lang="pt-BR" b="1" dirty="0"/>
          </a:p>
        </p:txBody>
      </p:sp>
      <p:sp>
        <p:nvSpPr>
          <p:cNvPr id="3" name="Espaço Reservado para Conteúdo 2"/>
          <p:cNvSpPr>
            <a:spLocks noGrp="1"/>
          </p:cNvSpPr>
          <p:nvPr>
            <p:ph idx="1"/>
          </p:nvPr>
        </p:nvSpPr>
        <p:spPr/>
        <p:txBody>
          <a:bodyPr>
            <a:normAutofit fontScale="92500"/>
          </a:bodyPr>
          <a:lstStyle/>
          <a:p>
            <a:r>
              <a:rPr lang="en-US" dirty="0"/>
              <a:t>Purpose of this project was to identify Downtown Toronto areas with low number of restaurants (particularly Italian restaurants) in order to aid stakeholders in narrowing down the search for optimal location for a new Italian restaurant. We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endParaRPr lang="pt-BR" dirty="0"/>
          </a:p>
          <a:p>
            <a:r>
              <a:rPr lang="en-US" dirty="0"/>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 social and economic dynamics of every neighborhood</a:t>
            </a:r>
            <a:endParaRPr lang="pt-BR" dirty="0"/>
          </a:p>
        </p:txBody>
      </p:sp>
    </p:spTree>
    <p:extLst>
      <p:ext uri="{BB962C8B-B14F-4D97-AF65-F5344CB8AC3E}">
        <p14:creationId xmlns:p14="http://schemas.microsoft.com/office/powerpoint/2010/main" val="363420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7480" y="388323"/>
            <a:ext cx="9404723" cy="1400530"/>
          </a:xfrm>
        </p:spPr>
        <p:txBody>
          <a:bodyPr/>
          <a:lstStyle/>
          <a:p>
            <a:r>
              <a:rPr lang="en-US" b="1" dirty="0"/>
              <a:t>Introduction</a:t>
            </a:r>
            <a:endParaRPr lang="pt-BR" b="1" dirty="0"/>
          </a:p>
        </p:txBody>
      </p:sp>
      <p:sp>
        <p:nvSpPr>
          <p:cNvPr id="3" name="Espaço Reservado para Conteúdo 2"/>
          <p:cNvSpPr>
            <a:spLocks noGrp="1"/>
          </p:cNvSpPr>
          <p:nvPr>
            <p:ph idx="1"/>
          </p:nvPr>
        </p:nvSpPr>
        <p:spPr/>
        <p:txBody>
          <a:bodyPr/>
          <a:lstStyle/>
          <a:p>
            <a:pPr marL="0" indent="0">
              <a:buNone/>
            </a:pPr>
            <a:r>
              <a:rPr lang="en-US" dirty="0"/>
              <a:t>Through this study we will analyze the neighborhoods of Toronto and identify the best area, theoretically, to open an Italian restaurant. The purpose of this analysis is to serve as a basis to introduce and attract potential investors from the food industry and / or local families looking for a new investment, thus stimulating the city's economy. The location in which a business is established is fundamental to its success, especially when it comes to restaurants, so it is important to study the various possible locations in order to reduce the risks of the investment failing.</a:t>
            </a:r>
            <a:endParaRPr lang="pt-BR" dirty="0"/>
          </a:p>
          <a:p>
            <a:endParaRPr lang="pt-BR" dirty="0" smtClean="0"/>
          </a:p>
        </p:txBody>
      </p:sp>
    </p:spTree>
    <p:extLst>
      <p:ext uri="{BB962C8B-B14F-4D97-AF65-F5344CB8AC3E}">
        <p14:creationId xmlns:p14="http://schemas.microsoft.com/office/powerpoint/2010/main" val="240627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491354"/>
            <a:ext cx="9404723" cy="1400530"/>
          </a:xfrm>
        </p:spPr>
        <p:txBody>
          <a:bodyPr/>
          <a:lstStyle/>
          <a:p>
            <a:r>
              <a:rPr lang="pt-BR" dirty="0" smtClean="0"/>
              <a:t>Data</a:t>
            </a:r>
            <a:endParaRPr lang="pt-BR" dirty="0"/>
          </a:p>
        </p:txBody>
      </p:sp>
      <p:sp>
        <p:nvSpPr>
          <p:cNvPr id="3" name="Espaço Reservado para Conteúdo 2"/>
          <p:cNvSpPr>
            <a:spLocks noGrp="1"/>
          </p:cNvSpPr>
          <p:nvPr>
            <p:ph idx="1"/>
          </p:nvPr>
        </p:nvSpPr>
        <p:spPr/>
        <p:txBody>
          <a:bodyPr/>
          <a:lstStyle/>
          <a:p>
            <a:pPr marL="0" indent="0">
              <a:buNone/>
            </a:pPr>
            <a:r>
              <a:rPr lang="en-US" dirty="0" smtClean="0"/>
              <a:t>To </a:t>
            </a:r>
            <a:r>
              <a:rPr lang="en-US" dirty="0"/>
              <a:t>carry out this study we will mainly use </a:t>
            </a:r>
            <a:r>
              <a:rPr lang="en-US" dirty="0" err="1"/>
              <a:t>FourSquare</a:t>
            </a:r>
            <a:r>
              <a:rPr lang="en-US" dirty="0"/>
              <a:t>, a technology company that built a massive dataset of location data. We will also use a table containing the postal codes of Canada, imported from </a:t>
            </a:r>
            <a:r>
              <a:rPr lang="en-US" dirty="0" err="1"/>
              <a:t>Wikipgia</a:t>
            </a:r>
            <a:r>
              <a:rPr lang="en-US" dirty="0"/>
              <a:t>, as well as a csv file with its coordinates. These will be the necessary tools to explore and analyze the different neighborhoods of Toronto to identify different parameters, such as: number of restaurants, proximity to Italian restaurants, among others.</a:t>
            </a:r>
            <a:endParaRPr lang="pt-BR" dirty="0"/>
          </a:p>
        </p:txBody>
      </p:sp>
    </p:spTree>
    <p:extLst>
      <p:ext uri="{BB962C8B-B14F-4D97-AF65-F5344CB8AC3E}">
        <p14:creationId xmlns:p14="http://schemas.microsoft.com/office/powerpoint/2010/main" val="183477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Data Procedures</a:t>
            </a:r>
            <a:endParaRPr lang="pt-BR" dirty="0"/>
          </a:p>
        </p:txBody>
      </p:sp>
      <p:sp>
        <p:nvSpPr>
          <p:cNvPr id="3" name="Espaço Reservado para Conteúdo 2"/>
          <p:cNvSpPr>
            <a:spLocks noGrp="1"/>
          </p:cNvSpPr>
          <p:nvPr>
            <p:ph idx="1"/>
          </p:nvPr>
        </p:nvSpPr>
        <p:spPr/>
        <p:txBody>
          <a:bodyPr/>
          <a:lstStyle/>
          <a:p>
            <a:pPr lvl="0"/>
            <a:r>
              <a:rPr lang="en-US" b="1" i="1" dirty="0"/>
              <a:t>Importing a </a:t>
            </a:r>
            <a:r>
              <a:rPr lang="en-US" b="1" i="1" dirty="0" err="1"/>
              <a:t>Dataframe</a:t>
            </a:r>
            <a:r>
              <a:rPr lang="en-US" b="1" i="1" dirty="0"/>
              <a:t> from a </a:t>
            </a:r>
            <a:r>
              <a:rPr lang="en-US" b="1" i="1" dirty="0" err="1"/>
              <a:t>Wikipegia</a:t>
            </a:r>
            <a:r>
              <a:rPr lang="en-US" b="1" i="1" dirty="0"/>
              <a:t> page containing postal codes of Canada’s boroughs</a:t>
            </a:r>
            <a:endParaRPr lang="pt-BR" b="1" i="1" dirty="0"/>
          </a:p>
          <a:p>
            <a:pPr lvl="0"/>
            <a:r>
              <a:rPr lang="en-US" b="1" i="1" dirty="0"/>
              <a:t>Preparing and cleaning the data (removing </a:t>
            </a:r>
            <a:r>
              <a:rPr lang="en-US" b="1" i="1" dirty="0" err="1"/>
              <a:t>NaN</a:t>
            </a:r>
            <a:r>
              <a:rPr lang="en-US" b="1" i="1" dirty="0"/>
              <a:t> values </a:t>
            </a:r>
            <a:r>
              <a:rPr lang="en-US" b="1" i="1" dirty="0" err="1"/>
              <a:t>etc</a:t>
            </a:r>
            <a:r>
              <a:rPr lang="en-US" b="1" i="1" dirty="0"/>
              <a:t>)</a:t>
            </a:r>
            <a:endParaRPr lang="pt-BR" b="1" i="1" dirty="0"/>
          </a:p>
          <a:p>
            <a:pPr lvl="0"/>
            <a:r>
              <a:rPr lang="en-US" b="1" i="1" dirty="0"/>
              <a:t>Reading a csv file with coordinates data and merging it with our </a:t>
            </a:r>
            <a:r>
              <a:rPr lang="en-US" b="1" i="1" dirty="0" err="1"/>
              <a:t>dataframe</a:t>
            </a:r>
            <a:r>
              <a:rPr lang="en-US" b="1" i="1" dirty="0"/>
              <a:t> </a:t>
            </a:r>
            <a:endParaRPr lang="pt-BR" b="1" i="1" dirty="0"/>
          </a:p>
          <a:p>
            <a:pPr lvl="0"/>
            <a:r>
              <a:rPr lang="en-US" b="1" i="1" dirty="0"/>
              <a:t>Restricting 'Borough' for places that contain 'Toronto'</a:t>
            </a:r>
            <a:endParaRPr lang="pt-BR" b="1" i="1" dirty="0"/>
          </a:p>
          <a:p>
            <a:pPr lvl="0"/>
            <a:r>
              <a:rPr lang="en-US" b="1" i="1" dirty="0"/>
              <a:t>Using </a:t>
            </a:r>
            <a:r>
              <a:rPr lang="en-US" b="1" i="1" dirty="0" err="1"/>
              <a:t>geopy</a:t>
            </a:r>
            <a:r>
              <a:rPr lang="en-US" b="1" i="1" dirty="0"/>
              <a:t> library to get the latitude and longitude values of Toronto (for map purposes)</a:t>
            </a:r>
            <a:endParaRPr lang="pt-BR" b="1" i="1" dirty="0"/>
          </a:p>
        </p:txBody>
      </p:sp>
    </p:spTree>
    <p:extLst>
      <p:ext uri="{BB962C8B-B14F-4D97-AF65-F5344CB8AC3E}">
        <p14:creationId xmlns:p14="http://schemas.microsoft.com/office/powerpoint/2010/main" val="71990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39" y="154547"/>
            <a:ext cx="10620738" cy="1400530"/>
          </a:xfrm>
        </p:spPr>
        <p:txBody>
          <a:bodyPr/>
          <a:lstStyle/>
          <a:p>
            <a:pPr lvl="0"/>
            <a:r>
              <a:rPr lang="en-US" b="1" i="1" dirty="0" smtClean="0"/>
              <a:t>Fig </a:t>
            </a:r>
            <a:r>
              <a:rPr lang="en-US" b="1" i="1" dirty="0"/>
              <a:t>1.  Map of Toronto neighborhoods</a:t>
            </a:r>
            <a:endParaRPr lang="pt-BR" b="1" i="1" dirty="0"/>
          </a:p>
        </p:txBody>
      </p:sp>
      <p:pic>
        <p:nvPicPr>
          <p:cNvPr id="4" name="Espaço Reservado para Conteúdo 3" descr="C:\Users\Silvio\Deskto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3874" y="1898091"/>
            <a:ext cx="6572267" cy="4195762"/>
          </a:xfrm>
          <a:prstGeom prst="rect">
            <a:avLst/>
          </a:prstGeom>
          <a:noFill/>
          <a:ln>
            <a:noFill/>
          </a:ln>
        </p:spPr>
      </p:pic>
    </p:spTree>
    <p:extLst>
      <p:ext uri="{BB962C8B-B14F-4D97-AF65-F5344CB8AC3E}">
        <p14:creationId xmlns:p14="http://schemas.microsoft.com/office/powerpoint/2010/main" val="364202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5201" y="4754261"/>
            <a:ext cx="9404723" cy="1400530"/>
          </a:xfrm>
        </p:spPr>
        <p:txBody>
          <a:bodyPr/>
          <a:lstStyle/>
          <a:p>
            <a:r>
              <a:rPr lang="pt-BR" dirty="0" smtClean="0"/>
              <a:t/>
            </a:r>
            <a:br>
              <a:rPr lang="pt-BR" dirty="0" smtClean="0"/>
            </a:br>
            <a:endParaRPr lang="pt-BR" dirty="0"/>
          </a:p>
        </p:txBody>
      </p:sp>
      <p:sp>
        <p:nvSpPr>
          <p:cNvPr id="3" name="Espaço Reservado para Conteúdo 2"/>
          <p:cNvSpPr>
            <a:spLocks noGrp="1"/>
          </p:cNvSpPr>
          <p:nvPr>
            <p:ph idx="1"/>
          </p:nvPr>
        </p:nvSpPr>
        <p:spPr>
          <a:xfrm>
            <a:off x="1104293" y="674878"/>
            <a:ext cx="8946541" cy="4195481"/>
          </a:xfrm>
        </p:spPr>
        <p:txBody>
          <a:bodyPr/>
          <a:lstStyle/>
          <a:p>
            <a:pPr lvl="0"/>
            <a:r>
              <a:rPr lang="en-US" b="1" i="1" dirty="0"/>
              <a:t>Restricting Neighborhoods that are part of Downtown </a:t>
            </a:r>
            <a:r>
              <a:rPr lang="en-US" b="1" i="1" dirty="0" smtClean="0"/>
              <a:t>Toronto</a:t>
            </a:r>
          </a:p>
          <a:p>
            <a:pPr marL="0" lvl="0" indent="0">
              <a:buNone/>
            </a:pPr>
            <a:endParaRPr lang="en-US" b="1" i="1" dirty="0"/>
          </a:p>
          <a:p>
            <a:pPr marL="0" indent="0">
              <a:buNone/>
            </a:pPr>
            <a:r>
              <a:rPr lang="en-US" dirty="0"/>
              <a:t>Downtown Toronto is a buzzing area filled with skyscrapers, restaurants, nightlife, and an eclectic mix of neighborhoods. It’s also home to iconic attractions like the CN Tower, St. Lawrence Market, and the Royal Ontario Museum, with exhibits on natural history. Bloor Street is an upscale shopping area, and the Eaton Centre is a huge, multistory mall. On the lake, the </a:t>
            </a:r>
            <a:r>
              <a:rPr lang="en-US" dirty="0" err="1"/>
              <a:t>Harbourfront</a:t>
            </a:r>
            <a:r>
              <a:rPr lang="en-US" dirty="0"/>
              <a:t> area has parks and cultural venues. Because of the characteristics listed above we chose this area as our interest zone which we will analyze in the next section.</a:t>
            </a:r>
            <a:endParaRPr lang="pt-BR" dirty="0"/>
          </a:p>
          <a:p>
            <a:pPr marL="0" lvl="0" indent="0">
              <a:buNone/>
            </a:pPr>
            <a:endParaRPr lang="pt-BR" b="1" i="1" dirty="0"/>
          </a:p>
        </p:txBody>
      </p:sp>
    </p:spTree>
    <p:extLst>
      <p:ext uri="{BB962C8B-B14F-4D97-AF65-F5344CB8AC3E}">
        <p14:creationId xmlns:p14="http://schemas.microsoft.com/office/powerpoint/2010/main" val="135301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323929"/>
            <a:ext cx="10921284" cy="1400530"/>
          </a:xfrm>
        </p:spPr>
        <p:txBody>
          <a:bodyPr/>
          <a:lstStyle/>
          <a:p>
            <a:pPr lvl="0"/>
            <a:r>
              <a:rPr lang="en-US" b="1" i="1" dirty="0" smtClean="0"/>
              <a:t>Fig </a:t>
            </a:r>
            <a:r>
              <a:rPr lang="en-US" b="1" i="1" dirty="0"/>
              <a:t>2. </a:t>
            </a:r>
            <a:r>
              <a:rPr lang="en-US" b="1" i="1" dirty="0" smtClean="0"/>
              <a:t>Downtown's </a:t>
            </a:r>
            <a:r>
              <a:rPr lang="en-US" b="1" i="1" dirty="0"/>
              <a:t>neighborhoods </a:t>
            </a:r>
            <a:endParaRPr lang="pt-BR" b="1" i="1" dirty="0"/>
          </a:p>
        </p:txBody>
      </p:sp>
      <p:pic>
        <p:nvPicPr>
          <p:cNvPr id="4" name="Espaço Reservado para Conteúdo 3" descr="C:\Users\Silvio\Desktop\2.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504838" y="2600895"/>
            <a:ext cx="5182323" cy="3210373"/>
          </a:xfrm>
          <a:prstGeom prst="rect">
            <a:avLst/>
          </a:prstGeom>
          <a:noFill/>
          <a:ln>
            <a:noFill/>
          </a:ln>
        </p:spPr>
      </p:pic>
    </p:spTree>
    <p:extLst>
      <p:ext uri="{BB962C8B-B14F-4D97-AF65-F5344CB8AC3E}">
        <p14:creationId xmlns:p14="http://schemas.microsoft.com/office/powerpoint/2010/main" val="82347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 </a:t>
            </a:r>
            <a:r>
              <a:rPr lang="pt-BR" dirty="0" smtClean="0"/>
              <a:t> </a:t>
            </a:r>
            <a:endParaRPr lang="pt-BR" dirty="0"/>
          </a:p>
        </p:txBody>
      </p:sp>
      <p:sp>
        <p:nvSpPr>
          <p:cNvPr id="3" name="Espaço Reservado para Conteúdo 2"/>
          <p:cNvSpPr>
            <a:spLocks noGrp="1"/>
          </p:cNvSpPr>
          <p:nvPr>
            <p:ph idx="1"/>
          </p:nvPr>
        </p:nvSpPr>
        <p:spPr>
          <a:xfrm>
            <a:off x="1104293" y="674692"/>
            <a:ext cx="8946541" cy="4195481"/>
          </a:xfrm>
        </p:spPr>
        <p:txBody>
          <a:bodyPr/>
          <a:lstStyle/>
          <a:p>
            <a:pPr marL="0" lvl="0" indent="0">
              <a:buNone/>
            </a:pPr>
            <a:r>
              <a:rPr lang="en-US" sz="3200" b="1" i="1" dirty="0"/>
              <a:t>Exploring Neighborhoods with </a:t>
            </a:r>
            <a:r>
              <a:rPr lang="en-US" sz="3200" b="1" i="1" dirty="0" err="1" smtClean="0"/>
              <a:t>FourSquare</a:t>
            </a:r>
            <a:endParaRPr lang="en-US" sz="3200" b="1" i="1" dirty="0" smtClean="0"/>
          </a:p>
          <a:p>
            <a:pPr marL="0" lvl="0" indent="0">
              <a:buNone/>
            </a:pPr>
            <a:endParaRPr lang="en-US" sz="3200" b="1" i="1" dirty="0" smtClean="0"/>
          </a:p>
          <a:p>
            <a:pPr marL="0" lvl="0" indent="0">
              <a:buNone/>
            </a:pPr>
            <a:endParaRPr lang="pt-BR" sz="3200" b="1" i="1" dirty="0"/>
          </a:p>
          <a:p>
            <a:pPr lvl="0"/>
            <a:r>
              <a:rPr lang="en-US" b="1" i="1" dirty="0"/>
              <a:t>Firstly we got all the venues in a radius of 1000 meters from the center of each neighborhood</a:t>
            </a:r>
            <a:endParaRPr lang="pt-BR" b="1" i="1" dirty="0"/>
          </a:p>
          <a:p>
            <a:pPr lvl="0"/>
            <a:r>
              <a:rPr lang="en-US" b="1" i="1" dirty="0"/>
              <a:t>Then the venues were filtered for restaurants</a:t>
            </a:r>
            <a:endParaRPr lang="pt-BR" b="1" i="1" dirty="0"/>
          </a:p>
          <a:p>
            <a:pPr lvl="0"/>
            <a:r>
              <a:rPr lang="en-US" b="1" i="1" dirty="0"/>
              <a:t>Same step as above but now for Italian restaurants</a:t>
            </a:r>
            <a:endParaRPr lang="pt-BR" b="1" i="1" dirty="0"/>
          </a:p>
          <a:p>
            <a:pPr marL="0" indent="0">
              <a:buNone/>
            </a:pPr>
            <a:endParaRPr lang="pt-BR" dirty="0"/>
          </a:p>
        </p:txBody>
      </p:sp>
    </p:spTree>
    <p:extLst>
      <p:ext uri="{BB962C8B-B14F-4D97-AF65-F5344CB8AC3E}">
        <p14:creationId xmlns:p14="http://schemas.microsoft.com/office/powerpoint/2010/main" val="334912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6173" y="185530"/>
            <a:ext cx="10341734" cy="1777285"/>
          </a:xfrm>
        </p:spPr>
        <p:txBody>
          <a:bodyPr/>
          <a:lstStyle/>
          <a:p>
            <a:pPr lvl="0"/>
            <a:r>
              <a:rPr lang="en-US" sz="3600" b="1" i="1" dirty="0" smtClean="0"/>
              <a:t>Fig 3</a:t>
            </a:r>
            <a:r>
              <a:rPr lang="en-US" sz="3600" b="1" i="1" dirty="0"/>
              <a:t>. Map of Toronto with blue circles representing all restaurants and red circles representing Italian restaurants</a:t>
            </a:r>
            <a:endParaRPr lang="pt-BR" sz="3600" b="1" i="1" dirty="0"/>
          </a:p>
        </p:txBody>
      </p:sp>
      <p:pic>
        <p:nvPicPr>
          <p:cNvPr id="4" name="Espaço Reservado para Conteúdo 3" descr="C:\Users\Silvio\Desktop\3.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39170" y="2193925"/>
            <a:ext cx="6513660" cy="4024313"/>
          </a:xfrm>
          <a:prstGeom prst="rect">
            <a:avLst/>
          </a:prstGeom>
          <a:noFill/>
          <a:ln>
            <a:noFill/>
          </a:ln>
        </p:spPr>
      </p:pic>
    </p:spTree>
    <p:extLst>
      <p:ext uri="{BB962C8B-B14F-4D97-AF65-F5344CB8AC3E}">
        <p14:creationId xmlns:p14="http://schemas.microsoft.com/office/powerpoint/2010/main" val="1975885275"/>
      </p:ext>
    </p:extLst>
  </p:cSld>
  <p:clrMapOvr>
    <a:masterClrMapping/>
  </p:clrMapOvr>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TM04033937[[fn=Trilha de Vapor]]</Template>
  <TotalTime>419</TotalTime>
  <Words>1426</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17</vt:i4>
      </vt:variant>
    </vt:vector>
  </HeadingPairs>
  <TitlesOfParts>
    <vt:vector size="20" baseType="lpstr">
      <vt:lpstr>Arial</vt:lpstr>
      <vt:lpstr>Century Gothic</vt:lpstr>
      <vt:lpstr>Trilha de Vapor</vt:lpstr>
      <vt:lpstr>Capstone Project - The Battle of the Neighborhoods (Week 2)</vt:lpstr>
      <vt:lpstr>Introduction</vt:lpstr>
      <vt:lpstr>Data</vt:lpstr>
      <vt:lpstr>Data Procedures</vt:lpstr>
      <vt:lpstr>Fig 1.  Map of Toronto neighborhoods</vt:lpstr>
      <vt:lpstr> </vt:lpstr>
      <vt:lpstr>Fig 2. Downtown's neighborhoods </vt:lpstr>
      <vt:lpstr>  </vt:lpstr>
      <vt:lpstr>Fig 3. Map of Toronto with blue circles representing all restaurants and red circles representing Italian restaurants</vt:lpstr>
      <vt:lpstr>Methodology</vt:lpstr>
      <vt:lpstr>Analysis </vt:lpstr>
      <vt:lpstr>  </vt:lpstr>
      <vt:lpstr>   </vt:lpstr>
      <vt:lpstr>   </vt:lpstr>
      <vt:lpstr>  </vt:lpstr>
      <vt:lpstr>Results and Discussion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Neighborhoods (Week 2)</dc:title>
  <dc:creator>Silvio</dc:creator>
  <cp:lastModifiedBy>Silvio</cp:lastModifiedBy>
  <cp:revision>7</cp:revision>
  <dcterms:created xsi:type="dcterms:W3CDTF">2020-07-06T17:35:35Z</dcterms:created>
  <dcterms:modified xsi:type="dcterms:W3CDTF">2020-07-07T00:34:44Z</dcterms:modified>
</cp:coreProperties>
</file>