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4" r:id="rId6"/>
    <p:sldId id="258" r:id="rId7"/>
    <p:sldId id="259" r:id="rId8"/>
    <p:sldId id="260" r:id="rId9"/>
    <p:sldId id="261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D70"/>
    <a:srgbClr val="ABB8C3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23F8A-F6FC-4A97-A300-07FAAAF0F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60EB2F-5814-486D-8B4C-63C48FD4A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DB6A2B-10DB-4302-B7CB-0682B18D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D610B2-E8D7-4E14-8982-F5767B2B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FBC782-8C7C-4602-82CC-E01DE4F6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79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01433-5FAE-424C-A3F3-34A9BD99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489368-AE2F-4B67-844E-F8C29BD07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156044-D07E-49E4-82C0-015A5762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8AFC9C-E5F1-416B-A039-9182E64C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5D3674-35C6-4111-991A-9C0F0FE9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03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E846B4-6BEB-4771-B4C8-EECA1601D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540D35-921A-4B52-8B7F-76FC8CAF6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957D3F-ED7B-4D92-B8ED-2A086629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930143-9F15-46BD-9A5A-842C925C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53E2A2-94CE-4F17-8FBE-27C1D582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39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10B5E-66EF-4A25-BF9D-0F477A3B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8B5B41-5FBB-43CF-9C93-CDAA94810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22B1D-7A76-4B14-832D-3F7C0BC1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D0DBA4-B6F8-4A2B-BDAF-91D08873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318492-1935-421B-A6D6-DD68B6AD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27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EACD5-5CEE-4D4D-96CE-42D635CE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99DC70-E058-42A5-81AB-06B7A084D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AE5445-4F45-43AB-8ED2-FD05E621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00858B-551F-4407-940F-A8491EA5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F27C38-55B0-4FBE-B041-4A7103C2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65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B256E-E21A-49C7-AFCB-3A877B6D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5A77E1-AA62-4DCE-BD04-9ADC714A5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8385D0-6BA8-4C1C-B28D-3641E7284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E3200B-97F3-4FF3-B752-F11B76B9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A79652-3409-45D0-B5CF-328CED9B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FD6091-149E-4517-8FBC-AC7F46A2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92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5A2A3-6186-4BA8-AD04-3C7F7B80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53BC82-A69E-4C2E-A468-39543E146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F40EC5-203E-4544-A91B-3A51735F7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71EF51-7788-4194-BDC1-6E058415D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0F64FD-B68F-4A50-83C3-A5C3977C1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D44988-1B4D-4ECB-B55C-B2522782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597CE2-B02B-4542-B607-7FEF9079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893EAB-580F-4C3B-A2E6-06A09952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75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65A89-7CCE-47F0-8FCD-6CEBC904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5F2B3D-2C66-420C-8DAA-A68EEFAB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B4217E-72C0-40C2-95E6-71C34E22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DF07CF-40D5-4BCC-89D2-8F0E82A6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82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F4E51D-C501-4595-928B-62D4512A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5F68D1-FCFB-4A0B-AABF-10EDA025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ED08A8-2075-42B3-8211-F41AC793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54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18D68-D8FF-4CA5-B9F7-0417185D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678D79-2074-4D7B-935E-1532354BD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5AD172-4863-4DCB-A42F-51C4723B0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DF75E5-4C78-4443-8680-4D25164F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875532-AA3F-4689-B791-3C0E0BCB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182AF4-E254-4A1F-B6BC-48A6E9CF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70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D6CD2-CAC1-4AED-B46D-875EEBDD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73B9C8-5266-4530-ACDA-375511ADA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14201C-252A-433B-9244-A300695A4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B9D6ED-0057-4666-8862-D6FD258E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830-28B1-49E6-B185-38C9E379933A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3D3807-8104-4651-8654-84866F6F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4C458E-AE2A-46C8-9470-A6119B59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52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484FC7-C11A-4645-BCD1-42CEB676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9B7754-FCCE-4211-B225-567D32929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0B9952-5558-4868-B2A9-D4AEAF558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D830-28B1-49E6-B185-38C9E379933A}" type="datetimeFigureOut">
              <a:rPr lang="pt-BR" smtClean="0"/>
              <a:t>01/06/2023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21E0F5-42E1-406B-BE31-590672CC7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DBCE0A-ED18-4A40-8609-0E784EEB7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72558-AB22-4957-B253-5AE7516AD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36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14EE4111-F2FC-BAE7-BFA8-BD5BF683E9AA}"/>
              </a:ext>
            </a:extLst>
          </p:cNvPr>
          <p:cNvSpPr/>
          <p:nvPr/>
        </p:nvSpPr>
        <p:spPr>
          <a:xfrm>
            <a:off x="0" y="1935126"/>
            <a:ext cx="12192000" cy="2812311"/>
          </a:xfrm>
          <a:prstGeom prst="rect">
            <a:avLst/>
          </a:prstGeom>
          <a:solidFill>
            <a:srgbClr val="264D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C15383F-94DC-3785-D28C-283C486CD035}"/>
              </a:ext>
            </a:extLst>
          </p:cNvPr>
          <p:cNvGrpSpPr/>
          <p:nvPr/>
        </p:nvGrpSpPr>
        <p:grpSpPr>
          <a:xfrm>
            <a:off x="4941713" y="2309533"/>
            <a:ext cx="2308574" cy="2238933"/>
            <a:chOff x="4464568" y="1874831"/>
            <a:chExt cx="707245" cy="685910"/>
          </a:xfrm>
        </p:grpSpPr>
        <p:sp>
          <p:nvSpPr>
            <p:cNvPr id="9" name="Hexágono 8">
              <a:extLst>
                <a:ext uri="{FF2B5EF4-FFF2-40B4-BE49-F238E27FC236}">
                  <a16:creationId xmlns:a16="http://schemas.microsoft.com/office/drawing/2014/main" id="{B0D62F23-9098-921C-3ED0-9007F2852460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88505FD-8EB7-17D9-32AB-611A0FD29113}"/>
                </a:ext>
              </a:extLst>
            </p:cNvPr>
            <p:cNvSpPr txBox="1"/>
            <p:nvPr/>
          </p:nvSpPr>
          <p:spPr>
            <a:xfrm>
              <a:off x="4522997" y="1995007"/>
              <a:ext cx="590388" cy="311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0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712D7FBF-08BF-D562-934B-2875B1BE974A}"/>
                </a:ext>
              </a:extLst>
            </p:cNvPr>
            <p:cNvSpPr txBox="1"/>
            <p:nvPr/>
          </p:nvSpPr>
          <p:spPr>
            <a:xfrm>
              <a:off x="4577945" y="2400450"/>
              <a:ext cx="483055" cy="160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6ADA1F1-BD79-6551-FBF9-ADC21318C36A}"/>
              </a:ext>
            </a:extLst>
          </p:cNvPr>
          <p:cNvSpPr txBox="1"/>
          <p:nvPr/>
        </p:nvSpPr>
        <p:spPr>
          <a:xfrm>
            <a:off x="0" y="5473005"/>
            <a:ext cx="17473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264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Bernardo Loureiro</a:t>
            </a:r>
          </a:p>
          <a:p>
            <a:r>
              <a:rPr lang="pt-BR" sz="1400" dirty="0">
                <a:solidFill>
                  <a:srgbClr val="264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Lucca Lanzellotti</a:t>
            </a:r>
          </a:p>
          <a:p>
            <a:r>
              <a:rPr lang="pt-BR" sz="1400" dirty="0">
                <a:solidFill>
                  <a:srgbClr val="264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João Pedro Alencar</a:t>
            </a:r>
          </a:p>
          <a:p>
            <a:r>
              <a:rPr lang="pt-BR" sz="1400" dirty="0">
                <a:solidFill>
                  <a:srgbClr val="264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Thiago</a:t>
            </a:r>
          </a:p>
          <a:p>
            <a:r>
              <a:rPr lang="pt-BR" sz="1400" dirty="0" err="1">
                <a:solidFill>
                  <a:srgbClr val="264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Luahn</a:t>
            </a:r>
            <a:r>
              <a:rPr lang="pt-BR" sz="1400" dirty="0">
                <a:solidFill>
                  <a:srgbClr val="264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rgbClr val="264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Kayê</a:t>
            </a:r>
            <a:endParaRPr lang="pt-BR" sz="1400" dirty="0">
              <a:solidFill>
                <a:srgbClr val="264D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solidFill>
                  <a:srgbClr val="264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Vitor Farani</a:t>
            </a:r>
          </a:p>
        </p:txBody>
      </p:sp>
    </p:spTree>
    <p:extLst>
      <p:ext uri="{BB962C8B-B14F-4D97-AF65-F5344CB8AC3E}">
        <p14:creationId xmlns:p14="http://schemas.microsoft.com/office/powerpoint/2010/main" val="1411335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67A89C-9C39-4EEA-4208-D1F7B5277F53}"/>
              </a:ext>
            </a:extLst>
          </p:cNvPr>
          <p:cNvSpPr txBox="1"/>
          <p:nvPr/>
        </p:nvSpPr>
        <p:spPr>
          <a:xfrm>
            <a:off x="4790995" y="143597"/>
            <a:ext cx="2608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70AE52-BFAF-25B4-9254-62D68972DD1F}"/>
              </a:ext>
            </a:extLst>
          </p:cNvPr>
          <p:cNvSpPr txBox="1"/>
          <p:nvPr/>
        </p:nvSpPr>
        <p:spPr>
          <a:xfrm>
            <a:off x="951008" y="1392167"/>
            <a:ext cx="1038112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Próximos passos</a:t>
            </a:r>
            <a:endParaRPr lang="pt-BR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Utilizando a tecnologia REACT, desenvolveremos as telas do sistema de gestão de chamados, baseados nos feedbacks dos protótipos apresentados, integrando-os com o sistema de 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91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67A89C-9C39-4EEA-4208-D1F7B5277F53}"/>
              </a:ext>
            </a:extLst>
          </p:cNvPr>
          <p:cNvSpPr txBox="1"/>
          <p:nvPr/>
        </p:nvSpPr>
        <p:spPr>
          <a:xfrm>
            <a:off x="4790995" y="143597"/>
            <a:ext cx="2610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70AE52-BFAF-25B4-9254-62D68972DD1F}"/>
              </a:ext>
            </a:extLst>
          </p:cNvPr>
          <p:cNvSpPr txBox="1"/>
          <p:nvPr/>
        </p:nvSpPr>
        <p:spPr>
          <a:xfrm>
            <a:off x="461639" y="1348100"/>
            <a:ext cx="1116811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Missão</a:t>
            </a:r>
          </a:p>
          <a:p>
            <a:pPr algn="ctr"/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software tem como missão principal atender a chamados</a:t>
            </a:r>
            <a:r>
              <a:rPr lang="ia-Latn-001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 público interno</a:t>
            </a:r>
            <a:r>
              <a:rPr lang="ia-Latn-001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Para chegar aos nossos objetivos, fizemos os requisitos funcionais, através de entrevista com a responsável pelo projeto na Microméros e traçamos o 5W2H.</a:t>
            </a:r>
          </a:p>
          <a:p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06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67A89C-9C39-4EEA-4208-D1F7B5277F53}"/>
              </a:ext>
            </a:extLst>
          </p:cNvPr>
          <p:cNvSpPr txBox="1"/>
          <p:nvPr/>
        </p:nvSpPr>
        <p:spPr>
          <a:xfrm>
            <a:off x="5291132" y="216248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5	W2H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626BDB-DAFA-9062-1A76-2402C5DB7A1E}"/>
              </a:ext>
            </a:extLst>
          </p:cNvPr>
          <p:cNvSpPr txBox="1"/>
          <p:nvPr/>
        </p:nvSpPr>
        <p:spPr>
          <a:xfrm>
            <a:off x="646000" y="1607273"/>
            <a:ext cx="748790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o quê:</a:t>
            </a:r>
            <a:r>
              <a:rPr lang="pt-B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Fazer um sistema de gestão de chamados que inclua um dashboard para gerir chamados para a empresa </a:t>
            </a:r>
            <a:r>
              <a:rPr lang="pt-BR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Microméros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 / quem: 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usuários do sistema que terão acesso em seus departamentos (setores: comercial, operacional e tecnologia).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/ quando: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Primeiro semestre de 2023.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/ onde: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Deve rodar em um servidor web em computadores e dispositivos móveis.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porquê: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Busca melhoria em relação ao ERP atual da empresa. Necessitando controlar chamados gerenciando atendimentos, buscando melhorar o atendimento ao cliente.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b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como: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Através de um controle de fluxos de chamados que podem ser abertos pelos usuários ou pelo publico interno. Esses chamados possuem status, que podem ser criados ou alterados a qualquer momento.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Much / quanto: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Economia de tempo para empresa, no que tange a administração de tempo de chamada, tempo de desenvolvimento. Facilitando o desenvolvimento de projetos.</a:t>
            </a:r>
          </a:p>
        </p:txBody>
      </p:sp>
    </p:spTree>
    <p:extLst>
      <p:ext uri="{BB962C8B-B14F-4D97-AF65-F5344CB8AC3E}">
        <p14:creationId xmlns:p14="http://schemas.microsoft.com/office/powerpoint/2010/main" val="32099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67A89C-9C39-4EEA-4208-D1F7B5277F53}"/>
              </a:ext>
            </a:extLst>
          </p:cNvPr>
          <p:cNvSpPr txBox="1"/>
          <p:nvPr/>
        </p:nvSpPr>
        <p:spPr>
          <a:xfrm>
            <a:off x="3494968" y="143597"/>
            <a:ext cx="5202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626BDB-DAFA-9062-1A76-2402C5DB7A1E}"/>
              </a:ext>
            </a:extLst>
          </p:cNvPr>
          <p:cNvSpPr txBox="1"/>
          <p:nvPr/>
        </p:nvSpPr>
        <p:spPr>
          <a:xfrm>
            <a:off x="507777" y="1261012"/>
            <a:ext cx="496799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RF1: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sistema deve ter controle de acesso de usuários, como login e senha e níveis de acesso para cada usuário. Após login no sistema o usuário deve ser direcionado para uma página de menu</a:t>
            </a: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 qual será diferente de acordo com o nível de usuário.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RF2: 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sistema deve possuir níveis de usuários: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Usuário geral: pode abrir chamados.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Usuário administrador do sistema. O administrador terá como principal função(adicionar ou excluir</a:t>
            </a: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usuários e definir o nível de cada usuário.</a:t>
            </a:r>
            <a:endParaRPr lang="pt-BR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Usuário a nível de tomada de decisão(Gerencia e Diretoria)</a:t>
            </a: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     	 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RF3: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sistema deve guardar informação em Log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RF4: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sistema deve definir o nível de criticidade do chamado(</a:t>
            </a:r>
            <a:r>
              <a:rPr lang="pt-BR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Critico,Alto,Médio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Baixo).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chamado pode ter como status aberto, expirado, finalizado.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chamados em aberto são aqueles chamados que ainda não foram solucionados ou a solução está em andamento.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chamado expirado é aquele chamado que não foi solucionado, e o tempo de solução definido pela SLA foi esgotado.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chamados expirados devemos colocar uma exclamação em vermelho para chamar a atenção do usuário.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chamado finalizado, é aquele chamado que foi concluído.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Esses chamados devem ser convertidos em números para compor um dashboard, para que a diretoria possa ter métricas para tomadas de decisão na empresa.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8987B26-17C1-98AD-1BC5-CAD5B5B6DCE8}"/>
              </a:ext>
            </a:extLst>
          </p:cNvPr>
          <p:cNvSpPr txBox="1"/>
          <p:nvPr/>
        </p:nvSpPr>
        <p:spPr>
          <a:xfrm>
            <a:off x="6096000" y="1261012"/>
            <a:ext cx="5588223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RF5: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si</a:t>
            </a: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tema deve guardar chamados em aberto e atender o chamado no tempo acordado com o SLA, definido pela criticidade do chamado.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RF6: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sistema deve guardar chamados em andamento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RF7: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sistema deve guardar chamados finalizados</a:t>
            </a: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RF8: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sistema deve apresentar as informações em Dashboard</a:t>
            </a:r>
            <a:r>
              <a:rPr lang="ia-Latn-001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 médio de resposta (TMA): é o tempo que leva para o primeiro agente responder a um chamado após a sua abertura.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 médio de solução (TMS): é o tempo que leva para um agente resolver um chamado desde a sua abertura até o seu fechamento.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Taxa de resolução no primeiro contato (FCR): é a proporção de chamados que são resolvidos no primeiro contato entre o cliente e o agente.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Taxa de satisfação do cliente (CSAT): é a medida de satisfação dos clientes com o serviço prestado pelo agente e pelo sistema de chamados.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Número de chamados em aberto: é o número de chamados que ainda estão aguardando solução pelos agentes.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RF9: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sistema deve ter como entrada nos chamados: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Título</a:t>
            </a:r>
            <a:endParaRPr lang="pt-BR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a-Latn-001" sz="1200" dirty="0">
                <a:latin typeface="Arial" panose="020B0604020202020204" pitchFamily="34" charset="0"/>
                <a:cs typeface="Arial" panose="020B0604020202020204" pitchFamily="34" charset="0"/>
              </a:rPr>
              <a:t>Descriçao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Usuári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Departamento Enviado</a:t>
            </a:r>
            <a:endParaRPr lang="pt-BR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a-Latn-001" sz="1200" dirty="0">
                <a:latin typeface="Arial" panose="020B0604020202020204" pitchFamily="34" charset="0"/>
                <a:cs typeface="Arial" panose="020B0604020202020204" pitchFamily="34" charset="0"/>
              </a:rPr>
              <a:t>Pessoa Responsável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a-Latn-001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Criticidade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ia-Latn-001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6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67A89C-9C39-4EEA-4208-D1F7B5277F53}"/>
              </a:ext>
            </a:extLst>
          </p:cNvPr>
          <p:cNvSpPr txBox="1"/>
          <p:nvPr/>
        </p:nvSpPr>
        <p:spPr>
          <a:xfrm>
            <a:off x="2953154" y="143597"/>
            <a:ext cx="6285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Requisitos Não-Funcionais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626BDB-DAFA-9062-1A76-2402C5DB7A1E}"/>
              </a:ext>
            </a:extLst>
          </p:cNvPr>
          <p:cNvSpPr txBox="1"/>
          <p:nvPr/>
        </p:nvSpPr>
        <p:spPr>
          <a:xfrm>
            <a:off x="646000" y="1702966"/>
            <a:ext cx="558822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Disponibilidade: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.DS1: O sistema deverá ficar disponível conforme acordado na SLA.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Usabilidade: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US1: A tela de apresentação do menu deve conter apenas as opções pertinentes para cada usuário.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Plataforma: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PL1: O sistema deverá ser desenvolvido em </a:t>
            </a:r>
            <a:r>
              <a:rPr lang="pt-BR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PL2: O sistema deverá usar um banco de dados modelo relacional e o banco de dados utilizado será o </a:t>
            </a:r>
            <a:r>
              <a:rPr lang="pt-BR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Integração: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IN1: O sistema NÃO deverá possuir integração com outros sistemas da </a:t>
            </a:r>
            <a:r>
              <a:rPr lang="pt-BR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Microméros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Visualização: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VS1 O sistema deverá ser feito no conceito Mobile </a:t>
            </a:r>
            <a:r>
              <a:rPr lang="pt-BR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150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graphicFrame>
        <p:nvGraphicFramePr>
          <p:cNvPr id="3" name="Tabela 6">
            <a:extLst>
              <a:ext uri="{FF2B5EF4-FFF2-40B4-BE49-F238E27FC236}">
                <a16:creationId xmlns:a16="http://schemas.microsoft.com/office/drawing/2014/main" id="{70262F3A-8D77-6EDD-C711-EAACA54C9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622774"/>
              </p:ext>
            </p:extLst>
          </p:nvPr>
        </p:nvGraphicFramePr>
        <p:xfrm>
          <a:off x="8601477" y="85457"/>
          <a:ext cx="3523411" cy="6687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411">
                  <a:extLst>
                    <a:ext uri="{9D8B030D-6E8A-4147-A177-3AD203B41FA5}">
                      <a16:colId xmlns:a16="http://schemas.microsoft.com/office/drawing/2014/main" val="554244560"/>
                    </a:ext>
                  </a:extLst>
                </a:gridCol>
              </a:tblGrid>
              <a:tr h="19762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Título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2687"/>
                  </a:ext>
                </a:extLst>
              </a:tr>
              <a:tr h="22606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Logar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307209"/>
                  </a:ext>
                </a:extLst>
              </a:tr>
              <a:tr h="1726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95329"/>
                  </a:ext>
                </a:extLst>
              </a:tr>
              <a:tr h="445629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usuário deverá entrar com seu </a:t>
                      </a:r>
                      <a:r>
                        <a:rPr lang="pt-BR" sz="1200" dirty="0" err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corporativo e senha, ambos utilizados no cadastro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88864"/>
                  </a:ext>
                </a:extLst>
              </a:tr>
              <a:tr h="35650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Atores Primários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14754"/>
                  </a:ext>
                </a:extLst>
              </a:tr>
              <a:tr h="34523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Usuários internos de diversos setores da empresa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50250"/>
                  </a:ext>
                </a:extLst>
              </a:tr>
              <a:tr h="35650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38605"/>
                  </a:ext>
                </a:extLst>
              </a:tr>
              <a:tr h="98038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usuário deverá acessar o site do sistema.</a:t>
                      </a:r>
                    </a:p>
                    <a:p>
                      <a:pPr algn="ctr"/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página inicial do site do sistema é a tela de login com o campo e mail e senha vazios.</a:t>
                      </a:r>
                    </a:p>
                    <a:p>
                      <a:pPr algn="ctr"/>
                      <a:r>
                        <a:rPr lang="pt-BR" sz="1200" u="none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usuário deverá preencher seu e mail e senha cadastrados e clicar no botão de login</a:t>
                      </a:r>
                      <a:r>
                        <a:rPr lang="ia-Latn-001" sz="1200" u="none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pt-BR" sz="1200" u="none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36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Pós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6021"/>
                  </a:ext>
                </a:extLst>
              </a:tr>
              <a:tr h="268358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Após o login o usuário terá acesso somente as opções de telas a ele permitidas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09559"/>
                  </a:ext>
                </a:extLst>
              </a:tr>
              <a:tr h="24803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 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61607"/>
                  </a:ext>
                </a:extLst>
              </a:tr>
              <a:tr h="449445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Login é aceito e o usuário é redirecionado para uma página principal, onde ele poderá ver todas as suas opções de navegação.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171356"/>
                  </a:ext>
                </a:extLst>
              </a:tr>
              <a:tr h="14454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 Alternativo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15662"/>
                  </a:ext>
                </a:extLst>
              </a:tr>
              <a:tr h="802132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Login não é aceito, aparecendo uma mensagem de usuário ou senha inválidos e retornando para a tela de Login, para que o usuário possa tentar logar novamente.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54275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CFFEF69-99E7-8AEA-D6DD-0E13868705C2}"/>
              </a:ext>
            </a:extLst>
          </p:cNvPr>
          <p:cNvSpPr txBox="1"/>
          <p:nvPr/>
        </p:nvSpPr>
        <p:spPr>
          <a:xfrm>
            <a:off x="2566304" y="1298066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Logar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no sistema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C043FE0-4F7A-A59F-8999-10F17EA88F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" t="1287" r="4728"/>
          <a:stretch/>
        </p:blipFill>
        <p:spPr>
          <a:xfrm>
            <a:off x="520995" y="1935125"/>
            <a:ext cx="7382761" cy="400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3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D5C2A390-095A-AD5F-80F5-629B80696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0" r="502"/>
          <a:stretch/>
        </p:blipFill>
        <p:spPr>
          <a:xfrm>
            <a:off x="675150" y="1882841"/>
            <a:ext cx="7228606" cy="4061646"/>
          </a:xfrm>
          <a:prstGeom prst="rect">
            <a:avLst/>
          </a:prstGeom>
        </p:spPr>
      </p:pic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graphicFrame>
        <p:nvGraphicFramePr>
          <p:cNvPr id="3" name="Tabela 6">
            <a:extLst>
              <a:ext uri="{FF2B5EF4-FFF2-40B4-BE49-F238E27FC236}">
                <a16:creationId xmlns:a16="http://schemas.microsoft.com/office/drawing/2014/main" id="{70262F3A-8D77-6EDD-C711-EAACA54C9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841241"/>
              </p:ext>
            </p:extLst>
          </p:nvPr>
        </p:nvGraphicFramePr>
        <p:xfrm>
          <a:off x="8601477" y="100129"/>
          <a:ext cx="3523411" cy="6657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411">
                  <a:extLst>
                    <a:ext uri="{9D8B030D-6E8A-4147-A177-3AD203B41FA5}">
                      <a16:colId xmlns:a16="http://schemas.microsoft.com/office/drawing/2014/main" val="554244560"/>
                    </a:ext>
                  </a:extLst>
                </a:gridCol>
              </a:tblGrid>
              <a:tr h="31205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Título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2687"/>
                  </a:ext>
                </a:extLst>
              </a:tr>
              <a:tr h="2553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Cadastrar usuário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307209"/>
                  </a:ext>
                </a:extLst>
              </a:tr>
              <a:tr h="31205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95329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administrador de posse das seguintes informações: Nome, email corporativo, senha e permissões, irá realizar o cadastro de cada usuário do sistema.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88864"/>
                  </a:ext>
                </a:extLst>
              </a:tr>
              <a:tr h="31205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Atores Primários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14754"/>
                  </a:ext>
                </a:extLst>
              </a:tr>
              <a:tr h="2553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Administrador do sistema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50250"/>
                  </a:ext>
                </a:extLst>
              </a:tr>
              <a:tr h="31205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38605"/>
                  </a:ext>
                </a:extLst>
              </a:tr>
              <a:tr h="912463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usuário administrador deverá 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estar logado</a:t>
                      </a: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 sistema.</a:t>
                      </a:r>
                    </a:p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 seção cadastro, o administrador deverá entrar com os dados dos usuários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36811"/>
                  </a:ext>
                </a:extLst>
              </a:tr>
              <a:tr h="31205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Pós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6021"/>
                  </a:ext>
                </a:extLst>
              </a:tr>
              <a:tr h="425525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Após o cadastro do usuário, o sistema deverá voltar para a página inicial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09559"/>
                  </a:ext>
                </a:extLst>
              </a:tr>
              <a:tr h="31205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 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61607"/>
                  </a:ext>
                </a:extLst>
              </a:tr>
              <a:tr h="765945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Após clicar no botão cadastrar, o administardor recebe uma mensagem de cadastro efetuado com sucesso e  após apertar ok o administrador retorna para a página principal.  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171356"/>
                  </a:ext>
                </a:extLst>
              </a:tr>
              <a:tr h="31205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 Alternativo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15662"/>
                  </a:ext>
                </a:extLst>
              </a:tr>
              <a:tr h="746560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cadastro não é aceito, aparecendo uma mensagem de erro, retornando para a página de cadastro novamente.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54275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CFFEF69-99E7-8AEA-D6DD-0E13868705C2}"/>
              </a:ext>
            </a:extLst>
          </p:cNvPr>
          <p:cNvSpPr txBox="1"/>
          <p:nvPr/>
        </p:nvSpPr>
        <p:spPr>
          <a:xfrm>
            <a:off x="2569270" y="1244901"/>
            <a:ext cx="3440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Cadastrar usuário</a:t>
            </a:r>
          </a:p>
        </p:txBody>
      </p:sp>
    </p:spTree>
    <p:extLst>
      <p:ext uri="{BB962C8B-B14F-4D97-AF65-F5344CB8AC3E}">
        <p14:creationId xmlns:p14="http://schemas.microsoft.com/office/powerpoint/2010/main" val="396034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D5C2A390-095A-AD5F-80F5-629B80696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r="417"/>
          <a:stretch/>
        </p:blipFill>
        <p:spPr>
          <a:xfrm>
            <a:off x="675150" y="1882841"/>
            <a:ext cx="7228606" cy="4061646"/>
          </a:xfrm>
          <a:prstGeom prst="rect">
            <a:avLst/>
          </a:prstGeom>
        </p:spPr>
      </p:pic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graphicFrame>
        <p:nvGraphicFramePr>
          <p:cNvPr id="3" name="Tabela 6">
            <a:extLst>
              <a:ext uri="{FF2B5EF4-FFF2-40B4-BE49-F238E27FC236}">
                <a16:creationId xmlns:a16="http://schemas.microsoft.com/office/drawing/2014/main" id="{70262F3A-8D77-6EDD-C711-EAACA54C9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39893"/>
              </p:ext>
            </p:extLst>
          </p:nvPr>
        </p:nvGraphicFramePr>
        <p:xfrm>
          <a:off x="8601477" y="15239"/>
          <a:ext cx="3523411" cy="682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411">
                  <a:extLst>
                    <a:ext uri="{9D8B030D-6E8A-4147-A177-3AD203B41FA5}">
                      <a16:colId xmlns:a16="http://schemas.microsoft.com/office/drawing/2014/main" val="554244560"/>
                    </a:ext>
                  </a:extLst>
                </a:gridCol>
              </a:tblGrid>
              <a:tr h="2994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Título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2687"/>
                  </a:ext>
                </a:extLst>
              </a:tr>
              <a:tr h="245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Abrir Chamado.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307209"/>
                  </a:ext>
                </a:extLst>
              </a:tr>
              <a:tr h="2994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95329"/>
                  </a:ext>
                </a:extLst>
              </a:tr>
              <a:tr h="4083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usuário clica na seção de abrir chamado para registrar um novo chamado.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88864"/>
                  </a:ext>
                </a:extLst>
              </a:tr>
              <a:tr h="2994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Atores Primários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14754"/>
                  </a:ext>
                </a:extLst>
              </a:tr>
              <a:tr h="4083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Usuários de diversos setores da Microméros cadastrados no sistema.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50250"/>
                  </a:ext>
                </a:extLst>
              </a:tr>
              <a:tr h="2994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38605"/>
                  </a:ext>
                </a:extLst>
              </a:tr>
              <a:tr h="1061789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usuário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deverá 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estar logado</a:t>
                      </a: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 sistema.</a:t>
                      </a:r>
                    </a:p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 seção abertura de chamados, o usuário deverá preencher o título do chamado, a pessoa responsável, usuário que abre o chamado, o departamento que será enviado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o nível de prioridade</a:t>
                      </a: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a descrição do chamado.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36811"/>
                  </a:ext>
                </a:extLst>
              </a:tr>
              <a:tr h="2994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Pós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6021"/>
                  </a:ext>
                </a:extLst>
              </a:tr>
              <a:tr h="571733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Após clicar no botão enviar, o usuário recebe uma mensagem de sucesso ou erro e é redirecionado para a página principal novamente.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09559"/>
                  </a:ext>
                </a:extLst>
              </a:tr>
              <a:tr h="2994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 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61607"/>
                  </a:ext>
                </a:extLst>
              </a:tr>
              <a:tr h="571733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Após clicar no botão enviar o usuário recebe uma mensagem de sucesso e o mesmo é redirecionado para a página principal novamente.  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171356"/>
                  </a:ext>
                </a:extLst>
              </a:tr>
              <a:tr h="2994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 Alternativo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15662"/>
                  </a:ext>
                </a:extLst>
              </a:tr>
              <a:tr h="735085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 algum erro do sistema, o chamado não consegue ser enviado, o usuário recebe uma mensagem de erro e ap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ó</a:t>
                      </a: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 clicar no botão de ok, o usuário é redirecionado para a página principal.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54275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CFFEF69-99E7-8AEA-D6DD-0E13868705C2}"/>
              </a:ext>
            </a:extLst>
          </p:cNvPr>
          <p:cNvSpPr txBox="1"/>
          <p:nvPr/>
        </p:nvSpPr>
        <p:spPr>
          <a:xfrm>
            <a:off x="2865024" y="1255534"/>
            <a:ext cx="2848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Abrir chamado</a:t>
            </a:r>
          </a:p>
        </p:txBody>
      </p:sp>
    </p:spTree>
    <p:extLst>
      <p:ext uri="{BB962C8B-B14F-4D97-AF65-F5344CB8AC3E}">
        <p14:creationId xmlns:p14="http://schemas.microsoft.com/office/powerpoint/2010/main" val="2989629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D5C2A390-095A-AD5F-80F5-629B80696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>
          <a:xfrm>
            <a:off x="675150" y="1882841"/>
            <a:ext cx="7228606" cy="4061646"/>
          </a:xfrm>
          <a:prstGeom prst="rect">
            <a:avLst/>
          </a:prstGeom>
        </p:spPr>
      </p:pic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EB2CCA8-AB28-4B60-8F41-1E52453BF603}"/>
              </a:ext>
            </a:extLst>
          </p:cNvPr>
          <p:cNvSpPr/>
          <p:nvPr/>
        </p:nvSpPr>
        <p:spPr>
          <a:xfrm>
            <a:off x="0" y="0"/>
            <a:ext cx="1719744" cy="1702966"/>
          </a:xfrm>
          <a:custGeom>
            <a:avLst/>
            <a:gdLst>
              <a:gd name="connsiteX0" fmla="*/ 0 w 2088859"/>
              <a:gd name="connsiteY0" fmla="*/ 0 h 1879134"/>
              <a:gd name="connsiteX1" fmla="*/ 2088859 w 2088859"/>
              <a:gd name="connsiteY1" fmla="*/ 0 h 1879134"/>
              <a:gd name="connsiteX2" fmla="*/ 8389 w 2088859"/>
              <a:gd name="connsiteY2" fmla="*/ 1879134 h 1879134"/>
              <a:gd name="connsiteX3" fmla="*/ 0 w 2088859"/>
              <a:gd name="connsiteY3" fmla="*/ 0 h 187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859" h="1879134">
                <a:moveTo>
                  <a:pt x="0" y="0"/>
                </a:moveTo>
                <a:lnTo>
                  <a:pt x="2088859" y="0"/>
                </a:lnTo>
                <a:lnTo>
                  <a:pt x="8389" y="1879134"/>
                </a:lnTo>
                <a:cubicBezTo>
                  <a:pt x="5593" y="1252756"/>
                  <a:pt x="2796" y="626378"/>
                  <a:pt x="0" y="0"/>
                </a:cubicBezTo>
                <a:close/>
              </a:path>
            </a:pathLst>
          </a:custGeom>
          <a:solidFill>
            <a:srgbClr val="26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AD26EC9-BC5D-4E47-B9A9-276A9AD4B2A6}"/>
              </a:ext>
            </a:extLst>
          </p:cNvPr>
          <p:cNvGrpSpPr/>
          <p:nvPr/>
        </p:nvGrpSpPr>
        <p:grpSpPr>
          <a:xfrm>
            <a:off x="67112" y="71199"/>
            <a:ext cx="883896" cy="833396"/>
            <a:chOff x="4377525" y="1874831"/>
            <a:chExt cx="883896" cy="833396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F7B3BDA-95FA-481C-A694-4A6801F81DE3}"/>
                </a:ext>
              </a:extLst>
            </p:cNvPr>
            <p:cNvSpPr/>
            <p:nvPr/>
          </p:nvSpPr>
          <p:spPr>
            <a:xfrm>
              <a:off x="4464568" y="1874831"/>
              <a:ext cx="707245" cy="525619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C72441A-6905-4C26-A821-AB4BA4FD191D}"/>
                </a:ext>
              </a:extLst>
            </p:cNvPr>
            <p:cNvSpPr txBox="1"/>
            <p:nvPr/>
          </p:nvSpPr>
          <p:spPr>
            <a:xfrm>
              <a:off x="4465851" y="1952975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&lt; / &gt;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65000F7-D19F-4B2C-874E-2E3B9F2DFB00}"/>
                </a:ext>
              </a:extLst>
            </p:cNvPr>
            <p:cNvSpPr txBox="1"/>
            <p:nvPr/>
          </p:nvSpPr>
          <p:spPr>
            <a:xfrm>
              <a:off x="4377525" y="2400450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Grupo 1</a:t>
              </a:r>
            </a:p>
          </p:txBody>
        </p:sp>
      </p:grpSp>
      <p:graphicFrame>
        <p:nvGraphicFramePr>
          <p:cNvPr id="3" name="Tabela 6">
            <a:extLst>
              <a:ext uri="{FF2B5EF4-FFF2-40B4-BE49-F238E27FC236}">
                <a16:creationId xmlns:a16="http://schemas.microsoft.com/office/drawing/2014/main" id="{70262F3A-8D77-6EDD-C711-EAACA54C9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787133"/>
              </p:ext>
            </p:extLst>
          </p:nvPr>
        </p:nvGraphicFramePr>
        <p:xfrm>
          <a:off x="8601477" y="472440"/>
          <a:ext cx="3523411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411">
                  <a:extLst>
                    <a:ext uri="{9D8B030D-6E8A-4147-A177-3AD203B41FA5}">
                      <a16:colId xmlns:a16="http://schemas.microsoft.com/office/drawing/2014/main" val="554244560"/>
                    </a:ext>
                  </a:extLst>
                </a:gridCol>
              </a:tblGrid>
              <a:tr h="1221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Título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2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Visualizar Dashboard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307209"/>
                  </a:ext>
                </a:extLst>
              </a:tr>
              <a:tr h="1221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95329"/>
                  </a:ext>
                </a:extLst>
              </a:tr>
              <a:tr h="166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usuário clica na seção de Dashboard, a fim de visualizar suas métricas.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88864"/>
                  </a:ext>
                </a:extLst>
              </a:tr>
              <a:tr h="1221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Atores Primários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14754"/>
                  </a:ext>
                </a:extLst>
              </a:tr>
              <a:tr h="166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Usuários de diversos setores da Microméros cadastrados no sistema.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50250"/>
                  </a:ext>
                </a:extLst>
              </a:tr>
              <a:tr h="1221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38605"/>
                  </a:ext>
                </a:extLst>
              </a:tr>
              <a:tr h="166531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deverá </a:t>
                      </a:r>
                      <a:r>
                        <a:rPr lang="pt-BR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estar logado </a:t>
                      </a:r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sistema.</a:t>
                      </a:r>
                    </a:p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usuário deverá clicar na seção Dashboard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36811"/>
                  </a:ext>
                </a:extLst>
              </a:tr>
              <a:tr h="1221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Pós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6021"/>
                  </a:ext>
                </a:extLst>
              </a:tr>
              <a:tr h="233144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Caso existam informações disponíveis no banco de dados, serão apresentados gráficos e análises na página do Dashboard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09559"/>
                  </a:ext>
                </a:extLst>
              </a:tr>
              <a:tr h="1221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 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61607"/>
                  </a:ext>
                </a:extLst>
              </a:tr>
              <a:tr h="233144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Após entrar na seção de Dashboard o usuário visualizará os diversos gráficos, relativos as métricas disponíveis para ele.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171356"/>
                  </a:ext>
                </a:extLst>
              </a:tr>
              <a:tr h="12212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Fluxo Alternativo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15662"/>
                  </a:ext>
                </a:extLst>
              </a:tr>
              <a:tr h="233144">
                <a:tc>
                  <a:txBody>
                    <a:bodyPr/>
                    <a:lstStyle/>
                    <a:p>
                      <a:pPr algn="ctr"/>
                      <a:r>
                        <a:rPr lang="ia-Latn-001" sz="12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o banco de dados não possuir informações sobre determinadas métricas, o gráfico correspondente não será exibido</a:t>
                      </a:r>
                      <a:endParaRPr lang="pt-BR" sz="12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54275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CFFEF69-99E7-8AEA-D6DD-0E13868705C2}"/>
              </a:ext>
            </a:extLst>
          </p:cNvPr>
          <p:cNvSpPr txBox="1"/>
          <p:nvPr/>
        </p:nvSpPr>
        <p:spPr>
          <a:xfrm>
            <a:off x="2253190" y="1244901"/>
            <a:ext cx="4072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Visualizar Dashboard</a:t>
            </a:r>
          </a:p>
        </p:txBody>
      </p:sp>
    </p:spTree>
    <p:extLst>
      <p:ext uri="{BB962C8B-B14F-4D97-AF65-F5344CB8AC3E}">
        <p14:creationId xmlns:p14="http://schemas.microsoft.com/office/powerpoint/2010/main" val="3851212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1432</Words>
  <Application>Microsoft Office PowerPoint</Application>
  <PresentationFormat>Widescreen</PresentationFormat>
  <Paragraphs>166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Arial Rounded MT 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LUCCA LIBERATORE LANZELLOTTI</dc:creator>
  <cp:lastModifiedBy>Bernardo Loureiro</cp:lastModifiedBy>
  <cp:revision>5</cp:revision>
  <dcterms:created xsi:type="dcterms:W3CDTF">2023-04-06T12:01:40Z</dcterms:created>
  <dcterms:modified xsi:type="dcterms:W3CDTF">2023-06-01T10:30:10Z</dcterms:modified>
</cp:coreProperties>
</file>