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B7F09-09B2-992C-97A4-C4F0E2B46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FA108-F304-0FA5-E8F4-F69C74790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6DE3A-73F0-1B59-D3D7-CB86E82B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219AB-6C8A-C44D-96C1-90594107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05167-0DB4-2730-0DA0-D35F2F4E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25E08-BCD4-8300-AAA7-436F098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A63451-BE5F-A50A-62C5-5DB4E19EC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0D925-04BF-E936-5CBA-6E757E70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75D47-A613-DF3C-504A-34F2AF21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A52D7-A1DB-8866-1EB1-9465E6C2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8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F2B247-A51F-3C41-755B-54899F5F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A8C052-3140-9B86-2CB0-1CA18ADB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13A3F-B89E-DA29-DD9A-8ACBB876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1436F-759B-C4C6-8B9B-BA2DD6B1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D429D-9921-FC82-36C2-502949FF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4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4FB08-3EEF-3349-25F8-CA1AA56F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D0B85-3ECD-F5AD-8A10-349B60D2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B55D4-466A-CFB6-96A1-C9C371B7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EB739-DEF5-DD01-2F54-A06430C5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C1CD2-3F11-C45B-18DD-B160EB1D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5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EEE1E-9C14-42E5-70D1-D5D0CF6D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F975C-A5F5-F905-579F-B0944F47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30F82-92A4-8579-16F7-24350EDB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39253-E0A5-B0F1-B7C5-8C03C895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EC6FE-096B-79DF-3C43-CCB0E397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6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B3CB-A3D1-FA50-5895-4AE439BC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78C7F-3C57-67EB-4CDA-8B6453C1A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ED207E-C511-B644-CB93-687EC9AC4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5504D-B9E6-4FC0-FE23-11467E70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86B67-9180-39F0-DCC5-478D2A31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C92A41-349C-42FB-811A-BA7F26F4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F1B5-463B-9C0B-063A-B9F82523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3E95BE-1F6A-E641-9813-00E2E8D9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DCDBA3-D088-99E8-02F8-527A42442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8248A5-A211-2AC9-6E57-93BC0CE05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29310-A3AA-8253-3E3A-022DB370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1B9E2-5199-C27F-B8E6-3A81A951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E3FB86-FDF7-489C-2D28-795B5028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005C3A-D2A5-2EFE-7F6C-E05AA144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78130-0065-A69B-E835-9B20E323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CE7920-83D9-FCD1-2B9A-E17C97D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BF7D74-7DD0-5A32-5706-2D14BCD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D403F2-8741-C299-013B-F4C4F7F0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D4F3DC-A046-CA7E-586D-D68A4BC2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A091FD-DFDD-16A9-C119-13100E99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DB5B52-0042-B906-4783-35E61D4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FFA2F-5FD5-450A-3AD6-EDD9CA8E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6C56E-0566-7C6B-B1F0-FB15131B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0A4C88-60A1-6912-990C-4E20E1246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4D980-E33D-F5F0-F607-246820D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75B941-F470-EF45-FA9B-D3245387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323AD-7AAB-A93F-1EDA-E73F298D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ADC4B-D847-05D0-4207-EF068B0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C3D80F-0C0F-68E2-D829-1FA88330B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2891C-9BCD-22DC-BE45-5AF21E51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B598C2-E3C7-DA41-AE42-2BFED094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FFFD2-A1EE-7D19-9FDA-12977222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B1A-BE1E-D4C9-F15D-F5452947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6969DF-CBD5-6C0F-2DCC-99B8A92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43D51-16D3-D731-F9D0-F17210ED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8EA92-F98A-BC5C-215C-B3BC673C1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7D0F-79BF-4BAF-BD6C-B418D454441E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45321-CEC9-8880-0ECF-91145727C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4AC33-C8CD-2586-6C94-518440723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225B-BD31-47AE-9E99-B78CC8C28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7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287605" y="1701962"/>
            <a:ext cx="110676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3B1699-84ED-3788-A1DA-5ED46C9F4C50}"/>
              </a:ext>
            </a:extLst>
          </p:cNvPr>
          <p:cNvSpPr txBox="1"/>
          <p:nvPr/>
        </p:nvSpPr>
        <p:spPr>
          <a:xfrm>
            <a:off x="2148840" y="1078992"/>
            <a:ext cx="8211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FRONT END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67429B-2240-A946-3711-7B3E62187184}"/>
              </a:ext>
            </a:extLst>
          </p:cNvPr>
          <p:cNvGrpSpPr/>
          <p:nvPr/>
        </p:nvGrpSpPr>
        <p:grpSpPr>
          <a:xfrm>
            <a:off x="5515191" y="2902291"/>
            <a:ext cx="739305" cy="922311"/>
            <a:chOff x="63979" y="45447"/>
            <a:chExt cx="739305" cy="922311"/>
          </a:xfrm>
        </p:grpSpPr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9B7526C2-26D9-EE30-604E-AC46EBCFBCC0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74C02CF-43C5-7CA1-5928-239B0673AF30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5EA884D-305E-537D-0EB4-A2BD5C04EEE1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123D36-3BF8-7EA9-6D47-A8CB1AB6A7C5}"/>
              </a:ext>
            </a:extLst>
          </p:cNvPr>
          <p:cNvSpPr txBox="1"/>
          <p:nvPr/>
        </p:nvSpPr>
        <p:spPr>
          <a:xfrm>
            <a:off x="155448" y="4624846"/>
            <a:ext cx="361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Bernardo Loureiro</a:t>
            </a:r>
          </a:p>
          <a:p>
            <a:r>
              <a:rPr lang="pt-BR" dirty="0">
                <a:solidFill>
                  <a:schemeClr val="bg1"/>
                </a:solidFill>
              </a:rPr>
              <a:t>Carlos Thiago</a:t>
            </a:r>
          </a:p>
          <a:p>
            <a:r>
              <a:rPr lang="pt-BR" dirty="0">
                <a:solidFill>
                  <a:schemeClr val="bg1"/>
                </a:solidFill>
              </a:rPr>
              <a:t>João Pedro Alencar</a:t>
            </a:r>
          </a:p>
          <a:p>
            <a:r>
              <a:rPr lang="pt-BR" dirty="0" err="1">
                <a:solidFill>
                  <a:schemeClr val="bg1"/>
                </a:solidFill>
              </a:rPr>
              <a:t>Luahn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kayê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Lucca </a:t>
            </a:r>
            <a:r>
              <a:rPr lang="pt-BR" dirty="0" err="1">
                <a:solidFill>
                  <a:schemeClr val="bg1"/>
                </a:solidFill>
              </a:rPr>
              <a:t>Lanzellotti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Vitor </a:t>
            </a:r>
            <a:r>
              <a:rPr lang="pt-BR" dirty="0" err="1">
                <a:solidFill>
                  <a:schemeClr val="bg1"/>
                </a:solidFill>
              </a:rPr>
              <a:t>Farini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02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C00CD-9C46-7804-22F2-49A4D910E176}"/>
              </a:ext>
            </a:extLst>
          </p:cNvPr>
          <p:cNvSpPr txBox="1"/>
          <p:nvPr/>
        </p:nvSpPr>
        <p:spPr>
          <a:xfrm>
            <a:off x="1949570" y="759125"/>
            <a:ext cx="843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a-Latn-001" sz="4800" dirty="0">
                <a:solidFill>
                  <a:schemeClr val="bg1"/>
                </a:solidFill>
              </a:rPr>
              <a:t>5W2H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388189" y="1701962"/>
            <a:ext cx="1106769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/o quê - Fazer um sistema de gestão de chamados que inclua um dashboard para gerir chamados para a empresa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Microméros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Who/ quem - Os usuários do sistema que terão acesso em seus departamentos (setores: comercial, operacional e tecnologia).</a:t>
            </a:r>
            <a:endParaRPr lang="ia-Latn-001" sz="1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When/ quando - Primeiro s</a:t>
            </a:r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mestre de 2023.</a:t>
            </a:r>
            <a:endParaRPr lang="ia-Latn-001" sz="1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Where/ onde - Deve rodar em um servidor web em computadores e dispositivos móveis.</a:t>
            </a:r>
          </a:p>
          <a:p>
            <a:pPr algn="l"/>
            <a:endParaRPr lang="pt-BR" sz="1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porquê - Busca melhoria em relação ao ERP atual da empresa.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Nescessitando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controlar chamados gerenciando atendimentos, buscando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mehorar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 atendimento ao cliente.</a:t>
            </a:r>
          </a:p>
          <a:p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como - Através de um controle de fluxos de chamados que podem ser abertos pelos usuários ou pelo publico interno. Esses chamados possuem status, que podem ser criados ou alterados a qualquer momento.</a:t>
            </a:r>
          </a:p>
          <a:p>
            <a:b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Much/ quanto - Economia de tempo para empresa, no que tange a administração de tempo de chamada, tempo de desenvolvimento. Facilitando o desenvolvimento de projetos.</a:t>
            </a:r>
          </a:p>
          <a:p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A8CA579-48E8-397B-6795-812A899F08C3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EEBC7BCC-8A7F-4F29-B2F2-A0C72721E381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2F594F-E1F1-8D04-64CF-893A539B45D5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A12F266-E920-5D3D-6947-DBB27BBFBFBE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3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C00CD-9C46-7804-22F2-49A4D910E176}"/>
              </a:ext>
            </a:extLst>
          </p:cNvPr>
          <p:cNvSpPr txBox="1"/>
          <p:nvPr/>
        </p:nvSpPr>
        <p:spPr>
          <a:xfrm>
            <a:off x="1949570" y="759125"/>
            <a:ext cx="843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Próximos Passos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388189" y="1701962"/>
            <a:ext cx="110676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Utilizando 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a tecnologia REACT, desenvolveremos as telas do sistema de gestão de chamados, baseados nos feedbacks dos protótipos apresentados, integrando-os com o sistema de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backend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A8CA579-48E8-397B-6795-812A899F08C3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EEBC7BCC-8A7F-4F29-B2F2-A0C72721E381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2F594F-E1F1-8D04-64CF-893A539B45D5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A12F266-E920-5D3D-6947-DBB27BBFBFBE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C14CA0A-5BA3-97D9-DC30-DF0F5A0E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25278"/>
              </p:ext>
            </p:extLst>
          </p:nvPr>
        </p:nvGraphicFramePr>
        <p:xfrm>
          <a:off x="1370587" y="111755"/>
          <a:ext cx="3523411" cy="663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34523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rgbClr val="0070C0"/>
                          </a:solidFill>
                        </a:rPr>
                        <a:t>Logar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 no </a:t>
                      </a:r>
                      <a:r>
                        <a:rPr lang="pt-BR" sz="1200" dirty="0" err="1">
                          <a:solidFill>
                            <a:srgbClr val="0070C0"/>
                          </a:solidFill>
                        </a:rPr>
                        <a:t>sitema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O usuário deverá entrar com seu </a:t>
                      </a:r>
                      <a:r>
                        <a:rPr lang="pt-BR" sz="1200" dirty="0" err="1">
                          <a:solidFill>
                            <a:srgbClr val="0070C0"/>
                          </a:solidFill>
                        </a:rPr>
                        <a:t>email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 corporativo e senha, ambos utilizados no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4523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Usuários internos de diversos setores da empresa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Pré</a:t>
                      </a:r>
                      <a:r>
                        <a:rPr lang="pt-BR" dirty="0"/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80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O usuário deverá acessar o site do sistema.</a:t>
                      </a:r>
                    </a:p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A página inicial do site do sistema é a tela de login com o campo e mail e senha vazios.</a:t>
                      </a:r>
                    </a:p>
                    <a:p>
                      <a:pPr algn="ctr"/>
                      <a:r>
                        <a:rPr lang="pt-BR" sz="1200" u="none" dirty="0">
                          <a:solidFill>
                            <a:srgbClr val="0070C0"/>
                          </a:solidFill>
                        </a:rPr>
                        <a:t>O usuário deverá preencher seu e mail e senha cadastrados e clicar no botão de login</a:t>
                      </a:r>
                      <a:r>
                        <a:rPr lang="ia-Latn-001" sz="1200" u="none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pt-BR" sz="1200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Após o login o usuário terá acesso somente as opções de telas a ele permitidas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623881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Login é aceito e o usuário é redirecionado para uma página principal, onde ele poderá ver todas as suas opções de navegação.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802132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Login não é aceito, aparecendo uma mensagem de usuário ou senha inválidos e retornando para a tela de Login, para que o usuário possa tentar logar novamente.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44659A7-586E-86C5-22F8-16C888B1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19" y="1615135"/>
            <a:ext cx="6592024" cy="288276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4B90A40-DA0B-435A-A988-173E3B1F33E9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0A731AEF-0B7E-9FD2-317C-89970D3BB763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DCD092E-1DF0-A396-FA25-6C2CD9C77EC5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7B8CD5B-AB53-2BE1-B9B5-04E4F3D79F1E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97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C14CA0A-5BA3-97D9-DC30-DF0F5A0E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917"/>
              </p:ext>
            </p:extLst>
          </p:nvPr>
        </p:nvGraphicFramePr>
        <p:xfrm>
          <a:off x="1728517" y="153056"/>
          <a:ext cx="3870027" cy="655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27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Cadastrar usuário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707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administrador de posse das seguintes informações: Nome, email corporativo, senha e permissões, irá realizar o cadastro de cada usuário do sistema.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Administrador do sistema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Pré</a:t>
                      </a:r>
                      <a:r>
                        <a:rPr lang="pt-BR" dirty="0"/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864290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usuário administrador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Na seção cadastro, o administrador deverá entrar com os dados dos 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418380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Após o cadastro do usuário, o sistema deverá voltar para a página inicial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707146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Após clicar no botão cadastrar, o administardor recebe uma mensagem de cadastro efetuado com sucesso e  após apertar ok o administrador retorna para a página principal.  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347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07146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cadastro não é aceito, aparecendo uma mensagem de erro, retornando para a página de cadastro novamente.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4AA778A-8255-80C4-7601-84197FA6A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r="502"/>
          <a:stretch/>
        </p:blipFill>
        <p:spPr>
          <a:xfrm>
            <a:off x="6235874" y="1604401"/>
            <a:ext cx="5665322" cy="318326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D928EEF6-E3E0-231D-C37D-F83B3DE5D036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A68E8842-1D85-ED21-FCA1-60BD4F28E0B7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66FB795-CD60-2566-B65D-DA0485DC8B4C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C546B34-BCD9-FE59-320C-2152EA2D02C0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C14CA0A-5BA3-97D9-DC30-DF0F5A0E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57363"/>
              </p:ext>
            </p:extLst>
          </p:nvPr>
        </p:nvGraphicFramePr>
        <p:xfrm>
          <a:off x="595223" y="153057"/>
          <a:ext cx="4848046" cy="653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046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Abrir Chamado.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9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usuário clica na seção de abrir chamado para registrar um novo chamado.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76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Pré</a:t>
                      </a:r>
                      <a:r>
                        <a:rPr lang="pt-BR" dirty="0"/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12917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usuário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Na seção abertura de chamados, o usuário deverá preencher o título do chamado, a pessoa responsável, usuário que abre o chamado, o departamento que será enviado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, o nível de prioridade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 e a descrição do chamado.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526947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Após clicar no botão enviar, o usuário recebe uma mensagem de sucesso ou erro e é redirecionado para a página principal novamente.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526947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Após clicar no botão enviar o usuário recebe uma mensagem de sucesso e o mesmo é redirecionado para a página principal novamente.  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595617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Por algum erro do sistema, o chamado não consegue ser enviado, o usuário recebe uma mensagem de erro e ap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ó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s clicar no botão de ok, o usuário é redirecionado para a página principal.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07CE2EE-65D3-419C-8942-EC02F0642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" r="180" b="758"/>
          <a:stretch/>
        </p:blipFill>
        <p:spPr>
          <a:xfrm>
            <a:off x="5800849" y="1846052"/>
            <a:ext cx="6183839" cy="3444959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FE7F0C6F-D583-9271-3991-8852BC76FF44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5C0B1216-8C81-7169-EDD5-08B489E301F6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AFE59C1-88E2-6D47-1F97-2269B68DC3A8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8E1577-F93B-CF73-391F-F24D95B4375E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0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C14CA0A-5BA3-97D9-DC30-DF0F5A0E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29303"/>
              </p:ext>
            </p:extLst>
          </p:nvPr>
        </p:nvGraphicFramePr>
        <p:xfrm>
          <a:off x="595223" y="153057"/>
          <a:ext cx="4848046" cy="5931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046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Visualizar Dashboard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9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usuário clica na seção de Dashboard, a fim de visualizar suas métricas.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76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Pré</a:t>
                      </a:r>
                      <a:r>
                        <a:rPr lang="pt-BR" dirty="0"/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57268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</a:rPr>
                        <a:t>estar logado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O usuário deverá clicar na seção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526947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Caso existam informações disponíveis no banco de dados, serão apresentados gráficos e análises na página do Dashboard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526947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Após entrar na seção de Dashboard o usuário visualizará os diversos gráficos, relativos as métricas disponíveis para ele.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595617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</a:rPr>
                        <a:t>Se o banco de dados não possuir informações sobre determinadas métricas, o gráfico correspondente não será exibido</a:t>
                      </a:r>
                      <a:endParaRPr lang="pt-BR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6B90040E-CD98-4D1D-BC91-DD0B6B828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" b="965"/>
          <a:stretch/>
        </p:blipFill>
        <p:spPr>
          <a:xfrm>
            <a:off x="5849538" y="1706656"/>
            <a:ext cx="6024360" cy="3380585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68FB0EC-DA79-53FA-6481-5BB04F894639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D08ECBBB-E8BA-084C-20EE-C9609BD68CDE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1C90E6C-470F-DA77-BED8-81173CCE5CA5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ADFC1E-0133-9B14-CA4A-14205F81E18A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91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C00CD-9C46-7804-22F2-49A4D910E176}"/>
              </a:ext>
            </a:extLst>
          </p:cNvPr>
          <p:cNvSpPr txBox="1"/>
          <p:nvPr/>
        </p:nvSpPr>
        <p:spPr>
          <a:xfrm>
            <a:off x="1855366" y="1742720"/>
            <a:ext cx="843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a-Latn-001" sz="4800" dirty="0">
                <a:solidFill>
                  <a:schemeClr val="bg1"/>
                </a:solidFill>
              </a:rPr>
              <a:t>REQUISITOS FUNCIONAIS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341430" y="2708932"/>
            <a:ext cx="1146450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a-Latn-001" sz="1400" dirty="0">
                <a:solidFill>
                  <a:schemeClr val="bg1"/>
                </a:solidFill>
              </a:rPr>
              <a:t>.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RF1 O sistema deve ter controle de acesso de usuários, como login e senha e níveis de acesso para cada usuário. Após login no sistema o usuário deve ser direcionado para uma página de menu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a qual será diferente de acordo com o nível de usuário.</a:t>
            </a:r>
          </a:p>
          <a:p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RF2 O sistema deve possuir níveis de usuários: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Usuário geral: pode abrir chamados.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Usuário administrador do sistema. O administrador terá como principal função(adicionar ou excluir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usuários e    definir o nível de cada usuário.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Usuário a nível de tomada de decisão(Gerencia e Diretoria)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	 </a:t>
            </a:r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dirty="0">
                <a:solidFill>
                  <a:schemeClr val="bg1"/>
                </a:solidFill>
              </a:rPr>
              <a:t>.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RF3 O sistema deve guardar informação em Log</a:t>
            </a:r>
          </a:p>
          <a:p>
            <a:endParaRPr lang="ia-Latn-001" dirty="0">
              <a:solidFill>
                <a:schemeClr val="bg1"/>
              </a:solidFill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RF4 O sistema deve definir o nível de criticidade do chamado(</a:t>
            </a:r>
            <a:r>
              <a:rPr lang="pt-BR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Critico,Alto,Médio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 Baixo). O chamado pode ter como status aberto, expirado, finalizado. Os chamados em aberto são aqueles chamados que ainda não foram solucionados ou a solução está em andamento. O chamado expirado é aquele chamado que não foi solucionado, e o tempo de solução definido pela SLA foi esgotado. Para chamados expirados devemos colocar uma exclamação em vermelho para chamar a atenção do usuário. O chamado finalizado, é aquele chamado que foi concluído. Esses chamados devem ser convertidos em números para compor um dashboard, para que a diretoria possa ter métricas para tomadas de decisão na empresa.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840ECD6-BDAB-0E45-CB16-989A9C15E163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4C680F28-725A-C20C-976E-C1464FEE6595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2E4769C-DCDB-14BB-AF2D-6FF9470F7A89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180CC0A-B7D4-6F0E-8E34-115692272A73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C1527A-0492-EB80-AC13-4A9405E5FD54}"/>
              </a:ext>
            </a:extLst>
          </p:cNvPr>
          <p:cNvSpPr txBox="1"/>
          <p:nvPr/>
        </p:nvSpPr>
        <p:spPr>
          <a:xfrm>
            <a:off x="2658008" y="9008"/>
            <a:ext cx="6098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a-Latn-001" sz="4800" dirty="0">
                <a:solidFill>
                  <a:schemeClr val="bg1"/>
                </a:solidFill>
              </a:rPr>
              <a:t>MISSÃO</a:t>
            </a:r>
            <a:endParaRPr lang="pt-BR" sz="4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2D65D2-E7DE-4FCB-032C-048EF37C4F5E}"/>
              </a:ext>
            </a:extLst>
          </p:cNvPr>
          <p:cNvSpPr txBox="1"/>
          <p:nvPr/>
        </p:nvSpPr>
        <p:spPr>
          <a:xfrm>
            <a:off x="940279" y="1117004"/>
            <a:ext cx="950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</a:rPr>
              <a:t>O software tem como missão principal atender a chamados</a:t>
            </a:r>
            <a:r>
              <a:rPr lang="ia-Latn-001" sz="1400" b="1" dirty="0">
                <a:solidFill>
                  <a:schemeClr val="bg1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bg1"/>
                </a:solidFill>
                <a:effectLst/>
              </a:rPr>
              <a:t>do público interno.</a:t>
            </a:r>
            <a:endParaRPr lang="pt-BR" sz="14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033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C00CD-9C46-7804-22F2-49A4D910E176}"/>
              </a:ext>
            </a:extLst>
          </p:cNvPr>
          <p:cNvSpPr txBox="1"/>
          <p:nvPr/>
        </p:nvSpPr>
        <p:spPr>
          <a:xfrm>
            <a:off x="1949570" y="759125"/>
            <a:ext cx="843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a-Latn-001" sz="4800" dirty="0">
                <a:solidFill>
                  <a:schemeClr val="bg1"/>
                </a:solidFill>
              </a:rPr>
              <a:t>REQUISITOS FUNCIONAIS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379562" y="1727842"/>
            <a:ext cx="110676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RF5 O si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tema deve guardar chamados em aberto e atender o chamado no tempo acordado com o SLA, definido pela criticidade do chamado.</a:t>
            </a:r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RF6 O sistema deve guardar chamados em andamentos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RF7 O sistema deve guardar chamados finalizados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RF8 O sistema deve apresentar as informações em Dashboard</a:t>
            </a:r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 médio de resposta (TMA): é o tempo que leva para o primeiro agente responder a um chamado após a sua abertura.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 médio de solução (TMS): é o tempo que leva para um agente resolver um chamado desde a sua abertura até o seu fechamento.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Taxa de resolução no primeiro contato (FCR): é a proporção de chamados que são resolvidos no primeiro contato entre o cliente e o agente.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Taxa de satisfação do cliente (CSAT): é a medida de satisfação dos clientes com o serviço prestado pelo agente e pelo sistema de chamados.</a:t>
            </a:r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Número de chamados em aberto: é o número de chamados que ainda estão aguardando solução pelos agentes.</a:t>
            </a:r>
          </a:p>
          <a:p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RF9 O sistema deve ter como entrada nos chamados: 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-Título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-Descriçao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142601A-2C78-C0D2-2A32-A982529619FD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EE56E893-AB31-8819-50F1-9237A407B344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1C5823A-C9DE-577F-2003-22E34B3E9708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C98388F-4F4D-DD28-6D6E-A5F933EA5215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41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C00CD-9C46-7804-22F2-49A4D910E176}"/>
              </a:ext>
            </a:extLst>
          </p:cNvPr>
          <p:cNvSpPr txBox="1"/>
          <p:nvPr/>
        </p:nvSpPr>
        <p:spPr>
          <a:xfrm>
            <a:off x="1949570" y="759125"/>
            <a:ext cx="843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a-Latn-001" sz="4800" dirty="0">
                <a:solidFill>
                  <a:schemeClr val="bg1"/>
                </a:solidFill>
              </a:rPr>
              <a:t>REQUISITOS FUNCIONAIS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379562" y="1727842"/>
            <a:ext cx="110676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RF9 O sistema deve ter como entrada nos chamados: 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-Título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-Descriçao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-Usuário</a:t>
            </a:r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-Departamento Enviado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-Pessoa Responsável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-Criticidade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5E61E54-FE42-94F4-59C2-358FEFB9518B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5AF9157-1C58-6C13-2EFC-8FA35FFC30C3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FF18D41-50CC-0C78-3934-6B6984FE13F3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68261F1-8BED-AD28-D39E-3BD3D5482BDD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0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C00CD-9C46-7804-22F2-49A4D910E176}"/>
              </a:ext>
            </a:extLst>
          </p:cNvPr>
          <p:cNvSpPr txBox="1"/>
          <p:nvPr/>
        </p:nvSpPr>
        <p:spPr>
          <a:xfrm>
            <a:off x="1949570" y="759125"/>
            <a:ext cx="843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a-Latn-001" sz="4800" dirty="0">
                <a:solidFill>
                  <a:schemeClr val="bg1"/>
                </a:solidFill>
              </a:rPr>
              <a:t>REQUISITOS NÃO FUNCIONAIS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B36CD9-07B4-703A-D3E9-1A2CFB85174D}"/>
              </a:ext>
            </a:extLst>
          </p:cNvPr>
          <p:cNvSpPr txBox="1"/>
          <p:nvPr/>
        </p:nvSpPr>
        <p:spPr>
          <a:xfrm>
            <a:off x="379562" y="1727842"/>
            <a:ext cx="110676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Disponibilidade: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.DS1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sistema deverá ficar disponível conforme acordado na SLA.</a:t>
            </a:r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Usabilidade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.US1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tela de apresentação do menu deve conter apenas as opções pertinentes para cada usuário.</a:t>
            </a:r>
          </a:p>
          <a:p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Plataforma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.PL1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sistema deverá ser desenvolvido em </a:t>
            </a:r>
            <a:r>
              <a:rPr lang="pt-BR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.PL2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sistema deverá usar um banco de dados modelo relacional e o banco de dados utilizado será o </a:t>
            </a:r>
            <a:r>
              <a:rPr lang="pt-BR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MariaDB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ia-Latn-001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Integração</a:t>
            </a: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.IN1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sistema NÃO deverá possuir integração com outros sistemas da </a:t>
            </a:r>
            <a:r>
              <a:rPr lang="pt-BR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Microméros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ia-Latn-001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Visualização</a:t>
            </a:r>
          </a:p>
          <a:p>
            <a:r>
              <a:rPr lang="ia-Latn-001" sz="1400" dirty="0">
                <a:solidFill>
                  <a:schemeClr val="bg1"/>
                </a:solidFill>
                <a:latin typeface="Consolas" panose="020B0609020204030204" pitchFamily="49" charset="0"/>
              </a:rPr>
              <a:t>.VS1 </a:t>
            </a: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sistema deverá ser feito no conceito Mobile </a:t>
            </a:r>
            <a:r>
              <a:rPr lang="pt-BR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ia-Latn-001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a-Latn-001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0C2C1C3-B749-F555-4093-FABD8AA2BECC}"/>
              </a:ext>
            </a:extLst>
          </p:cNvPr>
          <p:cNvGrpSpPr/>
          <p:nvPr/>
        </p:nvGrpSpPr>
        <p:grpSpPr>
          <a:xfrm>
            <a:off x="11082660" y="194693"/>
            <a:ext cx="739305" cy="922311"/>
            <a:chOff x="63979" y="45447"/>
            <a:chExt cx="739305" cy="922311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A419727-5F52-810F-CDF0-8E727FD3B708}"/>
                </a:ext>
              </a:extLst>
            </p:cNvPr>
            <p:cNvSpPr/>
            <p:nvPr/>
          </p:nvSpPr>
          <p:spPr>
            <a:xfrm>
              <a:off x="80010" y="45447"/>
              <a:ext cx="707245" cy="609694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C03B2CD-F268-6238-74D3-3ED529B40A41}"/>
                </a:ext>
              </a:extLst>
            </p:cNvPr>
            <p:cNvSpPr txBox="1"/>
            <p:nvPr/>
          </p:nvSpPr>
          <p:spPr>
            <a:xfrm>
              <a:off x="80010" y="16562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E0D524E-2A3E-0B21-3C1C-12B829471518}"/>
                </a:ext>
              </a:extLst>
            </p:cNvPr>
            <p:cNvSpPr txBox="1"/>
            <p:nvPr/>
          </p:nvSpPr>
          <p:spPr>
            <a:xfrm>
              <a:off x="63979" y="6907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292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1433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Loureiro</dc:creator>
  <cp:lastModifiedBy>Bernardo Loureiro</cp:lastModifiedBy>
  <cp:revision>14</cp:revision>
  <dcterms:created xsi:type="dcterms:W3CDTF">2023-04-10T18:54:12Z</dcterms:created>
  <dcterms:modified xsi:type="dcterms:W3CDTF">2023-04-13T10:36:23Z</dcterms:modified>
</cp:coreProperties>
</file>