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4" r:id="rId6"/>
    <p:sldId id="258" r:id="rId7"/>
    <p:sldId id="259" r:id="rId8"/>
    <p:sldId id="260" r:id="rId9"/>
    <p:sldId id="261" r:id="rId10"/>
    <p:sldId id="267" r:id="rId11"/>
    <p:sldId id="269" r:id="rId12"/>
    <p:sldId id="266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D70"/>
    <a:srgbClr val="ABB8C3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5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23F8A-F6FC-4A97-A300-07FAAAF0F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60EB2F-5814-486D-8B4C-63C48FD4A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DB6A2B-10DB-4302-B7CB-0682B18D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D610B2-E8D7-4E14-8982-F5767B2B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FBC782-8C7C-4602-82CC-E01DE4F6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79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01433-5FAE-424C-A3F3-34A9BD99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489368-AE2F-4B67-844E-F8C29BD07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156044-D07E-49E4-82C0-015A5762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8AFC9C-E5F1-416B-A039-9182E64C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5D3674-35C6-4111-991A-9C0F0FE9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03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E846B4-6BEB-4771-B4C8-EECA1601D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540D35-921A-4B52-8B7F-76FC8CAF6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957D3F-ED7B-4D92-B8ED-2A086629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930143-9F15-46BD-9A5A-842C925C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53E2A2-94CE-4F17-8FBE-27C1D582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39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10B5E-66EF-4A25-BF9D-0F477A3B6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8B5B41-5FBB-43CF-9C93-CDAA94810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E22B1D-7A76-4B14-832D-3F7C0BC1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D0DBA4-B6F8-4A2B-BDAF-91D08873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318492-1935-421B-A6D6-DD68B6AD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27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EACD5-5CEE-4D4D-96CE-42D635CE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99DC70-E058-42A5-81AB-06B7A084D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AE5445-4F45-43AB-8ED2-FD05E621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00858B-551F-4407-940F-A8491EA5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F27C38-55B0-4FBE-B041-4A7103C2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65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B256E-E21A-49C7-AFCB-3A877B6D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5A77E1-AA62-4DCE-BD04-9ADC714A5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8385D0-6BA8-4C1C-B28D-3641E7284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E3200B-97F3-4FF3-B752-F11B76B9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A79652-3409-45D0-B5CF-328CED9B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FD6091-149E-4517-8FBC-AC7F46A2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92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5A2A3-6186-4BA8-AD04-3C7F7B80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53BC82-A69E-4C2E-A468-39543E146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F40EC5-203E-4544-A91B-3A51735F7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71EF51-7788-4194-BDC1-6E058415D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0F64FD-B68F-4A50-83C3-A5C3977C1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D44988-1B4D-4ECB-B55C-B25227822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597CE2-B02B-4542-B607-7FEF9079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893EAB-580F-4C3B-A2E6-06A09952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75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65A89-7CCE-47F0-8FCD-6CEBC904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5F2B3D-2C66-420C-8DAA-A68EEFAB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B4217E-72C0-40C2-95E6-71C34E22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DF07CF-40D5-4BCC-89D2-8F0E82A6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82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F4E51D-C501-4595-928B-62D4512A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5F68D1-FCFB-4A0B-AABF-10EDA025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ED08A8-2075-42B3-8211-F41AC793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54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18D68-D8FF-4CA5-B9F7-0417185D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678D79-2074-4D7B-935E-1532354BD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5AD172-4863-4DCB-A42F-51C4723B0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DF75E5-4C78-4443-8680-4D25164F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875532-AA3F-4689-B791-3C0E0BCB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182AF4-E254-4A1F-B6BC-48A6E9CF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70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D6CD2-CAC1-4AED-B46D-875EEBDD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73B9C8-5266-4530-ACDA-375511ADA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14201C-252A-433B-9244-A300695A4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B9D6ED-0057-4666-8862-D6FD258E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3D3807-8104-4651-8654-84866F6F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4C458E-AE2A-46C8-9470-A6119B59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52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484FC7-C11A-4645-BCD1-42CEB676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9B7754-FCCE-4211-B225-567D32929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0B9952-5558-4868-B2A9-D4AEAF558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D830-28B1-49E6-B185-38C9E379933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21E0F5-42E1-406B-BE31-590672CC7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DBCE0A-ED18-4A40-8609-0E784EEB7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36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14EE4111-F2FC-BAE7-BFA8-BD5BF683E9AA}"/>
              </a:ext>
            </a:extLst>
          </p:cNvPr>
          <p:cNvSpPr/>
          <p:nvPr/>
        </p:nvSpPr>
        <p:spPr>
          <a:xfrm>
            <a:off x="0" y="1935126"/>
            <a:ext cx="12192000" cy="2812311"/>
          </a:xfrm>
          <a:prstGeom prst="rect">
            <a:avLst/>
          </a:prstGeom>
          <a:solidFill>
            <a:srgbClr val="264D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C15383F-94DC-3785-D28C-283C486CD035}"/>
              </a:ext>
            </a:extLst>
          </p:cNvPr>
          <p:cNvGrpSpPr/>
          <p:nvPr/>
        </p:nvGrpSpPr>
        <p:grpSpPr>
          <a:xfrm>
            <a:off x="4941713" y="2309533"/>
            <a:ext cx="2308574" cy="2238933"/>
            <a:chOff x="4464568" y="1874831"/>
            <a:chExt cx="707245" cy="685910"/>
          </a:xfrm>
        </p:grpSpPr>
        <p:sp>
          <p:nvSpPr>
            <p:cNvPr id="9" name="Hexágono 8">
              <a:extLst>
                <a:ext uri="{FF2B5EF4-FFF2-40B4-BE49-F238E27FC236}">
                  <a16:creationId xmlns:a16="http://schemas.microsoft.com/office/drawing/2014/main" id="{B0D62F23-9098-921C-3ED0-9007F2852460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88505FD-8EB7-17D9-32AB-611A0FD29113}"/>
                </a:ext>
              </a:extLst>
            </p:cNvPr>
            <p:cNvSpPr txBox="1"/>
            <p:nvPr/>
          </p:nvSpPr>
          <p:spPr>
            <a:xfrm>
              <a:off x="4522997" y="1995007"/>
              <a:ext cx="590388" cy="311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712D7FBF-08BF-D562-934B-2875B1BE974A}"/>
                </a:ext>
              </a:extLst>
            </p:cNvPr>
            <p:cNvSpPr txBox="1"/>
            <p:nvPr/>
          </p:nvSpPr>
          <p:spPr>
            <a:xfrm>
              <a:off x="4577945" y="2400450"/>
              <a:ext cx="483055" cy="160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6ADA1F1-BD79-6551-FBF9-ADC21318C36A}"/>
              </a:ext>
            </a:extLst>
          </p:cNvPr>
          <p:cNvSpPr txBox="1"/>
          <p:nvPr/>
        </p:nvSpPr>
        <p:spPr>
          <a:xfrm>
            <a:off x="0" y="5473005"/>
            <a:ext cx="17473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264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Bernardo Loureiro</a:t>
            </a:r>
          </a:p>
          <a:p>
            <a:r>
              <a:rPr lang="pt-BR" sz="1400" dirty="0">
                <a:solidFill>
                  <a:srgbClr val="264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Lucca Lanzellotti</a:t>
            </a:r>
          </a:p>
          <a:p>
            <a:r>
              <a:rPr lang="pt-BR" sz="1400" dirty="0">
                <a:solidFill>
                  <a:srgbClr val="264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João Pedro Alencar</a:t>
            </a:r>
          </a:p>
          <a:p>
            <a:r>
              <a:rPr lang="pt-BR" sz="1400" dirty="0" err="1">
                <a:solidFill>
                  <a:srgbClr val="264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Luahn</a:t>
            </a:r>
            <a:r>
              <a:rPr lang="pt-BR" sz="1400" dirty="0">
                <a:solidFill>
                  <a:srgbClr val="264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rgbClr val="264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Kayê</a:t>
            </a:r>
            <a:endParaRPr lang="pt-BR" sz="1400" dirty="0">
              <a:solidFill>
                <a:srgbClr val="264D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solidFill>
                  <a:srgbClr val="264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Vitor Farani</a:t>
            </a:r>
          </a:p>
        </p:txBody>
      </p:sp>
    </p:spTree>
    <p:extLst>
      <p:ext uri="{BB962C8B-B14F-4D97-AF65-F5344CB8AC3E}">
        <p14:creationId xmlns:p14="http://schemas.microsoft.com/office/powerpoint/2010/main" val="1411335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F67A89C-9C39-4EEA-4208-D1F7B5277F53}"/>
              </a:ext>
            </a:extLst>
          </p:cNvPr>
          <p:cNvSpPr txBox="1"/>
          <p:nvPr/>
        </p:nvSpPr>
        <p:spPr>
          <a:xfrm>
            <a:off x="4435129" y="143597"/>
            <a:ext cx="3321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Retrospectiva</a:t>
            </a:r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18EA4F61-22FF-4121-A714-4F44C1DF73CD}"/>
              </a:ext>
            </a:extLst>
          </p:cNvPr>
          <p:cNvGrpSpPr/>
          <p:nvPr/>
        </p:nvGrpSpPr>
        <p:grpSpPr>
          <a:xfrm>
            <a:off x="571948" y="2267951"/>
            <a:ext cx="11048104" cy="2322098"/>
            <a:chOff x="571948" y="3742462"/>
            <a:chExt cx="11048104" cy="2322098"/>
          </a:xfrm>
        </p:grpSpPr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D133FD5B-9902-4621-A5C9-19B8C344630C}"/>
                </a:ext>
              </a:extLst>
            </p:cNvPr>
            <p:cNvGrpSpPr/>
            <p:nvPr/>
          </p:nvGrpSpPr>
          <p:grpSpPr>
            <a:xfrm>
              <a:off x="5735392" y="5048897"/>
              <a:ext cx="1221886" cy="1015663"/>
              <a:chOff x="6619268" y="2263638"/>
              <a:chExt cx="1048246" cy="1015663"/>
            </a:xfrm>
          </p:grpSpPr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7E68605-4DE6-4398-935B-A9464AE00939}"/>
                  </a:ext>
                </a:extLst>
              </p:cNvPr>
              <p:cNvSpPr txBox="1"/>
              <p:nvPr/>
            </p:nvSpPr>
            <p:spPr>
              <a:xfrm>
                <a:off x="6619268" y="2263638"/>
                <a:ext cx="104824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Elaboração do plano de ação de acordo com feedbacks</a:t>
                </a:r>
              </a:p>
            </p:txBody>
          </p:sp>
          <p:sp>
            <p:nvSpPr>
              <p:cNvPr id="30" name="Retângulo: Cantos Arredondados 29">
                <a:extLst>
                  <a:ext uri="{FF2B5EF4-FFF2-40B4-BE49-F238E27FC236}">
                    <a16:creationId xmlns:a16="http://schemas.microsoft.com/office/drawing/2014/main" id="{4B182EA4-D571-4844-9EF2-58F866C72855}"/>
                  </a:ext>
                </a:extLst>
              </p:cNvPr>
              <p:cNvSpPr/>
              <p:nvPr/>
            </p:nvSpPr>
            <p:spPr>
              <a:xfrm>
                <a:off x="6619268" y="2303795"/>
                <a:ext cx="1048246" cy="750683"/>
              </a:xfrm>
              <a:prstGeom prst="roundRect">
                <a:avLst/>
              </a:prstGeom>
              <a:noFill/>
              <a:ln>
                <a:solidFill>
                  <a:srgbClr val="264D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8518A0DF-B31B-43C4-940D-00A94727826E}"/>
                </a:ext>
              </a:extLst>
            </p:cNvPr>
            <p:cNvGrpSpPr/>
            <p:nvPr/>
          </p:nvGrpSpPr>
          <p:grpSpPr>
            <a:xfrm>
              <a:off x="571948" y="3859170"/>
              <a:ext cx="993363" cy="461665"/>
              <a:chOff x="571948" y="3863206"/>
              <a:chExt cx="993363" cy="461665"/>
            </a:xfrm>
          </p:grpSpPr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A96224E-9629-43BB-B0D7-4982A45F2EA8}"/>
                  </a:ext>
                </a:extLst>
              </p:cNvPr>
              <p:cNvSpPr txBox="1"/>
              <p:nvPr/>
            </p:nvSpPr>
            <p:spPr>
              <a:xfrm>
                <a:off x="597808" y="3863206"/>
                <a:ext cx="94164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Reunião com Cliente</a:t>
                </a:r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EA4AE12A-C280-4970-894C-9E134386FC28}"/>
                  </a:ext>
                </a:extLst>
              </p:cNvPr>
              <p:cNvSpPr/>
              <p:nvPr/>
            </p:nvSpPr>
            <p:spPr>
              <a:xfrm>
                <a:off x="571948" y="3891202"/>
                <a:ext cx="993363" cy="401778"/>
              </a:xfrm>
              <a:prstGeom prst="roundRect">
                <a:avLst/>
              </a:prstGeom>
              <a:noFill/>
              <a:ln>
                <a:solidFill>
                  <a:srgbClr val="264D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3C9F1F07-4979-448D-B4E0-98B5D43AFCAB}"/>
                </a:ext>
              </a:extLst>
            </p:cNvPr>
            <p:cNvGrpSpPr/>
            <p:nvPr/>
          </p:nvGrpSpPr>
          <p:grpSpPr>
            <a:xfrm>
              <a:off x="9360185" y="3859170"/>
              <a:ext cx="1221887" cy="461665"/>
              <a:chOff x="10140858" y="2544971"/>
              <a:chExt cx="1221887" cy="461665"/>
            </a:xfrm>
          </p:grpSpPr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E19A3A1-5EF3-47D1-AD99-D45C652C1C18}"/>
                  </a:ext>
                </a:extLst>
              </p:cNvPr>
              <p:cNvSpPr txBox="1"/>
              <p:nvPr/>
            </p:nvSpPr>
            <p:spPr>
              <a:xfrm>
                <a:off x="10140858" y="2544971"/>
                <a:ext cx="12218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Entrega do projeto</a:t>
                </a:r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93C1EAEF-571C-4B83-8616-8AD957F63E9B}"/>
                  </a:ext>
                </a:extLst>
              </p:cNvPr>
              <p:cNvSpPr/>
              <p:nvPr/>
            </p:nvSpPr>
            <p:spPr>
              <a:xfrm>
                <a:off x="10378830" y="2544971"/>
                <a:ext cx="745943" cy="461665"/>
              </a:xfrm>
              <a:prstGeom prst="roundRect">
                <a:avLst/>
              </a:prstGeom>
              <a:noFill/>
              <a:ln>
                <a:solidFill>
                  <a:srgbClr val="264D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27D1E865-D35B-4D7B-A21A-FD8650018965}"/>
                </a:ext>
              </a:extLst>
            </p:cNvPr>
            <p:cNvGrpSpPr/>
            <p:nvPr/>
          </p:nvGrpSpPr>
          <p:grpSpPr>
            <a:xfrm>
              <a:off x="1559772" y="5062447"/>
              <a:ext cx="1379633" cy="830997"/>
              <a:chOff x="1703858" y="3794791"/>
              <a:chExt cx="1379633" cy="830997"/>
            </a:xfrm>
          </p:grpSpPr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061D24B-9DF8-493F-803D-4A29B5DE9B2B}"/>
                  </a:ext>
                </a:extLst>
              </p:cNvPr>
              <p:cNvSpPr txBox="1"/>
              <p:nvPr/>
            </p:nvSpPr>
            <p:spPr>
              <a:xfrm>
                <a:off x="1825294" y="3794791"/>
                <a:ext cx="11367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Elaboração dos requisitos funcionais e não-funcionais</a:t>
                </a:r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C77E5662-F152-4D70-8952-FAF8552CCA84}"/>
                  </a:ext>
                </a:extLst>
              </p:cNvPr>
              <p:cNvSpPr/>
              <p:nvPr/>
            </p:nvSpPr>
            <p:spPr>
              <a:xfrm>
                <a:off x="1703858" y="3834948"/>
                <a:ext cx="1379633" cy="750683"/>
              </a:xfrm>
              <a:prstGeom prst="roundRect">
                <a:avLst/>
              </a:prstGeom>
              <a:noFill/>
              <a:ln>
                <a:solidFill>
                  <a:srgbClr val="264D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B6AAD9A0-D42F-4BE6-8D29-99446A888B0A}"/>
                </a:ext>
              </a:extLst>
            </p:cNvPr>
            <p:cNvGrpSpPr/>
            <p:nvPr/>
          </p:nvGrpSpPr>
          <p:grpSpPr>
            <a:xfrm>
              <a:off x="2935440" y="3859170"/>
              <a:ext cx="898298" cy="461665"/>
              <a:chOff x="3278024" y="2502271"/>
              <a:chExt cx="898298" cy="461665"/>
            </a:xfrm>
          </p:grpSpPr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3598091-F0ED-46BC-8786-8A71CF612E45}"/>
                  </a:ext>
                </a:extLst>
              </p:cNvPr>
              <p:cNvSpPr txBox="1"/>
              <p:nvPr/>
            </p:nvSpPr>
            <p:spPr>
              <a:xfrm>
                <a:off x="3278024" y="2502271"/>
                <a:ext cx="8982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Elaboração do 5W2H</a:t>
                </a:r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86C27C0C-46EB-4781-8BC7-D88E5FAA877C}"/>
                  </a:ext>
                </a:extLst>
              </p:cNvPr>
              <p:cNvSpPr/>
              <p:nvPr/>
            </p:nvSpPr>
            <p:spPr>
              <a:xfrm>
                <a:off x="3278024" y="2502271"/>
                <a:ext cx="898298" cy="461665"/>
              </a:xfrm>
              <a:prstGeom prst="roundRect">
                <a:avLst/>
              </a:prstGeom>
              <a:noFill/>
              <a:ln>
                <a:solidFill>
                  <a:srgbClr val="264D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E691AC96-8138-437C-BB90-742D166FB341}"/>
                </a:ext>
              </a:extLst>
            </p:cNvPr>
            <p:cNvGrpSpPr/>
            <p:nvPr/>
          </p:nvGrpSpPr>
          <p:grpSpPr>
            <a:xfrm>
              <a:off x="3833030" y="5102604"/>
              <a:ext cx="898299" cy="750683"/>
              <a:chOff x="4253067" y="1792851"/>
              <a:chExt cx="898299" cy="750683"/>
            </a:xfrm>
          </p:grpSpPr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53BCB6E-5C3F-4123-8025-D6E1D852D0F3}"/>
                  </a:ext>
                </a:extLst>
              </p:cNvPr>
              <p:cNvSpPr txBox="1"/>
              <p:nvPr/>
            </p:nvSpPr>
            <p:spPr>
              <a:xfrm>
                <a:off x="4253067" y="1845027"/>
                <a:ext cx="8982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Elaboração dos casos de uso </a:t>
                </a:r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id="{8CC10057-4A8E-4572-BD33-5E2527770B67}"/>
                  </a:ext>
                </a:extLst>
              </p:cNvPr>
              <p:cNvSpPr/>
              <p:nvPr/>
            </p:nvSpPr>
            <p:spPr>
              <a:xfrm>
                <a:off x="4253067" y="1792851"/>
                <a:ext cx="898299" cy="750683"/>
              </a:xfrm>
              <a:prstGeom prst="roundRect">
                <a:avLst/>
              </a:prstGeom>
              <a:noFill/>
              <a:ln>
                <a:solidFill>
                  <a:srgbClr val="264D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52E3F080-5C8B-406E-9CF1-EA2BEEECC154}"/>
                </a:ext>
              </a:extLst>
            </p:cNvPr>
            <p:cNvGrpSpPr/>
            <p:nvPr/>
          </p:nvGrpSpPr>
          <p:grpSpPr>
            <a:xfrm>
              <a:off x="4731329" y="3742462"/>
              <a:ext cx="1048245" cy="695080"/>
              <a:chOff x="5405329" y="2003398"/>
              <a:chExt cx="1048245" cy="695080"/>
            </a:xfrm>
          </p:grpSpPr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734F618-DAC4-4AE1-A810-01BA12402E2A}"/>
                  </a:ext>
                </a:extLst>
              </p:cNvPr>
              <p:cNvSpPr txBox="1"/>
              <p:nvPr/>
            </p:nvSpPr>
            <p:spPr>
              <a:xfrm>
                <a:off x="5405329" y="2027773"/>
                <a:ext cx="10482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Elaboração do primeiro protótipo</a:t>
                </a:r>
              </a:p>
            </p:txBody>
          </p:sp>
          <p:sp>
            <p:nvSpPr>
              <p:cNvPr id="28" name="Retângulo: Cantos Arredondados 27">
                <a:extLst>
                  <a:ext uri="{FF2B5EF4-FFF2-40B4-BE49-F238E27FC236}">
                    <a16:creationId xmlns:a16="http://schemas.microsoft.com/office/drawing/2014/main" id="{092BAB03-6697-4BEA-8D72-CA0451CA1620}"/>
                  </a:ext>
                </a:extLst>
              </p:cNvPr>
              <p:cNvSpPr/>
              <p:nvPr/>
            </p:nvSpPr>
            <p:spPr>
              <a:xfrm>
                <a:off x="5447852" y="2003398"/>
                <a:ext cx="963198" cy="695080"/>
              </a:xfrm>
              <a:prstGeom prst="roundRect">
                <a:avLst/>
              </a:prstGeom>
              <a:noFill/>
              <a:ln>
                <a:solidFill>
                  <a:srgbClr val="264D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CA52A27D-25E2-43F0-9386-7252620B6208}"/>
                </a:ext>
              </a:extLst>
            </p:cNvPr>
            <p:cNvGrpSpPr/>
            <p:nvPr/>
          </p:nvGrpSpPr>
          <p:grpSpPr>
            <a:xfrm>
              <a:off x="6958936" y="3762146"/>
              <a:ext cx="1221887" cy="655712"/>
              <a:chOff x="7746386" y="2351959"/>
              <a:chExt cx="1221887" cy="655712"/>
            </a:xfrm>
          </p:grpSpPr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4E9D705-5977-4A20-9CFE-FB7E3EC4CE2C}"/>
                  </a:ext>
                </a:extLst>
              </p:cNvPr>
              <p:cNvSpPr txBox="1"/>
              <p:nvPr/>
            </p:nvSpPr>
            <p:spPr>
              <a:xfrm>
                <a:off x="7746386" y="2356650"/>
                <a:ext cx="12218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Implementação do </a:t>
                </a:r>
                <a:r>
                  <a:rPr lang="pt-BR" sz="1200" dirty="0" err="1"/>
                  <a:t>React</a:t>
                </a:r>
                <a:r>
                  <a:rPr lang="pt-BR" sz="1200" dirty="0"/>
                  <a:t> no projeto</a:t>
                </a:r>
              </a:p>
            </p:txBody>
          </p:sp>
          <p:sp>
            <p:nvSpPr>
              <p:cNvPr id="32" name="Retângulo: Cantos Arredondados 31">
                <a:extLst>
                  <a:ext uri="{FF2B5EF4-FFF2-40B4-BE49-F238E27FC236}">
                    <a16:creationId xmlns:a16="http://schemas.microsoft.com/office/drawing/2014/main" id="{785005E6-664D-43D8-928E-27FD280691A0}"/>
                  </a:ext>
                </a:extLst>
              </p:cNvPr>
              <p:cNvSpPr/>
              <p:nvPr/>
            </p:nvSpPr>
            <p:spPr>
              <a:xfrm>
                <a:off x="7746386" y="2351959"/>
                <a:ext cx="1221887" cy="655712"/>
              </a:xfrm>
              <a:prstGeom prst="roundRect">
                <a:avLst/>
              </a:prstGeom>
              <a:noFill/>
              <a:ln>
                <a:solidFill>
                  <a:srgbClr val="264D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01109FA7-68D5-4465-A90B-D10CC6E0A657}"/>
                </a:ext>
              </a:extLst>
            </p:cNvPr>
            <p:cNvGrpSpPr/>
            <p:nvPr/>
          </p:nvGrpSpPr>
          <p:grpSpPr>
            <a:xfrm>
              <a:off x="8180823" y="5062447"/>
              <a:ext cx="1379633" cy="830997"/>
              <a:chOff x="8693973" y="1524362"/>
              <a:chExt cx="1379633" cy="830997"/>
            </a:xfrm>
          </p:grpSpPr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CA1894C-9633-48F8-A2C7-584D4A295AB1}"/>
                  </a:ext>
                </a:extLst>
              </p:cNvPr>
              <p:cNvSpPr txBox="1"/>
              <p:nvPr/>
            </p:nvSpPr>
            <p:spPr>
              <a:xfrm>
                <a:off x="8772846" y="1524362"/>
                <a:ext cx="12218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Implementação dos requisitos funcionais e não funcionais</a:t>
                </a:r>
              </a:p>
            </p:txBody>
          </p:sp>
          <p:sp>
            <p:nvSpPr>
              <p:cNvPr id="34" name="Retângulo: Cantos Arredondados 33">
                <a:extLst>
                  <a:ext uri="{FF2B5EF4-FFF2-40B4-BE49-F238E27FC236}">
                    <a16:creationId xmlns:a16="http://schemas.microsoft.com/office/drawing/2014/main" id="{DFAFB9AE-35EA-48A8-8AD0-43DB95C3127D}"/>
                  </a:ext>
                </a:extLst>
              </p:cNvPr>
              <p:cNvSpPr/>
              <p:nvPr/>
            </p:nvSpPr>
            <p:spPr>
              <a:xfrm>
                <a:off x="8693973" y="1564519"/>
                <a:ext cx="1379633" cy="750683"/>
              </a:xfrm>
              <a:prstGeom prst="roundRect">
                <a:avLst/>
              </a:prstGeom>
              <a:noFill/>
              <a:ln>
                <a:solidFill>
                  <a:srgbClr val="264D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9FE628AE-F986-4AC9-A787-46307E2F27F9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068630" y="4288944"/>
              <a:ext cx="0" cy="4863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B8B7972B-B477-4E5E-8226-695DEBF36E33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3384589" y="4320835"/>
              <a:ext cx="0" cy="454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FAD220C2-85F9-4FD2-B1BE-159F27C02101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5255451" y="4437542"/>
              <a:ext cx="0" cy="3377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D5DA5DCE-FE53-4EF2-9FB4-3837517B854C}"/>
                </a:ext>
              </a:extLst>
            </p:cNvPr>
            <p:cNvCxnSpPr/>
            <p:nvPr/>
          </p:nvCxnSpPr>
          <p:spPr>
            <a:xfrm>
              <a:off x="1068629" y="4320835"/>
              <a:ext cx="0" cy="454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1DDBBD3C-E3F6-4BAC-81BA-BAC9EDC9D526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7569880" y="4417858"/>
              <a:ext cx="0" cy="3574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24591286-16C4-4E89-95D8-ECA9FD4840FE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9971129" y="4320835"/>
              <a:ext cx="0" cy="4416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D5559139-2D52-46D0-B6E1-EFAE35EFE38E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2249588" y="4779719"/>
              <a:ext cx="1" cy="3228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2F5B41FA-9101-44E4-AC08-944F9ABA36EA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4282180" y="4775335"/>
              <a:ext cx="0" cy="3272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12DB0DAE-C388-452F-BE4F-AA70FA2099C5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6346335" y="4819435"/>
              <a:ext cx="0" cy="2696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925BE18D-80A7-4CB3-BFD9-EDF4C78AE5A7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8870640" y="4775335"/>
              <a:ext cx="0" cy="3272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Seta: para a Direita 3">
              <a:extLst>
                <a:ext uri="{FF2B5EF4-FFF2-40B4-BE49-F238E27FC236}">
                  <a16:creationId xmlns:a16="http://schemas.microsoft.com/office/drawing/2014/main" id="{B8AE11F5-6AED-4C76-BB79-7BB91BC08674}"/>
                </a:ext>
              </a:extLst>
            </p:cNvPr>
            <p:cNvSpPr/>
            <p:nvPr/>
          </p:nvSpPr>
          <p:spPr>
            <a:xfrm>
              <a:off x="571948" y="4625788"/>
              <a:ext cx="11048104" cy="299095"/>
            </a:xfrm>
            <a:prstGeom prst="rightArrow">
              <a:avLst>
                <a:gd name="adj1" fmla="val 50000"/>
                <a:gd name="adj2" fmla="val 92551"/>
              </a:avLst>
            </a:prstGeom>
            <a:solidFill>
              <a:srgbClr val="264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0378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F67A89C-9C39-4EEA-4208-D1F7B5277F53}"/>
              </a:ext>
            </a:extLst>
          </p:cNvPr>
          <p:cNvSpPr txBox="1"/>
          <p:nvPr/>
        </p:nvSpPr>
        <p:spPr>
          <a:xfrm>
            <a:off x="3350700" y="2767281"/>
            <a:ext cx="54906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Controle de chamados</a:t>
            </a:r>
          </a:p>
          <a:p>
            <a:pPr algn="ctr"/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Microméros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810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F67A89C-9C39-4EEA-4208-D1F7B5277F53}"/>
              </a:ext>
            </a:extLst>
          </p:cNvPr>
          <p:cNvSpPr txBox="1"/>
          <p:nvPr/>
        </p:nvSpPr>
        <p:spPr>
          <a:xfrm>
            <a:off x="5162892" y="143597"/>
            <a:ext cx="1866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F30AD78-0BCB-4107-8D40-76CBB68E46D5}"/>
              </a:ext>
            </a:extLst>
          </p:cNvPr>
          <p:cNvSpPr txBox="1"/>
          <p:nvPr/>
        </p:nvSpPr>
        <p:spPr>
          <a:xfrm>
            <a:off x="2107019" y="1500468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u="sng" dirty="0">
                <a:latin typeface="Arial" panose="020B0604020202020204" pitchFamily="34" charset="0"/>
                <a:cs typeface="Arial" panose="020B0604020202020204" pitchFamily="34" charset="0"/>
              </a:rPr>
              <a:t>O que foi bom?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253A45-6820-49FA-991E-293D98C6C513}"/>
              </a:ext>
            </a:extLst>
          </p:cNvPr>
          <p:cNvSpPr txBox="1"/>
          <p:nvPr/>
        </p:nvSpPr>
        <p:spPr>
          <a:xfrm>
            <a:off x="154155" y="2549562"/>
            <a:ext cx="57876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Ver o projeto sair do teórico e acontecer na prática;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Utilizar as ferramentas disponíveis na internet para resolver os problemas;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Planejar as atividades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 e a conquista desses pequenos objetivos;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Contato com uma situação real de mercado (entender e atender o cliente);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Uso do GitHub para o controle da evolução do projeto.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9C1E199-A95C-461B-9012-0D40A581F31B}"/>
              </a:ext>
            </a:extLst>
          </p:cNvPr>
          <p:cNvSpPr txBox="1"/>
          <p:nvPr/>
        </p:nvSpPr>
        <p:spPr>
          <a:xfrm>
            <a:off x="8629408" y="1500468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u="sng" dirty="0">
                <a:latin typeface="Arial" panose="020B0604020202020204" pitchFamily="34" charset="0"/>
                <a:cs typeface="Arial" panose="020B0604020202020204" pitchFamily="34" charset="0"/>
              </a:rPr>
              <a:t>Desafios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BC0EC24-AE8E-4BA0-AA77-E4DD69498064}"/>
              </a:ext>
            </a:extLst>
          </p:cNvPr>
          <p:cNvSpPr txBox="1"/>
          <p:nvPr/>
        </p:nvSpPr>
        <p:spPr>
          <a:xfrm>
            <a:off x="6250155" y="2549562"/>
            <a:ext cx="5941845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Transformar o protótipo em uma página funcional;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Implementar responsividade nas páginas;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Aprender e aplicar novas linguagens de programação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Comunicação do grupo;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Uso dos comandos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para garantir o controle;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Complexidade da criação do App em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D03AA532-9E59-42FB-955B-24E888E89259}"/>
              </a:ext>
            </a:extLst>
          </p:cNvPr>
          <p:cNvCxnSpPr>
            <a:stCxn id="2" idx="2"/>
          </p:cNvCxnSpPr>
          <p:nvPr/>
        </p:nvCxnSpPr>
        <p:spPr>
          <a:xfrm flipH="1">
            <a:off x="6096000" y="851483"/>
            <a:ext cx="1" cy="5785985"/>
          </a:xfrm>
          <a:prstGeom prst="line">
            <a:avLst/>
          </a:prstGeom>
          <a:ln>
            <a:solidFill>
              <a:srgbClr val="264D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13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70AE52-BFAF-25B4-9254-62D68972DD1F}"/>
              </a:ext>
            </a:extLst>
          </p:cNvPr>
          <p:cNvSpPr txBox="1"/>
          <p:nvPr/>
        </p:nvSpPr>
        <p:spPr>
          <a:xfrm>
            <a:off x="951008" y="2967335"/>
            <a:ext cx="10381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  <a:endParaRPr lang="pt-BR" sz="4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25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F67A89C-9C39-4EEA-4208-D1F7B5277F53}"/>
              </a:ext>
            </a:extLst>
          </p:cNvPr>
          <p:cNvSpPr txBox="1"/>
          <p:nvPr/>
        </p:nvSpPr>
        <p:spPr>
          <a:xfrm>
            <a:off x="4790995" y="143597"/>
            <a:ext cx="2610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70AE52-BFAF-25B4-9254-62D68972DD1F}"/>
              </a:ext>
            </a:extLst>
          </p:cNvPr>
          <p:cNvSpPr txBox="1"/>
          <p:nvPr/>
        </p:nvSpPr>
        <p:spPr>
          <a:xfrm>
            <a:off x="507777" y="2213282"/>
            <a:ext cx="1116811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Missão</a:t>
            </a:r>
          </a:p>
          <a:p>
            <a:pPr algn="ctr"/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software tem como missão principal atender a chamados</a:t>
            </a:r>
            <a:r>
              <a:rPr lang="ia-Latn-001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 público interno</a:t>
            </a:r>
            <a:r>
              <a:rPr lang="ia-Latn-001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Para chegar aos nossos objetivos, fizemos os requisitos funcionais, através de entrevista com a responsável pelo projeto na Microméros e traçamos o 5W2H.</a:t>
            </a:r>
          </a:p>
          <a:p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06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F67A89C-9C39-4EEA-4208-D1F7B5277F53}"/>
              </a:ext>
            </a:extLst>
          </p:cNvPr>
          <p:cNvSpPr txBox="1"/>
          <p:nvPr/>
        </p:nvSpPr>
        <p:spPr>
          <a:xfrm>
            <a:off x="5291132" y="216248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5	W2H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626BDB-DAFA-9062-1A76-2402C5DB7A1E}"/>
              </a:ext>
            </a:extLst>
          </p:cNvPr>
          <p:cNvSpPr txBox="1"/>
          <p:nvPr/>
        </p:nvSpPr>
        <p:spPr>
          <a:xfrm>
            <a:off x="646000" y="1607273"/>
            <a:ext cx="748790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 o quê:</a:t>
            </a:r>
            <a:r>
              <a:rPr lang="pt-BR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Fazer um sistema de gestão de chamados que inclua um dashboard para gerir chamados para a empresa </a:t>
            </a:r>
            <a:r>
              <a:rPr lang="pt-BR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Microméros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Who / quem: 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usuários do sistema que terão acesso em seus departamentos (setores: comercial, operacional e tecnologia).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/ quando: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Primeiro semestre de 2023.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/ onde: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Deve rodar em um servidor web em computadores e dispositivos móveis.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 porquê: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Busca melhoria em relação ao ERP atual da empresa. Necessitando controlar chamados gerenciando atendimentos, buscando melhorar o atendimento ao cliente.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b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 como: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Através de um controle de fluxos de chamados que podem ser abertos pelos usuários ou pelo publico interno. Esses chamados possuem status, que podem ser criados ou alterados a qualquer momento.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Much / quanto: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Economia de tempo para empresa, no que tange a administração de tempo de chamada, tempo de desenvolvimento. Facilitando o desenvolvimento de projetos.</a:t>
            </a:r>
          </a:p>
        </p:txBody>
      </p:sp>
    </p:spTree>
    <p:extLst>
      <p:ext uri="{BB962C8B-B14F-4D97-AF65-F5344CB8AC3E}">
        <p14:creationId xmlns:p14="http://schemas.microsoft.com/office/powerpoint/2010/main" val="32099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F67A89C-9C39-4EEA-4208-D1F7B5277F53}"/>
              </a:ext>
            </a:extLst>
          </p:cNvPr>
          <p:cNvSpPr txBox="1"/>
          <p:nvPr/>
        </p:nvSpPr>
        <p:spPr>
          <a:xfrm>
            <a:off x="3494968" y="143597"/>
            <a:ext cx="5202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626BDB-DAFA-9062-1A76-2402C5DB7A1E}"/>
              </a:ext>
            </a:extLst>
          </p:cNvPr>
          <p:cNvSpPr txBox="1"/>
          <p:nvPr/>
        </p:nvSpPr>
        <p:spPr>
          <a:xfrm>
            <a:off x="507777" y="1261012"/>
            <a:ext cx="496799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RF1: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sistema deve ter controle de acesso de usuários, como login e senha e níveis de acesso para cada usuário. Após login no sistema o usuário deve ser direcionado para uma página de menu</a:t>
            </a: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 qual será diferente de acordo com o nível de usuário.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RF2: 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sistema deve possuir níveis de usuários: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Usuário geral: pode abrir chamados.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Usuário administrador do sistema. O administrador terá como principal função(adicionar ou excluir</a:t>
            </a: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usuários e definir o nível de cada usuário.</a:t>
            </a:r>
            <a:endParaRPr lang="pt-BR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Usuário a nível de tomada de decisão(Gerencia e Diretoria)</a:t>
            </a: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     	 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RF3: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sistema deve guardar informação em Log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RF4: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sistema deve definir o nível de criticidade do chamado(</a:t>
            </a:r>
            <a:r>
              <a:rPr lang="pt-BR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Critico,Alto,Médio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Baixo).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chamado pode ter como status aberto, expirado, finalizado.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chamados em aberto são aqueles chamados que ainda não foram solucionados ou a solução está em andamento.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chamado expirado é aquele chamado que não foi solucionado, e o tempo de solução definido pela SLA foi esgotado.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chamados expirados devemos colocar uma exclamação em vermelho para chamar a atenção do usuário.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chamado finalizado, é aquele chamado que foi concluído.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Esses chamados devem ser convertidos em números para compor um dashboard, para que a diretoria possa ter métricas para tomadas de decisão na empresa.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8987B26-17C1-98AD-1BC5-CAD5B5B6DCE8}"/>
              </a:ext>
            </a:extLst>
          </p:cNvPr>
          <p:cNvSpPr txBox="1"/>
          <p:nvPr/>
        </p:nvSpPr>
        <p:spPr>
          <a:xfrm>
            <a:off x="6096000" y="1261012"/>
            <a:ext cx="5588223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RF5: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si</a:t>
            </a: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tema deve guardar chamados em aberto e atender o chamado no tempo acordado com o SLA, definido pela criticidade do chamado.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RF6: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sistema deve guardar chamados em andamento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RF7: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sistema deve guardar chamados finalizados</a:t>
            </a: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RF8: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sistema deve apresentar as informações em Dashboard</a:t>
            </a:r>
            <a:r>
              <a:rPr lang="ia-Latn-001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 médio de resposta (TMA): é o tempo que leva para o primeiro agente responder a um chamado após a sua abertura.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 médio de solução (TMS): é o tempo que leva para um agente resolver um chamado desde a sua abertura até o seu fechamento.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Taxa de resolução no primeiro contato (FCR): é a proporção de chamados que são resolvidos no primeiro contato entre o cliente e o agente.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Taxa de satisfação do cliente (CSAT): é a medida de satisfação dos clientes com o serviço prestado pelo agente e pelo sistema de chamados.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Número de chamados em aberto: é o número de chamados que ainda estão aguardando solução pelos agentes.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RF9: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sistema deve ter como entrada nos chamados: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Título</a:t>
            </a:r>
            <a:endParaRPr lang="pt-BR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a-Latn-001" sz="1200" dirty="0">
                <a:latin typeface="Arial" panose="020B0604020202020204" pitchFamily="34" charset="0"/>
                <a:cs typeface="Arial" panose="020B0604020202020204" pitchFamily="34" charset="0"/>
              </a:rPr>
              <a:t>Descriçao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Usuári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Departamento Enviado</a:t>
            </a:r>
            <a:endParaRPr lang="pt-BR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a-Latn-001" sz="1200" dirty="0">
                <a:latin typeface="Arial" panose="020B0604020202020204" pitchFamily="34" charset="0"/>
                <a:cs typeface="Arial" panose="020B0604020202020204" pitchFamily="34" charset="0"/>
              </a:rPr>
              <a:t>Pessoa Responsável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Criticidade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ia-Latn-001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6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F67A89C-9C39-4EEA-4208-D1F7B5277F53}"/>
              </a:ext>
            </a:extLst>
          </p:cNvPr>
          <p:cNvSpPr txBox="1"/>
          <p:nvPr/>
        </p:nvSpPr>
        <p:spPr>
          <a:xfrm>
            <a:off x="2953154" y="143597"/>
            <a:ext cx="6285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Requisitos Não-Funcionais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626BDB-DAFA-9062-1A76-2402C5DB7A1E}"/>
              </a:ext>
            </a:extLst>
          </p:cNvPr>
          <p:cNvSpPr txBox="1"/>
          <p:nvPr/>
        </p:nvSpPr>
        <p:spPr>
          <a:xfrm>
            <a:off x="646000" y="1702966"/>
            <a:ext cx="558822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Disponibilidade: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.DS1: O sistema deverá ficar disponível conforme acordado na SLA.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Usabilidade: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US1: A tela de apresentação do menu deve conter apenas as opções pertinentes para cada usuário.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Plataforma: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PL1: O sistema deverá ser desenvolvido em </a:t>
            </a:r>
            <a:r>
              <a:rPr lang="pt-BR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PL2: O sistema deverá usar um banco de dados modelo relacional e o banco de dados utilizado será o </a:t>
            </a:r>
            <a:r>
              <a:rPr lang="pt-BR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Integração: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IN1: O sistema NÃO deverá possuir integração com outros sistemas da </a:t>
            </a:r>
            <a:r>
              <a:rPr lang="pt-BR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Microméros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Visualização: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VS1 O sistema deverá ser feito no conceito Mobile </a:t>
            </a:r>
            <a:r>
              <a:rPr lang="pt-BR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150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graphicFrame>
        <p:nvGraphicFramePr>
          <p:cNvPr id="3" name="Tabela 6">
            <a:extLst>
              <a:ext uri="{FF2B5EF4-FFF2-40B4-BE49-F238E27FC236}">
                <a16:creationId xmlns:a16="http://schemas.microsoft.com/office/drawing/2014/main" id="{70262F3A-8D77-6EDD-C711-EAACA54C9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622774"/>
              </p:ext>
            </p:extLst>
          </p:nvPr>
        </p:nvGraphicFramePr>
        <p:xfrm>
          <a:off x="8601477" y="85457"/>
          <a:ext cx="3523411" cy="6687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411">
                  <a:extLst>
                    <a:ext uri="{9D8B030D-6E8A-4147-A177-3AD203B41FA5}">
                      <a16:colId xmlns:a16="http://schemas.microsoft.com/office/drawing/2014/main" val="554244560"/>
                    </a:ext>
                  </a:extLst>
                </a:gridCol>
              </a:tblGrid>
              <a:tr h="19762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Título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2687"/>
                  </a:ext>
                </a:extLst>
              </a:tr>
              <a:tr h="22606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Logar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307209"/>
                  </a:ext>
                </a:extLst>
              </a:tr>
              <a:tr h="1726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95329"/>
                  </a:ext>
                </a:extLst>
              </a:tr>
              <a:tr h="445629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usuário deverá entrar com seu </a:t>
                      </a:r>
                      <a:r>
                        <a:rPr lang="pt-BR" sz="1200" dirty="0" err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corporativo e senha, ambos utilizados no cadastro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88864"/>
                  </a:ext>
                </a:extLst>
              </a:tr>
              <a:tr h="35650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Atores Primários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14754"/>
                  </a:ext>
                </a:extLst>
              </a:tr>
              <a:tr h="34523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Usuários internos de diversos setores da empresa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50250"/>
                  </a:ext>
                </a:extLst>
              </a:tr>
              <a:tr h="35650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38605"/>
                  </a:ext>
                </a:extLst>
              </a:tr>
              <a:tr h="98038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usuário deverá acessar o site do sistema.</a:t>
                      </a:r>
                    </a:p>
                    <a:p>
                      <a:pPr algn="ctr"/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página inicial do site do sistema é a tela de login com o campo e mail e senha vazios.</a:t>
                      </a:r>
                    </a:p>
                    <a:p>
                      <a:pPr algn="ctr"/>
                      <a:r>
                        <a:rPr lang="pt-BR" sz="1200" u="none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usuário deverá preencher seu e mail e senha cadastrados e clicar no botão de login</a:t>
                      </a:r>
                      <a:r>
                        <a:rPr lang="ia-Latn-001" sz="1200" u="none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pt-BR" sz="1200" u="none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536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Pós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6021"/>
                  </a:ext>
                </a:extLst>
              </a:tr>
              <a:tr h="268358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Após o login o usuário terá acesso somente as opções de telas a ele permitidas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09559"/>
                  </a:ext>
                </a:extLst>
              </a:tr>
              <a:tr h="24803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 Principal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61607"/>
                  </a:ext>
                </a:extLst>
              </a:tr>
              <a:tr h="449445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Login é aceito e o usuário é redirecionado para uma página principal, onde ele poderá ver todas as suas opções de navegação.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171356"/>
                  </a:ext>
                </a:extLst>
              </a:tr>
              <a:tr h="14454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 Alternativo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15662"/>
                  </a:ext>
                </a:extLst>
              </a:tr>
              <a:tr h="802132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Login não é aceito, aparecendo uma mensagem de usuário ou senha inválidos e retornando para a tela de Login, para que o usuário possa tentar logar novamente.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54275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1CFFEF69-99E7-8AEA-D6DD-0E13868705C2}"/>
              </a:ext>
            </a:extLst>
          </p:cNvPr>
          <p:cNvSpPr txBox="1"/>
          <p:nvPr/>
        </p:nvSpPr>
        <p:spPr>
          <a:xfrm>
            <a:off x="2566304" y="1298066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Logar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no sistema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C043FE0-4F7A-A59F-8999-10F17EA88F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" t="1287" r="4728"/>
          <a:stretch/>
        </p:blipFill>
        <p:spPr>
          <a:xfrm>
            <a:off x="520995" y="1935125"/>
            <a:ext cx="7382761" cy="400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3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D5C2A390-095A-AD5F-80F5-629B80696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0" r="502"/>
          <a:stretch/>
        </p:blipFill>
        <p:spPr>
          <a:xfrm>
            <a:off x="675150" y="1882841"/>
            <a:ext cx="7228606" cy="4061646"/>
          </a:xfrm>
          <a:prstGeom prst="rect">
            <a:avLst/>
          </a:prstGeom>
        </p:spPr>
      </p:pic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graphicFrame>
        <p:nvGraphicFramePr>
          <p:cNvPr id="3" name="Tabela 6">
            <a:extLst>
              <a:ext uri="{FF2B5EF4-FFF2-40B4-BE49-F238E27FC236}">
                <a16:creationId xmlns:a16="http://schemas.microsoft.com/office/drawing/2014/main" id="{70262F3A-8D77-6EDD-C711-EAACA54C9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841241"/>
              </p:ext>
            </p:extLst>
          </p:nvPr>
        </p:nvGraphicFramePr>
        <p:xfrm>
          <a:off x="8601477" y="100129"/>
          <a:ext cx="3523411" cy="6657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411">
                  <a:extLst>
                    <a:ext uri="{9D8B030D-6E8A-4147-A177-3AD203B41FA5}">
                      <a16:colId xmlns:a16="http://schemas.microsoft.com/office/drawing/2014/main" val="554244560"/>
                    </a:ext>
                  </a:extLst>
                </a:gridCol>
              </a:tblGrid>
              <a:tr h="31205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Título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2687"/>
                  </a:ext>
                </a:extLst>
              </a:tr>
              <a:tr h="2553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Cadastrar usuário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307209"/>
                  </a:ext>
                </a:extLst>
              </a:tr>
              <a:tr h="31205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95329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administrador de posse das seguintes informações: Nome, email corporativo, senha e permissões, irá realizar o cadastro de cada usuário do sistema.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88864"/>
                  </a:ext>
                </a:extLst>
              </a:tr>
              <a:tr h="31205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Atores Primários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14754"/>
                  </a:ext>
                </a:extLst>
              </a:tr>
              <a:tr h="2553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Administrador do sistema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50250"/>
                  </a:ext>
                </a:extLst>
              </a:tr>
              <a:tr h="31205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38605"/>
                  </a:ext>
                </a:extLst>
              </a:tr>
              <a:tr h="912463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usuário administrador deverá 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estar logado</a:t>
                      </a: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 sistema.</a:t>
                      </a:r>
                    </a:p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 seção cadastro, o administrador deverá entrar com os dados dos usuários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536811"/>
                  </a:ext>
                </a:extLst>
              </a:tr>
              <a:tr h="31205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Pós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6021"/>
                  </a:ext>
                </a:extLst>
              </a:tr>
              <a:tr h="425525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Após o cadastro do usuário, o sistema deverá voltar para a página inicial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09559"/>
                  </a:ext>
                </a:extLst>
              </a:tr>
              <a:tr h="31205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 Principal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61607"/>
                  </a:ext>
                </a:extLst>
              </a:tr>
              <a:tr h="765945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Após clicar no botão cadastrar, o administardor recebe uma mensagem de cadastro efetuado com sucesso e  após apertar ok o administrador retorna para a página principal.  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171356"/>
                  </a:ext>
                </a:extLst>
              </a:tr>
              <a:tr h="31205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 Alternativo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15662"/>
                  </a:ext>
                </a:extLst>
              </a:tr>
              <a:tr h="746560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cadastro não é aceito, aparecendo uma mensagem de erro, retornando para a página de cadastro novamente.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54275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1CFFEF69-99E7-8AEA-D6DD-0E13868705C2}"/>
              </a:ext>
            </a:extLst>
          </p:cNvPr>
          <p:cNvSpPr txBox="1"/>
          <p:nvPr/>
        </p:nvSpPr>
        <p:spPr>
          <a:xfrm>
            <a:off x="2569270" y="1244901"/>
            <a:ext cx="3440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Cadastrar usuário</a:t>
            </a:r>
          </a:p>
        </p:txBody>
      </p:sp>
    </p:spTree>
    <p:extLst>
      <p:ext uri="{BB962C8B-B14F-4D97-AF65-F5344CB8AC3E}">
        <p14:creationId xmlns:p14="http://schemas.microsoft.com/office/powerpoint/2010/main" val="396034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D5C2A390-095A-AD5F-80F5-629B80696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r="417"/>
          <a:stretch/>
        </p:blipFill>
        <p:spPr>
          <a:xfrm>
            <a:off x="675150" y="1882841"/>
            <a:ext cx="7228606" cy="4061646"/>
          </a:xfrm>
          <a:prstGeom prst="rect">
            <a:avLst/>
          </a:prstGeom>
        </p:spPr>
      </p:pic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graphicFrame>
        <p:nvGraphicFramePr>
          <p:cNvPr id="3" name="Tabela 6">
            <a:extLst>
              <a:ext uri="{FF2B5EF4-FFF2-40B4-BE49-F238E27FC236}">
                <a16:creationId xmlns:a16="http://schemas.microsoft.com/office/drawing/2014/main" id="{70262F3A-8D77-6EDD-C711-EAACA54C9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039893"/>
              </p:ext>
            </p:extLst>
          </p:nvPr>
        </p:nvGraphicFramePr>
        <p:xfrm>
          <a:off x="8601477" y="15239"/>
          <a:ext cx="3523411" cy="682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411">
                  <a:extLst>
                    <a:ext uri="{9D8B030D-6E8A-4147-A177-3AD203B41FA5}">
                      <a16:colId xmlns:a16="http://schemas.microsoft.com/office/drawing/2014/main" val="554244560"/>
                    </a:ext>
                  </a:extLst>
                </a:gridCol>
              </a:tblGrid>
              <a:tr h="2994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Título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2687"/>
                  </a:ext>
                </a:extLst>
              </a:tr>
              <a:tr h="245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Abrir Chamado.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307209"/>
                  </a:ext>
                </a:extLst>
              </a:tr>
              <a:tr h="2994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95329"/>
                  </a:ext>
                </a:extLst>
              </a:tr>
              <a:tr h="4083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usuário clica na seção de abrir chamado para registrar um novo chamado.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88864"/>
                  </a:ext>
                </a:extLst>
              </a:tr>
              <a:tr h="2994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Atores Primários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14754"/>
                  </a:ext>
                </a:extLst>
              </a:tr>
              <a:tr h="4083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Usuários de diversos setores da Microméros cadastrados no sistema.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50250"/>
                  </a:ext>
                </a:extLst>
              </a:tr>
              <a:tr h="2994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38605"/>
                  </a:ext>
                </a:extLst>
              </a:tr>
              <a:tr h="1061789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usuário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deverá 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estar logado</a:t>
                      </a: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 sistema.</a:t>
                      </a:r>
                    </a:p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 seção abertura de chamados, o usuário deverá preencher o título do chamado, a pessoa responsável, usuário que abre o chamado, o departamento que será enviado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o nível de prioridade</a:t>
                      </a: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 a descrição do chamado.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536811"/>
                  </a:ext>
                </a:extLst>
              </a:tr>
              <a:tr h="2994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Pós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6021"/>
                  </a:ext>
                </a:extLst>
              </a:tr>
              <a:tr h="571733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Após clicar no botão enviar, o usuário recebe uma mensagem de sucesso ou erro e é redirecionado para a página principal novamente.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09559"/>
                  </a:ext>
                </a:extLst>
              </a:tr>
              <a:tr h="2994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 Principal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61607"/>
                  </a:ext>
                </a:extLst>
              </a:tr>
              <a:tr h="571733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Após clicar no botão enviar o usuário recebe uma mensagem de sucesso e o mesmo é redirecionado para a página principal novamente.  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171356"/>
                  </a:ext>
                </a:extLst>
              </a:tr>
              <a:tr h="2994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 Alternativo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15662"/>
                  </a:ext>
                </a:extLst>
              </a:tr>
              <a:tr h="735085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 algum erro do sistema, o chamado não consegue ser enviado, o usuário recebe uma mensagem de erro e ap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ó</a:t>
                      </a: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 clicar no botão de ok, o usuário é redirecionado para a página principal.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54275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1CFFEF69-99E7-8AEA-D6DD-0E13868705C2}"/>
              </a:ext>
            </a:extLst>
          </p:cNvPr>
          <p:cNvSpPr txBox="1"/>
          <p:nvPr/>
        </p:nvSpPr>
        <p:spPr>
          <a:xfrm>
            <a:off x="2865024" y="1255534"/>
            <a:ext cx="2848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Abrir chamado</a:t>
            </a:r>
          </a:p>
        </p:txBody>
      </p:sp>
    </p:spTree>
    <p:extLst>
      <p:ext uri="{BB962C8B-B14F-4D97-AF65-F5344CB8AC3E}">
        <p14:creationId xmlns:p14="http://schemas.microsoft.com/office/powerpoint/2010/main" val="2989629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D5C2A390-095A-AD5F-80F5-629B80696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>
          <a:xfrm>
            <a:off x="675150" y="1882841"/>
            <a:ext cx="7228606" cy="4061646"/>
          </a:xfrm>
          <a:prstGeom prst="rect">
            <a:avLst/>
          </a:prstGeom>
        </p:spPr>
      </p:pic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graphicFrame>
        <p:nvGraphicFramePr>
          <p:cNvPr id="3" name="Tabela 6">
            <a:extLst>
              <a:ext uri="{FF2B5EF4-FFF2-40B4-BE49-F238E27FC236}">
                <a16:creationId xmlns:a16="http://schemas.microsoft.com/office/drawing/2014/main" id="{70262F3A-8D77-6EDD-C711-EAACA54C9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787133"/>
              </p:ext>
            </p:extLst>
          </p:nvPr>
        </p:nvGraphicFramePr>
        <p:xfrm>
          <a:off x="8601477" y="472440"/>
          <a:ext cx="3523411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411">
                  <a:extLst>
                    <a:ext uri="{9D8B030D-6E8A-4147-A177-3AD203B41FA5}">
                      <a16:colId xmlns:a16="http://schemas.microsoft.com/office/drawing/2014/main" val="554244560"/>
                    </a:ext>
                  </a:extLst>
                </a:gridCol>
              </a:tblGrid>
              <a:tr h="1221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Título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2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Visualizar Dashboard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307209"/>
                  </a:ext>
                </a:extLst>
              </a:tr>
              <a:tr h="1221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95329"/>
                  </a:ext>
                </a:extLst>
              </a:tr>
              <a:tr h="166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usuário clica na seção de Dashboard, a fim de visualizar suas métricas.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88864"/>
                  </a:ext>
                </a:extLst>
              </a:tr>
              <a:tr h="1221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Atores Primários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14754"/>
                  </a:ext>
                </a:extLst>
              </a:tr>
              <a:tr h="166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Usuários de diversos setores da Microméros cadastrados no sistema.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50250"/>
                  </a:ext>
                </a:extLst>
              </a:tr>
              <a:tr h="1221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38605"/>
                  </a:ext>
                </a:extLst>
              </a:tr>
              <a:tr h="166531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deverá 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estar logado </a:t>
                      </a: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sistema.</a:t>
                      </a:r>
                    </a:p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usuário deverá clicar na seção Dashboard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536811"/>
                  </a:ext>
                </a:extLst>
              </a:tr>
              <a:tr h="1221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Pós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6021"/>
                  </a:ext>
                </a:extLst>
              </a:tr>
              <a:tr h="233144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Caso existam informações disponíveis no banco de dados, serão apresentados gráficos e análises na página do Dashboard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09559"/>
                  </a:ext>
                </a:extLst>
              </a:tr>
              <a:tr h="1221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 Principal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61607"/>
                  </a:ext>
                </a:extLst>
              </a:tr>
              <a:tr h="233144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Após entrar na seção de Dashboard o usuário visualizará os diversos gráficos, relativos as métricas disponíveis para ele.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171356"/>
                  </a:ext>
                </a:extLst>
              </a:tr>
              <a:tr h="1221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 Alternativo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15662"/>
                  </a:ext>
                </a:extLst>
              </a:tr>
              <a:tr h="233144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o banco de dados não possuir informações sobre determinadas métricas, o gráfico correspondente não será exibido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54275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1CFFEF69-99E7-8AEA-D6DD-0E13868705C2}"/>
              </a:ext>
            </a:extLst>
          </p:cNvPr>
          <p:cNvSpPr txBox="1"/>
          <p:nvPr/>
        </p:nvSpPr>
        <p:spPr>
          <a:xfrm>
            <a:off x="2253190" y="1244901"/>
            <a:ext cx="4072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Visualizar Dashboard</a:t>
            </a:r>
          </a:p>
        </p:txBody>
      </p:sp>
    </p:spTree>
    <p:extLst>
      <p:ext uri="{BB962C8B-B14F-4D97-AF65-F5344CB8AC3E}">
        <p14:creationId xmlns:p14="http://schemas.microsoft.com/office/powerpoint/2010/main" val="3851212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1574</Words>
  <Application>Microsoft Office PowerPoint</Application>
  <PresentationFormat>Widescreen</PresentationFormat>
  <Paragraphs>202</Paragraphs>
  <Slides>13</Slides>
  <Notes>0</Notes>
  <HiddenSlides>4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Arial Rounded MT 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LUCCA LIBERATORE LANZELLOTTI</dc:creator>
  <cp:lastModifiedBy>LUCCA LIBERATORE LANZELLOTTI</cp:lastModifiedBy>
  <cp:revision>11</cp:revision>
  <dcterms:created xsi:type="dcterms:W3CDTF">2023-04-06T12:01:40Z</dcterms:created>
  <dcterms:modified xsi:type="dcterms:W3CDTF">2023-06-13T13:42:52Z</dcterms:modified>
</cp:coreProperties>
</file>