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70" r:id="rId4"/>
    <p:sldId id="258" r:id="rId5"/>
    <p:sldId id="259" r:id="rId6"/>
    <p:sldId id="260" r:id="rId7"/>
    <p:sldId id="261" r:id="rId8"/>
    <p:sldId id="262" r:id="rId9"/>
    <p:sldId id="263" r:id="rId10"/>
    <p:sldId id="264" r:id="rId11"/>
    <p:sldId id="274" r:id="rId12"/>
    <p:sldId id="265" r:id="rId13"/>
    <p:sldId id="266" r:id="rId14"/>
    <p:sldId id="267" r:id="rId15"/>
    <p:sldId id="268" r:id="rId16"/>
    <p:sldId id="269" r:id="rId17"/>
    <p:sldId id="271" r:id="rId18"/>
    <p:sldId id="273" r:id="rId19"/>
    <p:sldId id="272" r:id="rId20"/>
    <p:sldId id="275" r:id="rId21"/>
    <p:sldId id="277" r:id="rId22"/>
    <p:sldId id="278" r:id="rId23"/>
    <p:sldId id="280" r:id="rId24"/>
    <p:sldId id="281" r:id="rId25"/>
    <p:sldId id="282" r:id="rId26"/>
    <p:sldId id="283" r:id="rId27"/>
    <p:sldId id="284"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nand Dayamuntari Hermawan" initials="BDH" lastIdx="1" clrIdx="0">
    <p:extLst>
      <p:ext uri="{19B8F6BF-5375-455C-9EA6-DF929625EA0E}">
        <p15:presenceInfo xmlns:p15="http://schemas.microsoft.com/office/powerpoint/2012/main" userId="S-1-5-21-2039886464-4279655765-1661944694-33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20DA6-A667-40E8-966B-8B5BACC58D6B}" type="datetimeFigureOut">
              <a:rPr lang="en-GB" smtClean="0"/>
              <a:t>22/10/2020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0B99C-5688-498D-ADE4-F8A634D1CF45}" type="slidenum">
              <a:rPr lang="en-GB" smtClean="0"/>
              <a:t>‹#›</a:t>
            </a:fld>
            <a:endParaRPr lang="en-GB"/>
          </a:p>
        </p:txBody>
      </p:sp>
    </p:spTree>
    <p:extLst>
      <p:ext uri="{BB962C8B-B14F-4D97-AF65-F5344CB8AC3E}">
        <p14:creationId xmlns:p14="http://schemas.microsoft.com/office/powerpoint/2010/main" val="19556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60B99C-5688-498D-ADE4-F8A634D1CF45}" type="slidenum">
              <a:rPr lang="en-GB" smtClean="0"/>
              <a:t>6</a:t>
            </a:fld>
            <a:endParaRPr lang="en-GB"/>
          </a:p>
        </p:txBody>
      </p:sp>
    </p:spTree>
    <p:extLst>
      <p:ext uri="{BB962C8B-B14F-4D97-AF65-F5344CB8AC3E}">
        <p14:creationId xmlns:p14="http://schemas.microsoft.com/office/powerpoint/2010/main" val="265875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45772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25156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33232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62433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111620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586931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160467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019206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57531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475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C903A-8D98-41C0-9459-3C89A73C6EB7}" type="datetimeFigureOut">
              <a:rPr lang="en-GB" smtClean="0"/>
              <a:t>22/10/2020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829648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3535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C903A-8D98-41C0-9459-3C89A73C6EB7}" type="datetimeFigureOut">
              <a:rPr lang="en-GB" smtClean="0"/>
              <a:t>22/10/2020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405560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3C903A-8D98-41C0-9459-3C89A73C6EB7}" type="datetimeFigureOut">
              <a:rPr lang="en-GB" smtClean="0"/>
              <a:t>22/10/2020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042757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C903A-8D98-41C0-9459-3C89A73C6EB7}" type="datetimeFigureOut">
              <a:rPr lang="en-GB" smtClean="0"/>
              <a:t>22/10/2020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610146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248130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53C903A-8D98-41C0-9459-3C89A73C6EB7}" type="datetimeFigureOut">
              <a:rPr lang="en-GB" smtClean="0"/>
              <a:t>22/10/2020</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9DC8A34B-B705-45CA-B561-5AC92E1B0ECB}" type="slidenum">
              <a:rPr lang="en-GB" smtClean="0"/>
              <a:t>‹#›</a:t>
            </a:fld>
            <a:endParaRPr lang="en-GB"/>
          </a:p>
        </p:txBody>
      </p:sp>
    </p:spTree>
    <p:extLst>
      <p:ext uri="{BB962C8B-B14F-4D97-AF65-F5344CB8AC3E}">
        <p14:creationId xmlns:p14="http://schemas.microsoft.com/office/powerpoint/2010/main" val="381318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53C903A-8D98-41C0-9459-3C89A73C6EB7}" type="datetimeFigureOut">
              <a:rPr lang="en-GB" smtClean="0"/>
              <a:t>22/10/2020</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DC8A34B-B705-45CA-B561-5AC92E1B0ECB}" type="slidenum">
              <a:rPr lang="en-GB" smtClean="0"/>
              <a:t>‹#›</a:t>
            </a:fld>
            <a:endParaRPr lang="en-GB"/>
          </a:p>
        </p:txBody>
      </p:sp>
    </p:spTree>
    <p:extLst>
      <p:ext uri="{BB962C8B-B14F-4D97-AF65-F5344CB8AC3E}">
        <p14:creationId xmlns:p14="http://schemas.microsoft.com/office/powerpoint/2010/main" val="381675704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de.jquery.com/jquery-3.5.1.slim.min.js" TargetMode="External"/><Relationship Id="rId2" Type="http://schemas.openxmlformats.org/officeDocument/2006/relationships/hyperlink" Target="https://github.com/twbs/bootstrap/releases/download/v4.5.3/bootstrap-4.5.3-dist.zi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stebin.com/raw/mYgChKE8"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127.0.0.1:8000/"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pastebin.com/raw/3DcSfUrm" TargetMode="External"/><Relationship Id="rId2" Type="http://schemas.openxmlformats.org/officeDocument/2006/relationships/hyperlink" Target="https://pastebin.com/raw/wQztHE6E"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pastebin.com/raw/MdisfZH7"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home" TargetMode="External"/><Relationship Id="rId2" Type="http://schemas.openxmlformats.org/officeDocument/2006/relationships/hyperlink" Target="http://localhost/"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localhost/about"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aravel-livewire.com/docs/2.x/quickstart" TargetMode="External"/><Relationship Id="rId2" Type="http://schemas.openxmlformats.org/officeDocument/2006/relationships/hyperlink" Target="https://larave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astebin.com/raw/u3Hz8y2p" TargetMode="External"/><Relationship Id="rId2" Type="http://schemas.openxmlformats.org/officeDocument/2006/relationships/hyperlink" Target="https://pastebin.com/raw/i4YG8sjC"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pastebin.com/raw/UDBbJibf" TargetMode="External"/><Relationship Id="rId2" Type="http://schemas.openxmlformats.org/officeDocument/2006/relationships/hyperlink" Target="https://pastebin.com/raw/bHKk9VHX" TargetMode="External"/><Relationship Id="rId1" Type="http://schemas.openxmlformats.org/officeDocument/2006/relationships/slideLayout" Target="../slideLayouts/slideLayout2.xml"/><Relationship Id="rId4" Type="http://schemas.openxmlformats.org/officeDocument/2006/relationships/hyperlink" Target="https://pastebin.com/raw/NHYdfW6J"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pastebin.com/raw/52j8SiXZ" TargetMode="External"/><Relationship Id="rId2" Type="http://schemas.openxmlformats.org/officeDocument/2006/relationships/hyperlink" Target="https://pastebin.com/raw/9zvsb02U" TargetMode="External"/><Relationship Id="rId1" Type="http://schemas.openxmlformats.org/officeDocument/2006/relationships/slideLayout" Target="../slideLayouts/slideLayout2.xml"/><Relationship Id="rId4" Type="http://schemas.openxmlformats.org/officeDocument/2006/relationships/hyperlink" Target="https://pastebin.com/raw/LNCghJ3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astebin.com/raw/DLKfTfcS" TargetMode="External"/><Relationship Id="rId2" Type="http://schemas.openxmlformats.org/officeDocument/2006/relationships/hyperlink" Target="https://pastebin.com/raw/gXWkymGj"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stebin.com/raw/Nam6TCjq" TargetMode="External"/><Relationship Id="rId2" Type="http://schemas.openxmlformats.org/officeDocument/2006/relationships/hyperlink" Target="https://pastebin.com/raw/QXKKE9XQ"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bernandotorrez/laravel-livewi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B7F67B-F70D-4C3F-ADD8-3756454B71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7217" y="1840622"/>
            <a:ext cx="5731510" cy="2954020"/>
          </a:xfrm>
          <a:prstGeom prst="rect">
            <a:avLst/>
          </a:prstGeom>
          <a:noFill/>
          <a:ln>
            <a:noFill/>
          </a:ln>
        </p:spPr>
      </p:pic>
      <p:sp>
        <p:nvSpPr>
          <p:cNvPr id="5" name="TextBox 4">
            <a:extLst>
              <a:ext uri="{FF2B5EF4-FFF2-40B4-BE49-F238E27FC236}">
                <a16:creationId xmlns:a16="http://schemas.microsoft.com/office/drawing/2014/main" id="{982F7AC5-3843-4E09-8932-18D746E8C6A9}"/>
              </a:ext>
            </a:extLst>
          </p:cNvPr>
          <p:cNvSpPr txBox="1"/>
          <p:nvPr/>
        </p:nvSpPr>
        <p:spPr>
          <a:xfrm>
            <a:off x="2532185" y="457200"/>
            <a:ext cx="7341577" cy="1077218"/>
          </a:xfrm>
          <a:prstGeom prst="rect">
            <a:avLst/>
          </a:prstGeom>
          <a:noFill/>
        </p:spPr>
        <p:txBody>
          <a:bodyPr wrap="square" rtlCol="0">
            <a:spAutoFit/>
          </a:bodyPr>
          <a:lstStyle/>
          <a:p>
            <a:pPr algn="ctr"/>
            <a:r>
              <a:rPr lang="en-US" sz="3200" dirty="0"/>
              <a:t>Laravel Demo with </a:t>
            </a:r>
          </a:p>
          <a:p>
            <a:pPr algn="ctr"/>
            <a:r>
              <a:rPr lang="en-US" sz="3200" dirty="0">
                <a:solidFill>
                  <a:srgbClr val="FF0000"/>
                </a:solidFill>
              </a:rPr>
              <a:t>Laravel</a:t>
            </a:r>
            <a:r>
              <a:rPr lang="en-US" sz="3200" dirty="0"/>
              <a:t> + </a:t>
            </a:r>
            <a:r>
              <a:rPr lang="en-US" sz="3200" dirty="0">
                <a:solidFill>
                  <a:srgbClr val="FF33CC"/>
                </a:solidFill>
              </a:rPr>
              <a:t>Livewire</a:t>
            </a:r>
            <a:endParaRPr lang="en-GB" sz="3200" dirty="0">
              <a:solidFill>
                <a:srgbClr val="FF33CC"/>
              </a:solidFill>
            </a:endParaRPr>
          </a:p>
        </p:txBody>
      </p:sp>
      <p:sp>
        <p:nvSpPr>
          <p:cNvPr id="7" name="TextBox 6">
            <a:extLst>
              <a:ext uri="{FF2B5EF4-FFF2-40B4-BE49-F238E27FC236}">
                <a16:creationId xmlns:a16="http://schemas.microsoft.com/office/drawing/2014/main" id="{57D69491-EF06-4778-875F-0058F78FFDA5}"/>
              </a:ext>
            </a:extLst>
          </p:cNvPr>
          <p:cNvSpPr txBox="1"/>
          <p:nvPr/>
        </p:nvSpPr>
        <p:spPr>
          <a:xfrm>
            <a:off x="2532184" y="5309012"/>
            <a:ext cx="7341577" cy="523220"/>
          </a:xfrm>
          <a:prstGeom prst="rect">
            <a:avLst/>
          </a:prstGeom>
          <a:noFill/>
        </p:spPr>
        <p:txBody>
          <a:bodyPr wrap="square" rtlCol="0">
            <a:spAutoFit/>
          </a:bodyPr>
          <a:lstStyle/>
          <a:p>
            <a:pPr algn="ctr"/>
            <a:r>
              <a:rPr lang="en-US" sz="2800" dirty="0" err="1"/>
              <a:t>Bernando</a:t>
            </a:r>
            <a:r>
              <a:rPr lang="en-US" sz="2800" dirty="0"/>
              <a:t> Torrez </a:t>
            </a:r>
            <a:r>
              <a:rPr lang="en-US" sz="2800" dirty="0">
                <a:sym typeface="Wingdings" panose="05000000000000000000" pitchFamily="2" charset="2"/>
              </a:rPr>
              <a:t></a:t>
            </a:r>
            <a:endParaRPr lang="en-GB" sz="2800" dirty="0"/>
          </a:p>
        </p:txBody>
      </p:sp>
    </p:spTree>
    <p:extLst>
      <p:ext uri="{BB962C8B-B14F-4D97-AF65-F5344CB8AC3E}">
        <p14:creationId xmlns:p14="http://schemas.microsoft.com/office/powerpoint/2010/main" val="416834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FF0000"/>
                </a:solidFill>
              </a:rPr>
              <a:t>LARAVEL </a:t>
            </a:r>
            <a:r>
              <a:rPr lang="en-US" sz="2800" dirty="0"/>
              <a:t>(2)</a:t>
            </a:r>
            <a:endParaRPr lang="en-GB" sz="28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startAt="3"/>
            </a:pPr>
            <a:r>
              <a:rPr lang="en-GB" dirty="0"/>
              <a:t>Install </a:t>
            </a:r>
            <a:r>
              <a:rPr lang="en-GB" dirty="0">
                <a:solidFill>
                  <a:srgbClr val="FF0000"/>
                </a:solidFill>
              </a:rPr>
              <a:t>Laravel</a:t>
            </a:r>
            <a:r>
              <a:rPr lang="en-GB" dirty="0"/>
              <a:t> Installer using Composer CLI (Command Line)</a:t>
            </a:r>
          </a:p>
          <a:p>
            <a:pPr algn="just"/>
            <a:r>
              <a:rPr lang="en-GB" dirty="0"/>
              <a:t>	-&gt; Open CMD, then run “</a:t>
            </a:r>
            <a:r>
              <a:rPr lang="en-GB" b="1" dirty="0">
                <a:solidFill>
                  <a:srgbClr val="FFFF00"/>
                </a:solidFill>
              </a:rPr>
              <a:t>composer global require </a:t>
            </a:r>
            <a:r>
              <a:rPr lang="en-GB" b="1" dirty="0" err="1">
                <a:solidFill>
                  <a:srgbClr val="FFFF00"/>
                </a:solidFill>
              </a:rPr>
              <a:t>laravel</a:t>
            </a:r>
            <a:r>
              <a:rPr lang="en-GB" b="1" dirty="0">
                <a:solidFill>
                  <a:srgbClr val="FFFF00"/>
                </a:solidFill>
              </a:rPr>
              <a:t>/installer</a:t>
            </a:r>
            <a:r>
              <a:rPr lang="en-GB" dirty="0"/>
              <a:t>”</a:t>
            </a:r>
          </a:p>
          <a:p>
            <a:pPr algn="just"/>
            <a:r>
              <a:rPr lang="en-GB" dirty="0"/>
              <a:t> 		this will install </a:t>
            </a:r>
            <a:r>
              <a:rPr lang="en-GB" dirty="0">
                <a:solidFill>
                  <a:srgbClr val="FF0000"/>
                </a:solidFill>
              </a:rPr>
              <a:t>Laravel</a:t>
            </a:r>
            <a:r>
              <a:rPr lang="en-GB" dirty="0"/>
              <a:t> into your system.</a:t>
            </a:r>
          </a:p>
          <a:p>
            <a:pPr marL="342900" indent="-342900" algn="just">
              <a:buFont typeface="+mj-lt"/>
              <a:buAutoNum type="arabicPeriod" startAt="3"/>
            </a:pPr>
            <a:endParaRPr lang="en-US" dirty="0"/>
          </a:p>
          <a:p>
            <a:pPr algn="just"/>
            <a:endParaRPr lang="en-US" dirty="0"/>
          </a:p>
          <a:p>
            <a:pPr marL="342900" indent="-342900" algn="just">
              <a:buFont typeface="+mj-lt"/>
              <a:buAutoNum type="arabicPeriod" startAt="4"/>
            </a:pPr>
            <a:r>
              <a:rPr lang="en-US" dirty="0"/>
              <a:t>Install </a:t>
            </a:r>
            <a:r>
              <a:rPr lang="en-US" dirty="0">
                <a:solidFill>
                  <a:srgbClr val="FF0000"/>
                </a:solidFill>
              </a:rPr>
              <a:t>Laravel</a:t>
            </a:r>
            <a:r>
              <a:rPr lang="en-US" dirty="0"/>
              <a:t> to your </a:t>
            </a:r>
            <a:r>
              <a:rPr lang="en-US" dirty="0" err="1"/>
              <a:t>htdocs</a:t>
            </a:r>
            <a:r>
              <a:rPr lang="en-US" dirty="0"/>
              <a:t>.</a:t>
            </a:r>
          </a:p>
          <a:p>
            <a:pPr algn="just"/>
            <a:r>
              <a:rPr lang="en-US" dirty="0"/>
              <a:t>	-&gt; Open CMD, change directory to </a:t>
            </a:r>
            <a:r>
              <a:rPr lang="en-US" dirty="0" err="1"/>
              <a:t>htdocs</a:t>
            </a:r>
            <a:r>
              <a:rPr lang="en-US" dirty="0"/>
              <a:t>.</a:t>
            </a:r>
          </a:p>
          <a:p>
            <a:pPr algn="just"/>
            <a:r>
              <a:rPr lang="en-US" dirty="0"/>
              <a:t> 	-&gt; run “</a:t>
            </a:r>
            <a:r>
              <a:rPr lang="en-GB" b="1" dirty="0" err="1">
                <a:solidFill>
                  <a:srgbClr val="FFFF00"/>
                </a:solidFill>
              </a:rPr>
              <a:t>laravel</a:t>
            </a:r>
            <a:r>
              <a:rPr lang="en-GB" b="1" dirty="0">
                <a:solidFill>
                  <a:srgbClr val="FFFF00"/>
                </a:solidFill>
              </a:rPr>
              <a:t> new </a:t>
            </a:r>
            <a:r>
              <a:rPr lang="en-GB" b="1" dirty="0" err="1">
                <a:solidFill>
                  <a:srgbClr val="FFFF00"/>
                </a:solidFill>
              </a:rPr>
              <a:t>belajar_laravel</a:t>
            </a:r>
            <a:r>
              <a:rPr lang="en-US" dirty="0"/>
              <a:t>”, wait until the process done.</a:t>
            </a:r>
          </a:p>
          <a:p>
            <a:pPr algn="just"/>
            <a:r>
              <a:rPr lang="en-US" dirty="0"/>
              <a:t>	-&gt; run “</a:t>
            </a:r>
            <a:r>
              <a:rPr lang="en-GB" b="1" dirty="0">
                <a:solidFill>
                  <a:srgbClr val="FFFF00"/>
                </a:solidFill>
              </a:rPr>
              <a:t>php artisan serve</a:t>
            </a:r>
            <a:r>
              <a:rPr lang="en-US" dirty="0"/>
              <a:t>”</a:t>
            </a:r>
          </a:p>
          <a:p>
            <a:pPr algn="just"/>
            <a:endParaRPr lang="en-US" dirty="0"/>
          </a:p>
          <a:p>
            <a:pPr marL="342900" indent="-342900" algn="just">
              <a:buAutoNum type="arabicPeriod"/>
            </a:pPr>
            <a:endParaRPr lang="en-US" dirty="0"/>
          </a:p>
        </p:txBody>
      </p:sp>
      <p:pic>
        <p:nvPicPr>
          <p:cNvPr id="6" name="Picture 5">
            <a:extLst>
              <a:ext uri="{FF2B5EF4-FFF2-40B4-BE49-F238E27FC236}">
                <a16:creationId xmlns:a16="http://schemas.microsoft.com/office/drawing/2014/main" id="{B7C1DEF2-7886-4A88-80C9-7B9F628FDEC8}"/>
              </a:ext>
            </a:extLst>
          </p:cNvPr>
          <p:cNvPicPr/>
          <p:nvPr/>
        </p:nvPicPr>
        <p:blipFill>
          <a:blip r:embed="rId2"/>
          <a:stretch>
            <a:fillRect/>
          </a:stretch>
        </p:blipFill>
        <p:spPr>
          <a:xfrm>
            <a:off x="4681026" y="3940939"/>
            <a:ext cx="4313505" cy="2668891"/>
          </a:xfrm>
          <a:prstGeom prst="rect">
            <a:avLst/>
          </a:prstGeom>
        </p:spPr>
      </p:pic>
    </p:spTree>
    <p:extLst>
      <p:ext uri="{BB962C8B-B14F-4D97-AF65-F5344CB8AC3E}">
        <p14:creationId xmlns:p14="http://schemas.microsoft.com/office/powerpoint/2010/main" val="3917994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00B050"/>
                </a:solidFill>
              </a:rPr>
              <a:t>NODE JS</a:t>
            </a:r>
            <a:endParaRPr lang="en-GB" sz="2800" dirty="0">
              <a:solidFill>
                <a:srgbClr val="00B05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1754326"/>
          </a:xfrm>
          <a:prstGeom prst="rect">
            <a:avLst/>
          </a:prstGeom>
          <a:noFill/>
        </p:spPr>
        <p:txBody>
          <a:bodyPr wrap="square" rtlCol="0">
            <a:spAutoFit/>
          </a:bodyPr>
          <a:lstStyle/>
          <a:p>
            <a:pPr marL="342900" indent="-342900" algn="just">
              <a:buAutoNum type="arabicPeriod"/>
            </a:pPr>
            <a:r>
              <a:rPr lang="en-US" dirty="0"/>
              <a:t>Go to </a:t>
            </a:r>
            <a:r>
              <a:rPr lang="en-US" dirty="0">
                <a:solidFill>
                  <a:srgbClr val="00B050"/>
                </a:solidFill>
              </a:rPr>
              <a:t>Node Js </a:t>
            </a:r>
            <a:r>
              <a:rPr lang="en-US" dirty="0"/>
              <a:t>download page : </a:t>
            </a:r>
            <a:r>
              <a:rPr lang="en-US" dirty="0">
                <a:hlinkClick r:id="rId2"/>
              </a:rPr>
              <a:t>https://nodejs.org/en/download/</a:t>
            </a:r>
            <a:r>
              <a:rPr lang="en-US" dirty="0"/>
              <a:t> </a:t>
            </a:r>
          </a:p>
          <a:p>
            <a:pPr marL="342900" indent="-342900" algn="just">
              <a:buAutoNum type="arabicPeriod"/>
            </a:pPr>
            <a:endParaRPr lang="en-US" dirty="0"/>
          </a:p>
          <a:p>
            <a:pPr marL="342900" indent="-342900" algn="just">
              <a:buAutoNum type="arabicPeriod"/>
            </a:pPr>
            <a:r>
              <a:rPr lang="en-US" dirty="0"/>
              <a:t>Choose Windows Installer</a:t>
            </a:r>
          </a:p>
          <a:p>
            <a:pPr marL="342900" indent="-342900" algn="just">
              <a:buAutoNum type="arabicPeriod"/>
            </a:pPr>
            <a:endParaRPr lang="en-US" dirty="0"/>
          </a:p>
          <a:p>
            <a:pPr marL="342900" indent="-342900" algn="just">
              <a:buAutoNum type="arabicPeriod"/>
            </a:pPr>
            <a:r>
              <a:rPr lang="en-US" dirty="0"/>
              <a:t>And Install like Usual</a:t>
            </a:r>
          </a:p>
          <a:p>
            <a:pPr marL="342900" indent="-342900" algn="just">
              <a:buAutoNum type="arabicPeriod"/>
            </a:pPr>
            <a:endParaRPr lang="en-US" dirty="0"/>
          </a:p>
        </p:txBody>
      </p:sp>
    </p:spTree>
    <p:extLst>
      <p:ext uri="{BB962C8B-B14F-4D97-AF65-F5344CB8AC3E}">
        <p14:creationId xmlns:p14="http://schemas.microsoft.com/office/powerpoint/2010/main" val="52570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a:t>
            </a:r>
            <a:endParaRPr lang="en-GB" sz="2800" dirty="0">
              <a:ln>
                <a:solidFill>
                  <a:srgbClr val="7030A0"/>
                </a:solidFill>
              </a:ln>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2585323"/>
          </a:xfrm>
          <a:prstGeom prst="rect">
            <a:avLst/>
          </a:prstGeom>
          <a:noFill/>
        </p:spPr>
        <p:txBody>
          <a:bodyPr wrap="square" rtlCol="0">
            <a:spAutoFit/>
          </a:bodyPr>
          <a:lstStyle/>
          <a:p>
            <a:pPr marL="342900" indent="-342900" algn="just">
              <a:buFont typeface="+mj-lt"/>
              <a:buAutoNum type="arabicPeriod"/>
            </a:pPr>
            <a:r>
              <a:rPr lang="en-US" dirty="0"/>
              <a:t>Download </a:t>
            </a:r>
            <a:r>
              <a:rPr lang="en-US" dirty="0">
                <a:ln>
                  <a:solidFill>
                    <a:srgbClr val="7030A0"/>
                  </a:solidFill>
                </a:ln>
              </a:rPr>
              <a:t>Bootstrap</a:t>
            </a:r>
            <a:r>
              <a:rPr lang="en-US" dirty="0"/>
              <a:t> Assets</a:t>
            </a:r>
          </a:p>
          <a:p>
            <a:pPr algn="just"/>
            <a:r>
              <a:rPr lang="en-US" dirty="0"/>
              <a:t>	-&gt; bootstrap : </a:t>
            </a:r>
            <a:r>
              <a:rPr lang="en-US" dirty="0">
                <a:hlinkClick r:id="rId2"/>
              </a:rPr>
              <a:t>https://github.com/twbs/bootstrap/releases/download/v4.5.3/bootstrap-4.5.3-dist.zip</a:t>
            </a:r>
            <a:endParaRPr lang="en-US" dirty="0"/>
          </a:p>
          <a:p>
            <a:pPr algn="just"/>
            <a:r>
              <a:rPr lang="en-US" dirty="0"/>
              <a:t>	-&gt; </a:t>
            </a:r>
            <a:r>
              <a:rPr lang="en-US" dirty="0" err="1"/>
              <a:t>jquery</a:t>
            </a:r>
            <a:r>
              <a:rPr lang="en-US" dirty="0"/>
              <a:t> : </a:t>
            </a:r>
            <a:r>
              <a:rPr lang="en-US" dirty="0">
                <a:hlinkClick r:id="rId3"/>
              </a:rPr>
              <a:t>https://code.jquery.com/jquery-3.5.1.slim.min.js</a:t>
            </a:r>
            <a:endParaRPr lang="en-US" dirty="0"/>
          </a:p>
          <a:p>
            <a:pPr algn="just"/>
            <a:endParaRPr lang="en-US" dirty="0"/>
          </a:p>
          <a:p>
            <a:pPr marL="342900" indent="-342900" algn="just">
              <a:buFont typeface="+mj-lt"/>
              <a:buAutoNum type="arabicPeriod" startAt="2"/>
            </a:pPr>
            <a:r>
              <a:rPr lang="en-US" dirty="0"/>
              <a:t>Extract and Copy Paste to </a:t>
            </a:r>
            <a:r>
              <a:rPr lang="en-US" dirty="0" err="1"/>
              <a:t>belajar_Laravel</a:t>
            </a:r>
            <a:r>
              <a:rPr lang="en-US" dirty="0"/>
              <a:t> “public” folder.</a:t>
            </a:r>
          </a:p>
          <a:p>
            <a:pPr algn="just"/>
            <a:endParaRPr lang="en-US" dirty="0"/>
          </a:p>
          <a:p>
            <a:pPr algn="just"/>
            <a:endParaRPr lang="en-US" dirty="0"/>
          </a:p>
          <a:p>
            <a:pPr marL="342900" indent="-342900" algn="just">
              <a:buAutoNum type="arabicPeriod"/>
            </a:pPr>
            <a:endParaRPr lang="en-US" dirty="0"/>
          </a:p>
        </p:txBody>
      </p:sp>
      <p:pic>
        <p:nvPicPr>
          <p:cNvPr id="7" name="Picture 6">
            <a:extLst>
              <a:ext uri="{FF2B5EF4-FFF2-40B4-BE49-F238E27FC236}">
                <a16:creationId xmlns:a16="http://schemas.microsoft.com/office/drawing/2014/main" id="{9C568826-38F3-44ED-B206-5E0FECBA8E12}"/>
              </a:ext>
            </a:extLst>
          </p:cNvPr>
          <p:cNvPicPr/>
          <p:nvPr/>
        </p:nvPicPr>
        <p:blipFill>
          <a:blip r:embed="rId4"/>
          <a:stretch>
            <a:fillRect/>
          </a:stretch>
        </p:blipFill>
        <p:spPr>
          <a:xfrm>
            <a:off x="3203037" y="3429000"/>
            <a:ext cx="5791494" cy="2795954"/>
          </a:xfrm>
          <a:prstGeom prst="rect">
            <a:avLst/>
          </a:prstGeom>
        </p:spPr>
      </p:pic>
    </p:spTree>
    <p:extLst>
      <p:ext uri="{BB962C8B-B14F-4D97-AF65-F5344CB8AC3E}">
        <p14:creationId xmlns:p14="http://schemas.microsoft.com/office/powerpoint/2010/main" val="31180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(2)</a:t>
            </a:r>
            <a:endParaRPr lang="en-GB" sz="28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970318"/>
          </a:xfrm>
          <a:prstGeom prst="rect">
            <a:avLst/>
          </a:prstGeom>
          <a:noFill/>
        </p:spPr>
        <p:txBody>
          <a:bodyPr wrap="square" rtlCol="0">
            <a:spAutoFit/>
          </a:bodyPr>
          <a:lstStyle/>
          <a:p>
            <a:pPr marL="342900" indent="-342900" algn="just">
              <a:buFont typeface="+mj-lt"/>
              <a:buAutoNum type="arabicPeriod"/>
            </a:pPr>
            <a:r>
              <a:rPr lang="en-US" dirty="0"/>
              <a:t>Create folder “layouts” in “resources” then create file “</a:t>
            </a:r>
            <a:r>
              <a:rPr lang="en-US" dirty="0" err="1"/>
              <a:t>app.blade.php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Lets make simple HTML to our “</a:t>
            </a:r>
            <a:r>
              <a:rPr lang="en-US" dirty="0" err="1"/>
              <a:t>app.blade.php</a:t>
            </a:r>
            <a:r>
              <a:rPr lang="en-US" dirty="0"/>
              <a:t>”</a:t>
            </a:r>
          </a:p>
          <a:p>
            <a:pPr algn="just"/>
            <a:r>
              <a:rPr lang="en-US" dirty="0"/>
              <a:t>	-&gt; my example html : </a:t>
            </a:r>
            <a:r>
              <a:rPr lang="en-US" dirty="0">
                <a:hlinkClick r:id="rId2"/>
              </a:rPr>
              <a:t>https://pastebin.com/raw/mYgChKE8</a:t>
            </a:r>
            <a:r>
              <a:rPr lang="en-US" dirty="0"/>
              <a:t> </a:t>
            </a:r>
          </a:p>
          <a:p>
            <a:pPr algn="just"/>
            <a:endParaRPr lang="en-US" dirty="0"/>
          </a:p>
          <a:p>
            <a:pPr marL="342900" indent="-342900" algn="just">
              <a:buFont typeface="+mj-lt"/>
              <a:buAutoNum type="arabicPeriod" startAt="3"/>
            </a:pPr>
            <a:r>
              <a:rPr lang="en-US" dirty="0"/>
              <a:t>Go to “routes” folder, then open “</a:t>
            </a:r>
            <a:r>
              <a:rPr lang="en-US" dirty="0" err="1"/>
              <a:t>web.php</a:t>
            </a:r>
            <a:r>
              <a:rPr lang="en-US" dirty="0"/>
              <a:t>”</a:t>
            </a:r>
          </a:p>
          <a:p>
            <a:pPr marL="342900" indent="-342900" algn="just">
              <a:buFont typeface="+mj-lt"/>
              <a:buAutoNum type="arabicPeriod" startAt="3"/>
            </a:pPr>
            <a:endParaRPr lang="en-US" dirty="0"/>
          </a:p>
          <a:p>
            <a:pPr algn="just"/>
            <a:endParaRPr lang="en-US" dirty="0"/>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5032130" cy="400110"/>
          </a:xfrm>
          <a:prstGeom prst="rect">
            <a:avLst/>
          </a:prstGeom>
          <a:noFill/>
        </p:spPr>
        <p:txBody>
          <a:bodyPr wrap="square" rtlCol="0">
            <a:spAutoFit/>
          </a:bodyPr>
          <a:lstStyle/>
          <a:p>
            <a:pPr algn="ctr"/>
            <a:r>
              <a:rPr lang="en-US" sz="2000" dirty="0"/>
              <a:t>1. Create “root views”</a:t>
            </a:r>
            <a:endParaRPr lang="en-GB" sz="2000" dirty="0"/>
          </a:p>
        </p:txBody>
      </p:sp>
      <p:pic>
        <p:nvPicPr>
          <p:cNvPr id="7" name="Picture 6">
            <a:extLst>
              <a:ext uri="{FF2B5EF4-FFF2-40B4-BE49-F238E27FC236}">
                <a16:creationId xmlns:a16="http://schemas.microsoft.com/office/drawing/2014/main" id="{6C4A9FDA-2C7C-4E16-83E9-25308F4B0968}"/>
              </a:ext>
            </a:extLst>
          </p:cNvPr>
          <p:cNvPicPr/>
          <p:nvPr/>
        </p:nvPicPr>
        <p:blipFill>
          <a:blip r:embed="rId3"/>
          <a:stretch>
            <a:fillRect/>
          </a:stretch>
        </p:blipFill>
        <p:spPr>
          <a:xfrm>
            <a:off x="955432" y="1982725"/>
            <a:ext cx="2130668" cy="1630913"/>
          </a:xfrm>
          <a:prstGeom prst="rect">
            <a:avLst/>
          </a:prstGeom>
        </p:spPr>
      </p:pic>
      <p:pic>
        <p:nvPicPr>
          <p:cNvPr id="4" name="Picture 3">
            <a:extLst>
              <a:ext uri="{FF2B5EF4-FFF2-40B4-BE49-F238E27FC236}">
                <a16:creationId xmlns:a16="http://schemas.microsoft.com/office/drawing/2014/main" id="{C95900D1-FD9D-4686-BEC0-62FCE1526DB4}"/>
              </a:ext>
            </a:extLst>
          </p:cNvPr>
          <p:cNvPicPr>
            <a:picLocks noChangeAspect="1"/>
          </p:cNvPicPr>
          <p:nvPr/>
        </p:nvPicPr>
        <p:blipFill>
          <a:blip r:embed="rId4"/>
          <a:stretch>
            <a:fillRect/>
          </a:stretch>
        </p:blipFill>
        <p:spPr>
          <a:xfrm>
            <a:off x="777753" y="5103655"/>
            <a:ext cx="2486025" cy="1390650"/>
          </a:xfrm>
          <a:prstGeom prst="rect">
            <a:avLst/>
          </a:prstGeom>
        </p:spPr>
      </p:pic>
    </p:spTree>
    <p:extLst>
      <p:ext uri="{BB962C8B-B14F-4D97-AF65-F5344CB8AC3E}">
        <p14:creationId xmlns:p14="http://schemas.microsoft.com/office/powerpoint/2010/main" val="769491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(3)</a:t>
            </a:r>
            <a:endParaRPr lang="en-GB" sz="2800" dirty="0">
              <a:ln>
                <a:solidFill>
                  <a:srgbClr val="7030A0"/>
                </a:solidFill>
              </a:ln>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startAt="3"/>
            </a:pPr>
            <a:r>
              <a:rPr lang="en-US" dirty="0"/>
              <a:t>Then edit Route::get(‘/’) to like the image.</a:t>
            </a:r>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endParaRPr lang="en-US" dirty="0"/>
          </a:p>
          <a:p>
            <a:pPr marL="342900" indent="-342900" algn="just">
              <a:buFont typeface="+mj-lt"/>
              <a:buAutoNum type="arabicPeriod" startAt="3"/>
            </a:pPr>
            <a:r>
              <a:rPr lang="en-US" dirty="0"/>
              <a:t>Then refresh the page or open :</a:t>
            </a:r>
          </a:p>
          <a:p>
            <a:pPr algn="just"/>
            <a:r>
              <a:rPr lang="en-US" dirty="0"/>
              <a:t>	-&gt; </a:t>
            </a:r>
            <a:r>
              <a:rPr lang="en-US" dirty="0">
                <a:hlinkClick r:id="rId2"/>
              </a:rPr>
              <a:t>http://127.0.0.1:8000/</a:t>
            </a:r>
            <a:r>
              <a:rPr lang="en-US" dirty="0"/>
              <a:t> </a:t>
            </a:r>
          </a:p>
          <a:p>
            <a:pPr algn="just"/>
            <a:endParaRPr lang="en-US" dirty="0"/>
          </a:p>
          <a:p>
            <a:pPr algn="just"/>
            <a:endParaRPr lang="en-US" dirty="0"/>
          </a:p>
          <a:p>
            <a:pPr algn="just"/>
            <a:endParaRPr lang="en-US" dirty="0"/>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5032130" cy="400110"/>
          </a:xfrm>
          <a:prstGeom prst="rect">
            <a:avLst/>
          </a:prstGeom>
          <a:noFill/>
        </p:spPr>
        <p:txBody>
          <a:bodyPr wrap="square" rtlCol="0">
            <a:spAutoFit/>
          </a:bodyPr>
          <a:lstStyle/>
          <a:p>
            <a:pPr algn="ctr"/>
            <a:r>
              <a:rPr lang="en-US" sz="2000" dirty="0"/>
              <a:t>1. Create “root views”</a:t>
            </a:r>
            <a:endParaRPr lang="en-GB" sz="2000" dirty="0"/>
          </a:p>
        </p:txBody>
      </p:sp>
      <p:pic>
        <p:nvPicPr>
          <p:cNvPr id="10" name="Picture 9">
            <a:extLst>
              <a:ext uri="{FF2B5EF4-FFF2-40B4-BE49-F238E27FC236}">
                <a16:creationId xmlns:a16="http://schemas.microsoft.com/office/drawing/2014/main" id="{D39A3C98-BB5C-47C1-8D47-E428D8BC40F6}"/>
              </a:ext>
            </a:extLst>
          </p:cNvPr>
          <p:cNvPicPr/>
          <p:nvPr/>
        </p:nvPicPr>
        <p:blipFill>
          <a:blip r:embed="rId3"/>
          <a:stretch>
            <a:fillRect/>
          </a:stretch>
        </p:blipFill>
        <p:spPr>
          <a:xfrm>
            <a:off x="779950" y="1982725"/>
            <a:ext cx="3331918" cy="914400"/>
          </a:xfrm>
          <a:prstGeom prst="rect">
            <a:avLst/>
          </a:prstGeom>
        </p:spPr>
      </p:pic>
      <p:pic>
        <p:nvPicPr>
          <p:cNvPr id="15" name="Picture 14">
            <a:extLst>
              <a:ext uri="{FF2B5EF4-FFF2-40B4-BE49-F238E27FC236}">
                <a16:creationId xmlns:a16="http://schemas.microsoft.com/office/drawing/2014/main" id="{27809BE6-D56A-40B2-AC65-90AF7784D936}"/>
              </a:ext>
            </a:extLst>
          </p:cNvPr>
          <p:cNvPicPr>
            <a:picLocks noChangeAspect="1"/>
          </p:cNvPicPr>
          <p:nvPr/>
        </p:nvPicPr>
        <p:blipFill>
          <a:blip r:embed="rId4"/>
          <a:stretch>
            <a:fillRect/>
          </a:stretch>
        </p:blipFill>
        <p:spPr>
          <a:xfrm>
            <a:off x="4783017" y="3152275"/>
            <a:ext cx="5977698" cy="3139321"/>
          </a:xfrm>
          <a:prstGeom prst="rect">
            <a:avLst/>
          </a:prstGeom>
        </p:spPr>
      </p:pic>
    </p:spTree>
    <p:extLst>
      <p:ext uri="{BB962C8B-B14F-4D97-AF65-F5344CB8AC3E}">
        <p14:creationId xmlns:p14="http://schemas.microsoft.com/office/powerpoint/2010/main" val="4069927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0000"/>
                </a:solidFill>
              </a:rPr>
              <a:t>LARAVEL</a:t>
            </a:r>
            <a:r>
              <a:rPr lang="en-US" sz="2800" dirty="0"/>
              <a:t> x </a:t>
            </a:r>
            <a:r>
              <a:rPr lang="en-US" sz="2800" dirty="0">
                <a:ln>
                  <a:solidFill>
                    <a:srgbClr val="7030A0"/>
                  </a:solidFill>
                </a:ln>
              </a:rPr>
              <a:t>BOOTSTRAP </a:t>
            </a:r>
            <a:r>
              <a:rPr lang="en-US" sz="2800" dirty="0"/>
              <a:t>(4)</a:t>
            </a:r>
            <a:endParaRPr lang="en-GB" sz="2800" dirty="0">
              <a:ln>
                <a:solidFill>
                  <a:srgbClr val="7030A0"/>
                </a:solidFill>
              </a:ln>
            </a:endParaRPr>
          </a:p>
        </p:txBody>
      </p:sp>
      <p:sp>
        <p:nvSpPr>
          <p:cNvPr id="2" name="TextBox 1">
            <a:extLst>
              <a:ext uri="{FF2B5EF4-FFF2-40B4-BE49-F238E27FC236}">
                <a16:creationId xmlns:a16="http://schemas.microsoft.com/office/drawing/2014/main" id="{E1408B70-EAA4-4E57-AEC6-41645A75E8E8}"/>
              </a:ext>
            </a:extLst>
          </p:cNvPr>
          <p:cNvSpPr txBox="1"/>
          <p:nvPr/>
        </p:nvSpPr>
        <p:spPr>
          <a:xfrm>
            <a:off x="140677" y="936458"/>
            <a:ext cx="10119946" cy="400110"/>
          </a:xfrm>
          <a:prstGeom prst="rect">
            <a:avLst/>
          </a:prstGeom>
          <a:noFill/>
        </p:spPr>
        <p:txBody>
          <a:bodyPr wrap="square" rtlCol="0">
            <a:spAutoFit/>
          </a:bodyPr>
          <a:lstStyle/>
          <a:p>
            <a:pPr algn="ctr"/>
            <a:r>
              <a:rPr lang="en-US" sz="2000" dirty="0"/>
              <a:t>2. Refactor our “root views” into several component (menu, footer, content)</a:t>
            </a:r>
            <a:endParaRPr lang="en-GB" sz="20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5078313"/>
          </a:xfrm>
          <a:prstGeom prst="rect">
            <a:avLst/>
          </a:prstGeom>
          <a:noFill/>
        </p:spPr>
        <p:txBody>
          <a:bodyPr wrap="square" rtlCol="0">
            <a:spAutoFit/>
          </a:bodyPr>
          <a:lstStyle/>
          <a:p>
            <a:pPr marL="342900" indent="-342900" algn="just">
              <a:buFont typeface="+mj-lt"/>
              <a:buAutoNum type="arabicPeriod"/>
            </a:pPr>
            <a:r>
              <a:rPr lang="en-US" dirty="0"/>
              <a:t>Create “components” folder in “layouts” folder.</a:t>
            </a:r>
          </a:p>
          <a:p>
            <a:pPr marL="342900" indent="-342900" algn="just">
              <a:buFont typeface="+mj-lt"/>
              <a:buAutoNum type="arabicPeriod"/>
            </a:pPr>
            <a:r>
              <a:rPr lang="en-US" dirty="0"/>
              <a:t>Then create file “</a:t>
            </a:r>
            <a:r>
              <a:rPr lang="en-US" dirty="0" err="1"/>
              <a:t>menu.blade.php</a:t>
            </a:r>
            <a:r>
              <a:rPr lang="en-US" dirty="0"/>
              <a:t>” and “</a:t>
            </a:r>
            <a:r>
              <a:rPr lang="en-US" dirty="0" err="1"/>
              <a:t>footer.blade.php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menu.blade.php</a:t>
            </a:r>
            <a:r>
              <a:rPr lang="en-US" dirty="0"/>
              <a:t>”,</a:t>
            </a:r>
          </a:p>
          <a:p>
            <a:pPr marL="342900" indent="-342900" algn="just">
              <a:buFont typeface="+mj-lt"/>
              <a:buAutoNum type="arabicPeriod"/>
            </a:pPr>
            <a:r>
              <a:rPr lang="en-US" dirty="0"/>
              <a:t>Then copy paste : </a:t>
            </a:r>
            <a:r>
              <a:rPr lang="en-US" dirty="0">
                <a:hlinkClick r:id="rId2"/>
              </a:rPr>
              <a:t>https://pastebin.com/raw/wQztHE6E</a:t>
            </a:r>
            <a:r>
              <a:rPr lang="en-US" dirty="0"/>
              <a:t> </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footer.blade.php</a:t>
            </a:r>
            <a:r>
              <a:rPr lang="en-US" dirty="0"/>
              <a:t>”</a:t>
            </a:r>
          </a:p>
          <a:p>
            <a:pPr marL="342900" indent="-342900" algn="just">
              <a:buFont typeface="+mj-lt"/>
              <a:buAutoNum type="arabicPeriod"/>
            </a:pPr>
            <a:r>
              <a:rPr lang="en-US" dirty="0"/>
              <a:t>Then copy paste : </a:t>
            </a:r>
            <a:r>
              <a:rPr lang="en-US" dirty="0">
                <a:hlinkClick r:id="rId3"/>
              </a:rPr>
              <a:t>https://pastebin.com/raw/3DcSfUrm</a:t>
            </a: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Then refactor “</a:t>
            </a:r>
            <a:r>
              <a:rPr lang="en-US" dirty="0" err="1"/>
              <a:t>app.blade.php</a:t>
            </a:r>
            <a:r>
              <a:rPr lang="en-US" dirty="0"/>
              <a:t>” with @include : </a:t>
            </a:r>
            <a:r>
              <a:rPr lang="en-US" dirty="0">
                <a:hlinkClick r:id="rId4"/>
              </a:rPr>
              <a:t>https://pastebin.com/raw/MdisfZH7</a:t>
            </a: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algn="just"/>
            <a:r>
              <a:rPr lang="en-US" dirty="0"/>
              <a:t>	-&gt; </a:t>
            </a:r>
            <a:r>
              <a:rPr lang="en-US" dirty="0" err="1"/>
              <a:t>layouts.components.menu</a:t>
            </a:r>
            <a:r>
              <a:rPr lang="en-US" dirty="0"/>
              <a:t> is equal to layouts/components/menu</a:t>
            </a:r>
          </a:p>
        </p:txBody>
      </p:sp>
      <p:pic>
        <p:nvPicPr>
          <p:cNvPr id="6" name="Picture 5">
            <a:extLst>
              <a:ext uri="{FF2B5EF4-FFF2-40B4-BE49-F238E27FC236}">
                <a16:creationId xmlns:a16="http://schemas.microsoft.com/office/drawing/2014/main" id="{D28A23DF-D007-4E82-94B5-CF7626514FA8}"/>
              </a:ext>
            </a:extLst>
          </p:cNvPr>
          <p:cNvPicPr>
            <a:picLocks noChangeAspect="1"/>
          </p:cNvPicPr>
          <p:nvPr/>
        </p:nvPicPr>
        <p:blipFill>
          <a:blip r:embed="rId5"/>
          <a:stretch>
            <a:fillRect/>
          </a:stretch>
        </p:blipFill>
        <p:spPr>
          <a:xfrm>
            <a:off x="7727340" y="1582615"/>
            <a:ext cx="2023330" cy="2307981"/>
          </a:xfrm>
          <a:prstGeom prst="rect">
            <a:avLst/>
          </a:prstGeom>
        </p:spPr>
      </p:pic>
      <p:pic>
        <p:nvPicPr>
          <p:cNvPr id="12" name="Picture 11">
            <a:extLst>
              <a:ext uri="{FF2B5EF4-FFF2-40B4-BE49-F238E27FC236}">
                <a16:creationId xmlns:a16="http://schemas.microsoft.com/office/drawing/2014/main" id="{A674C17B-5E98-4BD8-B141-87D40BEF3C82}"/>
              </a:ext>
            </a:extLst>
          </p:cNvPr>
          <p:cNvPicPr>
            <a:picLocks noChangeAspect="1"/>
          </p:cNvPicPr>
          <p:nvPr/>
        </p:nvPicPr>
        <p:blipFill>
          <a:blip r:embed="rId6"/>
          <a:stretch>
            <a:fillRect/>
          </a:stretch>
        </p:blipFill>
        <p:spPr>
          <a:xfrm>
            <a:off x="771525" y="5552933"/>
            <a:ext cx="4429125" cy="628650"/>
          </a:xfrm>
          <a:prstGeom prst="rect">
            <a:avLst/>
          </a:prstGeom>
        </p:spPr>
      </p:pic>
    </p:spTree>
    <p:extLst>
      <p:ext uri="{BB962C8B-B14F-4D97-AF65-F5344CB8AC3E}">
        <p14:creationId xmlns:p14="http://schemas.microsoft.com/office/powerpoint/2010/main" val="3661372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3139321"/>
          </a:xfrm>
          <a:prstGeom prst="rect">
            <a:avLst/>
          </a:prstGeom>
          <a:noFill/>
        </p:spPr>
        <p:txBody>
          <a:bodyPr wrap="square" rtlCol="0">
            <a:spAutoFit/>
          </a:bodyPr>
          <a:lstStyle/>
          <a:p>
            <a:pPr marL="342900" indent="-342900" algn="just">
              <a:buFont typeface="+mj-lt"/>
              <a:buAutoNum type="arabicPeriod"/>
            </a:pPr>
            <a:r>
              <a:rPr lang="en-US" dirty="0"/>
              <a:t>Open CMD, then run “</a:t>
            </a:r>
            <a:r>
              <a:rPr lang="en-US" b="1" dirty="0">
                <a:solidFill>
                  <a:srgbClr val="FFFF00"/>
                </a:solidFill>
              </a:rPr>
              <a:t>composer require livewire/livewire</a:t>
            </a:r>
            <a:r>
              <a:rPr lang="en-US" dirty="0"/>
              <a:t>”</a:t>
            </a:r>
          </a:p>
          <a:p>
            <a:pPr marL="342900" indent="-342900" algn="just">
              <a:buFont typeface="+mj-lt"/>
              <a:buAutoNum type="arabicPeriod"/>
            </a:pPr>
            <a:endParaRPr lang="en-US" dirty="0"/>
          </a:p>
          <a:p>
            <a:pPr marL="342900" indent="-342900" algn="just">
              <a:buFont typeface="+mj-lt"/>
              <a:buAutoNum type="arabicPeriod"/>
            </a:pPr>
            <a:r>
              <a:rPr lang="en-US" dirty="0"/>
              <a:t>Include livewire code (@livewireStyles and @livewireScripts) into our “</a:t>
            </a:r>
            <a:r>
              <a:rPr lang="en-US" dirty="0" err="1"/>
              <a:t>app.blade.php</a:t>
            </a:r>
            <a:r>
              <a:rPr lang="en-US" dirty="0"/>
              <a:t>”</a:t>
            </a:r>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endParaRPr lang="en-US" dirty="0"/>
          </a:p>
          <a:p>
            <a:pPr marL="342900" indent="-342900" algn="just">
              <a:buFont typeface="+mj-lt"/>
              <a:buAutoNum type="arabicPeriod"/>
            </a:pPr>
            <a:r>
              <a:rPr lang="en-US" dirty="0"/>
              <a:t>Change our content HTML to livewire content with $slot</a:t>
            </a:r>
          </a:p>
          <a:p>
            <a:pPr marL="342900" indent="-342900" algn="just">
              <a:buFont typeface="+mj-lt"/>
              <a:buAutoNum type="arabicPeriod"/>
            </a:pPr>
            <a:endParaRPr lang="en-US" dirty="0"/>
          </a:p>
          <a:p>
            <a:pPr marL="342900" indent="-342900" algn="just">
              <a:buFont typeface="+mj-lt"/>
              <a:buAutoNum type="arabicPeriod"/>
            </a:pPr>
            <a:endParaRPr lang="en-US" dirty="0"/>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1. Install </a:t>
            </a:r>
            <a:r>
              <a:rPr lang="en-US" sz="2000" dirty="0">
                <a:solidFill>
                  <a:srgbClr val="FF33CC"/>
                </a:solidFill>
              </a:rPr>
              <a:t>Livewire</a:t>
            </a:r>
            <a:r>
              <a:rPr lang="en-US" sz="2000" dirty="0"/>
              <a:t> using Composer</a:t>
            </a:r>
            <a:endParaRPr lang="en-GB" sz="2000" dirty="0"/>
          </a:p>
        </p:txBody>
      </p:sp>
      <p:pic>
        <p:nvPicPr>
          <p:cNvPr id="9" name="Picture 8">
            <a:extLst>
              <a:ext uri="{FF2B5EF4-FFF2-40B4-BE49-F238E27FC236}">
                <a16:creationId xmlns:a16="http://schemas.microsoft.com/office/drawing/2014/main" id="{89DC6D30-DDC8-4084-8366-3A52F5B8B4D4}"/>
              </a:ext>
            </a:extLst>
          </p:cNvPr>
          <p:cNvPicPr>
            <a:picLocks noChangeAspect="1"/>
          </p:cNvPicPr>
          <p:nvPr/>
        </p:nvPicPr>
        <p:blipFill>
          <a:blip r:embed="rId2"/>
          <a:stretch>
            <a:fillRect/>
          </a:stretch>
        </p:blipFill>
        <p:spPr>
          <a:xfrm>
            <a:off x="618392" y="2505945"/>
            <a:ext cx="2038350" cy="990600"/>
          </a:xfrm>
          <a:prstGeom prst="rect">
            <a:avLst/>
          </a:prstGeom>
        </p:spPr>
      </p:pic>
      <p:pic>
        <p:nvPicPr>
          <p:cNvPr id="11" name="Picture 10">
            <a:extLst>
              <a:ext uri="{FF2B5EF4-FFF2-40B4-BE49-F238E27FC236}">
                <a16:creationId xmlns:a16="http://schemas.microsoft.com/office/drawing/2014/main" id="{30A9E729-EAE4-42BC-B120-A14E626A0F6C}"/>
              </a:ext>
            </a:extLst>
          </p:cNvPr>
          <p:cNvPicPr>
            <a:picLocks noChangeAspect="1"/>
          </p:cNvPicPr>
          <p:nvPr/>
        </p:nvPicPr>
        <p:blipFill>
          <a:blip r:embed="rId3"/>
          <a:stretch>
            <a:fillRect/>
          </a:stretch>
        </p:blipFill>
        <p:spPr>
          <a:xfrm>
            <a:off x="3062287" y="2505945"/>
            <a:ext cx="2638425" cy="1085850"/>
          </a:xfrm>
          <a:prstGeom prst="rect">
            <a:avLst/>
          </a:prstGeom>
        </p:spPr>
      </p:pic>
      <p:pic>
        <p:nvPicPr>
          <p:cNvPr id="14" name="Picture 13">
            <a:extLst>
              <a:ext uri="{FF2B5EF4-FFF2-40B4-BE49-F238E27FC236}">
                <a16:creationId xmlns:a16="http://schemas.microsoft.com/office/drawing/2014/main" id="{52E7E047-35BE-4AE4-B912-D0454CA7C690}"/>
              </a:ext>
            </a:extLst>
          </p:cNvPr>
          <p:cNvPicPr>
            <a:picLocks noChangeAspect="1"/>
          </p:cNvPicPr>
          <p:nvPr/>
        </p:nvPicPr>
        <p:blipFill>
          <a:blip r:embed="rId4"/>
          <a:stretch>
            <a:fillRect/>
          </a:stretch>
        </p:blipFill>
        <p:spPr>
          <a:xfrm>
            <a:off x="648982" y="4252710"/>
            <a:ext cx="4015520" cy="1392556"/>
          </a:xfrm>
          <a:prstGeom prst="rect">
            <a:avLst/>
          </a:prstGeom>
        </p:spPr>
      </p:pic>
    </p:spTree>
    <p:extLst>
      <p:ext uri="{BB962C8B-B14F-4D97-AF65-F5344CB8AC3E}">
        <p14:creationId xmlns:p14="http://schemas.microsoft.com/office/powerpoint/2010/main" val="3584729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(2)</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82615"/>
            <a:ext cx="11438792" cy="4801314"/>
          </a:xfrm>
          <a:prstGeom prst="rect">
            <a:avLst/>
          </a:prstGeom>
          <a:noFill/>
        </p:spPr>
        <p:txBody>
          <a:bodyPr wrap="square" rtlCol="0">
            <a:spAutoFit/>
          </a:bodyPr>
          <a:lstStyle/>
          <a:p>
            <a:pPr marL="342900" indent="-342900" algn="just">
              <a:buFont typeface="+mj-lt"/>
              <a:buAutoNum type="arabicPeriod"/>
            </a:pPr>
            <a:r>
              <a:rPr lang="en-US" dirty="0"/>
              <a:t>Open CMD, then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pages.home.home</a:t>
            </a:r>
            <a:r>
              <a:rPr lang="en-US" b="1" dirty="0">
                <a:solidFill>
                  <a:srgbClr val="FFFF00"/>
                </a:solidFill>
              </a:rPr>
              <a:t>-index</a:t>
            </a:r>
            <a:r>
              <a:rPr lang="en-US" dirty="0"/>
              <a:t>”</a:t>
            </a:r>
          </a:p>
          <a:p>
            <a:pPr algn="just"/>
            <a:r>
              <a:rPr lang="en-US" dirty="0"/>
              <a:t>	-&gt; </a:t>
            </a:r>
            <a:r>
              <a:rPr lang="en-GB" dirty="0"/>
              <a:t>Would you like to show some love by starring the repo? (yes/no) [no]:</a:t>
            </a:r>
            <a:r>
              <a:rPr lang="en-US" dirty="0"/>
              <a:t> enter</a:t>
            </a:r>
          </a:p>
          <a:p>
            <a:pPr algn="just"/>
            <a:r>
              <a:rPr lang="en-US" dirty="0"/>
              <a:t>	-&gt; it will create folder under app/http/livewire/pages/home/</a:t>
            </a:r>
            <a:r>
              <a:rPr lang="en-US" dirty="0" err="1"/>
              <a:t>HomeIndex.php</a:t>
            </a:r>
            <a:r>
              <a:rPr lang="en-US" dirty="0"/>
              <a:t> (Controller)</a:t>
            </a:r>
          </a:p>
          <a:p>
            <a:pPr algn="just"/>
            <a:r>
              <a:rPr lang="en-US" dirty="0"/>
              <a:t>	-&gt; and under resources/livewire/pages/home/home-</a:t>
            </a:r>
            <a:r>
              <a:rPr lang="en-US" dirty="0" err="1"/>
              <a:t>index.blade.php</a:t>
            </a:r>
            <a:r>
              <a:rPr lang="en-US" dirty="0"/>
              <a:t> (view)</a:t>
            </a:r>
          </a:p>
          <a:p>
            <a:pPr marL="342900" indent="-342900" algn="just">
              <a:buFont typeface="+mj-lt"/>
              <a:buAutoNum type="arabicPeriod"/>
            </a:pPr>
            <a:endParaRPr lang="en-US" dirty="0"/>
          </a:p>
          <a:p>
            <a:pPr algn="just"/>
            <a:r>
              <a:rPr lang="en-US" dirty="0"/>
              <a:t>2. Then I’ll create livewire component for about pages</a:t>
            </a:r>
          </a:p>
          <a:p>
            <a:pPr algn="just"/>
            <a:r>
              <a:rPr lang="en-US" dirty="0"/>
              <a:t> 	-&gt;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pages.about.about</a:t>
            </a:r>
            <a:r>
              <a:rPr lang="en-US" b="1" dirty="0">
                <a:solidFill>
                  <a:srgbClr val="FFFF00"/>
                </a:solidFill>
              </a:rPr>
              <a:t>-index</a:t>
            </a:r>
            <a:r>
              <a:rPr lang="en-US" dirty="0"/>
              <a:t>”</a:t>
            </a:r>
          </a:p>
          <a:p>
            <a:pPr algn="just"/>
            <a:r>
              <a:rPr lang="en-US" dirty="0"/>
              <a:t>	-&gt; it will create folder under app/http/livewire/pages/about/</a:t>
            </a:r>
            <a:r>
              <a:rPr lang="en-US" dirty="0" err="1"/>
              <a:t>AboutIndex.php</a:t>
            </a:r>
            <a:r>
              <a:rPr lang="en-US" dirty="0"/>
              <a:t>’ (Controller)</a:t>
            </a:r>
          </a:p>
          <a:p>
            <a:pPr algn="just"/>
            <a:r>
              <a:rPr lang="en-US" dirty="0"/>
              <a:t>	-&gt; and under resources/livewire/pages/about/about-</a:t>
            </a:r>
            <a:r>
              <a:rPr lang="en-US" dirty="0" err="1"/>
              <a:t>index.blade.php</a:t>
            </a:r>
            <a:r>
              <a:rPr lang="en-US" dirty="0"/>
              <a:t> (view)</a:t>
            </a:r>
          </a:p>
          <a:p>
            <a:pPr algn="just"/>
            <a:endParaRPr lang="en-US" dirty="0"/>
          </a:p>
          <a:p>
            <a:pPr algn="just"/>
            <a:r>
              <a:rPr lang="en-US" dirty="0"/>
              <a:t>3. Then we must register that livewire Controller to our routes/</a:t>
            </a:r>
            <a:r>
              <a:rPr lang="en-US" dirty="0" err="1"/>
              <a:t>web.php</a:t>
            </a:r>
            <a:endParaRPr lang="en-US" dirty="0"/>
          </a:p>
          <a:p>
            <a:pPr algn="just"/>
            <a:r>
              <a:rPr lang="en-US" dirty="0"/>
              <a:t>	-&gt; call </a:t>
            </a:r>
            <a:r>
              <a:rPr lang="en-US" dirty="0" err="1"/>
              <a:t>AboutIndex.php</a:t>
            </a:r>
            <a:r>
              <a:rPr lang="en-US" dirty="0"/>
              <a:t> and </a:t>
            </a:r>
            <a:r>
              <a:rPr lang="en-US" dirty="0" err="1"/>
              <a:t>HomeIndex.php</a:t>
            </a:r>
            <a:r>
              <a:rPr lang="en-US" dirty="0"/>
              <a:t> </a:t>
            </a:r>
          </a:p>
          <a:p>
            <a:pPr algn="just"/>
            <a:r>
              <a:rPr lang="en-US" dirty="0"/>
              <a:t> 	at the top with </a:t>
            </a:r>
            <a:r>
              <a:rPr lang="en-US" b="1" dirty="0"/>
              <a:t>use</a:t>
            </a:r>
            <a:r>
              <a:rPr lang="en-US" dirty="0"/>
              <a:t> keyword php : </a:t>
            </a:r>
          </a:p>
          <a:p>
            <a:pPr algn="just"/>
            <a:r>
              <a:rPr lang="en-US" dirty="0"/>
              <a:t>	-&gt; register livewire controller route :</a:t>
            </a:r>
          </a:p>
          <a:p>
            <a:pPr algn="just"/>
            <a:r>
              <a:rPr lang="en-US" dirty="0"/>
              <a:t>	-&gt; ‘/’ is equal to </a:t>
            </a:r>
            <a:r>
              <a:rPr lang="en-US" dirty="0">
                <a:hlinkClick r:id="rId2"/>
              </a:rPr>
              <a:t>http://localhost/</a:t>
            </a:r>
            <a:endParaRPr lang="en-US" dirty="0"/>
          </a:p>
          <a:p>
            <a:pPr algn="just"/>
            <a:r>
              <a:rPr lang="en-US" dirty="0"/>
              <a:t>	-&gt; ‘/home’ is equal to </a:t>
            </a:r>
            <a:r>
              <a:rPr lang="en-US" dirty="0">
                <a:hlinkClick r:id="rId3"/>
              </a:rPr>
              <a:t>http://localhost/home</a:t>
            </a:r>
            <a:r>
              <a:rPr lang="en-US" dirty="0"/>
              <a:t> </a:t>
            </a:r>
          </a:p>
          <a:p>
            <a:pPr algn="just"/>
            <a:r>
              <a:rPr lang="en-US" dirty="0"/>
              <a:t>	-&gt; ‘/about’ is equal to </a:t>
            </a:r>
            <a:r>
              <a:rPr lang="en-US" dirty="0">
                <a:hlinkClick r:id="rId4"/>
              </a:rPr>
              <a:t>http://localhost/about</a:t>
            </a:r>
            <a:r>
              <a:rPr lang="en-US" dirty="0"/>
              <a:t> </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2. Create </a:t>
            </a:r>
            <a:r>
              <a:rPr lang="en-US" sz="2000" dirty="0">
                <a:solidFill>
                  <a:srgbClr val="FF33CC"/>
                </a:solidFill>
              </a:rPr>
              <a:t>Livewire</a:t>
            </a:r>
            <a:r>
              <a:rPr lang="en-US" sz="2000" dirty="0"/>
              <a:t> components</a:t>
            </a:r>
            <a:endParaRPr lang="en-GB" sz="2000" dirty="0"/>
          </a:p>
        </p:txBody>
      </p:sp>
      <p:pic>
        <p:nvPicPr>
          <p:cNvPr id="5" name="Picture 4">
            <a:extLst>
              <a:ext uri="{FF2B5EF4-FFF2-40B4-BE49-F238E27FC236}">
                <a16:creationId xmlns:a16="http://schemas.microsoft.com/office/drawing/2014/main" id="{C1368AEC-661D-44F8-972E-B74B0FD9B770}"/>
              </a:ext>
            </a:extLst>
          </p:cNvPr>
          <p:cNvPicPr>
            <a:picLocks noChangeAspect="1"/>
          </p:cNvPicPr>
          <p:nvPr/>
        </p:nvPicPr>
        <p:blipFill>
          <a:blip r:embed="rId5"/>
          <a:stretch>
            <a:fillRect/>
          </a:stretch>
        </p:blipFill>
        <p:spPr>
          <a:xfrm>
            <a:off x="6096000" y="4712677"/>
            <a:ext cx="3804138" cy="378835"/>
          </a:xfrm>
          <a:prstGeom prst="rect">
            <a:avLst/>
          </a:prstGeom>
        </p:spPr>
      </p:pic>
      <p:pic>
        <p:nvPicPr>
          <p:cNvPr id="15" name="Picture 14">
            <a:extLst>
              <a:ext uri="{FF2B5EF4-FFF2-40B4-BE49-F238E27FC236}">
                <a16:creationId xmlns:a16="http://schemas.microsoft.com/office/drawing/2014/main" id="{6EEFA286-1476-4C51-8E94-409B5212A675}"/>
              </a:ext>
            </a:extLst>
          </p:cNvPr>
          <p:cNvPicPr>
            <a:picLocks noChangeAspect="1"/>
          </p:cNvPicPr>
          <p:nvPr/>
        </p:nvPicPr>
        <p:blipFill>
          <a:blip r:embed="rId6"/>
          <a:stretch>
            <a:fillRect/>
          </a:stretch>
        </p:blipFill>
        <p:spPr>
          <a:xfrm>
            <a:off x="6096000" y="5592169"/>
            <a:ext cx="4777154" cy="713471"/>
          </a:xfrm>
          <a:prstGeom prst="rect">
            <a:avLst/>
          </a:prstGeom>
        </p:spPr>
      </p:pic>
    </p:spTree>
    <p:extLst>
      <p:ext uri="{BB962C8B-B14F-4D97-AF65-F5344CB8AC3E}">
        <p14:creationId xmlns:p14="http://schemas.microsoft.com/office/powerpoint/2010/main" val="325255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(3)</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4801314"/>
          </a:xfrm>
          <a:prstGeom prst="rect">
            <a:avLst/>
          </a:prstGeom>
          <a:noFill/>
        </p:spPr>
        <p:txBody>
          <a:bodyPr wrap="square" rtlCol="0">
            <a:spAutoFit/>
          </a:bodyPr>
          <a:lstStyle/>
          <a:p>
            <a:pPr marL="342900" indent="-342900" algn="just">
              <a:buFont typeface="+mj-lt"/>
              <a:buAutoNum type="arabicPeriod"/>
            </a:pPr>
            <a:r>
              <a:rPr lang="en-US" dirty="0"/>
              <a:t>Edit livewire view ‘livewire/pages/home/home-</a:t>
            </a:r>
            <a:r>
              <a:rPr lang="en-US" dirty="0" err="1"/>
              <a:t>index.php</a:t>
            </a:r>
            <a:r>
              <a:rPr lang="en-US" dirty="0"/>
              <a:t>’ : </a:t>
            </a:r>
          </a:p>
          <a:p>
            <a:pPr marL="342900" indent="-342900" algn="just">
              <a:buFont typeface="+mj-lt"/>
              <a:buAutoNum type="arabicPeriod"/>
            </a:pPr>
            <a:endParaRPr lang="en-US" dirty="0"/>
          </a:p>
          <a:p>
            <a:pPr marL="342900" indent="-342900" algn="just">
              <a:buFont typeface="+mj-lt"/>
              <a:buAutoNum type="arabicPeriod"/>
            </a:pPr>
            <a:r>
              <a:rPr lang="en-US" dirty="0"/>
              <a:t>Edit livewire view ‘livewire/pages/about/about-</a:t>
            </a:r>
            <a:r>
              <a:rPr lang="en-US" dirty="0" err="1"/>
              <a:t>index.php</a:t>
            </a:r>
            <a:r>
              <a:rPr lang="en-US" dirty="0"/>
              <a:t>’ : </a:t>
            </a:r>
          </a:p>
          <a:p>
            <a:pPr marL="342900" indent="-342900" algn="just">
              <a:buFont typeface="+mj-lt"/>
              <a:buAutoNum type="arabicPeriod"/>
            </a:pPr>
            <a:endParaRPr lang="en-US" dirty="0"/>
          </a:p>
          <a:p>
            <a:pPr marL="342900" indent="-342900" algn="just">
              <a:buFont typeface="+mj-lt"/>
              <a:buAutoNum type="arabicPeriod"/>
            </a:pPr>
            <a:r>
              <a:rPr lang="en-US" dirty="0"/>
              <a:t>Change URL in '</a:t>
            </a:r>
            <a:r>
              <a:rPr lang="en-US" dirty="0" err="1"/>
              <a:t>menu.blade.php</a:t>
            </a:r>
            <a:r>
              <a:rPr lang="en-US" dirty="0"/>
              <a:t>’</a:t>
            </a:r>
          </a:p>
          <a:p>
            <a:pPr algn="just"/>
            <a:r>
              <a:rPr lang="en-US" dirty="0"/>
              <a:t>	-&gt; open ‘layouts/components/</a:t>
            </a:r>
            <a:r>
              <a:rPr lang="en-US" dirty="0" err="1"/>
              <a:t>menu.blade.php</a:t>
            </a:r>
            <a:r>
              <a:rPr lang="en-US" dirty="0"/>
              <a:t>’, then change URL :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4. Reload your page, and try to click the menu!</a:t>
            </a:r>
          </a:p>
          <a:p>
            <a:pPr algn="just"/>
            <a:endParaRPr lang="en-US" dirty="0"/>
          </a:p>
          <a:p>
            <a:pPr algn="just"/>
            <a:r>
              <a:rPr lang="en-US" dirty="0"/>
              <a:t>5. Next, we’ll create Single Page Application (SPA) !, (no-reload page)</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032130" cy="400110"/>
          </a:xfrm>
          <a:prstGeom prst="rect">
            <a:avLst/>
          </a:prstGeom>
          <a:noFill/>
        </p:spPr>
        <p:txBody>
          <a:bodyPr wrap="square" rtlCol="0">
            <a:spAutoFit/>
          </a:bodyPr>
          <a:lstStyle/>
          <a:p>
            <a:pPr algn="ctr"/>
            <a:r>
              <a:rPr lang="en-US" sz="2000" dirty="0"/>
              <a:t>3. Rendering </a:t>
            </a:r>
            <a:r>
              <a:rPr lang="en-US" sz="2000" dirty="0">
                <a:solidFill>
                  <a:srgbClr val="FF33CC"/>
                </a:solidFill>
              </a:rPr>
              <a:t>Livewire</a:t>
            </a:r>
            <a:r>
              <a:rPr lang="en-US" sz="2000" dirty="0"/>
              <a:t> components</a:t>
            </a:r>
            <a:endParaRPr lang="en-GB" sz="2000" dirty="0"/>
          </a:p>
        </p:txBody>
      </p:sp>
      <p:pic>
        <p:nvPicPr>
          <p:cNvPr id="6" name="Picture 5">
            <a:extLst>
              <a:ext uri="{FF2B5EF4-FFF2-40B4-BE49-F238E27FC236}">
                <a16:creationId xmlns:a16="http://schemas.microsoft.com/office/drawing/2014/main" id="{51555DFF-407B-4434-869A-0799FA25CD1D}"/>
              </a:ext>
            </a:extLst>
          </p:cNvPr>
          <p:cNvPicPr>
            <a:picLocks noChangeAspect="1"/>
          </p:cNvPicPr>
          <p:nvPr/>
        </p:nvPicPr>
        <p:blipFill>
          <a:blip r:embed="rId2"/>
          <a:stretch>
            <a:fillRect/>
          </a:stretch>
        </p:blipFill>
        <p:spPr>
          <a:xfrm>
            <a:off x="7748221" y="1437203"/>
            <a:ext cx="2943225" cy="634549"/>
          </a:xfrm>
          <a:prstGeom prst="rect">
            <a:avLst/>
          </a:prstGeom>
        </p:spPr>
      </p:pic>
      <p:pic>
        <p:nvPicPr>
          <p:cNvPr id="9" name="Picture 8">
            <a:extLst>
              <a:ext uri="{FF2B5EF4-FFF2-40B4-BE49-F238E27FC236}">
                <a16:creationId xmlns:a16="http://schemas.microsoft.com/office/drawing/2014/main" id="{AE0E9823-8247-401E-921A-EBCDA2508FF1}"/>
              </a:ext>
            </a:extLst>
          </p:cNvPr>
          <p:cNvPicPr>
            <a:picLocks noChangeAspect="1"/>
          </p:cNvPicPr>
          <p:nvPr/>
        </p:nvPicPr>
        <p:blipFill>
          <a:blip r:embed="rId3"/>
          <a:stretch>
            <a:fillRect/>
          </a:stretch>
        </p:blipFill>
        <p:spPr>
          <a:xfrm>
            <a:off x="7748221" y="2181994"/>
            <a:ext cx="3004771" cy="645070"/>
          </a:xfrm>
          <a:prstGeom prst="rect">
            <a:avLst/>
          </a:prstGeom>
        </p:spPr>
      </p:pic>
      <p:pic>
        <p:nvPicPr>
          <p:cNvPr id="11" name="Picture 10">
            <a:extLst>
              <a:ext uri="{FF2B5EF4-FFF2-40B4-BE49-F238E27FC236}">
                <a16:creationId xmlns:a16="http://schemas.microsoft.com/office/drawing/2014/main" id="{7C116B22-E3D6-4D41-8CD4-3C17B4C9358B}"/>
              </a:ext>
            </a:extLst>
          </p:cNvPr>
          <p:cNvPicPr>
            <a:picLocks noChangeAspect="1"/>
          </p:cNvPicPr>
          <p:nvPr/>
        </p:nvPicPr>
        <p:blipFill>
          <a:blip r:embed="rId4"/>
          <a:stretch>
            <a:fillRect/>
          </a:stretch>
        </p:blipFill>
        <p:spPr>
          <a:xfrm>
            <a:off x="962024" y="3429000"/>
            <a:ext cx="6610350" cy="666750"/>
          </a:xfrm>
          <a:prstGeom prst="rect">
            <a:avLst/>
          </a:prstGeom>
        </p:spPr>
      </p:pic>
      <p:pic>
        <p:nvPicPr>
          <p:cNvPr id="14" name="Picture 13">
            <a:extLst>
              <a:ext uri="{FF2B5EF4-FFF2-40B4-BE49-F238E27FC236}">
                <a16:creationId xmlns:a16="http://schemas.microsoft.com/office/drawing/2014/main" id="{AB68603A-8E67-4387-9CF0-2FB36F87AB7E}"/>
              </a:ext>
            </a:extLst>
          </p:cNvPr>
          <p:cNvPicPr>
            <a:picLocks noChangeAspect="1"/>
          </p:cNvPicPr>
          <p:nvPr/>
        </p:nvPicPr>
        <p:blipFill>
          <a:blip r:embed="rId5"/>
          <a:stretch>
            <a:fillRect/>
          </a:stretch>
        </p:blipFill>
        <p:spPr>
          <a:xfrm>
            <a:off x="962024" y="4222979"/>
            <a:ext cx="6867525" cy="857250"/>
          </a:xfrm>
          <a:prstGeom prst="rect">
            <a:avLst/>
          </a:prstGeom>
        </p:spPr>
      </p:pic>
      <p:pic>
        <p:nvPicPr>
          <p:cNvPr id="5" name="Picture 4">
            <a:extLst>
              <a:ext uri="{FF2B5EF4-FFF2-40B4-BE49-F238E27FC236}">
                <a16:creationId xmlns:a16="http://schemas.microsoft.com/office/drawing/2014/main" id="{938AD5B4-4F7B-47AF-87F9-B629C7250F1A}"/>
              </a:ext>
            </a:extLst>
          </p:cNvPr>
          <p:cNvPicPr>
            <a:picLocks noChangeAspect="1"/>
          </p:cNvPicPr>
          <p:nvPr/>
        </p:nvPicPr>
        <p:blipFill>
          <a:blip r:embed="rId6"/>
          <a:stretch>
            <a:fillRect/>
          </a:stretch>
        </p:blipFill>
        <p:spPr>
          <a:xfrm>
            <a:off x="7792182" y="5310555"/>
            <a:ext cx="2899264" cy="581446"/>
          </a:xfrm>
          <a:prstGeom prst="rect">
            <a:avLst/>
          </a:prstGeom>
        </p:spPr>
      </p:pic>
    </p:spTree>
    <p:extLst>
      <p:ext uri="{BB962C8B-B14F-4D97-AF65-F5344CB8AC3E}">
        <p14:creationId xmlns:p14="http://schemas.microsoft.com/office/powerpoint/2010/main" val="3038777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INSTALLING</a:t>
            </a:r>
            <a:r>
              <a:rPr lang="en-US" sz="2800" dirty="0">
                <a:solidFill>
                  <a:srgbClr val="FF0000"/>
                </a:solidFill>
              </a:rPr>
              <a:t> </a:t>
            </a:r>
            <a:r>
              <a:rPr lang="en-US" sz="2800" dirty="0">
                <a:solidFill>
                  <a:srgbClr val="FF33CC"/>
                </a:solidFill>
              </a:rPr>
              <a:t>LIVEWIRE </a:t>
            </a:r>
            <a:r>
              <a:rPr lang="en-US" sz="2800" dirty="0"/>
              <a:t>(4)</a:t>
            </a:r>
            <a:endParaRPr lang="en-GB" sz="2800" dirty="0">
              <a:solidFill>
                <a:srgbClr val="FF33CC"/>
              </a:solidFill>
            </a:endParaRPr>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4247317"/>
          </a:xfrm>
          <a:prstGeom prst="rect">
            <a:avLst/>
          </a:prstGeom>
          <a:noFill/>
        </p:spPr>
        <p:txBody>
          <a:bodyPr wrap="square" rtlCol="0">
            <a:spAutoFit/>
          </a:bodyPr>
          <a:lstStyle/>
          <a:p>
            <a:pPr marL="342900" indent="-342900" algn="just">
              <a:buFont typeface="+mj-lt"/>
              <a:buAutoNum type="arabicPeriod"/>
            </a:pPr>
            <a:r>
              <a:rPr lang="en-US" dirty="0"/>
              <a:t>Install </a:t>
            </a:r>
            <a:r>
              <a:rPr lang="en-US" dirty="0" err="1"/>
              <a:t>turbolinks</a:t>
            </a:r>
            <a:r>
              <a:rPr lang="en-US" dirty="0"/>
              <a:t> using </a:t>
            </a:r>
            <a:r>
              <a:rPr lang="en-US" dirty="0" err="1"/>
              <a:t>npm</a:t>
            </a:r>
            <a:r>
              <a:rPr lang="en-US" dirty="0"/>
              <a:t> (</a:t>
            </a:r>
            <a:r>
              <a:rPr lang="en-US" dirty="0" err="1"/>
              <a:t>nodejs</a:t>
            </a:r>
            <a:r>
              <a:rPr lang="en-US" dirty="0"/>
              <a:t> package manager)</a:t>
            </a:r>
          </a:p>
          <a:p>
            <a:pPr algn="just"/>
            <a:r>
              <a:rPr lang="en-US" dirty="0"/>
              <a:t>	-&gt; </a:t>
            </a:r>
            <a:r>
              <a:rPr lang="en-US" dirty="0" err="1"/>
              <a:t>npm</a:t>
            </a:r>
            <a:r>
              <a:rPr lang="en-US" dirty="0"/>
              <a:t> install --save </a:t>
            </a:r>
            <a:r>
              <a:rPr lang="en-US" dirty="0" err="1"/>
              <a:t>turbolinks</a:t>
            </a:r>
            <a:endParaRPr lang="en-US" dirty="0"/>
          </a:p>
          <a:p>
            <a:pPr algn="just"/>
            <a:endParaRPr lang="en-US" dirty="0"/>
          </a:p>
          <a:p>
            <a:pPr marL="342900" indent="-342900" algn="just">
              <a:buFont typeface="+mj-lt"/>
              <a:buAutoNum type="arabicPeriod" startAt="2"/>
            </a:pPr>
            <a:r>
              <a:rPr lang="en-US" dirty="0"/>
              <a:t>Register </a:t>
            </a:r>
            <a:r>
              <a:rPr lang="en-US" dirty="0" err="1"/>
              <a:t>turbolinks</a:t>
            </a:r>
            <a:r>
              <a:rPr lang="en-US" dirty="0"/>
              <a:t> to folder ‘resources/</a:t>
            </a:r>
            <a:r>
              <a:rPr lang="en-US" dirty="0" err="1"/>
              <a:t>js</a:t>
            </a:r>
            <a:r>
              <a:rPr lang="en-US" dirty="0"/>
              <a:t>/app.js’</a:t>
            </a:r>
          </a:p>
          <a:p>
            <a:pPr marL="342900" indent="-342900" algn="just">
              <a:buFont typeface="+mj-lt"/>
              <a:buAutoNum type="arabicPeriod" startAt="2"/>
            </a:pPr>
            <a:endParaRPr lang="en-US" dirty="0"/>
          </a:p>
          <a:p>
            <a:pPr marL="342900" indent="-342900" algn="just">
              <a:buFont typeface="+mj-lt"/>
              <a:buAutoNum type="arabicPeriod" startAt="2"/>
            </a:pPr>
            <a:endParaRPr lang="en-US" dirty="0"/>
          </a:p>
          <a:p>
            <a:pPr marL="342900" indent="-342900" algn="just">
              <a:buFont typeface="+mj-lt"/>
              <a:buAutoNum type="arabicPeriod" startAt="2"/>
            </a:pPr>
            <a:r>
              <a:rPr lang="en-US" dirty="0"/>
              <a:t>Compiling ‘resources/</a:t>
            </a:r>
            <a:r>
              <a:rPr lang="en-US" dirty="0" err="1"/>
              <a:t>js</a:t>
            </a:r>
            <a:r>
              <a:rPr lang="en-US" dirty="0"/>
              <a:t>/app.js’</a:t>
            </a:r>
          </a:p>
          <a:p>
            <a:pPr algn="just"/>
            <a:r>
              <a:rPr lang="en-US" dirty="0"/>
              <a:t>	-&gt; Open CMD, run “</a:t>
            </a:r>
            <a:r>
              <a:rPr lang="en-US" b="1" dirty="0" err="1">
                <a:solidFill>
                  <a:srgbClr val="FFFF00"/>
                </a:solidFill>
              </a:rPr>
              <a:t>npm</a:t>
            </a:r>
            <a:r>
              <a:rPr lang="en-US" b="1" dirty="0">
                <a:solidFill>
                  <a:srgbClr val="FFFF00"/>
                </a:solidFill>
              </a:rPr>
              <a:t> install &amp;&amp; </a:t>
            </a:r>
            <a:r>
              <a:rPr lang="en-US" b="1" dirty="0" err="1">
                <a:solidFill>
                  <a:srgbClr val="FFFF00"/>
                </a:solidFill>
              </a:rPr>
              <a:t>npm</a:t>
            </a:r>
            <a:r>
              <a:rPr lang="en-US" b="1" dirty="0">
                <a:solidFill>
                  <a:srgbClr val="FFFF00"/>
                </a:solidFill>
              </a:rPr>
              <a:t> run dev</a:t>
            </a:r>
            <a:r>
              <a:rPr lang="en-US" dirty="0"/>
              <a:t>”</a:t>
            </a:r>
          </a:p>
          <a:p>
            <a:pPr algn="just"/>
            <a:endParaRPr lang="en-US" dirty="0"/>
          </a:p>
          <a:p>
            <a:pPr marL="342900" indent="-342900" algn="just">
              <a:buFont typeface="+mj-lt"/>
              <a:buAutoNum type="arabicPeriod" startAt="4"/>
            </a:pPr>
            <a:r>
              <a:rPr lang="en-US" dirty="0"/>
              <a:t>Call compiled app.js to our “root views” (</a:t>
            </a:r>
            <a:r>
              <a:rPr lang="en-US" dirty="0" err="1"/>
              <a:t>app.blade.php</a:t>
            </a:r>
            <a:r>
              <a:rPr lang="en-US" dirty="0"/>
              <a:t>) and add additional </a:t>
            </a:r>
            <a:r>
              <a:rPr lang="en-US" dirty="0" err="1"/>
              <a:t>turbolink</a:t>
            </a:r>
            <a:r>
              <a:rPr lang="en-US" dirty="0"/>
              <a:t> </a:t>
            </a:r>
            <a:r>
              <a:rPr lang="en-US" dirty="0" err="1"/>
              <a:t>javascript</a:t>
            </a:r>
            <a:endParaRPr lang="en-US" dirty="0"/>
          </a:p>
          <a:p>
            <a:pPr marL="342900" indent="-342900" algn="just">
              <a:buFont typeface="+mj-lt"/>
              <a:buAutoNum type="arabicPeriod" startAt="4"/>
            </a:pPr>
            <a:endParaRPr lang="en-US" dirty="0"/>
          </a:p>
          <a:p>
            <a:pPr marL="342900" indent="-342900" algn="just">
              <a:buFont typeface="+mj-lt"/>
              <a:buAutoNum type="arabicPeriod" startAt="4"/>
            </a:pPr>
            <a:endParaRPr lang="en-US" dirty="0"/>
          </a:p>
          <a:p>
            <a:pPr marL="342900" indent="-342900" algn="just">
              <a:buFont typeface="+mj-lt"/>
              <a:buAutoNum type="arabicPeriod" startAt="4"/>
            </a:pPr>
            <a:endParaRPr lang="en-US" dirty="0"/>
          </a:p>
          <a:p>
            <a:pPr marL="342900" indent="-342900" algn="just">
              <a:buFont typeface="+mj-lt"/>
              <a:buAutoNum type="arabicPeriod" startAt="4"/>
            </a:pPr>
            <a:r>
              <a:rPr lang="en-US" dirty="0"/>
              <a:t>And try to reload the page, and try to click the menu, our page not reloading now when we move to another page! Amazing!</a:t>
            </a:r>
          </a:p>
        </p:txBody>
      </p:sp>
      <p:sp>
        <p:nvSpPr>
          <p:cNvPr id="4" name="TextBox 3">
            <a:extLst>
              <a:ext uri="{FF2B5EF4-FFF2-40B4-BE49-F238E27FC236}">
                <a16:creationId xmlns:a16="http://schemas.microsoft.com/office/drawing/2014/main" id="{8EC07620-CEA5-4BA8-847A-BFF35F311349}"/>
              </a:ext>
            </a:extLst>
          </p:cNvPr>
          <p:cNvSpPr txBox="1"/>
          <p:nvPr/>
        </p:nvSpPr>
        <p:spPr>
          <a:xfrm>
            <a:off x="140677" y="936458"/>
            <a:ext cx="5547946" cy="400110"/>
          </a:xfrm>
          <a:prstGeom prst="rect">
            <a:avLst/>
          </a:prstGeom>
          <a:noFill/>
        </p:spPr>
        <p:txBody>
          <a:bodyPr wrap="square" rtlCol="0">
            <a:spAutoFit/>
          </a:bodyPr>
          <a:lstStyle/>
          <a:p>
            <a:pPr algn="ctr"/>
            <a:r>
              <a:rPr lang="en-US" sz="2000" dirty="0"/>
              <a:t>4. Single Page Application with </a:t>
            </a:r>
            <a:r>
              <a:rPr lang="en-US" sz="2000" dirty="0" err="1"/>
              <a:t>Turbolink</a:t>
            </a:r>
            <a:endParaRPr lang="en-GB" sz="2000" dirty="0"/>
          </a:p>
        </p:txBody>
      </p:sp>
      <p:pic>
        <p:nvPicPr>
          <p:cNvPr id="16" name="Picture 15">
            <a:extLst>
              <a:ext uri="{FF2B5EF4-FFF2-40B4-BE49-F238E27FC236}">
                <a16:creationId xmlns:a16="http://schemas.microsoft.com/office/drawing/2014/main" id="{B1EB9530-819D-41CD-9BA7-E318B164001F}"/>
              </a:ext>
            </a:extLst>
          </p:cNvPr>
          <p:cNvPicPr>
            <a:picLocks noChangeAspect="1"/>
          </p:cNvPicPr>
          <p:nvPr/>
        </p:nvPicPr>
        <p:blipFill>
          <a:blip r:embed="rId2"/>
          <a:stretch>
            <a:fillRect/>
          </a:stretch>
        </p:blipFill>
        <p:spPr>
          <a:xfrm>
            <a:off x="6491653" y="2366962"/>
            <a:ext cx="3657600" cy="523875"/>
          </a:xfrm>
          <a:prstGeom prst="rect">
            <a:avLst/>
          </a:prstGeom>
        </p:spPr>
      </p:pic>
      <p:pic>
        <p:nvPicPr>
          <p:cNvPr id="20" name="Picture 19">
            <a:extLst>
              <a:ext uri="{FF2B5EF4-FFF2-40B4-BE49-F238E27FC236}">
                <a16:creationId xmlns:a16="http://schemas.microsoft.com/office/drawing/2014/main" id="{27B6FDEA-680F-46BD-8E7D-527AF55397F1}"/>
              </a:ext>
            </a:extLst>
          </p:cNvPr>
          <p:cNvPicPr>
            <a:picLocks noChangeAspect="1"/>
          </p:cNvPicPr>
          <p:nvPr/>
        </p:nvPicPr>
        <p:blipFill>
          <a:blip r:embed="rId3"/>
          <a:stretch>
            <a:fillRect/>
          </a:stretch>
        </p:blipFill>
        <p:spPr>
          <a:xfrm>
            <a:off x="722069" y="4314093"/>
            <a:ext cx="7797678" cy="818224"/>
          </a:xfrm>
          <a:prstGeom prst="rect">
            <a:avLst/>
          </a:prstGeom>
        </p:spPr>
      </p:pic>
    </p:spTree>
    <p:extLst>
      <p:ext uri="{BB962C8B-B14F-4D97-AF65-F5344CB8AC3E}">
        <p14:creationId xmlns:p14="http://schemas.microsoft.com/office/powerpoint/2010/main" val="221090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REFERENCE</a:t>
            </a:r>
            <a:endParaRPr lang="en-GB" sz="2800" dirty="0">
              <a:solidFill>
                <a:srgbClr val="FF000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923330"/>
          </a:xfrm>
          <a:prstGeom prst="rect">
            <a:avLst/>
          </a:prstGeom>
          <a:noFill/>
        </p:spPr>
        <p:txBody>
          <a:bodyPr wrap="square" rtlCol="0">
            <a:spAutoFit/>
          </a:bodyPr>
          <a:lstStyle/>
          <a:p>
            <a:pPr algn="just"/>
            <a:r>
              <a:rPr lang="en-US" dirty="0">
                <a:solidFill>
                  <a:srgbClr val="FF0000"/>
                </a:solidFill>
              </a:rPr>
              <a:t>Laravel</a:t>
            </a:r>
            <a:r>
              <a:rPr lang="en-US" dirty="0"/>
              <a:t> : </a:t>
            </a:r>
            <a:r>
              <a:rPr lang="en-US" dirty="0">
                <a:hlinkClick r:id="rId2"/>
              </a:rPr>
              <a:t>https://laravel.com/</a:t>
            </a:r>
            <a:endParaRPr lang="en-US" dirty="0"/>
          </a:p>
          <a:p>
            <a:pPr algn="just"/>
            <a:endParaRPr lang="en-US" dirty="0"/>
          </a:p>
          <a:p>
            <a:pPr algn="just"/>
            <a:r>
              <a:rPr lang="en-US" dirty="0">
                <a:solidFill>
                  <a:srgbClr val="FF33CC"/>
                </a:solidFill>
              </a:rPr>
              <a:t>Livewire </a:t>
            </a:r>
            <a:r>
              <a:rPr lang="en-US" dirty="0"/>
              <a:t>: </a:t>
            </a:r>
            <a:r>
              <a:rPr lang="en-US" dirty="0">
                <a:hlinkClick r:id="rId3"/>
              </a:rPr>
              <a:t>https://laravel-livewire.com/docs/2.x/quickstart</a:t>
            </a:r>
            <a:r>
              <a:rPr lang="en-US" dirty="0"/>
              <a:t> </a:t>
            </a:r>
            <a:endParaRPr lang="en-GB" dirty="0">
              <a:solidFill>
                <a:srgbClr val="FF33CC"/>
              </a:solidFill>
            </a:endParaRPr>
          </a:p>
        </p:txBody>
      </p:sp>
    </p:spTree>
    <p:extLst>
      <p:ext uri="{BB962C8B-B14F-4D97-AF65-F5344CB8AC3E}">
        <p14:creationId xmlns:p14="http://schemas.microsoft.com/office/powerpoint/2010/main" val="337455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33CC"/>
                </a:solidFill>
              </a:rPr>
              <a:t>LIVEWIRE </a:t>
            </a:r>
            <a:r>
              <a:rPr lang="en-US" sz="2800" dirty="0"/>
              <a:t>FEATURE (DATA BINDING)</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2862322"/>
          </a:xfrm>
          <a:prstGeom prst="rect">
            <a:avLst/>
          </a:prstGeom>
          <a:noFill/>
        </p:spPr>
        <p:txBody>
          <a:bodyPr wrap="square" rtlCol="0">
            <a:spAutoFit/>
          </a:bodyPr>
          <a:lstStyle/>
          <a:p>
            <a:pPr algn="just"/>
            <a:r>
              <a:rPr lang="en-US" dirty="0"/>
              <a:t>Okay, I’ll show you one feature of </a:t>
            </a:r>
            <a:r>
              <a:rPr lang="en-US" dirty="0">
                <a:solidFill>
                  <a:srgbClr val="FF33CC"/>
                </a:solidFill>
              </a:rPr>
              <a:t>Livewire</a:t>
            </a:r>
            <a:r>
              <a:rPr lang="en-US" dirty="0"/>
              <a:t> called Data Binding</a:t>
            </a:r>
          </a:p>
          <a:p>
            <a:pPr algn="just"/>
            <a:endParaRPr lang="en-US" dirty="0"/>
          </a:p>
          <a:p>
            <a:pPr marL="342900" indent="-342900" algn="just">
              <a:buAutoNum type="arabicPeriod"/>
            </a:pPr>
            <a:r>
              <a:rPr lang="en-US" dirty="0"/>
              <a:t>Change our livewire component “livewire/pages/home/home-</a:t>
            </a:r>
            <a:r>
              <a:rPr lang="en-US" dirty="0" err="1"/>
              <a:t>index.blade.php</a:t>
            </a:r>
            <a:r>
              <a:rPr lang="en-US" dirty="0"/>
              <a:t>”</a:t>
            </a:r>
          </a:p>
          <a:p>
            <a:pPr algn="just"/>
            <a:r>
              <a:rPr lang="en-US" dirty="0"/>
              <a:t>	-&gt; </a:t>
            </a:r>
            <a:r>
              <a:rPr lang="en-US" dirty="0">
                <a:hlinkClick r:id="rId2"/>
              </a:rPr>
              <a:t>https://pastebin.com/raw/i4YG8sjC</a:t>
            </a:r>
            <a:endParaRPr lang="en-US" dirty="0"/>
          </a:p>
          <a:p>
            <a:pPr algn="just"/>
            <a:endParaRPr lang="en-US" dirty="0"/>
          </a:p>
          <a:p>
            <a:pPr marL="342900" indent="-342900" algn="just">
              <a:buFont typeface="+mj-lt"/>
              <a:buAutoNum type="arabicPeriod" startAt="2"/>
            </a:pPr>
            <a:r>
              <a:rPr lang="en-US" dirty="0"/>
              <a:t>Change our livewire controller “livewire/pages/home/</a:t>
            </a:r>
            <a:r>
              <a:rPr lang="en-US" dirty="0" err="1"/>
              <a:t>HomeIndex.php</a:t>
            </a:r>
            <a:r>
              <a:rPr lang="en-US" dirty="0"/>
              <a:t>”</a:t>
            </a:r>
          </a:p>
          <a:p>
            <a:pPr algn="just"/>
            <a:r>
              <a:rPr lang="en-US" dirty="0"/>
              <a:t>	-&gt; </a:t>
            </a:r>
            <a:r>
              <a:rPr lang="en-US" dirty="0">
                <a:hlinkClick r:id="rId3"/>
              </a:rPr>
              <a:t>https://pastebin.com/raw/u3Hz8y2p</a:t>
            </a:r>
            <a:r>
              <a:rPr lang="en-US" dirty="0"/>
              <a:t> </a:t>
            </a:r>
          </a:p>
          <a:p>
            <a:pPr algn="just"/>
            <a:endParaRPr lang="en-US" dirty="0"/>
          </a:p>
          <a:p>
            <a:pPr algn="just"/>
            <a:r>
              <a:rPr lang="en-US" dirty="0"/>
              <a:t>3. Reload page and try to click + Button</a:t>
            </a:r>
          </a:p>
          <a:p>
            <a:pPr algn="just"/>
            <a:endParaRPr lang="en-US" dirty="0"/>
          </a:p>
        </p:txBody>
      </p:sp>
      <p:pic>
        <p:nvPicPr>
          <p:cNvPr id="5" name="Picture 4">
            <a:extLst>
              <a:ext uri="{FF2B5EF4-FFF2-40B4-BE49-F238E27FC236}">
                <a16:creationId xmlns:a16="http://schemas.microsoft.com/office/drawing/2014/main" id="{36555E4E-BD85-4465-BA61-6A3BA3327C7B}"/>
              </a:ext>
            </a:extLst>
          </p:cNvPr>
          <p:cNvPicPr>
            <a:picLocks noChangeAspect="1"/>
          </p:cNvPicPr>
          <p:nvPr/>
        </p:nvPicPr>
        <p:blipFill>
          <a:blip r:embed="rId4"/>
          <a:stretch>
            <a:fillRect/>
          </a:stretch>
        </p:blipFill>
        <p:spPr>
          <a:xfrm>
            <a:off x="5313595" y="3789485"/>
            <a:ext cx="1013826" cy="888023"/>
          </a:xfrm>
          <a:prstGeom prst="rect">
            <a:avLst/>
          </a:prstGeom>
        </p:spPr>
      </p:pic>
    </p:spTree>
    <p:extLst>
      <p:ext uri="{BB962C8B-B14F-4D97-AF65-F5344CB8AC3E}">
        <p14:creationId xmlns:p14="http://schemas.microsoft.com/office/powerpoint/2010/main" val="52169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954107"/>
          </a:xfrm>
          <a:prstGeom prst="rect">
            <a:avLst/>
          </a:prstGeom>
          <a:noFill/>
        </p:spPr>
        <p:txBody>
          <a:bodyPr wrap="square" rtlCol="0">
            <a:spAutoFit/>
          </a:bodyPr>
          <a:lstStyle/>
          <a:p>
            <a:pPr algn="ctr"/>
            <a:r>
              <a:rPr lang="en-US" sz="2800" dirty="0">
                <a:solidFill>
                  <a:srgbClr val="FF33CC"/>
                </a:solidFill>
              </a:rPr>
              <a:t>LIVEWIRE </a:t>
            </a:r>
            <a:r>
              <a:rPr lang="en-US" sz="2800" dirty="0"/>
              <a:t>FEATURE </a:t>
            </a:r>
          </a:p>
          <a:p>
            <a:pPr algn="ctr"/>
            <a:r>
              <a:rPr lang="en-US" sz="2800" dirty="0"/>
              <a:t>(REAL-TIME VALIDATION)</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5078313"/>
          </a:xfrm>
          <a:prstGeom prst="rect">
            <a:avLst/>
          </a:prstGeom>
          <a:noFill/>
        </p:spPr>
        <p:txBody>
          <a:bodyPr wrap="square" rtlCol="0">
            <a:spAutoFit/>
          </a:bodyPr>
          <a:lstStyle/>
          <a:p>
            <a:pPr algn="just"/>
            <a:r>
              <a:rPr lang="en-US" dirty="0"/>
              <a:t>Okay, because Validation is Important, </a:t>
            </a:r>
            <a:r>
              <a:rPr lang="en-US" dirty="0">
                <a:solidFill>
                  <a:srgbClr val="FF33CC"/>
                </a:solidFill>
              </a:rPr>
              <a:t>Livewire</a:t>
            </a:r>
            <a:r>
              <a:rPr lang="en-US" dirty="0"/>
              <a:t> make a real-time validation for us, and it will be more Amazing!</a:t>
            </a:r>
          </a:p>
          <a:p>
            <a:pPr algn="just"/>
            <a:endParaRPr lang="en-US" dirty="0"/>
          </a:p>
          <a:p>
            <a:pPr marL="342900" indent="-342900" algn="just">
              <a:buAutoNum type="arabicPeriod"/>
            </a:pPr>
            <a:r>
              <a:rPr lang="en-US" dirty="0"/>
              <a:t>Update our component menu on “resources/layouts/components/</a:t>
            </a:r>
            <a:r>
              <a:rPr lang="en-US" dirty="0" err="1"/>
              <a:t>menu.blade.php</a:t>
            </a:r>
            <a:r>
              <a:rPr lang="en-US" dirty="0"/>
              <a:t>”</a:t>
            </a:r>
          </a:p>
          <a:p>
            <a:pPr algn="just"/>
            <a:r>
              <a:rPr lang="en-US" dirty="0"/>
              <a:t>	-&gt; </a:t>
            </a:r>
            <a:r>
              <a:rPr lang="en-US" dirty="0">
                <a:hlinkClick r:id="rId2"/>
              </a:rPr>
              <a:t>https://pastebin.com/raw/bHKk9VHX</a:t>
            </a:r>
            <a:r>
              <a:rPr lang="en-US" dirty="0"/>
              <a:t> </a:t>
            </a:r>
          </a:p>
          <a:p>
            <a:pPr algn="just"/>
            <a:endParaRPr lang="en-US" dirty="0"/>
          </a:p>
          <a:p>
            <a:pPr marL="342900" indent="-342900" algn="just">
              <a:buFont typeface="+mj-lt"/>
              <a:buAutoNum type="arabicPeriod" startAt="2"/>
            </a:pPr>
            <a:r>
              <a:rPr lang="en-US" dirty="0"/>
              <a:t>Create new livewire component “</a:t>
            </a:r>
            <a:r>
              <a:rPr lang="en-US" dirty="0" err="1"/>
              <a:t>karyawan</a:t>
            </a:r>
            <a:r>
              <a:rPr lang="en-US" dirty="0"/>
              <a:t>”</a:t>
            </a:r>
          </a:p>
          <a:p>
            <a:pPr algn="just"/>
            <a:r>
              <a:rPr lang="en-US" dirty="0"/>
              <a:t>	-&gt; open CMD, run “</a:t>
            </a:r>
            <a:r>
              <a:rPr lang="en-US" b="1" dirty="0">
                <a:solidFill>
                  <a:srgbClr val="FFFF00"/>
                </a:solidFill>
              </a:rPr>
              <a:t>php artisan </a:t>
            </a:r>
            <a:r>
              <a:rPr lang="en-US" b="1" dirty="0" err="1">
                <a:solidFill>
                  <a:srgbClr val="FFFF00"/>
                </a:solidFill>
              </a:rPr>
              <a:t>make:livewire</a:t>
            </a:r>
            <a:r>
              <a:rPr lang="en-US" b="1" dirty="0">
                <a:solidFill>
                  <a:srgbClr val="FFFF00"/>
                </a:solidFill>
              </a:rPr>
              <a:t> </a:t>
            </a:r>
            <a:r>
              <a:rPr lang="en-US" b="1" dirty="0" err="1">
                <a:solidFill>
                  <a:srgbClr val="FFFF00"/>
                </a:solidFill>
              </a:rPr>
              <a:t>pages.karyawan.karyawan</a:t>
            </a:r>
            <a:r>
              <a:rPr lang="en-US" b="1" dirty="0">
                <a:solidFill>
                  <a:srgbClr val="FFFF00"/>
                </a:solidFill>
              </a:rPr>
              <a:t>-index</a:t>
            </a:r>
            <a:r>
              <a:rPr lang="en-US" dirty="0"/>
              <a:t>”</a:t>
            </a:r>
          </a:p>
          <a:p>
            <a:pPr marL="342900" indent="-342900" algn="just">
              <a:buAutoNum type="arabicPeriod" startAt="2"/>
            </a:pPr>
            <a:endParaRPr lang="en-US" dirty="0"/>
          </a:p>
          <a:p>
            <a:pPr marL="342900" indent="-342900" algn="just">
              <a:buFont typeface="+mj-lt"/>
              <a:buAutoNum type="arabicPeriod" startAt="3"/>
            </a:pPr>
            <a:r>
              <a:rPr lang="en-US" dirty="0"/>
              <a:t>Edit livewire view </a:t>
            </a:r>
            <a:r>
              <a:rPr lang="en-US" dirty="0" err="1"/>
              <a:t>karyawan</a:t>
            </a:r>
            <a:r>
              <a:rPr lang="en-US" dirty="0"/>
              <a:t> “resources/livewire/pages/</a:t>
            </a:r>
            <a:r>
              <a:rPr lang="en-US" dirty="0" err="1"/>
              <a:t>karyawan</a:t>
            </a:r>
            <a:r>
              <a:rPr lang="en-US" dirty="0"/>
              <a:t>/</a:t>
            </a:r>
            <a:r>
              <a:rPr lang="en-US" dirty="0" err="1"/>
              <a:t>karyawan-index.blade.php</a:t>
            </a:r>
            <a:r>
              <a:rPr lang="en-US" dirty="0"/>
              <a:t>”</a:t>
            </a:r>
          </a:p>
          <a:p>
            <a:pPr algn="just"/>
            <a:r>
              <a:rPr lang="en-US" dirty="0"/>
              <a:t>	-&gt; </a:t>
            </a:r>
            <a:r>
              <a:rPr lang="en-US" dirty="0">
                <a:hlinkClick r:id="rId3"/>
              </a:rPr>
              <a:t>https://pastebin.com/raw/UDBbJibf</a:t>
            </a:r>
            <a:r>
              <a:rPr lang="en-US" dirty="0"/>
              <a:t> </a:t>
            </a:r>
          </a:p>
          <a:p>
            <a:pPr marL="342900" indent="-342900" algn="just">
              <a:buAutoNum type="arabicPeriod" startAt="3"/>
            </a:pPr>
            <a:endParaRPr lang="en-US" dirty="0"/>
          </a:p>
          <a:p>
            <a:pPr marL="342900" indent="-342900" algn="just">
              <a:buFont typeface="+mj-lt"/>
              <a:buAutoNum type="arabicPeriod" startAt="4"/>
            </a:pPr>
            <a:r>
              <a:rPr lang="en-US" dirty="0"/>
              <a:t>Edit livewire controller “livewire/pages/</a:t>
            </a:r>
            <a:r>
              <a:rPr lang="en-US" dirty="0" err="1"/>
              <a:t>karyawan</a:t>
            </a:r>
            <a:r>
              <a:rPr lang="en-US" dirty="0"/>
              <a:t>/</a:t>
            </a:r>
            <a:r>
              <a:rPr lang="en-US" dirty="0" err="1"/>
              <a:t>KaryawanIndex.php</a:t>
            </a:r>
            <a:r>
              <a:rPr lang="en-US" dirty="0"/>
              <a:t>” to make a Validation to </a:t>
            </a:r>
            <a:r>
              <a:rPr lang="en-US" dirty="0" err="1"/>
              <a:t>karyawan-index.blade.php</a:t>
            </a:r>
            <a:endParaRPr lang="en-US" dirty="0"/>
          </a:p>
          <a:p>
            <a:pPr algn="just"/>
            <a:r>
              <a:rPr lang="en-US" dirty="0"/>
              <a:t>	-&gt; </a:t>
            </a:r>
            <a:r>
              <a:rPr lang="en-US" dirty="0">
                <a:hlinkClick r:id="rId4"/>
              </a:rPr>
              <a:t>https://pastebin.com/raw/NHYdfW6J</a:t>
            </a:r>
            <a:r>
              <a:rPr lang="en-US" dirty="0"/>
              <a:t> </a:t>
            </a:r>
          </a:p>
          <a:p>
            <a:pPr algn="just"/>
            <a:endParaRPr lang="en-US" dirty="0"/>
          </a:p>
          <a:p>
            <a:pPr marL="342900" indent="-342900" algn="just">
              <a:buFont typeface="+mj-lt"/>
              <a:buAutoNum type="arabicPeriod" startAt="5"/>
            </a:pPr>
            <a:r>
              <a:rPr lang="en-US" dirty="0"/>
              <a:t>Reload page, go to menu CRUD-&gt;Add Data and try to fill empty form, and the Validation Message will show to you at the real-time!</a:t>
            </a:r>
          </a:p>
        </p:txBody>
      </p:sp>
    </p:spTree>
    <p:extLst>
      <p:ext uri="{BB962C8B-B14F-4D97-AF65-F5344CB8AC3E}">
        <p14:creationId xmlns:p14="http://schemas.microsoft.com/office/powerpoint/2010/main" val="3991071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1. Create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3970318"/>
          </a:xfrm>
          <a:prstGeom prst="rect">
            <a:avLst/>
          </a:prstGeom>
          <a:noFill/>
        </p:spPr>
        <p:txBody>
          <a:bodyPr wrap="square" rtlCol="0">
            <a:spAutoFit/>
          </a:bodyPr>
          <a:lstStyle/>
          <a:p>
            <a:pPr marL="342900" indent="-342900" algn="just">
              <a:buFont typeface="+mj-lt"/>
              <a:buAutoNum type="arabicPeriod"/>
            </a:pPr>
            <a:r>
              <a:rPr lang="en-US" dirty="0"/>
              <a:t>Open CMD, run “</a:t>
            </a:r>
            <a:r>
              <a:rPr lang="en-US" dirty="0">
                <a:solidFill>
                  <a:srgbClr val="FFFF00"/>
                </a:solidFill>
              </a:rPr>
              <a:t>php artisan </a:t>
            </a:r>
            <a:r>
              <a:rPr lang="en-US" dirty="0" err="1">
                <a:solidFill>
                  <a:srgbClr val="FFFF00"/>
                </a:solidFill>
              </a:rPr>
              <a:t>make:model</a:t>
            </a:r>
            <a:r>
              <a:rPr lang="en-US" dirty="0">
                <a:solidFill>
                  <a:srgbClr val="FFFF00"/>
                </a:solidFill>
              </a:rPr>
              <a:t> </a:t>
            </a:r>
            <a:r>
              <a:rPr lang="en-US" dirty="0" err="1">
                <a:solidFill>
                  <a:srgbClr val="FFFF00"/>
                </a:solidFill>
              </a:rPr>
              <a:t>Karyawan</a:t>
            </a:r>
            <a:r>
              <a:rPr lang="en-US" dirty="0">
                <a:solidFill>
                  <a:srgbClr val="FFFF00"/>
                </a:solidFill>
              </a:rPr>
              <a:t> -m</a:t>
            </a:r>
            <a:r>
              <a:rPr lang="en-US" dirty="0"/>
              <a:t>” (-m = make Migration file)</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Karyawan</a:t>
            </a:r>
            <a:r>
              <a:rPr lang="en-US" dirty="0"/>
              <a:t> Migration, then change like this : </a:t>
            </a:r>
            <a:r>
              <a:rPr lang="en-US" dirty="0">
                <a:hlinkClick r:id="rId2"/>
              </a:rPr>
              <a:t>https://pastebin.com/raw/9zvsb02U</a:t>
            </a:r>
            <a:r>
              <a:rPr lang="en-US" dirty="0"/>
              <a:t> </a:t>
            </a:r>
          </a:p>
          <a:p>
            <a:pPr marL="342900" indent="-342900" algn="just">
              <a:buFont typeface="+mj-lt"/>
              <a:buAutoNum type="arabicPeriod"/>
            </a:pPr>
            <a:endParaRPr lang="en-US" dirty="0"/>
          </a:p>
          <a:p>
            <a:pPr marL="342900" indent="-342900" algn="just">
              <a:buFont typeface="+mj-lt"/>
              <a:buAutoNum type="arabicPeriod"/>
            </a:pPr>
            <a:r>
              <a:rPr lang="en-US" dirty="0"/>
              <a:t>Open </a:t>
            </a:r>
            <a:r>
              <a:rPr lang="en-US" dirty="0" err="1"/>
              <a:t>Karyawan</a:t>
            </a:r>
            <a:r>
              <a:rPr lang="en-US" dirty="0"/>
              <a:t> Model “app/models/</a:t>
            </a:r>
            <a:r>
              <a:rPr lang="en-US" dirty="0" err="1"/>
              <a:t>Karyawan.php</a:t>
            </a:r>
            <a:r>
              <a:rPr lang="en-US" dirty="0"/>
              <a:t>”</a:t>
            </a:r>
          </a:p>
          <a:p>
            <a:pPr algn="just"/>
            <a:r>
              <a:rPr lang="en-US" dirty="0"/>
              <a:t>	-&gt; change to : </a:t>
            </a:r>
            <a:r>
              <a:rPr lang="en-US" dirty="0">
                <a:hlinkClick r:id="rId3"/>
              </a:rPr>
              <a:t>https://pastebin.com/raw/52j8SiXZ</a:t>
            </a:r>
            <a:r>
              <a:rPr lang="en-US" dirty="0"/>
              <a:t> </a:t>
            </a:r>
          </a:p>
          <a:p>
            <a:pPr algn="just"/>
            <a:endParaRPr lang="en-US" dirty="0"/>
          </a:p>
          <a:p>
            <a:pPr marL="342900" indent="-342900" algn="just">
              <a:buFont typeface="+mj-lt"/>
              <a:buAutoNum type="arabicPeriod" startAt="4"/>
            </a:pPr>
            <a:r>
              <a:rPr lang="en-US" dirty="0"/>
              <a:t>Run Database Migration “</a:t>
            </a:r>
            <a:r>
              <a:rPr lang="en-US" b="1" dirty="0">
                <a:solidFill>
                  <a:srgbClr val="FFFF00"/>
                </a:solidFill>
              </a:rPr>
              <a:t>php artisan migration</a:t>
            </a:r>
            <a:r>
              <a:rPr lang="en-US" dirty="0"/>
              <a:t>”</a:t>
            </a:r>
          </a:p>
          <a:p>
            <a:pPr algn="just"/>
            <a:endParaRPr lang="en-US" dirty="0"/>
          </a:p>
          <a:p>
            <a:pPr marL="342900" indent="-342900" algn="just">
              <a:buFont typeface="+mj-lt"/>
              <a:buAutoNum type="arabicPeriod" startAt="5"/>
            </a:pPr>
            <a:r>
              <a:rPr lang="en-US" dirty="0"/>
              <a:t>Back to our </a:t>
            </a:r>
            <a:r>
              <a:rPr lang="en-US" dirty="0" err="1"/>
              <a:t>karyawan</a:t>
            </a:r>
            <a:r>
              <a:rPr lang="en-US" dirty="0"/>
              <a:t> livewire controller “livewire/pages/</a:t>
            </a:r>
            <a:r>
              <a:rPr lang="en-US" dirty="0" err="1"/>
              <a:t>karyayan</a:t>
            </a:r>
            <a:r>
              <a:rPr lang="en-US" dirty="0"/>
              <a:t>/</a:t>
            </a:r>
            <a:r>
              <a:rPr lang="en-US" dirty="0" err="1"/>
              <a:t>KaryawanIndex.php</a:t>
            </a:r>
            <a:r>
              <a:rPr lang="en-US" dirty="0"/>
              <a:t>”</a:t>
            </a:r>
          </a:p>
          <a:p>
            <a:pPr algn="just"/>
            <a:r>
              <a:rPr lang="en-US" dirty="0"/>
              <a:t>	-&gt; change to : </a:t>
            </a:r>
            <a:r>
              <a:rPr lang="en-US" dirty="0">
                <a:hlinkClick r:id="rId4"/>
              </a:rPr>
              <a:t>https://pastebin.com/raw/LNCghJ3M</a:t>
            </a:r>
            <a:endParaRPr lang="en-US" dirty="0"/>
          </a:p>
          <a:p>
            <a:pPr algn="just"/>
            <a:endParaRPr lang="en-US" dirty="0"/>
          </a:p>
          <a:p>
            <a:pPr marL="342900" indent="-342900" algn="just">
              <a:buFont typeface="+mj-lt"/>
              <a:buAutoNum type="arabicPeriod" startAt="6"/>
            </a:pPr>
            <a:r>
              <a:rPr lang="en-US" dirty="0"/>
              <a:t>Reload the page, and try to insert </a:t>
            </a:r>
            <a:r>
              <a:rPr lang="en-US" dirty="0" err="1"/>
              <a:t>karyawan</a:t>
            </a:r>
            <a:r>
              <a:rPr lang="en-US" dirty="0"/>
              <a:t> Data, and boom! Data on table will Update at the Real-Time without Reloading the page, Amazing!</a:t>
            </a:r>
          </a:p>
        </p:txBody>
      </p:sp>
    </p:spTree>
    <p:extLst>
      <p:ext uri="{BB962C8B-B14F-4D97-AF65-F5344CB8AC3E}">
        <p14:creationId xmlns:p14="http://schemas.microsoft.com/office/powerpoint/2010/main" val="191678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1. Create </a:t>
            </a:r>
            <a:r>
              <a:rPr lang="en-US" sz="2000" dirty="0" err="1"/>
              <a:t>Karyawan</a:t>
            </a:r>
            <a:r>
              <a:rPr lang="en-US" sz="2000" dirty="0"/>
              <a:t> Model (Table)</a:t>
            </a:r>
            <a:endParaRPr lang="en-GB" sz="2000" dirty="0"/>
          </a:p>
        </p:txBody>
      </p:sp>
      <p:pic>
        <p:nvPicPr>
          <p:cNvPr id="6" name="Content Placeholder 4">
            <a:extLst>
              <a:ext uri="{FF2B5EF4-FFF2-40B4-BE49-F238E27FC236}">
                <a16:creationId xmlns:a16="http://schemas.microsoft.com/office/drawing/2014/main" id="{9D661564-CC22-40EE-9AB7-AD32D19F9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960" y="1535724"/>
            <a:ext cx="10613241" cy="4909038"/>
          </a:xfrm>
        </p:spPr>
      </p:pic>
    </p:spTree>
    <p:extLst>
      <p:ext uri="{BB962C8B-B14F-4D97-AF65-F5344CB8AC3E}">
        <p14:creationId xmlns:p14="http://schemas.microsoft.com/office/powerpoint/2010/main" val="34266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UPDATE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2. Update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2862322"/>
          </a:xfrm>
          <a:prstGeom prst="rect">
            <a:avLst/>
          </a:prstGeom>
          <a:noFill/>
        </p:spPr>
        <p:txBody>
          <a:bodyPr wrap="square" rtlCol="0">
            <a:spAutoFit/>
          </a:bodyPr>
          <a:lstStyle/>
          <a:p>
            <a:pPr marL="342900" indent="-342900" algn="just">
              <a:buFont typeface="+mj-lt"/>
              <a:buAutoNum type="arabicPeriod"/>
            </a:pPr>
            <a:r>
              <a:rPr lang="en-US" dirty="0"/>
              <a:t>Open </a:t>
            </a:r>
            <a:r>
              <a:rPr lang="en-US" dirty="0" err="1"/>
              <a:t>karyawan</a:t>
            </a:r>
            <a:r>
              <a:rPr lang="en-US" dirty="0"/>
              <a:t> livewire view “layouts/pages/</a:t>
            </a:r>
            <a:r>
              <a:rPr lang="en-US" dirty="0" err="1"/>
              <a:t>karyawan</a:t>
            </a:r>
            <a:r>
              <a:rPr lang="en-US" dirty="0"/>
              <a:t>/</a:t>
            </a:r>
            <a:r>
              <a:rPr lang="en-US" dirty="0" err="1"/>
              <a:t>karyawan-index.blade.php</a:t>
            </a:r>
            <a:r>
              <a:rPr lang="en-US" dirty="0"/>
              <a:t>”</a:t>
            </a:r>
          </a:p>
          <a:p>
            <a:pPr algn="just"/>
            <a:r>
              <a:rPr lang="en-US" dirty="0"/>
              <a:t>	-&gt; change to : </a:t>
            </a:r>
            <a:r>
              <a:rPr lang="en-US" dirty="0">
                <a:hlinkClick r:id="rId2"/>
              </a:rPr>
              <a:t>https://pastebin.com/raw/gXWkymGj</a:t>
            </a:r>
            <a:r>
              <a:rPr lang="en-US" dirty="0"/>
              <a:t> </a:t>
            </a:r>
          </a:p>
          <a:p>
            <a:pPr algn="just"/>
            <a:endParaRPr lang="en-US" dirty="0"/>
          </a:p>
          <a:p>
            <a:pPr marL="342900" indent="-342900" algn="just">
              <a:buFont typeface="+mj-lt"/>
              <a:buAutoNum type="arabicPeriod" startAt="2"/>
            </a:pPr>
            <a:r>
              <a:rPr lang="en-US" dirty="0"/>
              <a:t>Open </a:t>
            </a:r>
            <a:r>
              <a:rPr lang="en-US" dirty="0" err="1"/>
              <a:t>karyawan</a:t>
            </a:r>
            <a:r>
              <a:rPr lang="en-US" dirty="0"/>
              <a:t> livewire controller “livewire/pages/</a:t>
            </a:r>
            <a:r>
              <a:rPr lang="en-US" dirty="0" err="1"/>
              <a:t>karyawan</a:t>
            </a:r>
            <a:r>
              <a:rPr lang="en-US" dirty="0"/>
              <a:t>/</a:t>
            </a:r>
            <a:r>
              <a:rPr lang="en-US" dirty="0" err="1"/>
              <a:t>KaryawanIndex.php</a:t>
            </a:r>
            <a:r>
              <a:rPr lang="en-US" dirty="0"/>
              <a:t>”</a:t>
            </a:r>
          </a:p>
          <a:p>
            <a:pPr algn="just"/>
            <a:r>
              <a:rPr lang="en-US" dirty="0"/>
              <a:t>	-&gt; change to : </a:t>
            </a:r>
            <a:r>
              <a:rPr lang="en-US" dirty="0">
                <a:hlinkClick r:id="rId3"/>
              </a:rPr>
              <a:t>https://pastebin.com/raw/DLKfTfcS</a:t>
            </a:r>
            <a:r>
              <a:rPr lang="en-US" dirty="0"/>
              <a:t> </a:t>
            </a:r>
          </a:p>
          <a:p>
            <a:pPr algn="just"/>
            <a:endParaRPr lang="en-US" dirty="0"/>
          </a:p>
          <a:p>
            <a:pPr marL="342900" indent="-342900" algn="just">
              <a:buFont typeface="+mj-lt"/>
              <a:buAutoNum type="arabicPeriod" startAt="3"/>
            </a:pPr>
            <a:r>
              <a:rPr lang="en-US" dirty="0"/>
              <a:t>Reload the page, and try to update </a:t>
            </a:r>
            <a:r>
              <a:rPr lang="en-US" dirty="0" err="1"/>
              <a:t>karyawan</a:t>
            </a:r>
            <a:r>
              <a:rPr lang="en-US" dirty="0"/>
              <a:t> Data, and boom! Data on table will Update at the Real-Time without Reloading the page, Amazing!</a:t>
            </a:r>
          </a:p>
          <a:p>
            <a:pPr marL="342900" indent="-342900" algn="just">
              <a:buFont typeface="+mj-lt"/>
              <a:buAutoNum type="arabicPeriod" startAt="3"/>
            </a:pPr>
            <a:endParaRPr lang="en-US" dirty="0"/>
          </a:p>
          <a:p>
            <a:pPr algn="just"/>
            <a:endParaRPr lang="en-US" dirty="0"/>
          </a:p>
        </p:txBody>
      </p:sp>
    </p:spTree>
    <p:extLst>
      <p:ext uri="{BB962C8B-B14F-4D97-AF65-F5344CB8AC3E}">
        <p14:creationId xmlns:p14="http://schemas.microsoft.com/office/powerpoint/2010/main" val="312340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pic>
        <p:nvPicPr>
          <p:cNvPr id="7" name="Content Placeholder 6">
            <a:extLst>
              <a:ext uri="{FF2B5EF4-FFF2-40B4-BE49-F238E27FC236}">
                <a16:creationId xmlns:a16="http://schemas.microsoft.com/office/drawing/2014/main" id="{F5A891F5-1EDA-4791-A18D-A4C21AE945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268" y="1679331"/>
            <a:ext cx="10523464" cy="4864569"/>
          </a:xfrm>
        </p:spPr>
      </p:pic>
      <p:sp>
        <p:nvSpPr>
          <p:cNvPr id="10" name="TextBox 9">
            <a:extLst>
              <a:ext uri="{FF2B5EF4-FFF2-40B4-BE49-F238E27FC236}">
                <a16:creationId xmlns:a16="http://schemas.microsoft.com/office/drawing/2014/main" id="{0AF4348D-E1D3-4E75-AB9B-72D671F1FBF3}"/>
              </a:ext>
            </a:extLst>
          </p:cNvPr>
          <p:cNvSpPr txBox="1"/>
          <p:nvPr/>
        </p:nvSpPr>
        <p:spPr>
          <a:xfrm>
            <a:off x="140677" y="936458"/>
            <a:ext cx="5547946" cy="400110"/>
          </a:xfrm>
          <a:prstGeom prst="rect">
            <a:avLst/>
          </a:prstGeom>
          <a:noFill/>
        </p:spPr>
        <p:txBody>
          <a:bodyPr wrap="square" rtlCol="0">
            <a:spAutoFit/>
          </a:bodyPr>
          <a:lstStyle/>
          <a:p>
            <a:pPr algn="ctr"/>
            <a:r>
              <a:rPr lang="en-US" sz="2000" dirty="0"/>
              <a:t>2. Update </a:t>
            </a:r>
            <a:r>
              <a:rPr lang="en-US" sz="2000" dirty="0" err="1"/>
              <a:t>Karyawan</a:t>
            </a:r>
            <a:r>
              <a:rPr lang="en-US" sz="2000" dirty="0"/>
              <a:t> Model (Table)</a:t>
            </a:r>
            <a:endParaRPr lang="en-GB" sz="2000" dirty="0"/>
          </a:p>
        </p:txBody>
      </p:sp>
    </p:spTree>
    <p:extLst>
      <p:ext uri="{BB962C8B-B14F-4D97-AF65-F5344CB8AC3E}">
        <p14:creationId xmlns:p14="http://schemas.microsoft.com/office/powerpoint/2010/main" val="1037812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DELETE DATA TO DATABASE</a:t>
            </a:r>
            <a:endParaRPr lang="en-GB" sz="2800" dirty="0"/>
          </a:p>
        </p:txBody>
      </p:sp>
      <p:sp>
        <p:nvSpPr>
          <p:cNvPr id="2" name="TextBox 1">
            <a:extLst>
              <a:ext uri="{FF2B5EF4-FFF2-40B4-BE49-F238E27FC236}">
                <a16:creationId xmlns:a16="http://schemas.microsoft.com/office/drawing/2014/main" id="{E7024FD5-9164-41B0-8DDB-555540DD4D2B}"/>
              </a:ext>
            </a:extLst>
          </p:cNvPr>
          <p:cNvSpPr txBox="1"/>
          <p:nvPr/>
        </p:nvSpPr>
        <p:spPr>
          <a:xfrm>
            <a:off x="140677" y="936458"/>
            <a:ext cx="5547946" cy="400110"/>
          </a:xfrm>
          <a:prstGeom prst="rect">
            <a:avLst/>
          </a:prstGeom>
          <a:noFill/>
        </p:spPr>
        <p:txBody>
          <a:bodyPr wrap="square" rtlCol="0">
            <a:spAutoFit/>
          </a:bodyPr>
          <a:lstStyle/>
          <a:p>
            <a:pPr algn="ctr"/>
            <a:r>
              <a:rPr lang="en-US" sz="2000" dirty="0"/>
              <a:t>3. Delete </a:t>
            </a:r>
            <a:r>
              <a:rPr lang="en-US" sz="2000" dirty="0" err="1"/>
              <a:t>Karyawan</a:t>
            </a:r>
            <a:r>
              <a:rPr lang="en-US" sz="2000" dirty="0"/>
              <a:t> Model (Table)</a:t>
            </a:r>
            <a:endParaRPr lang="en-GB" sz="2000" dirty="0"/>
          </a:p>
        </p:txBody>
      </p:sp>
      <p:sp>
        <p:nvSpPr>
          <p:cNvPr id="5" name="TextBox 4">
            <a:extLst>
              <a:ext uri="{FF2B5EF4-FFF2-40B4-BE49-F238E27FC236}">
                <a16:creationId xmlns:a16="http://schemas.microsoft.com/office/drawing/2014/main" id="{FB33E2A0-28E9-4A04-A647-1841E9145EB0}"/>
              </a:ext>
            </a:extLst>
          </p:cNvPr>
          <p:cNvSpPr txBox="1"/>
          <p:nvPr/>
        </p:nvSpPr>
        <p:spPr>
          <a:xfrm>
            <a:off x="376604" y="1547445"/>
            <a:ext cx="11438792" cy="2862322"/>
          </a:xfrm>
          <a:prstGeom prst="rect">
            <a:avLst/>
          </a:prstGeom>
          <a:noFill/>
        </p:spPr>
        <p:txBody>
          <a:bodyPr wrap="square" rtlCol="0">
            <a:spAutoFit/>
          </a:bodyPr>
          <a:lstStyle/>
          <a:p>
            <a:pPr marL="342900" indent="-342900" algn="just">
              <a:buFont typeface="+mj-lt"/>
              <a:buAutoNum type="arabicPeriod"/>
            </a:pPr>
            <a:r>
              <a:rPr lang="en-US" dirty="0"/>
              <a:t>Open </a:t>
            </a:r>
            <a:r>
              <a:rPr lang="en-US" dirty="0" err="1"/>
              <a:t>karyawan</a:t>
            </a:r>
            <a:r>
              <a:rPr lang="en-US" dirty="0"/>
              <a:t> livewire view “layouts/pages/</a:t>
            </a:r>
            <a:r>
              <a:rPr lang="en-US" dirty="0" err="1"/>
              <a:t>karyawan</a:t>
            </a:r>
            <a:r>
              <a:rPr lang="en-US" dirty="0"/>
              <a:t>/</a:t>
            </a:r>
            <a:r>
              <a:rPr lang="en-US" dirty="0" err="1"/>
              <a:t>karyawan-index.blade.php</a:t>
            </a:r>
            <a:r>
              <a:rPr lang="en-US" dirty="0"/>
              <a:t>”</a:t>
            </a:r>
          </a:p>
          <a:p>
            <a:pPr algn="just"/>
            <a:r>
              <a:rPr lang="en-US" dirty="0"/>
              <a:t>	-&gt; change to : </a:t>
            </a:r>
            <a:r>
              <a:rPr lang="en-US" dirty="0">
                <a:hlinkClick r:id="rId2"/>
              </a:rPr>
              <a:t>https://pastebin.com/raw/QXKKE9XQ</a:t>
            </a:r>
            <a:r>
              <a:rPr lang="en-US" dirty="0"/>
              <a:t> </a:t>
            </a:r>
          </a:p>
          <a:p>
            <a:pPr algn="just"/>
            <a:endParaRPr lang="en-US" dirty="0"/>
          </a:p>
          <a:p>
            <a:pPr marL="342900" indent="-342900" algn="just">
              <a:buFont typeface="+mj-lt"/>
              <a:buAutoNum type="arabicPeriod" startAt="2"/>
            </a:pPr>
            <a:r>
              <a:rPr lang="en-US" dirty="0"/>
              <a:t>Open </a:t>
            </a:r>
            <a:r>
              <a:rPr lang="en-US" dirty="0" err="1"/>
              <a:t>karyawan</a:t>
            </a:r>
            <a:r>
              <a:rPr lang="en-US" dirty="0"/>
              <a:t> livewire controller “livewire/pages/</a:t>
            </a:r>
            <a:r>
              <a:rPr lang="en-US" dirty="0" err="1"/>
              <a:t>karyawan</a:t>
            </a:r>
            <a:r>
              <a:rPr lang="en-US" dirty="0"/>
              <a:t>/</a:t>
            </a:r>
            <a:r>
              <a:rPr lang="en-US" dirty="0" err="1"/>
              <a:t>KaryawanIndex.php</a:t>
            </a:r>
            <a:r>
              <a:rPr lang="en-US" dirty="0"/>
              <a:t>”</a:t>
            </a:r>
          </a:p>
          <a:p>
            <a:pPr algn="just"/>
            <a:r>
              <a:rPr lang="en-US" dirty="0"/>
              <a:t>	-&gt; change to : </a:t>
            </a:r>
            <a:r>
              <a:rPr lang="en-US" dirty="0">
                <a:hlinkClick r:id="rId3"/>
              </a:rPr>
              <a:t>https://pastebin.com/raw/Nam6TCjq</a:t>
            </a:r>
            <a:r>
              <a:rPr lang="en-US" dirty="0"/>
              <a:t> </a:t>
            </a:r>
          </a:p>
          <a:p>
            <a:pPr algn="just"/>
            <a:endParaRPr lang="en-US" dirty="0"/>
          </a:p>
          <a:p>
            <a:pPr marL="342900" indent="-342900" algn="just">
              <a:buFont typeface="+mj-lt"/>
              <a:buAutoNum type="arabicPeriod" startAt="3"/>
            </a:pPr>
            <a:r>
              <a:rPr lang="en-US" dirty="0"/>
              <a:t>Reload the page, and try to delete </a:t>
            </a:r>
            <a:r>
              <a:rPr lang="en-US" dirty="0" err="1"/>
              <a:t>karyawan</a:t>
            </a:r>
            <a:r>
              <a:rPr lang="en-US" dirty="0"/>
              <a:t> Data, and boom! Data on table will Update at the Real-Time without Reloading the page, Amazing!</a:t>
            </a:r>
          </a:p>
          <a:p>
            <a:pPr marL="342900" indent="-342900" algn="just">
              <a:buFont typeface="+mj-lt"/>
              <a:buAutoNum type="arabicPeriod" startAt="3"/>
            </a:pPr>
            <a:endParaRPr lang="en-US" dirty="0"/>
          </a:p>
          <a:p>
            <a:pPr algn="just"/>
            <a:endParaRPr lang="en-US" dirty="0"/>
          </a:p>
        </p:txBody>
      </p:sp>
    </p:spTree>
    <p:extLst>
      <p:ext uri="{BB962C8B-B14F-4D97-AF65-F5344CB8AC3E}">
        <p14:creationId xmlns:p14="http://schemas.microsoft.com/office/powerpoint/2010/main" val="173826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180493" y="413238"/>
            <a:ext cx="7570177" cy="523220"/>
          </a:xfrm>
          <a:prstGeom prst="rect">
            <a:avLst/>
          </a:prstGeom>
          <a:noFill/>
        </p:spPr>
        <p:txBody>
          <a:bodyPr wrap="square" rtlCol="0">
            <a:spAutoFit/>
          </a:bodyPr>
          <a:lstStyle/>
          <a:p>
            <a:pPr algn="ctr"/>
            <a:r>
              <a:rPr lang="en-US" sz="2800" dirty="0">
                <a:solidFill>
                  <a:srgbClr val="FF33CC"/>
                </a:solidFill>
              </a:rPr>
              <a:t>LIVEWIRE </a:t>
            </a:r>
            <a:r>
              <a:rPr lang="en-US" sz="2800" dirty="0"/>
              <a:t>CREATE DATA TO DATABASE</a:t>
            </a:r>
            <a:endParaRPr lang="en-GB" sz="2800" dirty="0"/>
          </a:p>
        </p:txBody>
      </p:sp>
      <p:sp>
        <p:nvSpPr>
          <p:cNvPr id="2" name="TextBox 1">
            <a:extLst>
              <a:ext uri="{FF2B5EF4-FFF2-40B4-BE49-F238E27FC236}">
                <a16:creationId xmlns:a16="http://schemas.microsoft.com/office/drawing/2014/main" id="{8732EB17-3A49-41A9-A772-96FDACA97BAE}"/>
              </a:ext>
            </a:extLst>
          </p:cNvPr>
          <p:cNvSpPr txBox="1"/>
          <p:nvPr/>
        </p:nvSpPr>
        <p:spPr>
          <a:xfrm>
            <a:off x="140677" y="936458"/>
            <a:ext cx="5547946" cy="400110"/>
          </a:xfrm>
          <a:prstGeom prst="rect">
            <a:avLst/>
          </a:prstGeom>
          <a:noFill/>
        </p:spPr>
        <p:txBody>
          <a:bodyPr wrap="square" rtlCol="0">
            <a:spAutoFit/>
          </a:bodyPr>
          <a:lstStyle/>
          <a:p>
            <a:pPr algn="ctr"/>
            <a:r>
              <a:rPr lang="en-US" sz="2000" dirty="0"/>
              <a:t>3. Delete </a:t>
            </a:r>
            <a:r>
              <a:rPr lang="en-US" sz="2000" dirty="0" err="1"/>
              <a:t>Karyawan</a:t>
            </a:r>
            <a:r>
              <a:rPr lang="en-US" sz="2000" dirty="0"/>
              <a:t> Model (Table)</a:t>
            </a:r>
            <a:endParaRPr lang="en-GB" sz="2000" dirty="0"/>
          </a:p>
        </p:txBody>
      </p:sp>
      <p:pic>
        <p:nvPicPr>
          <p:cNvPr id="9" name="Content Placeholder 8">
            <a:extLst>
              <a:ext uri="{FF2B5EF4-FFF2-40B4-BE49-F238E27FC236}">
                <a16:creationId xmlns:a16="http://schemas.microsoft.com/office/drawing/2014/main" id="{BB8E83C2-05D1-4E89-B027-59D66192E1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77" y="1859788"/>
            <a:ext cx="9693492" cy="4483240"/>
          </a:xfrm>
        </p:spPr>
      </p:pic>
    </p:spTree>
    <p:extLst>
      <p:ext uri="{BB962C8B-B14F-4D97-AF65-F5344CB8AC3E}">
        <p14:creationId xmlns:p14="http://schemas.microsoft.com/office/powerpoint/2010/main" val="29556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solidFill>
                  <a:srgbClr val="FF33CC"/>
                </a:solidFill>
              </a:rPr>
              <a:t>LIVEWIRE </a:t>
            </a:r>
            <a:r>
              <a:rPr lang="en-US" sz="2800" dirty="0"/>
              <a:t>FEATURE (DATA BINDING)</a:t>
            </a:r>
            <a:endParaRPr lang="en-GB" sz="2800" dirty="0"/>
          </a:p>
        </p:txBody>
      </p:sp>
      <p:sp>
        <p:nvSpPr>
          <p:cNvPr id="3" name="TextBox 2">
            <a:extLst>
              <a:ext uri="{FF2B5EF4-FFF2-40B4-BE49-F238E27FC236}">
                <a16:creationId xmlns:a16="http://schemas.microsoft.com/office/drawing/2014/main" id="{ACEECF4A-D78D-4FE4-B62F-A25B028E6C7A}"/>
              </a:ext>
            </a:extLst>
          </p:cNvPr>
          <p:cNvSpPr txBox="1"/>
          <p:nvPr/>
        </p:nvSpPr>
        <p:spPr>
          <a:xfrm>
            <a:off x="376604" y="1547445"/>
            <a:ext cx="11438792" cy="1200329"/>
          </a:xfrm>
          <a:prstGeom prst="rect">
            <a:avLst/>
          </a:prstGeom>
          <a:noFill/>
        </p:spPr>
        <p:txBody>
          <a:bodyPr wrap="square" rtlCol="0">
            <a:spAutoFit/>
          </a:bodyPr>
          <a:lstStyle/>
          <a:p>
            <a:pPr algn="just"/>
            <a:r>
              <a:rPr lang="en-US" dirty="0"/>
              <a:t>Okay enough, I’ll update Tomorrow</a:t>
            </a:r>
          </a:p>
          <a:p>
            <a:pPr algn="just"/>
            <a:endParaRPr lang="en-US" dirty="0"/>
          </a:p>
          <a:p>
            <a:pPr algn="just"/>
            <a:endParaRPr lang="en-US" dirty="0"/>
          </a:p>
          <a:p>
            <a:pPr algn="just"/>
            <a:r>
              <a:rPr lang="en-US" dirty="0"/>
              <a:t>Source Code </a:t>
            </a:r>
            <a:r>
              <a:rPr lang="en-US"/>
              <a:t>: </a:t>
            </a:r>
            <a:r>
              <a:rPr lang="en-US">
                <a:hlinkClick r:id="rId2"/>
              </a:rPr>
              <a:t>https://github.com/bernandotorrez/laravel-livewire</a:t>
            </a:r>
            <a:r>
              <a:rPr lang="en-US"/>
              <a:t> </a:t>
            </a:r>
            <a:endParaRPr lang="en-US" dirty="0"/>
          </a:p>
        </p:txBody>
      </p:sp>
    </p:spTree>
    <p:extLst>
      <p:ext uri="{BB962C8B-B14F-4D97-AF65-F5344CB8AC3E}">
        <p14:creationId xmlns:p14="http://schemas.microsoft.com/office/powerpoint/2010/main" val="72369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What is </a:t>
            </a:r>
            <a:r>
              <a:rPr lang="en-US" sz="2000" dirty="0">
                <a:solidFill>
                  <a:srgbClr val="FF0000"/>
                </a:solidFill>
              </a:rPr>
              <a:t>Laravel</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970318"/>
          </a:xfrm>
          <a:prstGeom prst="rect">
            <a:avLst/>
          </a:prstGeom>
          <a:noFill/>
        </p:spPr>
        <p:txBody>
          <a:bodyPr wrap="square" rtlCol="0">
            <a:spAutoFit/>
          </a:bodyPr>
          <a:lstStyle/>
          <a:p>
            <a:pPr algn="just"/>
            <a:r>
              <a:rPr lang="en-GB" dirty="0">
                <a:solidFill>
                  <a:srgbClr val="FF0000"/>
                </a:solidFill>
              </a:rPr>
              <a:t>Laravel</a:t>
            </a:r>
            <a:r>
              <a:rPr lang="en-GB" dirty="0"/>
              <a:t> is a web application framework with expressive, elegant syntax. We believe development must be an enjoyable, creative experience to be truly fulfilling. Laravel attempts to take the pain out of development by easing common tasks used in the majority of web projects, such as authentication, routing, sessions, and caching.</a:t>
            </a:r>
          </a:p>
          <a:p>
            <a:pPr algn="just"/>
            <a:endParaRPr lang="en-GB" dirty="0"/>
          </a:p>
          <a:p>
            <a:pPr algn="just"/>
            <a:r>
              <a:rPr lang="en-GB" dirty="0"/>
              <a:t>Laravel aims to make the development process a pleasing one for the developer without sacrificing application functionality. Happy developers make the best code. To this end, we've attempted to combine the very best of what we have seen in other web frameworks, including frameworks implemented in other languages, such as Ruby on Rails, ASP.NET MVC, and Sinatra.</a:t>
            </a:r>
          </a:p>
          <a:p>
            <a:pPr algn="just"/>
            <a:endParaRPr lang="en-GB" dirty="0"/>
          </a:p>
          <a:p>
            <a:pPr algn="just"/>
            <a:r>
              <a:rPr lang="en-GB" dirty="0"/>
              <a:t>Laravel is accessible, yet powerful, providing powerful tools needed for large, robust applications. A superb inversion of control container, expressive migration system, and tightly integrated unit testing support give you the tools you need to build any application with which you are tasked.</a:t>
            </a:r>
          </a:p>
          <a:p>
            <a:pPr algn="just"/>
            <a:endParaRPr lang="en-GB" dirty="0"/>
          </a:p>
        </p:txBody>
      </p:sp>
    </p:spTree>
    <p:extLst>
      <p:ext uri="{BB962C8B-B14F-4D97-AF65-F5344CB8AC3E}">
        <p14:creationId xmlns:p14="http://schemas.microsoft.com/office/powerpoint/2010/main" val="4167109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970318"/>
          </a:xfrm>
          <a:prstGeom prst="rect">
            <a:avLst/>
          </a:prstGeom>
          <a:noFill/>
        </p:spPr>
        <p:txBody>
          <a:bodyPr wrap="square" rtlCol="0">
            <a:spAutoFit/>
          </a:bodyPr>
          <a:lstStyle/>
          <a:p>
            <a:pPr marL="342900" indent="-342900" algn="just">
              <a:buAutoNum type="arabicPeriod"/>
            </a:pPr>
            <a:r>
              <a:rPr lang="en-GB" dirty="0">
                <a:solidFill>
                  <a:srgbClr val="FF0000"/>
                </a:solidFill>
              </a:rPr>
              <a:t>Laravel </a:t>
            </a:r>
            <a:r>
              <a:rPr lang="en-GB" dirty="0"/>
              <a:t>makes implementing authentication very simple. Almost everything is configured out-of-the-box. Laravel also provides a simple way to organize authorization logic and control access to resources.</a:t>
            </a:r>
          </a:p>
          <a:p>
            <a:pPr marL="342900" indent="-342900" algn="just">
              <a:buAutoNum type="arabicPeriod"/>
            </a:pPr>
            <a:endParaRPr lang="en-GB" dirty="0"/>
          </a:p>
          <a:p>
            <a:pPr marL="342900" indent="-342900" algn="just">
              <a:buAutoNum type="arabicPeriod"/>
            </a:pPr>
            <a:r>
              <a:rPr lang="en-GB" dirty="0">
                <a:solidFill>
                  <a:srgbClr val="FF0000"/>
                </a:solidFill>
              </a:rPr>
              <a:t>Laravel</a:t>
            </a:r>
            <a:r>
              <a:rPr lang="en-GB" dirty="0"/>
              <a:t> provides a clean, simple API over the popular </a:t>
            </a:r>
            <a:r>
              <a:rPr lang="en-GB" dirty="0" err="1"/>
              <a:t>SwiftMailer</a:t>
            </a:r>
            <a:r>
              <a:rPr lang="en-GB" dirty="0"/>
              <a:t> library. Laravel also provides drivers for SMTP, </a:t>
            </a:r>
            <a:r>
              <a:rPr lang="en-GB" dirty="0" err="1"/>
              <a:t>Mailgun</a:t>
            </a:r>
            <a:r>
              <a:rPr lang="en-GB" dirty="0"/>
              <a:t>, Mandrill, </a:t>
            </a:r>
            <a:r>
              <a:rPr lang="en-GB" dirty="0" err="1"/>
              <a:t>SparkPost</a:t>
            </a:r>
            <a:r>
              <a:rPr lang="en-GB" dirty="0"/>
              <a:t>, Amazon SES, PHP's “mail” function, and “</a:t>
            </a:r>
            <a:r>
              <a:rPr lang="en-GB" dirty="0" err="1"/>
              <a:t>sendmail</a:t>
            </a:r>
            <a:r>
              <a:rPr lang="en-GB" dirty="0"/>
              <a:t>”, allowing an application to quickly get started sending mail through a local or cloud-based service. In addition to support for sending email, Laravel provides support for sending notifications across a variety of delivery channels, including SMS (via </a:t>
            </a:r>
            <a:r>
              <a:rPr lang="en-GB" dirty="0" err="1"/>
              <a:t>Nexmo</a:t>
            </a:r>
            <a:r>
              <a:rPr lang="en-GB" dirty="0"/>
              <a:t>) and Slack.</a:t>
            </a:r>
          </a:p>
          <a:p>
            <a:pPr marL="342900" indent="-342900" algn="just">
              <a:buAutoNum type="arabicPeriod"/>
            </a:pPr>
            <a:endParaRPr lang="en-GB" dirty="0"/>
          </a:p>
          <a:p>
            <a:pPr marL="342900" indent="-342900" algn="just">
              <a:buAutoNum type="arabicPeriod"/>
            </a:pPr>
            <a:r>
              <a:rPr lang="en-GB" dirty="0">
                <a:solidFill>
                  <a:srgbClr val="FF0000"/>
                </a:solidFill>
              </a:rPr>
              <a:t>Laravel</a:t>
            </a:r>
            <a:r>
              <a:rPr lang="en-GB" dirty="0"/>
              <a:t> supports popular cache backends like Memcached and Redis out-of-the-box. By default, Laravel is configured to use the file cache driver, which stores cached objects in the file system. For larger applications, it is better to use an in-memory cache such as Memcached or APC. However, with Laravel it is even possible to configure multiple cache configurations.</a:t>
            </a:r>
          </a:p>
        </p:txBody>
      </p:sp>
    </p:spTree>
    <p:extLst>
      <p:ext uri="{BB962C8B-B14F-4D97-AF65-F5344CB8AC3E}">
        <p14:creationId xmlns:p14="http://schemas.microsoft.com/office/powerpoint/2010/main" val="146058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 (2)</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4524315"/>
          </a:xfrm>
          <a:prstGeom prst="rect">
            <a:avLst/>
          </a:prstGeom>
          <a:noFill/>
        </p:spPr>
        <p:txBody>
          <a:bodyPr wrap="square" rtlCol="0">
            <a:spAutoFit/>
          </a:bodyPr>
          <a:lstStyle/>
          <a:p>
            <a:pPr marL="342900" indent="-342900" algn="just">
              <a:buFont typeface="+mj-lt"/>
              <a:buAutoNum type="arabicPeriod" startAt="4"/>
            </a:pPr>
            <a:r>
              <a:rPr lang="en-GB" dirty="0">
                <a:solidFill>
                  <a:srgbClr val="FF0000"/>
                </a:solidFill>
              </a:rPr>
              <a:t>Laravel</a:t>
            </a:r>
            <a:r>
              <a:rPr lang="en-GB" dirty="0"/>
              <a:t> helps to secure the web application by protecting it against the most serious security risks: SQL injection, cross-site request forgery, and cross-site scripting. Laravel itself is secure. We can tell you first hand that the codebase is fanatically guarded, and that the code has been vetted by several people.</a:t>
            </a:r>
          </a:p>
          <a:p>
            <a:pPr marL="342900" indent="-342900" algn="just">
              <a:buFont typeface="+mj-lt"/>
              <a:buAutoNum type="arabicPeriod" startAt="4"/>
            </a:pPr>
            <a:endParaRPr lang="en-GB" dirty="0">
              <a:solidFill>
                <a:srgbClr val="FF0000"/>
              </a:solidFill>
            </a:endParaRPr>
          </a:p>
          <a:p>
            <a:pPr marL="342900" indent="-342900" algn="just">
              <a:buFont typeface="+mj-lt"/>
              <a:buAutoNum type="arabicPeriod" startAt="4"/>
            </a:pPr>
            <a:r>
              <a:rPr lang="en-GB" dirty="0"/>
              <a:t>Error and exception handling is already configured for any new Laravel-based project. In addition, Laravel is integrated with the Monolog logging library, which provides support for a variety of powerful log handlers.</a:t>
            </a:r>
          </a:p>
          <a:p>
            <a:pPr marL="342900" indent="-342900" algn="just">
              <a:buFont typeface="+mj-lt"/>
              <a:buAutoNum type="arabicPeriod" startAt="4"/>
            </a:pPr>
            <a:endParaRPr lang="en-GB" dirty="0"/>
          </a:p>
          <a:p>
            <a:pPr marL="342900" indent="-342900" algn="just">
              <a:buFont typeface="+mj-lt"/>
              <a:buAutoNum type="arabicPeriod" startAt="4"/>
            </a:pPr>
            <a:r>
              <a:rPr lang="en-GB" dirty="0">
                <a:solidFill>
                  <a:srgbClr val="FF0000"/>
                </a:solidFill>
              </a:rPr>
              <a:t>Laravel</a:t>
            </a:r>
            <a:r>
              <a:rPr lang="en-GB" dirty="0"/>
              <a:t> is built with testing in mind. In fact, support for testing with </a:t>
            </a:r>
            <a:r>
              <a:rPr lang="en-GB" dirty="0" err="1"/>
              <a:t>PHPUnit</a:t>
            </a:r>
            <a:r>
              <a:rPr lang="en-GB" dirty="0"/>
              <a:t> is included out-of-the-box and a phpunit.xml file is already setup for the application. The framework also ships with convenient helper methods allowing for expressive testing of the applications. It provides easy ways for simulating basic </a:t>
            </a:r>
            <a:r>
              <a:rPr lang="en-GB" dirty="0" err="1"/>
              <a:t>behavior</a:t>
            </a:r>
            <a:r>
              <a:rPr lang="en-GB" dirty="0"/>
              <a:t> of users (making requests to the application and examining the output, for example, clicking links, filling out forms).</a:t>
            </a:r>
          </a:p>
          <a:p>
            <a:pPr marL="342900" indent="-342900" algn="just">
              <a:buFont typeface="+mj-lt"/>
              <a:buAutoNum type="arabicPeriod" startAt="4"/>
            </a:pPr>
            <a:endParaRPr lang="en-GB" dirty="0"/>
          </a:p>
          <a:p>
            <a:pPr marL="342900" indent="-342900" algn="just">
              <a:buFont typeface="+mj-lt"/>
              <a:buAutoNum type="arabicPeriod" startAt="4"/>
            </a:pPr>
            <a:r>
              <a:rPr lang="en-GB" dirty="0">
                <a:solidFill>
                  <a:srgbClr val="FF0000"/>
                </a:solidFill>
              </a:rPr>
              <a:t>Laravel</a:t>
            </a:r>
            <a:r>
              <a:rPr lang="en-GB" dirty="0"/>
              <a:t> is an MVC framework, so separation is already done.</a:t>
            </a:r>
          </a:p>
        </p:txBody>
      </p:sp>
    </p:spTree>
    <p:extLst>
      <p:ext uri="{BB962C8B-B14F-4D97-AF65-F5344CB8AC3E}">
        <p14:creationId xmlns:p14="http://schemas.microsoft.com/office/powerpoint/2010/main" val="194019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0000"/>
                </a:solidFill>
              </a:rPr>
              <a:t>LARAVEL</a:t>
            </a:r>
            <a:endParaRPr lang="en-GB" sz="2800" dirty="0">
              <a:solidFill>
                <a:srgbClr val="FF0000"/>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0000"/>
                </a:solidFill>
              </a:rPr>
              <a:t>Laravel</a:t>
            </a:r>
            <a:r>
              <a:rPr lang="en-US" sz="2000" dirty="0"/>
              <a:t>? (3)</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3693319"/>
          </a:xfrm>
          <a:prstGeom prst="rect">
            <a:avLst/>
          </a:prstGeom>
          <a:noFill/>
        </p:spPr>
        <p:txBody>
          <a:bodyPr wrap="square" rtlCol="0">
            <a:spAutoFit/>
          </a:bodyPr>
          <a:lstStyle/>
          <a:p>
            <a:pPr marL="342900" indent="-342900" algn="just">
              <a:buFont typeface="+mj-lt"/>
              <a:buAutoNum type="arabicPeriod" startAt="8"/>
            </a:pPr>
            <a:r>
              <a:rPr lang="en-GB" dirty="0"/>
              <a:t>All </a:t>
            </a:r>
            <a:r>
              <a:rPr lang="en-GB" dirty="0">
                <a:solidFill>
                  <a:srgbClr val="FF0000"/>
                </a:solidFill>
              </a:rPr>
              <a:t>Laravel</a:t>
            </a:r>
            <a:r>
              <a:rPr lang="en-GB" dirty="0"/>
              <a:t> routes are defined in the app/Http/</a:t>
            </a:r>
            <a:r>
              <a:rPr lang="en-GB" dirty="0" err="1"/>
              <a:t>routes.php</a:t>
            </a:r>
            <a:r>
              <a:rPr lang="en-GB" dirty="0"/>
              <a:t> file, which is automatically loaded by the framework. The most basic Laravel routes simply accept a URI and a Closure, providing a very simple and expressive method of defining routes.</a:t>
            </a:r>
          </a:p>
          <a:p>
            <a:pPr marL="342900" indent="-342900" algn="just">
              <a:buFont typeface="+mj-lt"/>
              <a:buAutoNum type="arabicPeriod" startAt="8"/>
            </a:pPr>
            <a:endParaRPr lang="en-GB" dirty="0"/>
          </a:p>
          <a:p>
            <a:pPr marL="342900" indent="-342900" algn="just">
              <a:buFont typeface="+mj-lt"/>
              <a:buAutoNum type="arabicPeriod" startAt="8"/>
            </a:pPr>
            <a:r>
              <a:rPr lang="en-GB" dirty="0"/>
              <a:t>The </a:t>
            </a:r>
            <a:r>
              <a:rPr lang="en-GB" dirty="0">
                <a:solidFill>
                  <a:srgbClr val="FF0000"/>
                </a:solidFill>
              </a:rPr>
              <a:t>Laravel</a:t>
            </a:r>
            <a:r>
              <a:rPr lang="en-GB" dirty="0"/>
              <a:t> queue service provides a unified API across a variety of different queue backends. Queues allow you to defer the processing of a time-consuming task, such as sending an e-mail, until a later time, which drastically speeds up web requests to your application.</a:t>
            </a:r>
          </a:p>
          <a:p>
            <a:pPr marL="342900" indent="-342900" algn="just">
              <a:buFont typeface="+mj-lt"/>
              <a:buAutoNum type="arabicPeriod" startAt="8"/>
            </a:pPr>
            <a:endParaRPr lang="en-GB" dirty="0"/>
          </a:p>
          <a:p>
            <a:pPr marL="342900" indent="-342900" algn="just">
              <a:buFont typeface="+mj-lt"/>
              <a:buAutoNum type="arabicPeriod" startAt="8"/>
            </a:pPr>
            <a:r>
              <a:rPr lang="en-GB" dirty="0"/>
              <a:t> in the past, developers have generated a Cron entry for each task they need to schedule. However, this is a headache. Such task schedule is no longer in source control, and developers must SSH into the server to add the Cron entries. The Laravel command scheduler allows for the fluent and expressive defining of command schedule within Laravel itself, and only a single Cron entry is needed on the server.</a:t>
            </a:r>
          </a:p>
        </p:txBody>
      </p:sp>
    </p:spTree>
    <p:extLst>
      <p:ext uri="{BB962C8B-B14F-4D97-AF65-F5344CB8AC3E}">
        <p14:creationId xmlns:p14="http://schemas.microsoft.com/office/powerpoint/2010/main" val="83300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33CC"/>
                </a:solidFill>
              </a:rPr>
              <a:t>LIVEWIRE</a:t>
            </a:r>
            <a:endParaRPr lang="en-GB" sz="2800" dirty="0">
              <a:solidFill>
                <a:srgbClr val="FF33CC"/>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What is </a:t>
            </a:r>
            <a:r>
              <a:rPr lang="en-US" sz="2000" dirty="0">
                <a:solidFill>
                  <a:srgbClr val="FF33CC"/>
                </a:solidFill>
              </a:rPr>
              <a:t>Livewire</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1754326"/>
          </a:xfrm>
          <a:prstGeom prst="rect">
            <a:avLst/>
          </a:prstGeom>
          <a:noFill/>
        </p:spPr>
        <p:txBody>
          <a:bodyPr wrap="square" rtlCol="0">
            <a:spAutoFit/>
          </a:bodyPr>
          <a:lstStyle/>
          <a:p>
            <a:pPr algn="just"/>
            <a:r>
              <a:rPr lang="en-GB" dirty="0">
                <a:solidFill>
                  <a:srgbClr val="FF33CC"/>
                </a:solidFill>
              </a:rPr>
              <a:t>Livewire</a:t>
            </a:r>
            <a:r>
              <a:rPr lang="en-GB" dirty="0"/>
              <a:t> is a library that makes it simple to build modern, reactive, dynamic interfaces using Laravel Blade as your templating language. This is a great stack to choose if you want to build an application that is dynamic and reactive but don't feel comfortable jumping into a full JavaScript framework like Vue.js or another JavaScript UI Library.</a:t>
            </a:r>
          </a:p>
          <a:p>
            <a:pPr algn="just"/>
            <a:endParaRPr lang="en-GB" dirty="0"/>
          </a:p>
          <a:p>
            <a:pPr algn="just"/>
            <a:r>
              <a:rPr lang="en-GB" dirty="0"/>
              <a:t>You just code with PHP to make your website is interactive.</a:t>
            </a:r>
          </a:p>
        </p:txBody>
      </p:sp>
    </p:spTree>
    <p:extLst>
      <p:ext uri="{BB962C8B-B14F-4D97-AF65-F5344CB8AC3E}">
        <p14:creationId xmlns:p14="http://schemas.microsoft.com/office/powerpoint/2010/main" val="1080060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INTRODUCTION </a:t>
            </a:r>
            <a:r>
              <a:rPr lang="en-US" sz="2800" dirty="0">
                <a:solidFill>
                  <a:srgbClr val="FF33CC"/>
                </a:solidFill>
              </a:rPr>
              <a:t>LIVEWIRE</a:t>
            </a:r>
            <a:endParaRPr lang="en-GB" sz="2800" dirty="0">
              <a:solidFill>
                <a:srgbClr val="FF33CC"/>
              </a:solidFill>
            </a:endParaRPr>
          </a:p>
        </p:txBody>
      </p:sp>
      <p:sp>
        <p:nvSpPr>
          <p:cNvPr id="10" name="TextBox 9">
            <a:extLst>
              <a:ext uri="{FF2B5EF4-FFF2-40B4-BE49-F238E27FC236}">
                <a16:creationId xmlns:a16="http://schemas.microsoft.com/office/drawing/2014/main" id="{17A37477-BFC4-4F4C-8DFA-F166F203361A}"/>
              </a:ext>
            </a:extLst>
          </p:cNvPr>
          <p:cNvSpPr txBox="1"/>
          <p:nvPr/>
        </p:nvSpPr>
        <p:spPr>
          <a:xfrm>
            <a:off x="140677" y="936458"/>
            <a:ext cx="5032130" cy="400110"/>
          </a:xfrm>
          <a:prstGeom prst="rect">
            <a:avLst/>
          </a:prstGeom>
          <a:noFill/>
        </p:spPr>
        <p:txBody>
          <a:bodyPr wrap="square" rtlCol="0">
            <a:spAutoFit/>
          </a:bodyPr>
          <a:lstStyle/>
          <a:p>
            <a:pPr algn="ctr"/>
            <a:r>
              <a:rPr lang="en-US" sz="2000" dirty="0"/>
              <a:t>Benefit of using </a:t>
            </a:r>
            <a:r>
              <a:rPr lang="en-US" sz="2000" dirty="0">
                <a:solidFill>
                  <a:srgbClr val="FF33CC"/>
                </a:solidFill>
              </a:rPr>
              <a:t>Livewire</a:t>
            </a:r>
            <a:r>
              <a:rPr lang="en-US" sz="2000" dirty="0"/>
              <a:t>?</a:t>
            </a:r>
            <a:endParaRPr lang="en-GB" sz="2000" dirty="0"/>
          </a:p>
        </p:txBody>
      </p:sp>
      <p:sp>
        <p:nvSpPr>
          <p:cNvPr id="11" name="TextBox 10">
            <a:extLst>
              <a:ext uri="{FF2B5EF4-FFF2-40B4-BE49-F238E27FC236}">
                <a16:creationId xmlns:a16="http://schemas.microsoft.com/office/drawing/2014/main" id="{0B86FB95-98D8-47E5-82B9-46F41D48AD49}"/>
              </a:ext>
            </a:extLst>
          </p:cNvPr>
          <p:cNvSpPr txBox="1"/>
          <p:nvPr/>
        </p:nvSpPr>
        <p:spPr>
          <a:xfrm>
            <a:off x="386862" y="1582615"/>
            <a:ext cx="11438792" cy="2585323"/>
          </a:xfrm>
          <a:prstGeom prst="rect">
            <a:avLst/>
          </a:prstGeom>
          <a:noFill/>
        </p:spPr>
        <p:txBody>
          <a:bodyPr wrap="square" rtlCol="0">
            <a:spAutoFit/>
          </a:bodyPr>
          <a:lstStyle/>
          <a:p>
            <a:pPr marL="342900" indent="-342900" algn="just">
              <a:buAutoNum type="arabicPeriod"/>
            </a:pPr>
            <a:r>
              <a:rPr lang="en-US" dirty="0"/>
              <a:t>Real-Time Data Binding using “</a:t>
            </a:r>
            <a:r>
              <a:rPr lang="en-US" dirty="0" err="1"/>
              <a:t>wire:model</a:t>
            </a:r>
            <a:r>
              <a:rPr lang="en-US" dirty="0"/>
              <a:t>”.</a:t>
            </a:r>
          </a:p>
          <a:p>
            <a:pPr marL="342900" indent="-342900" algn="just">
              <a:buAutoNum type="arabicPeriod"/>
            </a:pPr>
            <a:endParaRPr lang="en-US" dirty="0"/>
          </a:p>
          <a:p>
            <a:pPr marL="342900" indent="-342900" algn="just">
              <a:buAutoNum type="arabicPeriod"/>
            </a:pPr>
            <a:r>
              <a:rPr lang="en-US" dirty="0"/>
              <a:t>Interactive website just using PHP.</a:t>
            </a:r>
          </a:p>
          <a:p>
            <a:pPr marL="342900" indent="-342900" algn="just">
              <a:buAutoNum type="arabicPeriod"/>
            </a:pPr>
            <a:endParaRPr lang="en-US" dirty="0"/>
          </a:p>
          <a:p>
            <a:pPr marL="342900" indent="-342900" algn="just">
              <a:buAutoNum type="arabicPeriod"/>
            </a:pPr>
            <a:r>
              <a:rPr lang="en-GB" dirty="0"/>
              <a:t>You don’t need to write any JavaScript Code.</a:t>
            </a:r>
          </a:p>
          <a:p>
            <a:pPr marL="342900" indent="-342900" algn="just">
              <a:buAutoNum type="arabicPeriod"/>
            </a:pPr>
            <a:endParaRPr lang="en-GB" dirty="0"/>
          </a:p>
          <a:p>
            <a:pPr marL="342900" indent="-342900" algn="just">
              <a:buAutoNum type="arabicPeriod"/>
            </a:pPr>
            <a:r>
              <a:rPr lang="en-GB" dirty="0"/>
              <a:t>Real-Time Data Validation.</a:t>
            </a:r>
          </a:p>
          <a:p>
            <a:pPr marL="342900" indent="-342900" algn="just">
              <a:buAutoNum type="arabicPeriod"/>
            </a:pPr>
            <a:endParaRPr lang="en-GB" dirty="0"/>
          </a:p>
          <a:p>
            <a:pPr marL="342900" indent="-342900" algn="just">
              <a:buAutoNum type="arabicPeriod"/>
            </a:pPr>
            <a:r>
              <a:rPr lang="en-GB" dirty="0"/>
              <a:t>No-Reload Page (Single Page Application) feels using “</a:t>
            </a:r>
            <a:r>
              <a:rPr lang="en-GB" dirty="0" err="1"/>
              <a:t>Turbolink</a:t>
            </a:r>
            <a:r>
              <a:rPr lang="en-GB" dirty="0"/>
              <a:t>”</a:t>
            </a:r>
          </a:p>
        </p:txBody>
      </p:sp>
    </p:spTree>
    <p:extLst>
      <p:ext uri="{BB962C8B-B14F-4D97-AF65-F5344CB8AC3E}">
        <p14:creationId xmlns:p14="http://schemas.microsoft.com/office/powerpoint/2010/main" val="3462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E43FCB-F8F2-48FE-969D-3FAFE5C5995C}"/>
              </a:ext>
            </a:extLst>
          </p:cNvPr>
          <p:cNvSpPr txBox="1"/>
          <p:nvPr/>
        </p:nvSpPr>
        <p:spPr>
          <a:xfrm>
            <a:off x="2646485" y="413238"/>
            <a:ext cx="6348046" cy="523220"/>
          </a:xfrm>
          <a:prstGeom prst="rect">
            <a:avLst/>
          </a:prstGeom>
          <a:noFill/>
        </p:spPr>
        <p:txBody>
          <a:bodyPr wrap="square" rtlCol="0">
            <a:spAutoFit/>
          </a:bodyPr>
          <a:lstStyle/>
          <a:p>
            <a:pPr algn="ctr"/>
            <a:r>
              <a:rPr lang="en-US" sz="2800" dirty="0"/>
              <a:t>INSTALLATION </a:t>
            </a:r>
            <a:r>
              <a:rPr lang="en-US" sz="2800" dirty="0">
                <a:solidFill>
                  <a:srgbClr val="FF0000"/>
                </a:solidFill>
              </a:rPr>
              <a:t>LARAVEL</a:t>
            </a:r>
            <a:endParaRPr lang="en-GB" sz="2800" dirty="0">
              <a:solidFill>
                <a:srgbClr val="FF0000"/>
              </a:solidFill>
            </a:endParaRPr>
          </a:p>
        </p:txBody>
      </p:sp>
      <p:sp>
        <p:nvSpPr>
          <p:cNvPr id="11" name="TextBox 10">
            <a:extLst>
              <a:ext uri="{FF2B5EF4-FFF2-40B4-BE49-F238E27FC236}">
                <a16:creationId xmlns:a16="http://schemas.microsoft.com/office/drawing/2014/main" id="{0B86FB95-98D8-47E5-82B9-46F41D48AD49}"/>
              </a:ext>
            </a:extLst>
          </p:cNvPr>
          <p:cNvSpPr txBox="1"/>
          <p:nvPr/>
        </p:nvSpPr>
        <p:spPr>
          <a:xfrm>
            <a:off x="376604" y="1582615"/>
            <a:ext cx="11438792" cy="2585323"/>
          </a:xfrm>
          <a:prstGeom prst="rect">
            <a:avLst/>
          </a:prstGeom>
          <a:noFill/>
        </p:spPr>
        <p:txBody>
          <a:bodyPr wrap="square" rtlCol="0">
            <a:spAutoFit/>
          </a:bodyPr>
          <a:lstStyle/>
          <a:p>
            <a:pPr marL="342900" indent="-342900" algn="just">
              <a:buAutoNum type="arabicPeriod"/>
            </a:pPr>
            <a:r>
              <a:rPr lang="en-US" dirty="0"/>
              <a:t>Install Latest </a:t>
            </a:r>
            <a:r>
              <a:rPr lang="en-US" dirty="0" err="1">
                <a:solidFill>
                  <a:schemeClr val="accent5"/>
                </a:solidFill>
              </a:rPr>
              <a:t>Xampp</a:t>
            </a:r>
            <a:r>
              <a:rPr lang="en-US" dirty="0"/>
              <a:t> (PHP &gt;= 7.3).</a:t>
            </a:r>
          </a:p>
          <a:p>
            <a:pPr marL="342900" indent="-342900" algn="just">
              <a:buAutoNum type="arabicPeriod"/>
            </a:pPr>
            <a:endParaRPr lang="en-US" dirty="0"/>
          </a:p>
          <a:p>
            <a:pPr marL="342900" indent="-342900" algn="just">
              <a:buAutoNum type="arabicPeriod"/>
            </a:pPr>
            <a:r>
              <a:rPr lang="en-US" dirty="0"/>
              <a:t>Install Composer</a:t>
            </a:r>
          </a:p>
          <a:p>
            <a:pPr algn="just"/>
            <a:r>
              <a:rPr lang="en-US" dirty="0"/>
              <a:t>	-&gt; if you install two or more </a:t>
            </a:r>
            <a:r>
              <a:rPr lang="en-US" dirty="0" err="1"/>
              <a:t>Xampp</a:t>
            </a:r>
            <a:r>
              <a:rPr lang="en-US" dirty="0"/>
              <a:t>, locate your installation Composer to </a:t>
            </a:r>
            <a:br>
              <a:rPr lang="en-US" dirty="0"/>
            </a:br>
            <a:r>
              <a:rPr lang="en-US" dirty="0"/>
              <a:t> 	</a:t>
            </a:r>
            <a:r>
              <a:rPr lang="en-US" dirty="0" err="1">
                <a:solidFill>
                  <a:schemeClr val="accent5"/>
                </a:solidFill>
              </a:rPr>
              <a:t>Xampp</a:t>
            </a:r>
            <a:r>
              <a:rPr lang="en-US" dirty="0"/>
              <a:t> having PHP &gt;= 7.3, my example that I installed </a:t>
            </a:r>
            <a:r>
              <a:rPr lang="en-US" dirty="0" err="1"/>
              <a:t>xampp</a:t>
            </a:r>
            <a:r>
              <a:rPr lang="en-US" dirty="0"/>
              <a:t> in D:</a:t>
            </a:r>
          </a:p>
          <a:p>
            <a:pPr algn="just"/>
            <a:endParaRPr lang="en-US" dirty="0"/>
          </a:p>
          <a:p>
            <a:pPr algn="just"/>
            <a:endParaRPr lang="en-US" dirty="0"/>
          </a:p>
          <a:p>
            <a:pPr marL="342900" indent="-342900" algn="just">
              <a:buAutoNum type="arabicPeriod"/>
            </a:pPr>
            <a:endParaRPr lang="en-US" dirty="0"/>
          </a:p>
          <a:p>
            <a:pPr marL="342900" indent="-342900" algn="just">
              <a:buAutoNum type="arabicPeriod"/>
            </a:pPr>
            <a:endParaRPr lang="en-US" dirty="0"/>
          </a:p>
        </p:txBody>
      </p:sp>
      <p:pic>
        <p:nvPicPr>
          <p:cNvPr id="5" name="Picture 4">
            <a:extLst>
              <a:ext uri="{FF2B5EF4-FFF2-40B4-BE49-F238E27FC236}">
                <a16:creationId xmlns:a16="http://schemas.microsoft.com/office/drawing/2014/main" id="{1DFA0D2C-DADF-4A4A-B197-D07D03129B6F}"/>
              </a:ext>
            </a:extLst>
          </p:cNvPr>
          <p:cNvPicPr/>
          <p:nvPr/>
        </p:nvPicPr>
        <p:blipFill>
          <a:blip r:embed="rId2"/>
          <a:stretch>
            <a:fillRect/>
          </a:stretch>
        </p:blipFill>
        <p:spPr>
          <a:xfrm>
            <a:off x="3960177" y="3280997"/>
            <a:ext cx="4348554" cy="3322026"/>
          </a:xfrm>
          <a:prstGeom prst="rect">
            <a:avLst/>
          </a:prstGeom>
        </p:spPr>
      </p:pic>
    </p:spTree>
    <p:extLst>
      <p:ext uri="{BB962C8B-B14F-4D97-AF65-F5344CB8AC3E}">
        <p14:creationId xmlns:p14="http://schemas.microsoft.com/office/powerpoint/2010/main" val="1748760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631</TotalTime>
  <Words>2542</Words>
  <Application>Microsoft Office PowerPoint</Application>
  <PresentationFormat>Widescreen</PresentationFormat>
  <Paragraphs>265</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Bernand Dayamuntari Hermawan</dc:creator>
  <cp:lastModifiedBy>Bernand Dayamuntari Hermawan</cp:lastModifiedBy>
  <cp:revision>293</cp:revision>
  <dcterms:created xsi:type="dcterms:W3CDTF">2020-10-21T06:21:07Z</dcterms:created>
  <dcterms:modified xsi:type="dcterms:W3CDTF">2020-10-22T08:39:28Z</dcterms:modified>
</cp:coreProperties>
</file>