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296" r:id="rId44"/>
  </p:sldIdLst>
  <p:sldSz cx="9144000" cy="5143500" type="screen16x9"/>
  <p:notesSz cx="6858000" cy="9144000"/>
  <p:embeddedFontLs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9"/>
    <p:restoredTop sz="83489"/>
  </p:normalViewPr>
  <p:slideViewPr>
    <p:cSldViewPr snapToGrid="0">
      <p:cViewPr varScale="1">
        <p:scale>
          <a:sx n="144" d="100"/>
          <a:sy n="144" d="100"/>
        </p:scale>
        <p:origin x="10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01b705e9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01b705e9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PT">
                <a:solidFill>
                  <a:schemeClr val="dk1"/>
                </a:solidFill>
              </a:rPr>
              <a:t>Isto pode ser um processo de entrevista, por isso se calhar em vez de top 4 consegues entrevistar mais candidatos então podemos escolher top 10</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01b705e98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01b705e9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01b705e98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01b705e9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pt-PT">
                <a:solidFill>
                  <a:schemeClr val="dk1"/>
                </a:solidFill>
              </a:rPr>
              <a:t>Esta análise é independente se incluiste a feature ou não no modelo</a:t>
            </a:r>
            <a:endParaRPr>
              <a:solidFill>
                <a:schemeClr val="dk1"/>
              </a:solidFill>
            </a:endParaRPr>
          </a:p>
          <a:p>
            <a:pPr marL="457200" lvl="0" indent="-298450" algn="l" rtl="0">
              <a:spcBef>
                <a:spcPts val="0"/>
              </a:spcBef>
              <a:spcAft>
                <a:spcPts val="0"/>
              </a:spcAft>
              <a:buClr>
                <a:schemeClr val="dk1"/>
              </a:buClr>
              <a:buSzPts val="1100"/>
              <a:buChar char="-"/>
            </a:pPr>
            <a:r>
              <a:rPr lang="pt-PT">
                <a:solidFill>
                  <a:schemeClr val="dk1"/>
                </a:solidFill>
              </a:rPr>
              <a:t>Um grupo é maior mas a prevalencia é maior no grupo mais pequeno</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01b705e9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01b705e9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pt-PT">
                <a:solidFill>
                  <a:schemeClr val="dk1"/>
                </a:solidFill>
              </a:rPr>
              <a:t>Sabendo que é non-white e a label é zero, a probabilidade de dar um False Positive é maior do que se a label for White.</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01b705e98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01b705e9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01b705e98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01b705e98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Se estou a dar ajuda, e a baseline é não tens ajuda mas uns subgrupos acabam por ter mais alguma ajuda que outros, não é super grave. </a:t>
            </a:r>
            <a:endParaRPr/>
          </a:p>
          <a:p>
            <a:pPr marL="0" lvl="0" indent="0" algn="l" rtl="0">
              <a:spcBef>
                <a:spcPts val="0"/>
              </a:spcBef>
              <a:spcAft>
                <a:spcPts val="0"/>
              </a:spcAft>
              <a:buNone/>
            </a:pPr>
            <a:endParaRPr/>
          </a:p>
          <a:p>
            <a:pPr marL="0" lvl="0" indent="0" algn="l" rtl="0">
              <a:spcBef>
                <a:spcPts val="0"/>
              </a:spcBef>
              <a:spcAft>
                <a:spcPts val="0"/>
              </a:spcAft>
              <a:buNone/>
            </a:pPr>
            <a:r>
              <a:rPr lang="pt-PT"/>
              <a:t>Há um custo de oportunidade porque o budget se o budget é limitado, vamos estar a gastar budget para pessoas que não precisam de ajuda (imaginem uma intervenção de saúde ou social ou de educação).</a:t>
            </a:r>
            <a:endParaRPr/>
          </a:p>
          <a:p>
            <a:pPr marL="0" lvl="0" indent="0" algn="l" rtl="0">
              <a:spcBef>
                <a:spcPts val="0"/>
              </a:spcBef>
              <a:spcAft>
                <a:spcPts val="0"/>
              </a:spcAft>
              <a:buNone/>
            </a:pPr>
            <a:endParaRPr/>
          </a:p>
          <a:p>
            <a:pPr marL="0" lvl="0" indent="0" algn="l" rtl="0">
              <a:spcBef>
                <a:spcPts val="0"/>
              </a:spcBef>
              <a:spcAft>
                <a:spcPts val="0"/>
              </a:spcAft>
              <a:buNone/>
            </a:pPr>
            <a:r>
              <a:rPr lang="pt-PT"/>
              <a:t>Mas all in all não é super grave receberes uma intervenção quando não precisas.</a:t>
            </a:r>
            <a:endParaRPr/>
          </a:p>
          <a:p>
            <a:pPr marL="0" lvl="0" indent="0" algn="l" rtl="0">
              <a:spcBef>
                <a:spcPts val="0"/>
              </a:spcBef>
              <a:spcAft>
                <a:spcPts val="0"/>
              </a:spcAft>
              <a:buNone/>
            </a:pPr>
            <a:endParaRPr/>
          </a:p>
          <a:p>
            <a:pPr marL="0" lvl="0" indent="0" algn="l" rtl="0">
              <a:spcBef>
                <a:spcPts val="0"/>
              </a:spcBef>
              <a:spcAft>
                <a:spcPts val="0"/>
              </a:spcAft>
              <a:buNone/>
            </a:pPr>
            <a:r>
              <a:rPr lang="pt-PT"/>
              <a:t>Mas se a intervenção é punitiva como ser acusado num sistema criminal, então a história é muito diferente. Ou seres negado um empréstimo.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01b705e98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01b705e9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Sempre que há decisões políticas, há sempre alguns grupos de pessoas que recebem mais benefícios que outras, e pessoas que são mais injustiçadas que outras. (decisões económicas que cortam mais a uns que outros).</a:t>
            </a:r>
            <a:endParaRPr/>
          </a:p>
          <a:p>
            <a:pPr marL="0" lvl="0" indent="0" algn="l" rtl="0">
              <a:spcBef>
                <a:spcPts val="0"/>
              </a:spcBef>
              <a:spcAft>
                <a:spcPts val="0"/>
              </a:spcAft>
              <a:buNone/>
            </a:pPr>
            <a:endParaRPr/>
          </a:p>
          <a:p>
            <a:pPr marL="0" lvl="0" indent="0" algn="l" rtl="0">
              <a:spcBef>
                <a:spcPts val="0"/>
              </a:spcBef>
              <a:spcAft>
                <a:spcPts val="0"/>
              </a:spcAft>
              <a:buNone/>
            </a:pPr>
            <a:r>
              <a:rPr lang="pt-PT"/>
              <a:t>AUC não ajuda em nada em decision-making. Porque é uma medida geral de performance. Na realidade, em produção, tens sempre que decidir uma threshold e estás preocupado com precision e recall. Portanto é comum otimizar para esta métrica global (ou average precision) e depois num set de validação encontrar a threshold que faz sentido para o business case.</a:t>
            </a:r>
            <a:endParaRPr/>
          </a:p>
          <a:p>
            <a:pPr marL="0" lvl="0" indent="0" algn="l" rtl="0">
              <a:spcBef>
                <a:spcPts val="0"/>
              </a:spcBef>
              <a:spcAft>
                <a:spcPts val="0"/>
              </a:spcAft>
              <a:buNone/>
            </a:pPr>
            <a:endParaRPr/>
          </a:p>
          <a:p>
            <a:pPr marL="0" lvl="0" indent="0" algn="l" rtl="0">
              <a:spcBef>
                <a:spcPts val="0"/>
              </a:spcBef>
              <a:spcAft>
                <a:spcPts val="0"/>
              </a:spcAft>
              <a:buNone/>
            </a:pPr>
            <a:r>
              <a:rPr lang="pt-PT"/>
              <a:t>Algo que não é óbvio, é que dois modelos com performance global semelhante (e.g. auc-roc) podem divergir bastante na desigualdade de erros.</a:t>
            </a:r>
            <a:endParaRPr/>
          </a:p>
          <a:p>
            <a:pPr marL="0" lvl="0" indent="0" algn="l" rtl="0">
              <a:spcBef>
                <a:spcPts val="0"/>
              </a:spcBef>
              <a:spcAft>
                <a:spcPts val="0"/>
              </a:spcAft>
              <a:buNone/>
            </a:pPr>
            <a:endParaRPr/>
          </a:p>
          <a:p>
            <a:pPr marL="0" lvl="0" indent="0" algn="l" rtl="0">
              <a:spcBef>
                <a:spcPts val="0"/>
              </a:spcBef>
              <a:spcAft>
                <a:spcPts val="0"/>
              </a:spcAft>
              <a:buNone/>
            </a:pPr>
            <a:r>
              <a:rPr lang="pt-PT"/>
              <a:t>E portanto ao trabalhar em ML e criar sistemas para automatizar decision-making, não pensamos no impacto desta parte de bias. Especialmente se algo é completamente automatizado sem haver human labellers a olhar para os dados, então estamos a criar um feedback loop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022bde03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022bde03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Valores são diferentes em culturas diferentes: USA, Alemanha, China, Chile, Japan, e valores guiam a nossa tomada de decisão. </a:t>
            </a:r>
            <a:endParaRPr/>
          </a:p>
          <a:p>
            <a:pPr marL="0" lvl="0" indent="0" algn="l" rtl="0">
              <a:spcBef>
                <a:spcPts val="0"/>
              </a:spcBef>
              <a:spcAft>
                <a:spcPts val="0"/>
              </a:spcAft>
              <a:buNone/>
            </a:pPr>
            <a:r>
              <a:rPr lang="pt-PT"/>
              <a:t>As pessoas têm tb os seus biases pessoais da sua experiência de vida.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022bde033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022bde033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prever se um candidato vai ter sucesso - como medir esse sucesso? Imaginem que escolhemos “tem sucesso se for promovido em menos de 2 anos no trabalho”. De certeza que isso não introduz </a:t>
            </a:r>
            <a:r>
              <a:rPr lang="pt-PT" dirty="0" err="1"/>
              <a:t>bias</a:t>
            </a:r>
            <a:r>
              <a:rPr lang="pt-PT" dirty="0"/>
              <a:t> nas </a:t>
            </a:r>
            <a:r>
              <a:rPr lang="pt-PT" dirty="0" err="1"/>
              <a:t>labels</a:t>
            </a:r>
            <a:r>
              <a:rPr lang="pt-PT" dirty="0"/>
              <a:t>? Não está condicionado nos managers e nas relações pessoais, no género, etnia, background de educação, opiniões políticas….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022bde033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022bde033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health interventions on a specific disease that affects older people differently from younger. the intervention itself might be biased to work more on one group than the other. But there is only one version of the intervention</a:t>
            </a:r>
            <a:endParaRPr/>
          </a:p>
          <a:p>
            <a:pPr marL="0" lvl="0" indent="0" algn="l" rtl="0">
              <a:spcBef>
                <a:spcPts val="0"/>
              </a:spcBef>
              <a:spcAft>
                <a:spcPts val="0"/>
              </a:spcAft>
              <a:buNone/>
            </a:pPr>
            <a:endParaRPr/>
          </a:p>
          <a:p>
            <a:pPr marL="0" lvl="0" indent="0" algn="l" rtl="0">
              <a:spcBef>
                <a:spcPts val="0"/>
              </a:spcBef>
              <a:spcAft>
                <a:spcPts val="0"/>
              </a:spcAft>
              <a:buNone/>
            </a:pPr>
            <a:r>
              <a:rPr lang="pt-PT"/>
              <a:t>intervention bias: human pode ignorar o modelo e isso é uma fonte de bias também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901b705e9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901b705e9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022bde033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022bde033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022bde033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022bde033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013b396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013b396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013b396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9013b396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9013b396b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9013b396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9013b396b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9013b396b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9013b396b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9013b396b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We already have 4 definitions. and we can’t exactly optimize for all of them, but we have to choose one or 2 to focus 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0343b49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0343b49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0343b492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90343b492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90343b492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90343b49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f7dc318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1f7dc318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90343b492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90343b492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90343b492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90343b492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The way we measure fairness is based on PARITY. We compare one measure of choice between two groups.</a:t>
            </a:r>
            <a:endParaRPr/>
          </a:p>
          <a:p>
            <a:pPr marL="0" lvl="0" indent="0" algn="l" rtl="0">
              <a:spcBef>
                <a:spcPts val="0"/>
              </a:spcBef>
              <a:spcAft>
                <a:spcPts val="0"/>
              </a:spcAft>
              <a:buNone/>
            </a:pPr>
            <a:endParaRPr/>
          </a:p>
          <a:p>
            <a:pPr marL="0" lvl="0" indent="0" algn="l" rtl="0">
              <a:spcBef>
                <a:spcPts val="0"/>
              </a:spcBef>
              <a:spcAft>
                <a:spcPts val="0"/>
              </a:spcAft>
              <a:buNone/>
            </a:pPr>
            <a:r>
              <a:rPr lang="pt-PT"/>
              <a:t>Great for communication: “You make 3x more mistakes for innocent people that are non-white vs white”.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0343b492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0343b492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The way we measure fairness is based on PARITY. We compare one measure of choice between two groups.</a:t>
            </a:r>
            <a:endParaRPr/>
          </a:p>
          <a:p>
            <a:pPr marL="0" lvl="0" indent="0" algn="l" rtl="0">
              <a:spcBef>
                <a:spcPts val="0"/>
              </a:spcBef>
              <a:spcAft>
                <a:spcPts val="0"/>
              </a:spcAft>
              <a:buNone/>
            </a:pPr>
            <a:endParaRPr/>
          </a:p>
          <a:p>
            <a:pPr marL="0" lvl="0" indent="0" algn="l" rtl="0">
              <a:spcBef>
                <a:spcPts val="0"/>
              </a:spcBef>
              <a:spcAft>
                <a:spcPts val="0"/>
              </a:spcAft>
              <a:buNone/>
            </a:pPr>
            <a:r>
              <a:rPr lang="pt-PT"/>
              <a:t>Great for communication: “You make 3x more mistakes for innocent people that are non-white vs white”.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90343b492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90343b492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90343b492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90343b492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90343b49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90343b49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The</a:t>
            </a:r>
            <a:r>
              <a:rPr lang="pt-PT" dirty="0"/>
              <a:t> </a:t>
            </a:r>
            <a:r>
              <a:rPr lang="pt-PT" dirty="0" err="1"/>
              <a:t>way</a:t>
            </a:r>
            <a:r>
              <a:rPr lang="pt-PT" dirty="0"/>
              <a:t> </a:t>
            </a:r>
            <a:r>
              <a:rPr lang="pt-PT" dirty="0" err="1"/>
              <a:t>we</a:t>
            </a:r>
            <a:r>
              <a:rPr lang="pt-PT" dirty="0"/>
              <a:t> </a:t>
            </a:r>
            <a:r>
              <a:rPr lang="pt-PT" dirty="0" err="1"/>
              <a:t>measure</a:t>
            </a:r>
            <a:r>
              <a:rPr lang="pt-PT" dirty="0"/>
              <a:t> </a:t>
            </a:r>
            <a:r>
              <a:rPr lang="pt-PT" dirty="0" err="1"/>
              <a:t>fairness</a:t>
            </a:r>
            <a:r>
              <a:rPr lang="pt-PT" dirty="0"/>
              <a:t> </a:t>
            </a:r>
            <a:r>
              <a:rPr lang="pt-PT" dirty="0" err="1"/>
              <a:t>is</a:t>
            </a:r>
            <a:r>
              <a:rPr lang="pt-PT" dirty="0"/>
              <a:t> </a:t>
            </a:r>
            <a:r>
              <a:rPr lang="pt-PT" dirty="0" err="1"/>
              <a:t>based</a:t>
            </a:r>
            <a:r>
              <a:rPr lang="pt-PT" dirty="0"/>
              <a:t> </a:t>
            </a:r>
            <a:r>
              <a:rPr lang="pt-PT" dirty="0" err="1"/>
              <a:t>on</a:t>
            </a:r>
            <a:r>
              <a:rPr lang="pt-PT" dirty="0"/>
              <a:t> PARITY. </a:t>
            </a:r>
            <a:r>
              <a:rPr lang="pt-PT" dirty="0" err="1"/>
              <a:t>We</a:t>
            </a:r>
            <a:r>
              <a:rPr lang="pt-PT" dirty="0"/>
              <a:t> compare </a:t>
            </a:r>
            <a:r>
              <a:rPr lang="pt-PT" dirty="0" err="1"/>
              <a:t>one</a:t>
            </a:r>
            <a:r>
              <a:rPr lang="pt-PT" dirty="0"/>
              <a:t> </a:t>
            </a:r>
            <a:r>
              <a:rPr lang="pt-PT" dirty="0" err="1"/>
              <a:t>measure</a:t>
            </a:r>
            <a:r>
              <a:rPr lang="pt-PT" dirty="0"/>
              <a:t> </a:t>
            </a:r>
            <a:r>
              <a:rPr lang="pt-PT" dirty="0" err="1"/>
              <a:t>of</a:t>
            </a:r>
            <a:r>
              <a:rPr lang="pt-PT" dirty="0"/>
              <a:t> </a:t>
            </a:r>
            <a:r>
              <a:rPr lang="pt-PT" dirty="0" err="1"/>
              <a:t>choice</a:t>
            </a:r>
            <a:r>
              <a:rPr lang="pt-PT" dirty="0"/>
              <a:t> </a:t>
            </a:r>
            <a:r>
              <a:rPr lang="pt-PT" dirty="0" err="1"/>
              <a:t>between</a:t>
            </a:r>
            <a:r>
              <a:rPr lang="pt-PT" dirty="0"/>
              <a:t> </a:t>
            </a:r>
            <a:r>
              <a:rPr lang="pt-PT" dirty="0" err="1"/>
              <a:t>two</a:t>
            </a:r>
            <a:r>
              <a:rPr lang="pt-PT" dirty="0"/>
              <a:t> </a:t>
            </a:r>
            <a:r>
              <a:rPr lang="pt-PT" dirty="0" err="1"/>
              <a:t>groups</a:t>
            </a:r>
            <a:r>
              <a:rPr lang="pt-PT"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a:t>Great for </a:t>
            </a:r>
            <a:r>
              <a:rPr lang="pt-PT" dirty="0" err="1"/>
              <a:t>communication</a:t>
            </a:r>
            <a:r>
              <a:rPr lang="pt-PT" dirty="0"/>
              <a:t>: “</a:t>
            </a:r>
            <a:r>
              <a:rPr lang="pt-PT" dirty="0" err="1"/>
              <a:t>You</a:t>
            </a:r>
            <a:r>
              <a:rPr lang="pt-PT" dirty="0"/>
              <a:t> </a:t>
            </a:r>
            <a:r>
              <a:rPr lang="pt-PT" dirty="0" err="1"/>
              <a:t>make</a:t>
            </a:r>
            <a:r>
              <a:rPr lang="pt-PT" dirty="0"/>
              <a:t> 3x more </a:t>
            </a:r>
            <a:r>
              <a:rPr lang="pt-PT" dirty="0" err="1"/>
              <a:t>mistakes</a:t>
            </a:r>
            <a:r>
              <a:rPr lang="pt-PT" dirty="0"/>
              <a:t> for </a:t>
            </a:r>
            <a:r>
              <a:rPr lang="pt-PT" dirty="0" err="1"/>
              <a:t>innocent</a:t>
            </a:r>
            <a:r>
              <a:rPr lang="pt-PT" dirty="0"/>
              <a:t> </a:t>
            </a:r>
            <a:r>
              <a:rPr lang="pt-PT" dirty="0" err="1"/>
              <a:t>people</a:t>
            </a:r>
            <a:r>
              <a:rPr lang="pt-PT" dirty="0"/>
              <a:t> </a:t>
            </a:r>
            <a:r>
              <a:rPr lang="pt-PT" dirty="0" err="1"/>
              <a:t>that</a:t>
            </a:r>
            <a:r>
              <a:rPr lang="pt-PT" dirty="0"/>
              <a:t> are non-</a:t>
            </a:r>
            <a:r>
              <a:rPr lang="pt-PT" dirty="0" err="1"/>
              <a:t>white</a:t>
            </a:r>
            <a:r>
              <a:rPr lang="pt-PT" dirty="0"/>
              <a:t> </a:t>
            </a:r>
            <a:r>
              <a:rPr lang="pt-PT" dirty="0" err="1"/>
              <a:t>vs</a:t>
            </a:r>
            <a:r>
              <a:rPr lang="pt-PT" dirty="0"/>
              <a:t> </a:t>
            </a:r>
            <a:r>
              <a:rPr lang="pt-PT" dirty="0" err="1"/>
              <a:t>white</a:t>
            </a:r>
            <a:r>
              <a:rPr lang="pt-PT" dirty="0"/>
              <a: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90343b492e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90343b492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This is not fair because it is not conditioned on label so you are just pushing Negative examples up top (crippling overall performance).</a:t>
            </a:r>
            <a:endParaRPr/>
          </a:p>
          <a:p>
            <a:pPr marL="0" lvl="0" indent="0" algn="l" rtl="0">
              <a:spcBef>
                <a:spcPts val="0"/>
              </a:spcBef>
              <a:spcAft>
                <a:spcPts val="0"/>
              </a:spcAft>
              <a:buNone/>
            </a:pPr>
            <a:endParaRPr/>
          </a:p>
          <a:p>
            <a:pPr marL="0" lvl="0" indent="0" algn="l" rtl="0">
              <a:spcBef>
                <a:spcPts val="0"/>
              </a:spcBef>
              <a:spcAft>
                <a:spcPts val="0"/>
              </a:spcAft>
              <a:buNone/>
            </a:pPr>
            <a:r>
              <a:rPr lang="pt-PT"/>
              <a:t>You still want good overlap performance. Secondary goal -&gt; i care about biases and fairness of my models.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90343b492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90343b492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This</a:t>
            </a:r>
            <a:r>
              <a:rPr lang="pt-PT" dirty="0"/>
              <a:t> </a:t>
            </a:r>
            <a:r>
              <a:rPr lang="pt-PT" dirty="0" err="1"/>
              <a:t>is</a:t>
            </a:r>
            <a:r>
              <a:rPr lang="pt-PT" dirty="0"/>
              <a:t> </a:t>
            </a:r>
            <a:r>
              <a:rPr lang="pt-PT" dirty="0" err="1"/>
              <a:t>not</a:t>
            </a:r>
            <a:r>
              <a:rPr lang="pt-PT" dirty="0"/>
              <a:t> fair </a:t>
            </a:r>
            <a:r>
              <a:rPr lang="pt-PT" dirty="0" err="1"/>
              <a:t>because</a:t>
            </a:r>
            <a:r>
              <a:rPr lang="pt-PT" dirty="0"/>
              <a:t> </a:t>
            </a:r>
            <a:r>
              <a:rPr lang="pt-PT" dirty="0" err="1"/>
              <a:t>it</a:t>
            </a:r>
            <a:r>
              <a:rPr lang="pt-PT" dirty="0"/>
              <a:t> </a:t>
            </a:r>
            <a:r>
              <a:rPr lang="pt-PT" dirty="0" err="1"/>
              <a:t>is</a:t>
            </a:r>
            <a:r>
              <a:rPr lang="pt-PT" dirty="0"/>
              <a:t> </a:t>
            </a:r>
            <a:r>
              <a:rPr lang="pt-PT" dirty="0" err="1"/>
              <a:t>not</a:t>
            </a:r>
            <a:r>
              <a:rPr lang="pt-PT" dirty="0"/>
              <a:t> </a:t>
            </a:r>
            <a:r>
              <a:rPr lang="pt-PT" dirty="0" err="1"/>
              <a:t>conditioned</a:t>
            </a:r>
            <a:r>
              <a:rPr lang="pt-PT" dirty="0"/>
              <a:t> </a:t>
            </a:r>
            <a:r>
              <a:rPr lang="pt-PT" dirty="0" err="1"/>
              <a:t>on</a:t>
            </a:r>
            <a:r>
              <a:rPr lang="pt-PT" dirty="0"/>
              <a:t> </a:t>
            </a:r>
            <a:r>
              <a:rPr lang="pt-PT" dirty="0" err="1"/>
              <a:t>label</a:t>
            </a:r>
            <a:r>
              <a:rPr lang="pt-PT" dirty="0"/>
              <a:t> </a:t>
            </a:r>
            <a:r>
              <a:rPr lang="pt-PT" dirty="0" err="1"/>
              <a:t>so</a:t>
            </a:r>
            <a:r>
              <a:rPr lang="pt-PT" dirty="0"/>
              <a:t> </a:t>
            </a:r>
            <a:r>
              <a:rPr lang="pt-PT" dirty="0" err="1"/>
              <a:t>you</a:t>
            </a:r>
            <a:r>
              <a:rPr lang="pt-PT" dirty="0"/>
              <a:t> are </a:t>
            </a:r>
            <a:r>
              <a:rPr lang="pt-PT" dirty="0" err="1"/>
              <a:t>just</a:t>
            </a:r>
            <a:r>
              <a:rPr lang="pt-PT" dirty="0"/>
              <a:t> </a:t>
            </a:r>
            <a:r>
              <a:rPr lang="pt-PT" dirty="0" err="1"/>
              <a:t>pushing</a:t>
            </a:r>
            <a:r>
              <a:rPr lang="pt-PT" dirty="0"/>
              <a:t> Negative </a:t>
            </a:r>
            <a:r>
              <a:rPr lang="pt-PT" dirty="0" err="1"/>
              <a:t>examples</a:t>
            </a:r>
            <a:r>
              <a:rPr lang="pt-PT" dirty="0"/>
              <a:t> </a:t>
            </a:r>
            <a:r>
              <a:rPr lang="pt-PT" dirty="0" err="1"/>
              <a:t>up</a:t>
            </a:r>
            <a:r>
              <a:rPr lang="pt-PT" dirty="0"/>
              <a:t> top (</a:t>
            </a:r>
            <a:r>
              <a:rPr lang="pt-PT" dirty="0" err="1"/>
              <a:t>crippling</a:t>
            </a:r>
            <a:r>
              <a:rPr lang="pt-PT" dirty="0"/>
              <a:t> </a:t>
            </a:r>
            <a:r>
              <a:rPr lang="pt-PT" dirty="0" err="1"/>
              <a:t>overall</a:t>
            </a:r>
            <a:r>
              <a:rPr lang="pt-PT" dirty="0"/>
              <a:t> performance).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You</a:t>
            </a:r>
            <a:r>
              <a:rPr lang="pt-PT" dirty="0"/>
              <a:t> </a:t>
            </a:r>
            <a:r>
              <a:rPr lang="pt-PT" dirty="0" err="1"/>
              <a:t>still</a:t>
            </a:r>
            <a:r>
              <a:rPr lang="pt-PT" dirty="0"/>
              <a:t> </a:t>
            </a:r>
            <a:r>
              <a:rPr lang="pt-PT" dirty="0" err="1"/>
              <a:t>want</a:t>
            </a:r>
            <a:r>
              <a:rPr lang="pt-PT" dirty="0"/>
              <a:t> </a:t>
            </a:r>
            <a:r>
              <a:rPr lang="pt-PT" dirty="0" err="1"/>
              <a:t>good</a:t>
            </a:r>
            <a:r>
              <a:rPr lang="pt-PT" dirty="0"/>
              <a:t> </a:t>
            </a:r>
            <a:r>
              <a:rPr lang="pt-PT" dirty="0" err="1"/>
              <a:t>overlap</a:t>
            </a:r>
            <a:r>
              <a:rPr lang="pt-PT" dirty="0"/>
              <a:t> performance. </a:t>
            </a:r>
            <a:r>
              <a:rPr lang="pt-PT" dirty="0" err="1"/>
              <a:t>Secondary</a:t>
            </a:r>
            <a:r>
              <a:rPr lang="pt-PT" dirty="0"/>
              <a:t> </a:t>
            </a:r>
            <a:r>
              <a:rPr lang="pt-PT" dirty="0" err="1"/>
              <a:t>goal</a:t>
            </a:r>
            <a:r>
              <a:rPr lang="pt-PT" dirty="0"/>
              <a:t> -&gt; i </a:t>
            </a:r>
            <a:r>
              <a:rPr lang="pt-PT" dirty="0" err="1"/>
              <a:t>care</a:t>
            </a:r>
            <a:r>
              <a:rPr lang="pt-PT" dirty="0"/>
              <a:t> </a:t>
            </a:r>
            <a:r>
              <a:rPr lang="pt-PT" dirty="0" err="1"/>
              <a:t>about</a:t>
            </a:r>
            <a:r>
              <a:rPr lang="pt-PT" dirty="0"/>
              <a:t> </a:t>
            </a:r>
            <a:r>
              <a:rPr lang="pt-PT" dirty="0" err="1"/>
              <a:t>biases</a:t>
            </a:r>
            <a:r>
              <a:rPr lang="pt-PT" dirty="0"/>
              <a:t> </a:t>
            </a:r>
            <a:r>
              <a:rPr lang="pt-PT" dirty="0" err="1"/>
              <a:t>and</a:t>
            </a:r>
            <a:r>
              <a:rPr lang="pt-PT" dirty="0"/>
              <a:t> </a:t>
            </a:r>
            <a:r>
              <a:rPr lang="pt-PT" dirty="0" err="1"/>
              <a:t>fairness</a:t>
            </a:r>
            <a:r>
              <a:rPr lang="pt-PT" dirty="0"/>
              <a:t> </a:t>
            </a:r>
            <a:r>
              <a:rPr lang="pt-PT" dirty="0" err="1"/>
              <a:t>of</a:t>
            </a:r>
            <a:r>
              <a:rPr lang="pt-PT" dirty="0"/>
              <a:t> </a:t>
            </a:r>
            <a:r>
              <a:rPr lang="pt-PT" dirty="0" err="1"/>
              <a:t>my</a:t>
            </a:r>
            <a:r>
              <a:rPr lang="pt-PT" dirty="0"/>
              <a:t> </a:t>
            </a:r>
            <a:r>
              <a:rPr lang="pt-PT" dirty="0" err="1"/>
              <a:t>models</a:t>
            </a:r>
            <a:r>
              <a:rPr lang="pt-PT" dirty="0"/>
              <a:t>.</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a:extLst>
            <a:ext uri="{FF2B5EF4-FFF2-40B4-BE49-F238E27FC236}">
              <a16:creationId xmlns:a16="http://schemas.microsoft.com/office/drawing/2014/main" id="{14FB70A0-FBB5-A57D-763F-465E62EE7A5D}"/>
            </a:ext>
          </a:extLst>
        </p:cNvPr>
        <p:cNvGrpSpPr/>
        <p:nvPr/>
      </p:nvGrpSpPr>
      <p:grpSpPr>
        <a:xfrm>
          <a:off x="0" y="0"/>
          <a:ext cx="0" cy="0"/>
          <a:chOff x="0" y="0"/>
          <a:chExt cx="0" cy="0"/>
        </a:xfrm>
      </p:grpSpPr>
      <p:sp>
        <p:nvSpPr>
          <p:cNvPr id="202" name="Google Shape;202;g29022bde033_2_28:notes">
            <a:extLst>
              <a:ext uri="{FF2B5EF4-FFF2-40B4-BE49-F238E27FC236}">
                <a16:creationId xmlns:a16="http://schemas.microsoft.com/office/drawing/2014/main" id="{9496395F-CE9B-7E3E-EA78-7708FA9A2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022bde033_2_28:notes">
            <a:extLst>
              <a:ext uri="{FF2B5EF4-FFF2-40B4-BE49-F238E27FC236}">
                <a16:creationId xmlns:a16="http://schemas.microsoft.com/office/drawing/2014/main" id="{67848C74-0397-D072-7BFE-B2F6F8F1DA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4743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817BC919-3D91-4BFD-6BAF-FCDB4F7E591F}"/>
            </a:ext>
          </a:extLst>
        </p:cNvPr>
        <p:cNvGrpSpPr/>
        <p:nvPr/>
      </p:nvGrpSpPr>
      <p:grpSpPr>
        <a:xfrm>
          <a:off x="0" y="0"/>
          <a:ext cx="0" cy="0"/>
          <a:chOff x="0" y="0"/>
          <a:chExt cx="0" cy="0"/>
        </a:xfrm>
      </p:grpSpPr>
      <p:sp>
        <p:nvSpPr>
          <p:cNvPr id="328" name="Google Shape;328;g290343b492e_0_90:notes">
            <a:extLst>
              <a:ext uri="{FF2B5EF4-FFF2-40B4-BE49-F238E27FC236}">
                <a16:creationId xmlns:a16="http://schemas.microsoft.com/office/drawing/2014/main" id="{2682EA48-E6D2-4EBC-BE80-16DE84C36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90343b492e_0_90:notes">
            <a:extLst>
              <a:ext uri="{FF2B5EF4-FFF2-40B4-BE49-F238E27FC236}">
                <a16:creationId xmlns:a16="http://schemas.microsoft.com/office/drawing/2014/main" id="{9FFE0B7C-908E-0DBF-422D-75CD1C5AD4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This</a:t>
            </a:r>
            <a:r>
              <a:rPr lang="pt-PT" dirty="0"/>
              <a:t> </a:t>
            </a:r>
            <a:r>
              <a:rPr lang="pt-PT" dirty="0" err="1"/>
              <a:t>is</a:t>
            </a:r>
            <a:r>
              <a:rPr lang="pt-PT" dirty="0"/>
              <a:t> </a:t>
            </a:r>
            <a:r>
              <a:rPr lang="pt-PT" dirty="0" err="1"/>
              <a:t>not</a:t>
            </a:r>
            <a:r>
              <a:rPr lang="pt-PT" dirty="0"/>
              <a:t> fair </a:t>
            </a:r>
            <a:r>
              <a:rPr lang="pt-PT" dirty="0" err="1"/>
              <a:t>because</a:t>
            </a:r>
            <a:r>
              <a:rPr lang="pt-PT" dirty="0"/>
              <a:t> </a:t>
            </a:r>
            <a:r>
              <a:rPr lang="pt-PT" dirty="0" err="1"/>
              <a:t>it</a:t>
            </a:r>
            <a:r>
              <a:rPr lang="pt-PT" dirty="0"/>
              <a:t> </a:t>
            </a:r>
            <a:r>
              <a:rPr lang="pt-PT" dirty="0" err="1"/>
              <a:t>is</a:t>
            </a:r>
            <a:r>
              <a:rPr lang="pt-PT" dirty="0"/>
              <a:t> </a:t>
            </a:r>
            <a:r>
              <a:rPr lang="pt-PT" dirty="0" err="1"/>
              <a:t>not</a:t>
            </a:r>
            <a:r>
              <a:rPr lang="pt-PT" dirty="0"/>
              <a:t> </a:t>
            </a:r>
            <a:r>
              <a:rPr lang="pt-PT" dirty="0" err="1"/>
              <a:t>conditioned</a:t>
            </a:r>
            <a:r>
              <a:rPr lang="pt-PT" dirty="0"/>
              <a:t> </a:t>
            </a:r>
            <a:r>
              <a:rPr lang="pt-PT" dirty="0" err="1"/>
              <a:t>on</a:t>
            </a:r>
            <a:r>
              <a:rPr lang="pt-PT" dirty="0"/>
              <a:t> </a:t>
            </a:r>
            <a:r>
              <a:rPr lang="pt-PT" dirty="0" err="1"/>
              <a:t>label</a:t>
            </a:r>
            <a:r>
              <a:rPr lang="pt-PT" dirty="0"/>
              <a:t> </a:t>
            </a:r>
            <a:r>
              <a:rPr lang="pt-PT" dirty="0" err="1"/>
              <a:t>so</a:t>
            </a:r>
            <a:r>
              <a:rPr lang="pt-PT" dirty="0"/>
              <a:t> </a:t>
            </a:r>
            <a:r>
              <a:rPr lang="pt-PT" dirty="0" err="1"/>
              <a:t>you</a:t>
            </a:r>
            <a:r>
              <a:rPr lang="pt-PT" dirty="0"/>
              <a:t> are </a:t>
            </a:r>
            <a:r>
              <a:rPr lang="pt-PT" dirty="0" err="1"/>
              <a:t>just</a:t>
            </a:r>
            <a:r>
              <a:rPr lang="pt-PT" dirty="0"/>
              <a:t> </a:t>
            </a:r>
            <a:r>
              <a:rPr lang="pt-PT" dirty="0" err="1"/>
              <a:t>pushing</a:t>
            </a:r>
            <a:r>
              <a:rPr lang="pt-PT" dirty="0"/>
              <a:t> Negative </a:t>
            </a:r>
            <a:r>
              <a:rPr lang="pt-PT" dirty="0" err="1"/>
              <a:t>examples</a:t>
            </a:r>
            <a:r>
              <a:rPr lang="pt-PT" dirty="0"/>
              <a:t> </a:t>
            </a:r>
            <a:r>
              <a:rPr lang="pt-PT" dirty="0" err="1"/>
              <a:t>up</a:t>
            </a:r>
            <a:r>
              <a:rPr lang="pt-PT" dirty="0"/>
              <a:t> top (</a:t>
            </a:r>
            <a:r>
              <a:rPr lang="pt-PT" dirty="0" err="1"/>
              <a:t>crippling</a:t>
            </a:r>
            <a:r>
              <a:rPr lang="pt-PT" dirty="0"/>
              <a:t> </a:t>
            </a:r>
            <a:r>
              <a:rPr lang="pt-PT" dirty="0" err="1"/>
              <a:t>overall</a:t>
            </a:r>
            <a:r>
              <a:rPr lang="pt-PT" dirty="0"/>
              <a:t> performance).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You</a:t>
            </a:r>
            <a:r>
              <a:rPr lang="pt-PT" dirty="0"/>
              <a:t> </a:t>
            </a:r>
            <a:r>
              <a:rPr lang="pt-PT" dirty="0" err="1"/>
              <a:t>still</a:t>
            </a:r>
            <a:r>
              <a:rPr lang="pt-PT" dirty="0"/>
              <a:t> </a:t>
            </a:r>
            <a:r>
              <a:rPr lang="pt-PT" dirty="0" err="1"/>
              <a:t>want</a:t>
            </a:r>
            <a:r>
              <a:rPr lang="pt-PT" dirty="0"/>
              <a:t> </a:t>
            </a:r>
            <a:r>
              <a:rPr lang="pt-PT" dirty="0" err="1"/>
              <a:t>good</a:t>
            </a:r>
            <a:r>
              <a:rPr lang="pt-PT" dirty="0"/>
              <a:t> </a:t>
            </a:r>
            <a:r>
              <a:rPr lang="pt-PT" dirty="0" err="1"/>
              <a:t>overlap</a:t>
            </a:r>
            <a:r>
              <a:rPr lang="pt-PT" dirty="0"/>
              <a:t> performance. </a:t>
            </a:r>
            <a:r>
              <a:rPr lang="pt-PT" dirty="0" err="1"/>
              <a:t>Secondary</a:t>
            </a:r>
            <a:r>
              <a:rPr lang="pt-PT" dirty="0"/>
              <a:t> </a:t>
            </a:r>
            <a:r>
              <a:rPr lang="pt-PT" dirty="0" err="1"/>
              <a:t>goal</a:t>
            </a:r>
            <a:r>
              <a:rPr lang="pt-PT" dirty="0"/>
              <a:t> -&gt; i </a:t>
            </a:r>
            <a:r>
              <a:rPr lang="pt-PT" dirty="0" err="1"/>
              <a:t>care</a:t>
            </a:r>
            <a:r>
              <a:rPr lang="pt-PT" dirty="0"/>
              <a:t> </a:t>
            </a:r>
            <a:r>
              <a:rPr lang="pt-PT" dirty="0" err="1"/>
              <a:t>about</a:t>
            </a:r>
            <a:r>
              <a:rPr lang="pt-PT" dirty="0"/>
              <a:t> </a:t>
            </a:r>
            <a:r>
              <a:rPr lang="pt-PT" dirty="0" err="1"/>
              <a:t>biases</a:t>
            </a:r>
            <a:r>
              <a:rPr lang="pt-PT" dirty="0"/>
              <a:t> </a:t>
            </a:r>
            <a:r>
              <a:rPr lang="pt-PT" dirty="0" err="1"/>
              <a:t>and</a:t>
            </a:r>
            <a:r>
              <a:rPr lang="pt-PT" dirty="0"/>
              <a:t> </a:t>
            </a:r>
            <a:r>
              <a:rPr lang="pt-PT" dirty="0" err="1"/>
              <a:t>fairness</a:t>
            </a:r>
            <a:r>
              <a:rPr lang="pt-PT" dirty="0"/>
              <a:t> </a:t>
            </a:r>
            <a:r>
              <a:rPr lang="pt-PT" dirty="0" err="1"/>
              <a:t>of</a:t>
            </a:r>
            <a:r>
              <a:rPr lang="pt-PT" dirty="0"/>
              <a:t> </a:t>
            </a:r>
            <a:r>
              <a:rPr lang="pt-PT" dirty="0" err="1"/>
              <a:t>my</a:t>
            </a:r>
            <a:r>
              <a:rPr lang="pt-PT" dirty="0"/>
              <a:t> </a:t>
            </a:r>
            <a:r>
              <a:rPr lang="pt-PT" dirty="0" err="1"/>
              <a:t>models</a:t>
            </a:r>
            <a:r>
              <a:rPr lang="pt-PT" dirty="0"/>
              <a:t>.</a:t>
            </a:r>
            <a:endParaRPr dirty="0"/>
          </a:p>
        </p:txBody>
      </p:sp>
    </p:spTree>
    <p:extLst>
      <p:ext uri="{BB962C8B-B14F-4D97-AF65-F5344CB8AC3E}">
        <p14:creationId xmlns:p14="http://schemas.microsoft.com/office/powerpoint/2010/main" val="390985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f7dc318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f7dc318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471A1A28-C37C-CDB6-85CD-E9DF2F073E17}"/>
            </a:ext>
          </a:extLst>
        </p:cNvPr>
        <p:cNvGrpSpPr/>
        <p:nvPr/>
      </p:nvGrpSpPr>
      <p:grpSpPr>
        <a:xfrm>
          <a:off x="0" y="0"/>
          <a:ext cx="0" cy="0"/>
          <a:chOff x="0" y="0"/>
          <a:chExt cx="0" cy="0"/>
        </a:xfrm>
      </p:grpSpPr>
      <p:sp>
        <p:nvSpPr>
          <p:cNvPr id="328" name="Google Shape;328;g290343b492e_0_90:notes">
            <a:extLst>
              <a:ext uri="{FF2B5EF4-FFF2-40B4-BE49-F238E27FC236}">
                <a16:creationId xmlns:a16="http://schemas.microsoft.com/office/drawing/2014/main" id="{B69E4A09-9FBB-DE90-1249-504E7E89B9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90343b492e_0_90:notes">
            <a:extLst>
              <a:ext uri="{FF2B5EF4-FFF2-40B4-BE49-F238E27FC236}">
                <a16:creationId xmlns:a16="http://schemas.microsoft.com/office/drawing/2014/main" id="{72293836-973B-BCE2-2C3F-C47A9C0715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This</a:t>
            </a:r>
            <a:r>
              <a:rPr lang="pt-PT" dirty="0"/>
              <a:t> </a:t>
            </a:r>
            <a:r>
              <a:rPr lang="pt-PT" dirty="0" err="1"/>
              <a:t>is</a:t>
            </a:r>
            <a:r>
              <a:rPr lang="pt-PT" dirty="0"/>
              <a:t> </a:t>
            </a:r>
            <a:r>
              <a:rPr lang="pt-PT" dirty="0" err="1"/>
              <a:t>not</a:t>
            </a:r>
            <a:r>
              <a:rPr lang="pt-PT" dirty="0"/>
              <a:t> fair </a:t>
            </a:r>
            <a:r>
              <a:rPr lang="pt-PT" dirty="0" err="1"/>
              <a:t>because</a:t>
            </a:r>
            <a:r>
              <a:rPr lang="pt-PT" dirty="0"/>
              <a:t> </a:t>
            </a:r>
            <a:r>
              <a:rPr lang="pt-PT" dirty="0" err="1"/>
              <a:t>it</a:t>
            </a:r>
            <a:r>
              <a:rPr lang="pt-PT" dirty="0"/>
              <a:t> </a:t>
            </a:r>
            <a:r>
              <a:rPr lang="pt-PT" dirty="0" err="1"/>
              <a:t>is</a:t>
            </a:r>
            <a:r>
              <a:rPr lang="pt-PT" dirty="0"/>
              <a:t> </a:t>
            </a:r>
            <a:r>
              <a:rPr lang="pt-PT" dirty="0" err="1"/>
              <a:t>not</a:t>
            </a:r>
            <a:r>
              <a:rPr lang="pt-PT" dirty="0"/>
              <a:t> </a:t>
            </a:r>
            <a:r>
              <a:rPr lang="pt-PT" dirty="0" err="1"/>
              <a:t>conditioned</a:t>
            </a:r>
            <a:r>
              <a:rPr lang="pt-PT" dirty="0"/>
              <a:t> </a:t>
            </a:r>
            <a:r>
              <a:rPr lang="pt-PT" dirty="0" err="1"/>
              <a:t>on</a:t>
            </a:r>
            <a:r>
              <a:rPr lang="pt-PT" dirty="0"/>
              <a:t> </a:t>
            </a:r>
            <a:r>
              <a:rPr lang="pt-PT" dirty="0" err="1"/>
              <a:t>label</a:t>
            </a:r>
            <a:r>
              <a:rPr lang="pt-PT" dirty="0"/>
              <a:t> </a:t>
            </a:r>
            <a:r>
              <a:rPr lang="pt-PT" dirty="0" err="1"/>
              <a:t>so</a:t>
            </a:r>
            <a:r>
              <a:rPr lang="pt-PT" dirty="0"/>
              <a:t> </a:t>
            </a:r>
            <a:r>
              <a:rPr lang="pt-PT" dirty="0" err="1"/>
              <a:t>you</a:t>
            </a:r>
            <a:r>
              <a:rPr lang="pt-PT" dirty="0"/>
              <a:t> are </a:t>
            </a:r>
            <a:r>
              <a:rPr lang="pt-PT" dirty="0" err="1"/>
              <a:t>just</a:t>
            </a:r>
            <a:r>
              <a:rPr lang="pt-PT" dirty="0"/>
              <a:t> </a:t>
            </a:r>
            <a:r>
              <a:rPr lang="pt-PT" dirty="0" err="1"/>
              <a:t>pushing</a:t>
            </a:r>
            <a:r>
              <a:rPr lang="pt-PT" dirty="0"/>
              <a:t> Negative </a:t>
            </a:r>
            <a:r>
              <a:rPr lang="pt-PT" dirty="0" err="1"/>
              <a:t>examples</a:t>
            </a:r>
            <a:r>
              <a:rPr lang="pt-PT" dirty="0"/>
              <a:t> </a:t>
            </a:r>
            <a:r>
              <a:rPr lang="pt-PT" dirty="0" err="1"/>
              <a:t>up</a:t>
            </a:r>
            <a:r>
              <a:rPr lang="pt-PT" dirty="0"/>
              <a:t> top (</a:t>
            </a:r>
            <a:r>
              <a:rPr lang="pt-PT" dirty="0" err="1"/>
              <a:t>crippling</a:t>
            </a:r>
            <a:r>
              <a:rPr lang="pt-PT" dirty="0"/>
              <a:t> </a:t>
            </a:r>
            <a:r>
              <a:rPr lang="pt-PT" dirty="0" err="1"/>
              <a:t>overall</a:t>
            </a:r>
            <a:r>
              <a:rPr lang="pt-PT" dirty="0"/>
              <a:t> performance).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You</a:t>
            </a:r>
            <a:r>
              <a:rPr lang="pt-PT" dirty="0"/>
              <a:t> </a:t>
            </a:r>
            <a:r>
              <a:rPr lang="pt-PT" dirty="0" err="1"/>
              <a:t>still</a:t>
            </a:r>
            <a:r>
              <a:rPr lang="pt-PT" dirty="0"/>
              <a:t> </a:t>
            </a:r>
            <a:r>
              <a:rPr lang="pt-PT" dirty="0" err="1"/>
              <a:t>want</a:t>
            </a:r>
            <a:r>
              <a:rPr lang="pt-PT" dirty="0"/>
              <a:t> </a:t>
            </a:r>
            <a:r>
              <a:rPr lang="pt-PT" dirty="0" err="1"/>
              <a:t>good</a:t>
            </a:r>
            <a:r>
              <a:rPr lang="pt-PT" dirty="0"/>
              <a:t> </a:t>
            </a:r>
            <a:r>
              <a:rPr lang="pt-PT" dirty="0" err="1"/>
              <a:t>overlap</a:t>
            </a:r>
            <a:r>
              <a:rPr lang="pt-PT" dirty="0"/>
              <a:t> performance. </a:t>
            </a:r>
            <a:r>
              <a:rPr lang="pt-PT" dirty="0" err="1"/>
              <a:t>Secondary</a:t>
            </a:r>
            <a:r>
              <a:rPr lang="pt-PT" dirty="0"/>
              <a:t> </a:t>
            </a:r>
            <a:r>
              <a:rPr lang="pt-PT" dirty="0" err="1"/>
              <a:t>goal</a:t>
            </a:r>
            <a:r>
              <a:rPr lang="pt-PT" dirty="0"/>
              <a:t> -&gt; i </a:t>
            </a:r>
            <a:r>
              <a:rPr lang="pt-PT" dirty="0" err="1"/>
              <a:t>care</a:t>
            </a:r>
            <a:r>
              <a:rPr lang="pt-PT" dirty="0"/>
              <a:t> </a:t>
            </a:r>
            <a:r>
              <a:rPr lang="pt-PT" dirty="0" err="1"/>
              <a:t>about</a:t>
            </a:r>
            <a:r>
              <a:rPr lang="pt-PT" dirty="0"/>
              <a:t> </a:t>
            </a:r>
            <a:r>
              <a:rPr lang="pt-PT" dirty="0" err="1"/>
              <a:t>biases</a:t>
            </a:r>
            <a:r>
              <a:rPr lang="pt-PT" dirty="0"/>
              <a:t> </a:t>
            </a:r>
            <a:r>
              <a:rPr lang="pt-PT" dirty="0" err="1"/>
              <a:t>and</a:t>
            </a:r>
            <a:r>
              <a:rPr lang="pt-PT" dirty="0"/>
              <a:t> </a:t>
            </a:r>
            <a:r>
              <a:rPr lang="pt-PT" dirty="0" err="1"/>
              <a:t>fairness</a:t>
            </a:r>
            <a:r>
              <a:rPr lang="pt-PT" dirty="0"/>
              <a:t> </a:t>
            </a:r>
            <a:r>
              <a:rPr lang="pt-PT" dirty="0" err="1"/>
              <a:t>of</a:t>
            </a:r>
            <a:r>
              <a:rPr lang="pt-PT" dirty="0"/>
              <a:t> </a:t>
            </a:r>
            <a:r>
              <a:rPr lang="pt-PT" dirty="0" err="1"/>
              <a:t>my</a:t>
            </a:r>
            <a:r>
              <a:rPr lang="pt-PT" dirty="0"/>
              <a:t> </a:t>
            </a:r>
            <a:r>
              <a:rPr lang="pt-PT" dirty="0" err="1"/>
              <a:t>models</a:t>
            </a:r>
            <a:r>
              <a:rPr lang="pt-PT" dirty="0"/>
              <a:t>.</a:t>
            </a:r>
            <a:endParaRPr dirty="0"/>
          </a:p>
        </p:txBody>
      </p:sp>
    </p:spTree>
    <p:extLst>
      <p:ext uri="{BB962C8B-B14F-4D97-AF65-F5344CB8AC3E}">
        <p14:creationId xmlns:p14="http://schemas.microsoft.com/office/powerpoint/2010/main" val="3112479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7C9EA840-A46E-A23D-DEC7-737907398877}"/>
            </a:ext>
          </a:extLst>
        </p:cNvPr>
        <p:cNvGrpSpPr/>
        <p:nvPr/>
      </p:nvGrpSpPr>
      <p:grpSpPr>
        <a:xfrm>
          <a:off x="0" y="0"/>
          <a:ext cx="0" cy="0"/>
          <a:chOff x="0" y="0"/>
          <a:chExt cx="0" cy="0"/>
        </a:xfrm>
      </p:grpSpPr>
      <p:sp>
        <p:nvSpPr>
          <p:cNvPr id="328" name="Google Shape;328;g290343b492e_0_90:notes">
            <a:extLst>
              <a:ext uri="{FF2B5EF4-FFF2-40B4-BE49-F238E27FC236}">
                <a16:creationId xmlns:a16="http://schemas.microsoft.com/office/drawing/2014/main" id="{41F56563-F1FB-3025-51BA-3BCBBF1A59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90343b492e_0_90:notes">
            <a:extLst>
              <a:ext uri="{FF2B5EF4-FFF2-40B4-BE49-F238E27FC236}">
                <a16:creationId xmlns:a16="http://schemas.microsoft.com/office/drawing/2014/main" id="{AF84C356-3499-E2E7-EBF7-458FF59696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This</a:t>
            </a:r>
            <a:r>
              <a:rPr lang="pt-PT" dirty="0"/>
              <a:t> </a:t>
            </a:r>
            <a:r>
              <a:rPr lang="pt-PT" dirty="0" err="1"/>
              <a:t>is</a:t>
            </a:r>
            <a:r>
              <a:rPr lang="pt-PT" dirty="0"/>
              <a:t> </a:t>
            </a:r>
            <a:r>
              <a:rPr lang="pt-PT" dirty="0" err="1"/>
              <a:t>not</a:t>
            </a:r>
            <a:r>
              <a:rPr lang="pt-PT" dirty="0"/>
              <a:t> fair </a:t>
            </a:r>
            <a:r>
              <a:rPr lang="pt-PT" dirty="0" err="1"/>
              <a:t>because</a:t>
            </a:r>
            <a:r>
              <a:rPr lang="pt-PT" dirty="0"/>
              <a:t> </a:t>
            </a:r>
            <a:r>
              <a:rPr lang="pt-PT" dirty="0" err="1"/>
              <a:t>it</a:t>
            </a:r>
            <a:r>
              <a:rPr lang="pt-PT" dirty="0"/>
              <a:t> </a:t>
            </a:r>
            <a:r>
              <a:rPr lang="pt-PT" dirty="0" err="1"/>
              <a:t>is</a:t>
            </a:r>
            <a:r>
              <a:rPr lang="pt-PT" dirty="0"/>
              <a:t> </a:t>
            </a:r>
            <a:r>
              <a:rPr lang="pt-PT" dirty="0" err="1"/>
              <a:t>not</a:t>
            </a:r>
            <a:r>
              <a:rPr lang="pt-PT" dirty="0"/>
              <a:t> </a:t>
            </a:r>
            <a:r>
              <a:rPr lang="pt-PT" dirty="0" err="1"/>
              <a:t>conditioned</a:t>
            </a:r>
            <a:r>
              <a:rPr lang="pt-PT" dirty="0"/>
              <a:t> </a:t>
            </a:r>
            <a:r>
              <a:rPr lang="pt-PT" dirty="0" err="1"/>
              <a:t>on</a:t>
            </a:r>
            <a:r>
              <a:rPr lang="pt-PT" dirty="0"/>
              <a:t> </a:t>
            </a:r>
            <a:r>
              <a:rPr lang="pt-PT" dirty="0" err="1"/>
              <a:t>label</a:t>
            </a:r>
            <a:r>
              <a:rPr lang="pt-PT" dirty="0"/>
              <a:t> </a:t>
            </a:r>
            <a:r>
              <a:rPr lang="pt-PT" dirty="0" err="1"/>
              <a:t>so</a:t>
            </a:r>
            <a:r>
              <a:rPr lang="pt-PT" dirty="0"/>
              <a:t> </a:t>
            </a:r>
            <a:r>
              <a:rPr lang="pt-PT" dirty="0" err="1"/>
              <a:t>you</a:t>
            </a:r>
            <a:r>
              <a:rPr lang="pt-PT" dirty="0"/>
              <a:t> are </a:t>
            </a:r>
            <a:r>
              <a:rPr lang="pt-PT" dirty="0" err="1"/>
              <a:t>just</a:t>
            </a:r>
            <a:r>
              <a:rPr lang="pt-PT" dirty="0"/>
              <a:t> </a:t>
            </a:r>
            <a:r>
              <a:rPr lang="pt-PT" dirty="0" err="1"/>
              <a:t>pushing</a:t>
            </a:r>
            <a:r>
              <a:rPr lang="pt-PT" dirty="0"/>
              <a:t> Negative </a:t>
            </a:r>
            <a:r>
              <a:rPr lang="pt-PT" dirty="0" err="1"/>
              <a:t>examples</a:t>
            </a:r>
            <a:r>
              <a:rPr lang="pt-PT" dirty="0"/>
              <a:t> </a:t>
            </a:r>
            <a:r>
              <a:rPr lang="pt-PT" dirty="0" err="1"/>
              <a:t>up</a:t>
            </a:r>
            <a:r>
              <a:rPr lang="pt-PT" dirty="0"/>
              <a:t> top (</a:t>
            </a:r>
            <a:r>
              <a:rPr lang="pt-PT" dirty="0" err="1"/>
              <a:t>crippling</a:t>
            </a:r>
            <a:r>
              <a:rPr lang="pt-PT" dirty="0"/>
              <a:t> </a:t>
            </a:r>
            <a:r>
              <a:rPr lang="pt-PT" dirty="0" err="1"/>
              <a:t>overall</a:t>
            </a:r>
            <a:r>
              <a:rPr lang="pt-PT" dirty="0"/>
              <a:t> performance).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You</a:t>
            </a:r>
            <a:r>
              <a:rPr lang="pt-PT" dirty="0"/>
              <a:t> </a:t>
            </a:r>
            <a:r>
              <a:rPr lang="pt-PT" dirty="0" err="1"/>
              <a:t>still</a:t>
            </a:r>
            <a:r>
              <a:rPr lang="pt-PT" dirty="0"/>
              <a:t> </a:t>
            </a:r>
            <a:r>
              <a:rPr lang="pt-PT" dirty="0" err="1"/>
              <a:t>want</a:t>
            </a:r>
            <a:r>
              <a:rPr lang="pt-PT" dirty="0"/>
              <a:t> </a:t>
            </a:r>
            <a:r>
              <a:rPr lang="pt-PT" dirty="0" err="1"/>
              <a:t>good</a:t>
            </a:r>
            <a:r>
              <a:rPr lang="pt-PT" dirty="0"/>
              <a:t> </a:t>
            </a:r>
            <a:r>
              <a:rPr lang="pt-PT" dirty="0" err="1"/>
              <a:t>overlap</a:t>
            </a:r>
            <a:r>
              <a:rPr lang="pt-PT" dirty="0"/>
              <a:t> performance. </a:t>
            </a:r>
            <a:r>
              <a:rPr lang="pt-PT" dirty="0" err="1"/>
              <a:t>Secondary</a:t>
            </a:r>
            <a:r>
              <a:rPr lang="pt-PT" dirty="0"/>
              <a:t> </a:t>
            </a:r>
            <a:r>
              <a:rPr lang="pt-PT" dirty="0" err="1"/>
              <a:t>goal</a:t>
            </a:r>
            <a:r>
              <a:rPr lang="pt-PT" dirty="0"/>
              <a:t> -&gt; i </a:t>
            </a:r>
            <a:r>
              <a:rPr lang="pt-PT" dirty="0" err="1"/>
              <a:t>care</a:t>
            </a:r>
            <a:r>
              <a:rPr lang="pt-PT" dirty="0"/>
              <a:t> </a:t>
            </a:r>
            <a:r>
              <a:rPr lang="pt-PT" dirty="0" err="1"/>
              <a:t>about</a:t>
            </a:r>
            <a:r>
              <a:rPr lang="pt-PT" dirty="0"/>
              <a:t> </a:t>
            </a:r>
            <a:r>
              <a:rPr lang="pt-PT" dirty="0" err="1"/>
              <a:t>biases</a:t>
            </a:r>
            <a:r>
              <a:rPr lang="pt-PT" dirty="0"/>
              <a:t> </a:t>
            </a:r>
            <a:r>
              <a:rPr lang="pt-PT" dirty="0" err="1"/>
              <a:t>and</a:t>
            </a:r>
            <a:r>
              <a:rPr lang="pt-PT" dirty="0"/>
              <a:t> </a:t>
            </a:r>
            <a:r>
              <a:rPr lang="pt-PT" dirty="0" err="1"/>
              <a:t>fairness</a:t>
            </a:r>
            <a:r>
              <a:rPr lang="pt-PT" dirty="0"/>
              <a:t> </a:t>
            </a:r>
            <a:r>
              <a:rPr lang="pt-PT" dirty="0" err="1"/>
              <a:t>of</a:t>
            </a:r>
            <a:r>
              <a:rPr lang="pt-PT" dirty="0"/>
              <a:t> </a:t>
            </a:r>
            <a:r>
              <a:rPr lang="pt-PT" dirty="0" err="1"/>
              <a:t>my</a:t>
            </a:r>
            <a:r>
              <a:rPr lang="pt-PT" dirty="0"/>
              <a:t> </a:t>
            </a:r>
            <a:r>
              <a:rPr lang="pt-PT" dirty="0" err="1"/>
              <a:t>models</a:t>
            </a:r>
            <a:r>
              <a:rPr lang="pt-PT" dirty="0"/>
              <a:t>.</a:t>
            </a:r>
            <a:endParaRPr dirty="0"/>
          </a:p>
        </p:txBody>
      </p:sp>
    </p:spTree>
    <p:extLst>
      <p:ext uri="{BB962C8B-B14F-4D97-AF65-F5344CB8AC3E}">
        <p14:creationId xmlns:p14="http://schemas.microsoft.com/office/powerpoint/2010/main" val="1680292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63321C9D-5A80-A935-CFDA-1E0575A445A6}"/>
            </a:ext>
          </a:extLst>
        </p:cNvPr>
        <p:cNvGrpSpPr/>
        <p:nvPr/>
      </p:nvGrpSpPr>
      <p:grpSpPr>
        <a:xfrm>
          <a:off x="0" y="0"/>
          <a:ext cx="0" cy="0"/>
          <a:chOff x="0" y="0"/>
          <a:chExt cx="0" cy="0"/>
        </a:xfrm>
      </p:grpSpPr>
      <p:sp>
        <p:nvSpPr>
          <p:cNvPr id="328" name="Google Shape;328;g290343b492e_0_90:notes">
            <a:extLst>
              <a:ext uri="{FF2B5EF4-FFF2-40B4-BE49-F238E27FC236}">
                <a16:creationId xmlns:a16="http://schemas.microsoft.com/office/drawing/2014/main" id="{4C7C4B3C-6D00-9744-442F-BF9E5F916A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90343b492e_0_90:notes">
            <a:extLst>
              <a:ext uri="{FF2B5EF4-FFF2-40B4-BE49-F238E27FC236}">
                <a16:creationId xmlns:a16="http://schemas.microsoft.com/office/drawing/2014/main" id="{47755504-B03B-0829-7787-A94893C883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This</a:t>
            </a:r>
            <a:r>
              <a:rPr lang="pt-PT" dirty="0"/>
              <a:t> </a:t>
            </a:r>
            <a:r>
              <a:rPr lang="pt-PT" dirty="0" err="1"/>
              <a:t>is</a:t>
            </a:r>
            <a:r>
              <a:rPr lang="pt-PT" dirty="0"/>
              <a:t> </a:t>
            </a:r>
            <a:r>
              <a:rPr lang="pt-PT" dirty="0" err="1"/>
              <a:t>not</a:t>
            </a:r>
            <a:r>
              <a:rPr lang="pt-PT" dirty="0"/>
              <a:t> fair </a:t>
            </a:r>
            <a:r>
              <a:rPr lang="pt-PT" dirty="0" err="1"/>
              <a:t>because</a:t>
            </a:r>
            <a:r>
              <a:rPr lang="pt-PT" dirty="0"/>
              <a:t> </a:t>
            </a:r>
            <a:r>
              <a:rPr lang="pt-PT" dirty="0" err="1"/>
              <a:t>it</a:t>
            </a:r>
            <a:r>
              <a:rPr lang="pt-PT" dirty="0"/>
              <a:t> </a:t>
            </a:r>
            <a:r>
              <a:rPr lang="pt-PT" dirty="0" err="1"/>
              <a:t>is</a:t>
            </a:r>
            <a:r>
              <a:rPr lang="pt-PT" dirty="0"/>
              <a:t> </a:t>
            </a:r>
            <a:r>
              <a:rPr lang="pt-PT" dirty="0" err="1"/>
              <a:t>not</a:t>
            </a:r>
            <a:r>
              <a:rPr lang="pt-PT" dirty="0"/>
              <a:t> </a:t>
            </a:r>
            <a:r>
              <a:rPr lang="pt-PT" dirty="0" err="1"/>
              <a:t>conditioned</a:t>
            </a:r>
            <a:r>
              <a:rPr lang="pt-PT" dirty="0"/>
              <a:t> </a:t>
            </a:r>
            <a:r>
              <a:rPr lang="pt-PT" dirty="0" err="1"/>
              <a:t>on</a:t>
            </a:r>
            <a:r>
              <a:rPr lang="pt-PT" dirty="0"/>
              <a:t> </a:t>
            </a:r>
            <a:r>
              <a:rPr lang="pt-PT" dirty="0" err="1"/>
              <a:t>label</a:t>
            </a:r>
            <a:r>
              <a:rPr lang="pt-PT" dirty="0"/>
              <a:t> </a:t>
            </a:r>
            <a:r>
              <a:rPr lang="pt-PT" dirty="0" err="1"/>
              <a:t>so</a:t>
            </a:r>
            <a:r>
              <a:rPr lang="pt-PT" dirty="0"/>
              <a:t> </a:t>
            </a:r>
            <a:r>
              <a:rPr lang="pt-PT" dirty="0" err="1"/>
              <a:t>you</a:t>
            </a:r>
            <a:r>
              <a:rPr lang="pt-PT" dirty="0"/>
              <a:t> are </a:t>
            </a:r>
            <a:r>
              <a:rPr lang="pt-PT" dirty="0" err="1"/>
              <a:t>just</a:t>
            </a:r>
            <a:r>
              <a:rPr lang="pt-PT" dirty="0"/>
              <a:t> </a:t>
            </a:r>
            <a:r>
              <a:rPr lang="pt-PT" dirty="0" err="1"/>
              <a:t>pushing</a:t>
            </a:r>
            <a:r>
              <a:rPr lang="pt-PT" dirty="0"/>
              <a:t> Negative </a:t>
            </a:r>
            <a:r>
              <a:rPr lang="pt-PT" dirty="0" err="1"/>
              <a:t>examples</a:t>
            </a:r>
            <a:r>
              <a:rPr lang="pt-PT" dirty="0"/>
              <a:t> </a:t>
            </a:r>
            <a:r>
              <a:rPr lang="pt-PT" dirty="0" err="1"/>
              <a:t>up</a:t>
            </a:r>
            <a:r>
              <a:rPr lang="pt-PT" dirty="0"/>
              <a:t> top (</a:t>
            </a:r>
            <a:r>
              <a:rPr lang="pt-PT" dirty="0" err="1"/>
              <a:t>crippling</a:t>
            </a:r>
            <a:r>
              <a:rPr lang="pt-PT" dirty="0"/>
              <a:t> </a:t>
            </a:r>
            <a:r>
              <a:rPr lang="pt-PT" dirty="0" err="1"/>
              <a:t>overall</a:t>
            </a:r>
            <a:r>
              <a:rPr lang="pt-PT" dirty="0"/>
              <a:t> performance).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You</a:t>
            </a:r>
            <a:r>
              <a:rPr lang="pt-PT" dirty="0"/>
              <a:t> </a:t>
            </a:r>
            <a:r>
              <a:rPr lang="pt-PT" dirty="0" err="1"/>
              <a:t>still</a:t>
            </a:r>
            <a:r>
              <a:rPr lang="pt-PT" dirty="0"/>
              <a:t> </a:t>
            </a:r>
            <a:r>
              <a:rPr lang="pt-PT" dirty="0" err="1"/>
              <a:t>want</a:t>
            </a:r>
            <a:r>
              <a:rPr lang="pt-PT" dirty="0"/>
              <a:t> </a:t>
            </a:r>
            <a:r>
              <a:rPr lang="pt-PT" dirty="0" err="1"/>
              <a:t>good</a:t>
            </a:r>
            <a:r>
              <a:rPr lang="pt-PT" dirty="0"/>
              <a:t> </a:t>
            </a:r>
            <a:r>
              <a:rPr lang="pt-PT" dirty="0" err="1"/>
              <a:t>overlap</a:t>
            </a:r>
            <a:r>
              <a:rPr lang="pt-PT" dirty="0"/>
              <a:t> performance. </a:t>
            </a:r>
            <a:r>
              <a:rPr lang="pt-PT" dirty="0" err="1"/>
              <a:t>Secondary</a:t>
            </a:r>
            <a:r>
              <a:rPr lang="pt-PT" dirty="0"/>
              <a:t> </a:t>
            </a:r>
            <a:r>
              <a:rPr lang="pt-PT" dirty="0" err="1"/>
              <a:t>goal</a:t>
            </a:r>
            <a:r>
              <a:rPr lang="pt-PT" dirty="0"/>
              <a:t> -&gt; i </a:t>
            </a:r>
            <a:r>
              <a:rPr lang="pt-PT" dirty="0" err="1"/>
              <a:t>care</a:t>
            </a:r>
            <a:r>
              <a:rPr lang="pt-PT" dirty="0"/>
              <a:t> </a:t>
            </a:r>
            <a:r>
              <a:rPr lang="pt-PT" dirty="0" err="1"/>
              <a:t>about</a:t>
            </a:r>
            <a:r>
              <a:rPr lang="pt-PT" dirty="0"/>
              <a:t> </a:t>
            </a:r>
            <a:r>
              <a:rPr lang="pt-PT" dirty="0" err="1"/>
              <a:t>biases</a:t>
            </a:r>
            <a:r>
              <a:rPr lang="pt-PT" dirty="0"/>
              <a:t> </a:t>
            </a:r>
            <a:r>
              <a:rPr lang="pt-PT" dirty="0" err="1"/>
              <a:t>and</a:t>
            </a:r>
            <a:r>
              <a:rPr lang="pt-PT" dirty="0"/>
              <a:t> </a:t>
            </a:r>
            <a:r>
              <a:rPr lang="pt-PT" dirty="0" err="1"/>
              <a:t>fairness</a:t>
            </a:r>
            <a:r>
              <a:rPr lang="pt-PT" dirty="0"/>
              <a:t> </a:t>
            </a:r>
            <a:r>
              <a:rPr lang="pt-PT" dirty="0" err="1"/>
              <a:t>of</a:t>
            </a:r>
            <a:r>
              <a:rPr lang="pt-PT" dirty="0"/>
              <a:t> </a:t>
            </a:r>
            <a:r>
              <a:rPr lang="pt-PT" dirty="0" err="1"/>
              <a:t>my</a:t>
            </a:r>
            <a:r>
              <a:rPr lang="pt-PT" dirty="0"/>
              <a:t> </a:t>
            </a:r>
            <a:r>
              <a:rPr lang="pt-PT" dirty="0" err="1"/>
              <a:t>models</a:t>
            </a:r>
            <a:r>
              <a:rPr lang="pt-PT" dirty="0"/>
              <a:t>.</a:t>
            </a:r>
            <a:endParaRPr dirty="0"/>
          </a:p>
        </p:txBody>
      </p:sp>
    </p:spTree>
    <p:extLst>
      <p:ext uri="{BB962C8B-B14F-4D97-AF65-F5344CB8AC3E}">
        <p14:creationId xmlns:p14="http://schemas.microsoft.com/office/powerpoint/2010/main" val="2528663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a:extLst>
            <a:ext uri="{FF2B5EF4-FFF2-40B4-BE49-F238E27FC236}">
              <a16:creationId xmlns:a16="http://schemas.microsoft.com/office/drawing/2014/main" id="{8F5FB466-F133-D4A3-613A-D0BBF99CB346}"/>
            </a:ext>
          </a:extLst>
        </p:cNvPr>
        <p:cNvGrpSpPr/>
        <p:nvPr/>
      </p:nvGrpSpPr>
      <p:grpSpPr>
        <a:xfrm>
          <a:off x="0" y="0"/>
          <a:ext cx="0" cy="0"/>
          <a:chOff x="0" y="0"/>
          <a:chExt cx="0" cy="0"/>
        </a:xfrm>
      </p:grpSpPr>
      <p:sp>
        <p:nvSpPr>
          <p:cNvPr id="202" name="Google Shape;202;g29022bde033_2_28:notes">
            <a:extLst>
              <a:ext uri="{FF2B5EF4-FFF2-40B4-BE49-F238E27FC236}">
                <a16:creationId xmlns:a16="http://schemas.microsoft.com/office/drawing/2014/main" id="{ACB29ED1-DABC-EDA8-68E1-58081DB76551}"/>
              </a:ext>
            </a:extLst>
          </p:cNvPr>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022bde033_2_28:notes">
            <a:extLst>
              <a:ext uri="{FF2B5EF4-FFF2-40B4-BE49-F238E27FC236}">
                <a16:creationId xmlns:a16="http://schemas.microsoft.com/office/drawing/2014/main" id="{E199B86E-BF56-008A-318B-41C2A4637E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122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01b705e9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01b705e9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01b705e9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01b705e9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O modelo é o mesmo, decidimos é uma forma de o avaliar escolhendo uma threshold.</a:t>
            </a:r>
            <a:endParaRPr/>
          </a:p>
          <a:p>
            <a:pPr marL="0" lvl="0" indent="0" algn="l" rtl="0">
              <a:spcBef>
                <a:spcPts val="0"/>
              </a:spcBef>
              <a:spcAft>
                <a:spcPts val="0"/>
              </a:spcAft>
              <a:buNone/>
            </a:pPr>
            <a:endParaRPr/>
          </a:p>
          <a:p>
            <a:pPr marL="0" lvl="0" indent="0" algn="l" rtl="0">
              <a:spcBef>
                <a:spcPts val="0"/>
              </a:spcBef>
              <a:spcAft>
                <a:spcPts val="0"/>
              </a:spcAft>
              <a:buNone/>
            </a:pPr>
            <a:r>
              <a:rPr lang="pt-PT"/>
              <a:t>Escolhemos os topk examples como classe positive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01b705e9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01b705e9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01b705e98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01b705e9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01b705e9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01b705e9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en.wikipedia.org/wiki/Receiver_operating_characteristic"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pt-PT"/>
              <a:t>Decision Threshold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636875" y="315375"/>
            <a:ext cx="1762500" cy="4617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PT" sz="1200" b="1">
                <a:solidFill>
                  <a:srgbClr val="6AA84F"/>
                </a:solidFill>
              </a:rPr>
              <a:t>Rank   Score      Label</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1         0.997         1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2         0.993         1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3         0.986         1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4         0.982         1</a:t>
            </a:r>
            <a:endParaRPr sz="1200" b="1">
              <a:solidFill>
                <a:srgbClr val="6AA84F"/>
              </a:solidFill>
            </a:endParaRPr>
          </a:p>
          <a:p>
            <a:pPr marL="0" lvl="0" indent="0" algn="l" rtl="0">
              <a:lnSpc>
                <a:spcPct val="115000"/>
              </a:lnSpc>
              <a:spcBef>
                <a:spcPts val="0"/>
              </a:spcBef>
              <a:spcAft>
                <a:spcPts val="0"/>
              </a:spcAft>
              <a:buNone/>
            </a:pPr>
            <a:r>
              <a:rPr lang="pt-PT" sz="1200" b="1">
                <a:solidFill>
                  <a:srgbClr val="DF3079"/>
                </a:solidFill>
              </a:rPr>
              <a:t>5         0.971         0</a:t>
            </a:r>
            <a:endParaRPr sz="1200" b="1">
              <a:solidFill>
                <a:srgbClr val="DF3079"/>
              </a:solidFill>
            </a:endParaRPr>
          </a:p>
          <a:p>
            <a:pPr marL="0" marR="0" lvl="0" indent="0" algn="l" rtl="0">
              <a:lnSpc>
                <a:spcPct val="115000"/>
              </a:lnSpc>
              <a:spcBef>
                <a:spcPts val="0"/>
              </a:spcBef>
              <a:spcAft>
                <a:spcPts val="0"/>
              </a:spcAft>
              <a:buNone/>
            </a:pPr>
            <a:r>
              <a:rPr lang="pt-PT" sz="1200" b="1">
                <a:solidFill>
                  <a:srgbClr val="6AA84F"/>
                </a:solidFill>
              </a:rPr>
              <a:t>6         0.965         1</a:t>
            </a:r>
            <a:endParaRPr sz="1200" b="1">
              <a:solidFill>
                <a:srgbClr val="6AA84F"/>
              </a:solidFill>
            </a:endParaRPr>
          </a:p>
          <a:p>
            <a:pPr marL="0" lvl="0" indent="0" algn="l" rtl="0">
              <a:lnSpc>
                <a:spcPct val="115000"/>
              </a:lnSpc>
              <a:spcBef>
                <a:spcPts val="0"/>
              </a:spcBef>
              <a:spcAft>
                <a:spcPts val="0"/>
              </a:spcAft>
              <a:buNone/>
            </a:pPr>
            <a:r>
              <a:rPr lang="pt-PT" sz="1200" b="1">
                <a:solidFill>
                  <a:srgbClr val="DF3079"/>
                </a:solidFill>
              </a:rPr>
              <a:t>7         0.964         0</a:t>
            </a:r>
            <a:endParaRPr sz="1200" b="1">
              <a:solidFill>
                <a:srgbClr val="DF3079"/>
              </a:solidFill>
            </a:endParaRPr>
          </a:p>
          <a:p>
            <a:pPr marL="0" lvl="0" indent="0" algn="l" rtl="0">
              <a:lnSpc>
                <a:spcPct val="115000"/>
              </a:lnSpc>
              <a:spcBef>
                <a:spcPts val="0"/>
              </a:spcBef>
              <a:spcAft>
                <a:spcPts val="0"/>
              </a:spcAft>
              <a:buNone/>
            </a:pPr>
            <a:r>
              <a:rPr lang="pt-PT" sz="1200" b="1">
                <a:solidFill>
                  <a:srgbClr val="DF3079"/>
                </a:solidFill>
              </a:rPr>
              <a:t>8         0.961         0</a:t>
            </a:r>
            <a:endParaRPr sz="1200" b="1">
              <a:solidFill>
                <a:srgbClr val="DF3079"/>
              </a:solidFill>
            </a:endParaRPr>
          </a:p>
          <a:p>
            <a:pPr marL="0" lvl="0" indent="0" algn="l" rtl="0">
              <a:lnSpc>
                <a:spcPct val="115000"/>
              </a:lnSpc>
              <a:spcBef>
                <a:spcPts val="0"/>
              </a:spcBef>
              <a:spcAft>
                <a:spcPts val="0"/>
              </a:spcAft>
              <a:buNone/>
            </a:pPr>
            <a:r>
              <a:rPr lang="pt-PT" sz="1200" b="1">
                <a:solidFill>
                  <a:srgbClr val="DF3079"/>
                </a:solidFill>
              </a:rPr>
              <a:t>9         0.953         0</a:t>
            </a:r>
            <a:endParaRPr sz="1200" b="1">
              <a:solidFill>
                <a:srgbClr val="DF3079"/>
              </a:solidFill>
            </a:endParaRPr>
          </a:p>
          <a:p>
            <a:pPr marL="0" lvl="0" indent="0" algn="l" rtl="0">
              <a:lnSpc>
                <a:spcPct val="115000"/>
              </a:lnSpc>
              <a:spcBef>
                <a:spcPts val="0"/>
              </a:spcBef>
              <a:spcAft>
                <a:spcPts val="0"/>
              </a:spcAft>
              <a:buNone/>
            </a:pPr>
            <a:r>
              <a:rPr lang="pt-PT" sz="1200" b="1">
                <a:solidFill>
                  <a:srgbClr val="6AA84F"/>
                </a:solidFill>
              </a:rPr>
              <a:t>10       0.932         1</a:t>
            </a:r>
            <a:endParaRPr sz="1200" b="1">
              <a:solidFill>
                <a:srgbClr val="DF3079"/>
              </a:solidFill>
            </a:endParaRPr>
          </a:p>
          <a:p>
            <a:pPr marL="0" lvl="0" indent="0" algn="l" rtl="0">
              <a:lnSpc>
                <a:spcPct val="115000"/>
              </a:lnSpc>
              <a:spcBef>
                <a:spcPts val="0"/>
              </a:spcBef>
              <a:spcAft>
                <a:spcPts val="0"/>
              </a:spcAft>
              <a:buNone/>
            </a:pPr>
            <a:r>
              <a:rPr lang="pt-PT" sz="1200" b="1">
                <a:solidFill>
                  <a:srgbClr val="6AA84F"/>
                </a:solidFill>
              </a:rPr>
              <a:t>11       0.918         0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12       0.873         0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13       0.854         0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14       0.839         0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15       0.777         0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16       0.723         0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17       0.634         0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18       0.512         0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19       0.487         0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20       0.473         0</a:t>
            </a:r>
            <a:endParaRPr sz="1200" b="1">
              <a:solidFill>
                <a:srgbClr val="6AA84F"/>
              </a:solidFill>
            </a:endParaRPr>
          </a:p>
        </p:txBody>
      </p:sp>
      <p:sp>
        <p:nvSpPr>
          <p:cNvPr id="123" name="Google Shape;123;p22"/>
          <p:cNvSpPr txBox="1"/>
          <p:nvPr/>
        </p:nvSpPr>
        <p:spPr>
          <a:xfrm>
            <a:off x="4887900" y="472650"/>
            <a:ext cx="4256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200"/>
              <a:t>Total Label Positives: 6</a:t>
            </a:r>
            <a:endParaRPr sz="1200"/>
          </a:p>
          <a:p>
            <a:pPr marL="0" lvl="0" indent="0" algn="l" rtl="0">
              <a:spcBef>
                <a:spcPts val="0"/>
              </a:spcBef>
              <a:spcAft>
                <a:spcPts val="0"/>
              </a:spcAft>
              <a:buNone/>
            </a:pPr>
            <a:r>
              <a:rPr lang="pt-PT" sz="1200"/>
              <a:t>Total Label Negatives: 14</a:t>
            </a:r>
            <a:endParaRPr sz="1200"/>
          </a:p>
          <a:p>
            <a:pPr marL="0" lvl="0" indent="0" algn="l" rtl="0">
              <a:spcBef>
                <a:spcPts val="0"/>
              </a:spcBef>
              <a:spcAft>
                <a:spcPts val="0"/>
              </a:spcAft>
              <a:buNone/>
            </a:pPr>
            <a:r>
              <a:rPr lang="pt-PT" sz="1200"/>
              <a:t>Prevalence: 6/20 = 0.3</a:t>
            </a:r>
            <a:endParaRPr/>
          </a:p>
        </p:txBody>
      </p:sp>
      <p:sp>
        <p:nvSpPr>
          <p:cNvPr id="124" name="Google Shape;124;p22"/>
          <p:cNvSpPr/>
          <p:nvPr/>
        </p:nvSpPr>
        <p:spPr>
          <a:xfrm>
            <a:off x="492575" y="2697675"/>
            <a:ext cx="1906800" cy="22200"/>
          </a:xfrm>
          <a:prstGeom prst="rect">
            <a:avLst/>
          </a:prstGeom>
          <a:solidFill>
            <a:schemeClr val="accent1"/>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 name="Google Shape;125;p22"/>
          <p:cNvSpPr/>
          <p:nvPr/>
        </p:nvSpPr>
        <p:spPr>
          <a:xfrm>
            <a:off x="2176650" y="2278450"/>
            <a:ext cx="76200" cy="3231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22"/>
          <p:cNvSpPr txBox="1"/>
          <p:nvPr/>
        </p:nvSpPr>
        <p:spPr>
          <a:xfrm>
            <a:off x="2252850" y="2310850"/>
            <a:ext cx="13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Positive: 10</a:t>
            </a:r>
            <a:endParaRPr sz="900"/>
          </a:p>
        </p:txBody>
      </p:sp>
      <p:sp>
        <p:nvSpPr>
          <p:cNvPr id="127" name="Google Shape;127;p22"/>
          <p:cNvSpPr/>
          <p:nvPr/>
        </p:nvSpPr>
        <p:spPr>
          <a:xfrm rot="10800000">
            <a:off x="2176650" y="2848400"/>
            <a:ext cx="76200" cy="2739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2"/>
          <p:cNvSpPr txBox="1"/>
          <p:nvPr/>
        </p:nvSpPr>
        <p:spPr>
          <a:xfrm>
            <a:off x="2252850" y="2816000"/>
            <a:ext cx="1416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Negative: 10</a:t>
            </a:r>
            <a:endParaRPr sz="900"/>
          </a:p>
        </p:txBody>
      </p:sp>
      <p:sp>
        <p:nvSpPr>
          <p:cNvPr id="129" name="Google Shape;129;p22"/>
          <p:cNvSpPr txBox="1"/>
          <p:nvPr/>
        </p:nvSpPr>
        <p:spPr>
          <a:xfrm>
            <a:off x="4404200" y="1925250"/>
            <a:ext cx="36576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200"/>
              <a:t>For threshold  &gt; 0.920 or top k = 10</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PT" sz="1200"/>
              <a:t>True Positives: 6</a:t>
            </a:r>
            <a:endParaRPr sz="1200"/>
          </a:p>
          <a:p>
            <a:pPr marL="0" lvl="0" indent="0" algn="l" rtl="0">
              <a:spcBef>
                <a:spcPts val="0"/>
              </a:spcBef>
              <a:spcAft>
                <a:spcPts val="0"/>
              </a:spcAft>
              <a:buNone/>
            </a:pPr>
            <a:r>
              <a:rPr lang="pt-PT" sz="1200"/>
              <a:t>False Positives : 4</a:t>
            </a:r>
            <a:endParaRPr sz="1200"/>
          </a:p>
          <a:p>
            <a:pPr marL="0" lvl="0" indent="0" algn="l" rtl="0">
              <a:spcBef>
                <a:spcPts val="0"/>
              </a:spcBef>
              <a:spcAft>
                <a:spcPts val="0"/>
              </a:spcAft>
              <a:buNone/>
            </a:pPr>
            <a:r>
              <a:rPr lang="pt-PT" sz="1200"/>
              <a:t>False Negatives : 0</a:t>
            </a:r>
            <a:endParaRPr sz="1200"/>
          </a:p>
          <a:p>
            <a:pPr marL="0" lvl="0" indent="0" algn="l" rtl="0">
              <a:spcBef>
                <a:spcPts val="0"/>
              </a:spcBef>
              <a:spcAft>
                <a:spcPts val="0"/>
              </a:spcAft>
              <a:buNone/>
            </a:pPr>
            <a:r>
              <a:rPr lang="pt-PT" sz="1200"/>
              <a:t>True Negatives : 10</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pt-PT" sz="1200"/>
              <a:t>False Positive Rate: 4/14 = 0.29</a:t>
            </a:r>
            <a:endParaRPr sz="1200"/>
          </a:p>
          <a:p>
            <a:pPr marL="0" lvl="0" indent="0" algn="l" rtl="0">
              <a:spcBef>
                <a:spcPts val="0"/>
              </a:spcBef>
              <a:spcAft>
                <a:spcPts val="0"/>
              </a:spcAft>
              <a:buNone/>
            </a:pPr>
            <a:r>
              <a:rPr lang="pt-PT" sz="1200"/>
              <a:t>Recall: 6/6 = 1.0</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PT" sz="1200"/>
              <a:t>False Negative Rate: 0/6 = 0</a:t>
            </a:r>
            <a:endParaRPr sz="1200"/>
          </a:p>
          <a:p>
            <a:pPr marL="0" lvl="0" indent="0" algn="l" rtl="0">
              <a:spcBef>
                <a:spcPts val="0"/>
              </a:spcBef>
              <a:spcAft>
                <a:spcPts val="0"/>
              </a:spcAft>
              <a:buNone/>
            </a:pPr>
            <a:r>
              <a:rPr lang="pt-PT" sz="1200"/>
              <a:t>Precision = 6/10 = 0.6</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pt-PT" sz="2200" b="1"/>
              <a:t>Not all instances are the same…</a:t>
            </a:r>
            <a:endParaRPr sz="2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p:nvPr/>
        </p:nvSpPr>
        <p:spPr>
          <a:xfrm>
            <a:off x="7045875" y="160075"/>
            <a:ext cx="20082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100" b="1" dirty="0" err="1"/>
              <a:t>Overall</a:t>
            </a:r>
            <a:endParaRPr sz="1100" b="1" dirty="0"/>
          </a:p>
          <a:p>
            <a:pPr marL="0" lvl="0" indent="0" algn="l" rtl="0">
              <a:spcBef>
                <a:spcPts val="0"/>
              </a:spcBef>
              <a:spcAft>
                <a:spcPts val="0"/>
              </a:spcAft>
              <a:buNone/>
            </a:pPr>
            <a:r>
              <a:rPr lang="pt-PT" sz="1100" dirty="0"/>
              <a:t>Total </a:t>
            </a:r>
            <a:r>
              <a:rPr lang="pt-PT" sz="1100" dirty="0" err="1"/>
              <a:t>Label</a:t>
            </a:r>
            <a:r>
              <a:rPr lang="pt-PT" sz="1100" dirty="0"/>
              <a:t> Positives: 6</a:t>
            </a:r>
            <a:endParaRPr sz="1100" dirty="0"/>
          </a:p>
          <a:p>
            <a:pPr marL="0" lvl="0" indent="0" algn="l" rtl="0">
              <a:spcBef>
                <a:spcPts val="0"/>
              </a:spcBef>
              <a:spcAft>
                <a:spcPts val="0"/>
              </a:spcAft>
              <a:buNone/>
            </a:pPr>
            <a:r>
              <a:rPr lang="pt-PT" sz="1100" dirty="0"/>
              <a:t>Total </a:t>
            </a:r>
            <a:r>
              <a:rPr lang="pt-PT" sz="1100" dirty="0" err="1"/>
              <a:t>Label</a:t>
            </a:r>
            <a:r>
              <a:rPr lang="pt-PT" sz="1100" dirty="0"/>
              <a:t> Negatives: 14</a:t>
            </a:r>
            <a:endParaRPr sz="1100" dirty="0"/>
          </a:p>
          <a:p>
            <a:pPr marL="0" lvl="0" indent="0" algn="l" rtl="0">
              <a:spcBef>
                <a:spcPts val="0"/>
              </a:spcBef>
              <a:spcAft>
                <a:spcPts val="0"/>
              </a:spcAft>
              <a:buNone/>
            </a:pPr>
            <a:r>
              <a:rPr lang="pt-PT" sz="1100" dirty="0" err="1"/>
              <a:t>Prevalence</a:t>
            </a:r>
            <a:r>
              <a:rPr lang="pt-PT" sz="1100" dirty="0"/>
              <a:t>: 6/20 = 0.3</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pt-PT" sz="1100" b="1" dirty="0"/>
              <a:t>Non-White</a:t>
            </a:r>
            <a:endParaRPr sz="1100" b="1" dirty="0"/>
          </a:p>
          <a:p>
            <a:pPr marL="0" lvl="0" indent="0" algn="l" rtl="0">
              <a:spcBef>
                <a:spcPts val="0"/>
              </a:spcBef>
              <a:spcAft>
                <a:spcPts val="0"/>
              </a:spcAft>
              <a:buClr>
                <a:schemeClr val="dk1"/>
              </a:buClr>
              <a:buSzPts val="1100"/>
              <a:buFont typeface="Arial"/>
              <a:buNone/>
            </a:pPr>
            <a:r>
              <a:rPr lang="pt-PT" sz="1100" dirty="0">
                <a:solidFill>
                  <a:schemeClr val="dk1"/>
                </a:solidFill>
              </a:rPr>
              <a:t>Total </a:t>
            </a:r>
            <a:r>
              <a:rPr lang="pt-PT" sz="1100" dirty="0" err="1">
                <a:solidFill>
                  <a:schemeClr val="dk1"/>
                </a:solidFill>
              </a:rPr>
              <a:t>Label</a:t>
            </a:r>
            <a:r>
              <a:rPr lang="pt-PT" sz="1100" dirty="0">
                <a:solidFill>
                  <a:schemeClr val="dk1"/>
                </a:solidFill>
              </a:rPr>
              <a:t> Positives: 3</a:t>
            </a:r>
            <a:endParaRPr sz="1100" dirty="0">
              <a:solidFill>
                <a:schemeClr val="dk1"/>
              </a:solidFill>
            </a:endParaRPr>
          </a:p>
          <a:p>
            <a:pPr marL="0" lvl="0" indent="0" algn="l" rtl="0">
              <a:spcBef>
                <a:spcPts val="0"/>
              </a:spcBef>
              <a:spcAft>
                <a:spcPts val="0"/>
              </a:spcAft>
              <a:buNone/>
            </a:pPr>
            <a:r>
              <a:rPr lang="pt-PT" sz="1100" dirty="0">
                <a:solidFill>
                  <a:schemeClr val="dk1"/>
                </a:solidFill>
              </a:rPr>
              <a:t>Total </a:t>
            </a:r>
            <a:r>
              <a:rPr lang="pt-PT" sz="1100" dirty="0" err="1">
                <a:solidFill>
                  <a:schemeClr val="dk1"/>
                </a:solidFill>
              </a:rPr>
              <a:t>Label</a:t>
            </a:r>
            <a:r>
              <a:rPr lang="pt-PT" sz="1100" dirty="0">
                <a:solidFill>
                  <a:schemeClr val="dk1"/>
                </a:solidFill>
              </a:rPr>
              <a:t> Negatives: 6</a:t>
            </a:r>
            <a:endParaRPr sz="1100" dirty="0">
              <a:solidFill>
                <a:schemeClr val="dk1"/>
              </a:solidFill>
            </a:endParaRPr>
          </a:p>
          <a:p>
            <a:pPr marL="0" lvl="0" indent="0" algn="l" rtl="0">
              <a:spcBef>
                <a:spcPts val="0"/>
              </a:spcBef>
              <a:spcAft>
                <a:spcPts val="0"/>
              </a:spcAft>
              <a:buNone/>
            </a:pPr>
            <a:r>
              <a:rPr lang="pt-PT" sz="1100" dirty="0" err="1">
                <a:solidFill>
                  <a:schemeClr val="dk1"/>
                </a:solidFill>
              </a:rPr>
              <a:t>Group</a:t>
            </a:r>
            <a:r>
              <a:rPr lang="pt-PT" sz="1100" dirty="0">
                <a:solidFill>
                  <a:schemeClr val="dk1"/>
                </a:solidFill>
              </a:rPr>
              <a:t> </a:t>
            </a:r>
            <a:r>
              <a:rPr lang="pt-PT" sz="1100" dirty="0" err="1">
                <a:solidFill>
                  <a:schemeClr val="dk1"/>
                </a:solidFill>
              </a:rPr>
              <a:t>size</a:t>
            </a:r>
            <a:r>
              <a:rPr lang="pt-PT" sz="1100" dirty="0">
                <a:solidFill>
                  <a:schemeClr val="dk1"/>
                </a:solidFill>
              </a:rPr>
              <a:t>: 9</a:t>
            </a:r>
            <a:endParaRPr sz="1100" dirty="0">
              <a:solidFill>
                <a:schemeClr val="dk1"/>
              </a:solidFill>
            </a:endParaRPr>
          </a:p>
          <a:p>
            <a:pPr marL="0" lvl="0" indent="0" algn="l" rtl="0">
              <a:spcBef>
                <a:spcPts val="0"/>
              </a:spcBef>
              <a:spcAft>
                <a:spcPts val="0"/>
              </a:spcAft>
              <a:buNone/>
            </a:pPr>
            <a:r>
              <a:rPr lang="pt-PT" sz="1100" dirty="0" err="1">
                <a:solidFill>
                  <a:schemeClr val="dk1"/>
                </a:solidFill>
              </a:rPr>
              <a:t>Prevalence</a:t>
            </a:r>
            <a:r>
              <a:rPr lang="pt-PT" sz="1100" dirty="0">
                <a:solidFill>
                  <a:schemeClr val="dk1"/>
                </a:solidFill>
              </a:rPr>
              <a:t>: 0.33</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pt-PT" sz="1100" b="1" dirty="0">
                <a:solidFill>
                  <a:schemeClr val="dk1"/>
                </a:solidFill>
              </a:rPr>
              <a:t>White</a:t>
            </a:r>
            <a:endParaRPr sz="1100" dirty="0">
              <a:solidFill>
                <a:schemeClr val="dk1"/>
              </a:solidFill>
            </a:endParaRPr>
          </a:p>
          <a:p>
            <a:pPr marL="0" lvl="0" indent="0" algn="l" rtl="0">
              <a:spcBef>
                <a:spcPts val="0"/>
              </a:spcBef>
              <a:spcAft>
                <a:spcPts val="0"/>
              </a:spcAft>
              <a:buNone/>
            </a:pPr>
            <a:r>
              <a:rPr lang="pt-PT" sz="1100" dirty="0">
                <a:solidFill>
                  <a:schemeClr val="dk1"/>
                </a:solidFill>
              </a:rPr>
              <a:t>Total </a:t>
            </a:r>
            <a:r>
              <a:rPr lang="pt-PT" sz="1100" dirty="0" err="1">
                <a:solidFill>
                  <a:schemeClr val="dk1"/>
                </a:solidFill>
              </a:rPr>
              <a:t>Label</a:t>
            </a:r>
            <a:r>
              <a:rPr lang="pt-PT" sz="1100" dirty="0">
                <a:solidFill>
                  <a:schemeClr val="dk1"/>
                </a:solidFill>
              </a:rPr>
              <a:t> Positives: 3</a:t>
            </a:r>
            <a:endParaRPr sz="1100" dirty="0">
              <a:solidFill>
                <a:schemeClr val="dk1"/>
              </a:solidFill>
            </a:endParaRPr>
          </a:p>
          <a:p>
            <a:pPr marL="0" lvl="0" indent="0" algn="l" rtl="0">
              <a:spcBef>
                <a:spcPts val="0"/>
              </a:spcBef>
              <a:spcAft>
                <a:spcPts val="0"/>
              </a:spcAft>
              <a:buNone/>
            </a:pPr>
            <a:r>
              <a:rPr lang="pt-PT" sz="1100" dirty="0">
                <a:solidFill>
                  <a:schemeClr val="dk1"/>
                </a:solidFill>
              </a:rPr>
              <a:t>Total </a:t>
            </a:r>
            <a:r>
              <a:rPr lang="pt-PT" sz="1100" dirty="0" err="1">
                <a:solidFill>
                  <a:schemeClr val="dk1"/>
                </a:solidFill>
              </a:rPr>
              <a:t>Label</a:t>
            </a:r>
            <a:r>
              <a:rPr lang="pt-PT" sz="1100" dirty="0">
                <a:solidFill>
                  <a:schemeClr val="dk1"/>
                </a:solidFill>
              </a:rPr>
              <a:t> Negatives: 8</a:t>
            </a:r>
            <a:endParaRPr sz="1100" dirty="0">
              <a:solidFill>
                <a:schemeClr val="dk1"/>
              </a:solidFill>
            </a:endParaRPr>
          </a:p>
          <a:p>
            <a:pPr marL="0" lvl="0" indent="0" algn="l" rtl="0">
              <a:spcBef>
                <a:spcPts val="0"/>
              </a:spcBef>
              <a:spcAft>
                <a:spcPts val="0"/>
              </a:spcAft>
              <a:buNone/>
            </a:pPr>
            <a:r>
              <a:rPr lang="pt-PT" sz="1100" dirty="0" err="1">
                <a:solidFill>
                  <a:schemeClr val="dk1"/>
                </a:solidFill>
              </a:rPr>
              <a:t>Group</a:t>
            </a:r>
            <a:r>
              <a:rPr lang="pt-PT" sz="1100" dirty="0">
                <a:solidFill>
                  <a:schemeClr val="dk1"/>
                </a:solidFill>
              </a:rPr>
              <a:t> </a:t>
            </a:r>
            <a:r>
              <a:rPr lang="pt-PT" sz="1100" dirty="0" err="1">
                <a:solidFill>
                  <a:schemeClr val="dk1"/>
                </a:solidFill>
              </a:rPr>
              <a:t>size</a:t>
            </a:r>
            <a:r>
              <a:rPr lang="pt-PT" sz="1100" dirty="0">
                <a:solidFill>
                  <a:schemeClr val="dk1"/>
                </a:solidFill>
              </a:rPr>
              <a:t>: 11</a:t>
            </a:r>
            <a:endParaRPr sz="1100" dirty="0">
              <a:solidFill>
                <a:schemeClr val="dk1"/>
              </a:solidFill>
            </a:endParaRPr>
          </a:p>
          <a:p>
            <a:pPr marL="0" lvl="0" indent="0" algn="l" rtl="0">
              <a:spcBef>
                <a:spcPts val="0"/>
              </a:spcBef>
              <a:spcAft>
                <a:spcPts val="0"/>
              </a:spcAft>
              <a:buClr>
                <a:schemeClr val="dk1"/>
              </a:buClr>
              <a:buSzPts val="1100"/>
              <a:buFont typeface="Arial"/>
              <a:buNone/>
            </a:pPr>
            <a:r>
              <a:rPr lang="pt-PT" sz="1100" dirty="0" err="1">
                <a:solidFill>
                  <a:schemeClr val="dk1"/>
                </a:solidFill>
              </a:rPr>
              <a:t>Prevalence</a:t>
            </a:r>
            <a:r>
              <a:rPr lang="pt-PT" sz="1100" dirty="0">
                <a:solidFill>
                  <a:schemeClr val="dk1"/>
                </a:solidFill>
              </a:rPr>
              <a:t>: 0.27</a:t>
            </a:r>
            <a:endParaRPr sz="1100" dirty="0">
              <a:solidFill>
                <a:schemeClr val="dk1"/>
              </a:solidFill>
            </a:endParaRPr>
          </a:p>
        </p:txBody>
      </p:sp>
      <p:sp>
        <p:nvSpPr>
          <p:cNvPr id="146" name="Google Shape;146;p25"/>
          <p:cNvSpPr txBox="1"/>
          <p:nvPr/>
        </p:nvSpPr>
        <p:spPr>
          <a:xfrm>
            <a:off x="636875" y="316350"/>
            <a:ext cx="3657600" cy="4617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PT" sz="1200" b="1" dirty="0" err="1">
                <a:solidFill>
                  <a:srgbClr val="6AA84F"/>
                </a:solidFill>
              </a:rPr>
              <a:t>Rank</a:t>
            </a:r>
            <a:r>
              <a:rPr lang="pt-PT" sz="1200" b="1" dirty="0">
                <a:solidFill>
                  <a:srgbClr val="6AA84F"/>
                </a:solidFill>
              </a:rPr>
              <a:t>   Score      </a:t>
            </a:r>
            <a:r>
              <a:rPr lang="pt-PT" sz="1200" b="1" dirty="0" err="1">
                <a:solidFill>
                  <a:srgbClr val="6AA84F"/>
                </a:solidFill>
              </a:rPr>
              <a:t>Label</a:t>
            </a:r>
            <a:r>
              <a:rPr lang="pt-PT" sz="1200" b="1" dirty="0">
                <a:solidFill>
                  <a:srgbClr val="6AA84F"/>
                </a:solidFill>
              </a:rPr>
              <a:t>	Skin Color</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         0.997         1             non-</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2         0.993         1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3         0.986         1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4         0.982         1             non-</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DF3079"/>
                </a:solidFill>
              </a:rPr>
              <a:t>5         0.971         0</a:t>
            </a:r>
            <a:r>
              <a:rPr lang="pt-PT" sz="1200" b="1" dirty="0">
                <a:solidFill>
                  <a:srgbClr val="6AA84F"/>
                </a:solidFill>
              </a:rPr>
              <a:t>             </a:t>
            </a:r>
            <a:r>
              <a:rPr lang="pt-PT" sz="1200" b="1" dirty="0" err="1">
                <a:solidFill>
                  <a:srgbClr val="DF3079"/>
                </a:solidFill>
              </a:rPr>
              <a:t>white</a:t>
            </a:r>
            <a:endParaRPr sz="1200" b="1" dirty="0">
              <a:solidFill>
                <a:srgbClr val="DF3079"/>
              </a:solidFill>
            </a:endParaRPr>
          </a:p>
          <a:p>
            <a:pPr marL="0" marR="0" lvl="0" indent="0" algn="l" rtl="0">
              <a:lnSpc>
                <a:spcPct val="115000"/>
              </a:lnSpc>
              <a:spcBef>
                <a:spcPts val="0"/>
              </a:spcBef>
              <a:spcAft>
                <a:spcPts val="0"/>
              </a:spcAft>
              <a:buNone/>
            </a:pPr>
            <a:r>
              <a:rPr lang="pt-PT" sz="1200" b="1" dirty="0">
                <a:solidFill>
                  <a:srgbClr val="6AA84F"/>
                </a:solidFill>
              </a:rPr>
              <a:t>6         0.965         1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DF3079"/>
                </a:solidFill>
              </a:rPr>
              <a:t>7         0.964         0</a:t>
            </a:r>
            <a:r>
              <a:rPr lang="pt-PT" sz="1200" b="1" dirty="0">
                <a:solidFill>
                  <a:srgbClr val="6AA84F"/>
                </a:solidFill>
              </a:rPr>
              <a:t>             </a:t>
            </a:r>
            <a:r>
              <a:rPr lang="pt-PT" sz="1200" b="1" dirty="0" err="1">
                <a:solidFill>
                  <a:srgbClr val="DF3079"/>
                </a:solidFill>
              </a:rPr>
              <a:t>white</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DF3079"/>
                </a:solidFill>
              </a:rPr>
              <a:t>8         0.961         0             non-</a:t>
            </a:r>
            <a:r>
              <a:rPr lang="pt-PT" sz="1200" b="1" dirty="0" err="1">
                <a:solidFill>
                  <a:srgbClr val="DF3079"/>
                </a:solidFill>
              </a:rPr>
              <a:t>white</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DF3079"/>
                </a:solidFill>
              </a:rPr>
              <a:t>9         0.953         0             non-</a:t>
            </a:r>
            <a:r>
              <a:rPr lang="pt-PT" sz="1200" b="1" dirty="0" err="1">
                <a:solidFill>
                  <a:srgbClr val="DF3079"/>
                </a:solidFill>
              </a:rPr>
              <a:t>white</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6AA84F"/>
                </a:solidFill>
              </a:rPr>
              <a:t>10       0.932         1             non-</a:t>
            </a:r>
            <a:r>
              <a:rPr lang="pt-PT" sz="1200" b="1" dirty="0" err="1">
                <a:solidFill>
                  <a:srgbClr val="6AA84F"/>
                </a:solidFill>
              </a:rPr>
              <a:t>white</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6AA84F"/>
                </a:solidFill>
              </a:rPr>
              <a:t>11       0.918         0             non-</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12       0.873         0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13       0.854         0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14       0.839         0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15       0.777         0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16       0.723         0             non-</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17       0.634         0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18       0.512         0             non-</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19       0.487         0             </a:t>
            </a:r>
            <a:r>
              <a:rPr lang="pt-PT" sz="1200" b="1" dirty="0" err="1">
                <a:solidFill>
                  <a:srgbClr val="6AA84F"/>
                </a:solidFill>
              </a:rPr>
              <a:t>white</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20       0.473         0             non-</a:t>
            </a:r>
            <a:r>
              <a:rPr lang="pt-PT" sz="1200" b="1" dirty="0" err="1">
                <a:solidFill>
                  <a:srgbClr val="6AA84F"/>
                </a:solidFill>
              </a:rPr>
              <a:t>white</a:t>
            </a:r>
            <a:endParaRPr sz="1200" b="1" dirty="0">
              <a:solidFill>
                <a:srgbClr val="6AA84F"/>
              </a:solidFill>
            </a:endParaRPr>
          </a:p>
        </p:txBody>
      </p:sp>
      <p:sp>
        <p:nvSpPr>
          <p:cNvPr id="2" name="Google Shape;146;p25">
            <a:extLst>
              <a:ext uri="{FF2B5EF4-FFF2-40B4-BE49-F238E27FC236}">
                <a16:creationId xmlns:a16="http://schemas.microsoft.com/office/drawing/2014/main" id="{0590EC4F-E238-68DD-902F-02657A380F7F}"/>
              </a:ext>
            </a:extLst>
          </p:cNvPr>
          <p:cNvSpPr txBox="1"/>
          <p:nvPr/>
        </p:nvSpPr>
        <p:spPr>
          <a:xfrm>
            <a:off x="636875" y="316350"/>
            <a:ext cx="2083080" cy="4644318"/>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PT" sz="1200" b="1" dirty="0" err="1">
                <a:solidFill>
                  <a:srgbClr val="6AA84F"/>
                </a:solidFill>
              </a:rPr>
              <a:t>Rank</a:t>
            </a:r>
            <a:r>
              <a:rPr lang="pt-PT" sz="1200" b="1" dirty="0">
                <a:solidFill>
                  <a:srgbClr val="6AA84F"/>
                </a:solidFill>
              </a:rPr>
              <a:t>   Score      </a:t>
            </a:r>
            <a:r>
              <a:rPr lang="pt-PT" sz="1200" b="1" dirty="0" err="1">
                <a:solidFill>
                  <a:srgbClr val="6AA84F"/>
                </a:solidFill>
              </a:rPr>
              <a:t>Label</a:t>
            </a:r>
            <a:r>
              <a:rPr lang="pt-PT" sz="1200" b="1" dirty="0">
                <a:solidFill>
                  <a:srgbClr val="6AA84F"/>
                </a:solidFill>
              </a:rPr>
              <a:t>	</a:t>
            </a:r>
          </a:p>
          <a:p>
            <a:pPr marL="0" lvl="0" indent="0" algn="l" rtl="0">
              <a:lnSpc>
                <a:spcPct val="115000"/>
              </a:lnSpc>
              <a:spcBef>
                <a:spcPts val="0"/>
              </a:spcBef>
              <a:spcAft>
                <a:spcPts val="0"/>
              </a:spcAft>
              <a:buNone/>
            </a:pPr>
            <a:r>
              <a:rPr lang="pt-PT" sz="1200" b="1" dirty="0">
                <a:solidFill>
                  <a:srgbClr val="6AA84F"/>
                </a:solidFill>
              </a:rPr>
              <a:t>1         0.997         1</a:t>
            </a:r>
          </a:p>
          <a:p>
            <a:pPr marL="0" lvl="0" indent="0" algn="l" rtl="0">
              <a:lnSpc>
                <a:spcPct val="115000"/>
              </a:lnSpc>
              <a:spcBef>
                <a:spcPts val="0"/>
              </a:spcBef>
              <a:spcAft>
                <a:spcPts val="0"/>
              </a:spcAft>
              <a:buNone/>
            </a:pPr>
            <a:r>
              <a:rPr lang="pt-PT" sz="1200" b="1" dirty="0">
                <a:solidFill>
                  <a:srgbClr val="6AA84F"/>
                </a:solidFill>
              </a:rPr>
              <a:t>2         0.993         1</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3         0.986         1</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4         0.982         1</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DF3079"/>
                </a:solidFill>
              </a:rPr>
              <a:t>5         0.971         0</a:t>
            </a:r>
            <a:endParaRPr sz="1200" b="1" dirty="0">
              <a:solidFill>
                <a:srgbClr val="DF3079"/>
              </a:solidFill>
            </a:endParaRPr>
          </a:p>
          <a:p>
            <a:pPr marL="0" marR="0" lvl="0" indent="0" algn="l" rtl="0">
              <a:lnSpc>
                <a:spcPct val="115000"/>
              </a:lnSpc>
              <a:spcBef>
                <a:spcPts val="0"/>
              </a:spcBef>
              <a:spcAft>
                <a:spcPts val="0"/>
              </a:spcAft>
              <a:buNone/>
            </a:pPr>
            <a:r>
              <a:rPr lang="pt-PT" sz="1200" b="1" dirty="0">
                <a:solidFill>
                  <a:srgbClr val="6AA84F"/>
                </a:solidFill>
              </a:rPr>
              <a:t>6         0.965         1</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DF3079"/>
                </a:solidFill>
              </a:rPr>
              <a:t>7         0.964         0</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DF3079"/>
                </a:solidFill>
              </a:rPr>
              <a:t>8         0.961         0</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DF3079"/>
                </a:solidFill>
              </a:rPr>
              <a:t>9         0.953         0</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6AA84F"/>
                </a:solidFill>
              </a:rPr>
              <a:t>10       0.932         1</a:t>
            </a:r>
            <a:endParaRPr sz="1200" b="1" dirty="0">
              <a:solidFill>
                <a:srgbClr val="DF3079"/>
              </a:solidFill>
            </a:endParaRPr>
          </a:p>
          <a:p>
            <a:pPr marL="0" lvl="0" indent="0" algn="l" rtl="0">
              <a:lnSpc>
                <a:spcPct val="115000"/>
              </a:lnSpc>
              <a:spcBef>
                <a:spcPts val="0"/>
              </a:spcBef>
              <a:spcAft>
                <a:spcPts val="0"/>
              </a:spcAft>
              <a:buNone/>
            </a:pPr>
            <a:r>
              <a:rPr lang="pt-PT" sz="1200" b="1" dirty="0">
                <a:solidFill>
                  <a:srgbClr val="6AA84F"/>
                </a:solidFill>
              </a:rPr>
              <a:t>11       0.918         0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12       0.873         0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13       0.854         0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14       0.839         0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15       0.777         0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16       0.723         0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17       0.634         0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18       0.512         0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19       0.487         0</a:t>
            </a:r>
            <a:endParaRPr sz="1200" b="1" dirty="0">
              <a:solidFill>
                <a:srgbClr val="6AA84F"/>
              </a:solidFill>
            </a:endParaRPr>
          </a:p>
          <a:p>
            <a:pPr marL="0" lvl="0" indent="0" algn="l" rtl="0">
              <a:lnSpc>
                <a:spcPct val="115000"/>
              </a:lnSpc>
              <a:spcBef>
                <a:spcPts val="0"/>
              </a:spcBef>
              <a:spcAft>
                <a:spcPts val="0"/>
              </a:spcAft>
              <a:buNone/>
            </a:pPr>
            <a:r>
              <a:rPr lang="pt-PT" sz="1200" b="1" dirty="0">
                <a:solidFill>
                  <a:srgbClr val="6AA84F"/>
                </a:solidFill>
              </a:rPr>
              <a:t>20       0.473         0</a:t>
            </a:r>
            <a:endParaRPr sz="1200" b="1" dirty="0">
              <a:solidFill>
                <a:srgbClr val="6AA84F"/>
              </a:solidFill>
            </a:endParaRPr>
          </a:p>
        </p:txBody>
      </p:sp>
      <p:sp>
        <p:nvSpPr>
          <p:cNvPr id="3" name="Google Shape;145;p25">
            <a:extLst>
              <a:ext uri="{FF2B5EF4-FFF2-40B4-BE49-F238E27FC236}">
                <a16:creationId xmlns:a16="http://schemas.microsoft.com/office/drawing/2014/main" id="{366E3683-6F4B-B159-8A4D-FB118B949C73}"/>
              </a:ext>
            </a:extLst>
          </p:cNvPr>
          <p:cNvSpPr txBox="1"/>
          <p:nvPr/>
        </p:nvSpPr>
        <p:spPr>
          <a:xfrm>
            <a:off x="7045875" y="160075"/>
            <a:ext cx="20082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100" b="1" dirty="0" err="1"/>
              <a:t>Overall</a:t>
            </a:r>
            <a:endParaRPr sz="1100" b="1" dirty="0"/>
          </a:p>
          <a:p>
            <a:pPr marL="0" lvl="0" indent="0" algn="l" rtl="0">
              <a:spcBef>
                <a:spcPts val="0"/>
              </a:spcBef>
              <a:spcAft>
                <a:spcPts val="0"/>
              </a:spcAft>
              <a:buNone/>
            </a:pPr>
            <a:r>
              <a:rPr lang="pt-PT" sz="1100" dirty="0"/>
              <a:t>Total </a:t>
            </a:r>
            <a:r>
              <a:rPr lang="pt-PT" sz="1100" dirty="0" err="1"/>
              <a:t>Label</a:t>
            </a:r>
            <a:r>
              <a:rPr lang="pt-PT" sz="1100" dirty="0"/>
              <a:t> Positives: 6</a:t>
            </a:r>
            <a:endParaRPr sz="1100" dirty="0"/>
          </a:p>
          <a:p>
            <a:pPr marL="0" lvl="0" indent="0" algn="l" rtl="0">
              <a:spcBef>
                <a:spcPts val="0"/>
              </a:spcBef>
              <a:spcAft>
                <a:spcPts val="0"/>
              </a:spcAft>
              <a:buNone/>
            </a:pPr>
            <a:r>
              <a:rPr lang="pt-PT" sz="1100" dirty="0"/>
              <a:t>Total </a:t>
            </a:r>
            <a:r>
              <a:rPr lang="pt-PT" sz="1100" dirty="0" err="1"/>
              <a:t>Label</a:t>
            </a:r>
            <a:r>
              <a:rPr lang="pt-PT" sz="1100" dirty="0"/>
              <a:t> Negatives: 14</a:t>
            </a:r>
            <a:endParaRPr sz="1100" dirty="0"/>
          </a:p>
          <a:p>
            <a:pPr marL="0" lvl="0" indent="0" algn="l" rtl="0">
              <a:spcBef>
                <a:spcPts val="0"/>
              </a:spcBef>
              <a:spcAft>
                <a:spcPts val="0"/>
              </a:spcAft>
              <a:buNone/>
            </a:pPr>
            <a:r>
              <a:rPr lang="pt-PT" sz="1100" dirty="0" err="1"/>
              <a:t>Prevalence</a:t>
            </a:r>
            <a:r>
              <a:rPr lang="pt-PT" sz="1100" dirty="0"/>
              <a:t>: 6/20 = 0.3</a:t>
            </a:r>
            <a:endParaRP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animBg="1"/>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285600" y="3828675"/>
            <a:ext cx="4286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pt-PT" b="1"/>
              <a:t>White</a:t>
            </a:r>
            <a:endParaRPr b="1"/>
          </a:p>
          <a:p>
            <a:pPr marL="0" lvl="0" indent="0" algn="l" rtl="0">
              <a:spcBef>
                <a:spcPts val="0"/>
              </a:spcBef>
              <a:spcAft>
                <a:spcPts val="0"/>
              </a:spcAft>
              <a:buClr>
                <a:schemeClr val="dk1"/>
              </a:buClr>
              <a:buSzPts val="1100"/>
              <a:buFont typeface="Arial"/>
              <a:buNone/>
            </a:pPr>
            <a:r>
              <a:rPr lang="pt-PT"/>
              <a:t>   True Positives: 3           </a:t>
            </a:r>
            <a:r>
              <a:rPr lang="pt-PT">
                <a:solidFill>
                  <a:schemeClr val="dk1"/>
                </a:solidFill>
              </a:rPr>
              <a:t>FPR: 2/8 = </a:t>
            </a:r>
            <a:r>
              <a:rPr lang="pt-PT" b="1">
                <a:solidFill>
                  <a:schemeClr val="dk1"/>
                </a:solidFill>
              </a:rPr>
              <a:t>0.25</a:t>
            </a:r>
            <a:endParaRPr b="1"/>
          </a:p>
          <a:p>
            <a:pPr marL="0" lvl="0" indent="0" algn="l" rtl="0">
              <a:spcBef>
                <a:spcPts val="0"/>
              </a:spcBef>
              <a:spcAft>
                <a:spcPts val="0"/>
              </a:spcAft>
              <a:buClr>
                <a:schemeClr val="dk1"/>
              </a:buClr>
              <a:buSzPts val="1100"/>
              <a:buFont typeface="Arial"/>
              <a:buNone/>
            </a:pPr>
            <a:r>
              <a:rPr lang="pt-PT"/>
              <a:t>   False Positives: 2          </a:t>
            </a:r>
            <a:r>
              <a:rPr lang="pt-PT">
                <a:solidFill>
                  <a:schemeClr val="dk1"/>
                </a:solidFill>
              </a:rPr>
              <a:t>Recall: 3/3 = 1.0</a:t>
            </a:r>
            <a:endParaRPr/>
          </a:p>
          <a:p>
            <a:pPr marL="0" lvl="0" indent="0" algn="l" rtl="0">
              <a:spcBef>
                <a:spcPts val="0"/>
              </a:spcBef>
              <a:spcAft>
                <a:spcPts val="0"/>
              </a:spcAft>
              <a:buClr>
                <a:schemeClr val="dk1"/>
              </a:buClr>
              <a:buSzPts val="1100"/>
              <a:buFont typeface="Arial"/>
              <a:buNone/>
            </a:pPr>
            <a:r>
              <a:rPr lang="pt-PT"/>
              <a:t>   False Negatives: 0        </a:t>
            </a:r>
            <a:r>
              <a:rPr lang="pt-PT">
                <a:solidFill>
                  <a:schemeClr val="dk1"/>
                </a:solidFill>
              </a:rPr>
              <a:t>Precision: 3/5 = 0.6</a:t>
            </a:r>
            <a:endParaRPr/>
          </a:p>
          <a:p>
            <a:pPr marL="0" lvl="0" indent="0" algn="l" rtl="0">
              <a:spcBef>
                <a:spcPts val="0"/>
              </a:spcBef>
              <a:spcAft>
                <a:spcPts val="0"/>
              </a:spcAft>
              <a:buNone/>
            </a:pPr>
            <a:r>
              <a:rPr lang="pt-PT"/>
              <a:t>   True Negatives: 6          </a:t>
            </a:r>
            <a:r>
              <a:rPr lang="pt-PT">
                <a:solidFill>
                  <a:schemeClr val="dk1"/>
                </a:solidFill>
              </a:rPr>
              <a:t>FNR = 0</a:t>
            </a:r>
            <a:endParaRPr/>
          </a:p>
        </p:txBody>
      </p:sp>
      <p:sp>
        <p:nvSpPr>
          <p:cNvPr id="152" name="Google Shape;152;p26"/>
          <p:cNvSpPr txBox="1"/>
          <p:nvPr/>
        </p:nvSpPr>
        <p:spPr>
          <a:xfrm>
            <a:off x="7045875" y="160075"/>
            <a:ext cx="20082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100" b="1"/>
              <a:t>Overall</a:t>
            </a:r>
            <a:endParaRPr sz="1100" b="1"/>
          </a:p>
          <a:p>
            <a:pPr marL="0" lvl="0" indent="0" algn="l" rtl="0">
              <a:spcBef>
                <a:spcPts val="0"/>
              </a:spcBef>
              <a:spcAft>
                <a:spcPts val="0"/>
              </a:spcAft>
              <a:buNone/>
            </a:pPr>
            <a:r>
              <a:rPr lang="pt-PT" sz="1100"/>
              <a:t>Total Label Positives: 6</a:t>
            </a:r>
            <a:endParaRPr sz="1100"/>
          </a:p>
          <a:p>
            <a:pPr marL="0" lvl="0" indent="0" algn="l" rtl="0">
              <a:spcBef>
                <a:spcPts val="0"/>
              </a:spcBef>
              <a:spcAft>
                <a:spcPts val="0"/>
              </a:spcAft>
              <a:buNone/>
            </a:pPr>
            <a:r>
              <a:rPr lang="pt-PT" sz="1100"/>
              <a:t>Total Label Negatives: 14</a:t>
            </a:r>
            <a:endParaRPr sz="1100"/>
          </a:p>
          <a:p>
            <a:pPr marL="0" lvl="0" indent="0" algn="l" rtl="0">
              <a:spcBef>
                <a:spcPts val="0"/>
              </a:spcBef>
              <a:spcAft>
                <a:spcPts val="0"/>
              </a:spcAft>
              <a:buNone/>
            </a:pPr>
            <a:r>
              <a:rPr lang="pt-PT" sz="1100"/>
              <a:t>Prevalence: 6/20 = 0.3</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pt-PT" sz="1100" b="1"/>
              <a:t>Non-White</a:t>
            </a:r>
            <a:endParaRPr sz="1100" b="1"/>
          </a:p>
          <a:p>
            <a:pPr marL="0" lvl="0" indent="0" algn="l" rtl="0">
              <a:spcBef>
                <a:spcPts val="0"/>
              </a:spcBef>
              <a:spcAft>
                <a:spcPts val="0"/>
              </a:spcAft>
              <a:buNone/>
            </a:pPr>
            <a:r>
              <a:rPr lang="pt-PT" sz="1100">
                <a:solidFill>
                  <a:schemeClr val="dk1"/>
                </a:solidFill>
              </a:rPr>
              <a:t>Total Label Positives: 3</a:t>
            </a:r>
            <a:endParaRPr sz="1100">
              <a:solidFill>
                <a:schemeClr val="dk1"/>
              </a:solidFill>
            </a:endParaRPr>
          </a:p>
          <a:p>
            <a:pPr marL="0" lvl="0" indent="0" algn="l" rtl="0">
              <a:spcBef>
                <a:spcPts val="0"/>
              </a:spcBef>
              <a:spcAft>
                <a:spcPts val="0"/>
              </a:spcAft>
              <a:buNone/>
            </a:pPr>
            <a:r>
              <a:rPr lang="pt-PT" sz="1100">
                <a:solidFill>
                  <a:schemeClr val="dk1"/>
                </a:solidFill>
              </a:rPr>
              <a:t>Total Label Negatives: 6</a:t>
            </a:r>
            <a:endParaRPr sz="1100">
              <a:solidFill>
                <a:schemeClr val="dk1"/>
              </a:solidFill>
            </a:endParaRPr>
          </a:p>
          <a:p>
            <a:pPr marL="0" lvl="0" indent="0" algn="l" rtl="0">
              <a:spcBef>
                <a:spcPts val="0"/>
              </a:spcBef>
              <a:spcAft>
                <a:spcPts val="0"/>
              </a:spcAft>
              <a:buNone/>
            </a:pPr>
            <a:r>
              <a:rPr lang="pt-PT" sz="1100">
                <a:solidFill>
                  <a:schemeClr val="dk1"/>
                </a:solidFill>
              </a:rPr>
              <a:t>Group size: 9</a:t>
            </a:r>
            <a:endParaRPr sz="1100">
              <a:solidFill>
                <a:schemeClr val="dk1"/>
              </a:solidFill>
            </a:endParaRPr>
          </a:p>
          <a:p>
            <a:pPr marL="0" lvl="0" indent="0" algn="l" rtl="0">
              <a:spcBef>
                <a:spcPts val="0"/>
              </a:spcBef>
              <a:spcAft>
                <a:spcPts val="0"/>
              </a:spcAft>
              <a:buNone/>
            </a:pPr>
            <a:r>
              <a:rPr lang="pt-PT" sz="1100">
                <a:solidFill>
                  <a:schemeClr val="dk1"/>
                </a:solidFill>
              </a:rPr>
              <a:t>Prevalence: 0.33</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pt-PT" sz="1100" b="1">
                <a:solidFill>
                  <a:schemeClr val="dk1"/>
                </a:solidFill>
              </a:rPr>
              <a:t>White</a:t>
            </a:r>
            <a:endParaRPr sz="1100">
              <a:solidFill>
                <a:schemeClr val="dk1"/>
              </a:solidFill>
            </a:endParaRPr>
          </a:p>
          <a:p>
            <a:pPr marL="0" lvl="0" indent="0" algn="l" rtl="0">
              <a:spcBef>
                <a:spcPts val="0"/>
              </a:spcBef>
              <a:spcAft>
                <a:spcPts val="0"/>
              </a:spcAft>
              <a:buNone/>
            </a:pPr>
            <a:r>
              <a:rPr lang="pt-PT" sz="1100">
                <a:solidFill>
                  <a:schemeClr val="dk1"/>
                </a:solidFill>
              </a:rPr>
              <a:t>Total Label Positives: 3</a:t>
            </a:r>
            <a:endParaRPr sz="1100">
              <a:solidFill>
                <a:schemeClr val="dk1"/>
              </a:solidFill>
            </a:endParaRPr>
          </a:p>
          <a:p>
            <a:pPr marL="0" lvl="0" indent="0" algn="l" rtl="0">
              <a:spcBef>
                <a:spcPts val="0"/>
              </a:spcBef>
              <a:spcAft>
                <a:spcPts val="0"/>
              </a:spcAft>
              <a:buNone/>
            </a:pPr>
            <a:r>
              <a:rPr lang="pt-PT" sz="1100">
                <a:solidFill>
                  <a:schemeClr val="dk1"/>
                </a:solidFill>
              </a:rPr>
              <a:t>Total Label Negatives: 8</a:t>
            </a:r>
            <a:endParaRPr sz="1100">
              <a:solidFill>
                <a:schemeClr val="dk1"/>
              </a:solidFill>
            </a:endParaRPr>
          </a:p>
          <a:p>
            <a:pPr marL="0" lvl="0" indent="0" algn="l" rtl="0">
              <a:spcBef>
                <a:spcPts val="0"/>
              </a:spcBef>
              <a:spcAft>
                <a:spcPts val="0"/>
              </a:spcAft>
              <a:buNone/>
            </a:pPr>
            <a:r>
              <a:rPr lang="pt-PT" sz="1100">
                <a:solidFill>
                  <a:schemeClr val="dk1"/>
                </a:solidFill>
              </a:rPr>
              <a:t>Group size: 11</a:t>
            </a:r>
            <a:endParaRPr sz="1100">
              <a:solidFill>
                <a:schemeClr val="dk1"/>
              </a:solidFill>
            </a:endParaRPr>
          </a:p>
          <a:p>
            <a:pPr marL="0" lvl="0" indent="0" algn="l" rtl="0">
              <a:spcBef>
                <a:spcPts val="0"/>
              </a:spcBef>
              <a:spcAft>
                <a:spcPts val="0"/>
              </a:spcAft>
              <a:buNone/>
            </a:pPr>
            <a:r>
              <a:rPr lang="pt-PT" sz="1100">
                <a:solidFill>
                  <a:schemeClr val="dk1"/>
                </a:solidFill>
              </a:rPr>
              <a:t>Prevalence: 0.27</a:t>
            </a:r>
            <a:endParaRPr sz="1100">
              <a:solidFill>
                <a:schemeClr val="dk1"/>
              </a:solidFill>
            </a:endParaRPr>
          </a:p>
        </p:txBody>
      </p:sp>
      <p:sp>
        <p:nvSpPr>
          <p:cNvPr id="153" name="Google Shape;153;p26"/>
          <p:cNvSpPr txBox="1"/>
          <p:nvPr/>
        </p:nvSpPr>
        <p:spPr>
          <a:xfrm>
            <a:off x="339225" y="0"/>
            <a:ext cx="3657600" cy="3879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PT" sz="1000" b="1">
                <a:solidFill>
                  <a:srgbClr val="6AA84F"/>
                </a:solidFill>
              </a:rPr>
              <a:t>Rank   Score      Label	Skin Color</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         0.997         1             non-white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2         0.993         1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3         0.986         1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4         0.982         1             non-white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DF3079"/>
                </a:solidFill>
              </a:rPr>
              <a:t>5         0.971         0</a:t>
            </a:r>
            <a:r>
              <a:rPr lang="pt-PT" sz="1000" b="1">
                <a:solidFill>
                  <a:srgbClr val="6AA84F"/>
                </a:solidFill>
              </a:rPr>
              <a:t>             </a:t>
            </a:r>
            <a:r>
              <a:rPr lang="pt-PT" sz="1000" b="1">
                <a:solidFill>
                  <a:srgbClr val="DF3079"/>
                </a:solidFill>
              </a:rPr>
              <a:t>white</a:t>
            </a:r>
            <a:endParaRPr sz="1000" b="1">
              <a:solidFill>
                <a:srgbClr val="DF3079"/>
              </a:solidFill>
            </a:endParaRPr>
          </a:p>
          <a:p>
            <a:pPr marL="0" marR="0" lvl="0" indent="0" algn="l" rtl="0">
              <a:lnSpc>
                <a:spcPct val="115000"/>
              </a:lnSpc>
              <a:spcBef>
                <a:spcPts val="0"/>
              </a:spcBef>
              <a:spcAft>
                <a:spcPts val="0"/>
              </a:spcAft>
              <a:buNone/>
            </a:pPr>
            <a:r>
              <a:rPr lang="pt-PT" sz="1000" b="1">
                <a:solidFill>
                  <a:srgbClr val="6AA84F"/>
                </a:solidFill>
              </a:rPr>
              <a:t>6         0.965         1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DF3079"/>
                </a:solidFill>
              </a:rPr>
              <a:t>7         0.964         0</a:t>
            </a:r>
            <a:r>
              <a:rPr lang="pt-PT" sz="1000" b="1">
                <a:solidFill>
                  <a:srgbClr val="6AA84F"/>
                </a:solidFill>
              </a:rPr>
              <a:t>             </a:t>
            </a:r>
            <a:r>
              <a:rPr lang="pt-PT" sz="1000" b="1">
                <a:solidFill>
                  <a:srgbClr val="DF3079"/>
                </a:solidFill>
              </a:rPr>
              <a:t>white</a:t>
            </a:r>
            <a:endParaRPr sz="1000" b="1">
              <a:solidFill>
                <a:srgbClr val="DF3079"/>
              </a:solidFill>
            </a:endParaRPr>
          </a:p>
          <a:p>
            <a:pPr marL="0" lvl="0" indent="0" algn="l" rtl="0">
              <a:lnSpc>
                <a:spcPct val="115000"/>
              </a:lnSpc>
              <a:spcBef>
                <a:spcPts val="0"/>
              </a:spcBef>
              <a:spcAft>
                <a:spcPts val="0"/>
              </a:spcAft>
              <a:buNone/>
            </a:pPr>
            <a:r>
              <a:rPr lang="pt-PT" sz="1000" b="1">
                <a:solidFill>
                  <a:srgbClr val="DF3079"/>
                </a:solidFill>
              </a:rPr>
              <a:t>8         0.961         0             non-white</a:t>
            </a:r>
            <a:endParaRPr sz="1000" b="1">
              <a:solidFill>
                <a:srgbClr val="DF3079"/>
              </a:solidFill>
            </a:endParaRPr>
          </a:p>
          <a:p>
            <a:pPr marL="0" lvl="0" indent="0" algn="l" rtl="0">
              <a:lnSpc>
                <a:spcPct val="115000"/>
              </a:lnSpc>
              <a:spcBef>
                <a:spcPts val="0"/>
              </a:spcBef>
              <a:spcAft>
                <a:spcPts val="0"/>
              </a:spcAft>
              <a:buNone/>
            </a:pPr>
            <a:r>
              <a:rPr lang="pt-PT" sz="1000" b="1">
                <a:solidFill>
                  <a:srgbClr val="DF3079"/>
                </a:solidFill>
              </a:rPr>
              <a:t>9         0.953         0             non-white</a:t>
            </a:r>
            <a:endParaRPr sz="1000" b="1">
              <a:solidFill>
                <a:srgbClr val="DF3079"/>
              </a:solidFill>
            </a:endParaRPr>
          </a:p>
          <a:p>
            <a:pPr marL="0" lvl="0" indent="0" algn="l" rtl="0">
              <a:lnSpc>
                <a:spcPct val="115000"/>
              </a:lnSpc>
              <a:spcBef>
                <a:spcPts val="0"/>
              </a:spcBef>
              <a:spcAft>
                <a:spcPts val="0"/>
              </a:spcAft>
              <a:buNone/>
            </a:pPr>
            <a:r>
              <a:rPr lang="pt-PT" sz="1000" b="1">
                <a:solidFill>
                  <a:srgbClr val="6AA84F"/>
                </a:solidFill>
              </a:rPr>
              <a:t>10       0.932         1             non-white</a:t>
            </a:r>
            <a:endParaRPr sz="1000" b="1">
              <a:solidFill>
                <a:srgbClr val="DF3079"/>
              </a:solidFill>
            </a:endParaRPr>
          </a:p>
          <a:p>
            <a:pPr marL="0" lvl="0" indent="0" algn="l" rtl="0">
              <a:lnSpc>
                <a:spcPct val="115000"/>
              </a:lnSpc>
              <a:spcBef>
                <a:spcPts val="0"/>
              </a:spcBef>
              <a:spcAft>
                <a:spcPts val="0"/>
              </a:spcAft>
              <a:buNone/>
            </a:pPr>
            <a:r>
              <a:rPr lang="pt-PT" sz="1000" b="1">
                <a:solidFill>
                  <a:srgbClr val="6AA84F"/>
                </a:solidFill>
              </a:rPr>
              <a:t>11       0.918         0             non-white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12       0.873         0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13       0.854         0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14       0.839         0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15       0.777         0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16       0.723         0             non-white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17       0.634         0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18       0.512         0             non-white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19       0.487         0             white</a:t>
            </a:r>
            <a:endParaRPr sz="1000" b="1">
              <a:solidFill>
                <a:srgbClr val="6AA84F"/>
              </a:solidFill>
            </a:endParaRPr>
          </a:p>
          <a:p>
            <a:pPr marL="0" lvl="0" indent="0" algn="l" rtl="0">
              <a:lnSpc>
                <a:spcPct val="115000"/>
              </a:lnSpc>
              <a:spcBef>
                <a:spcPts val="0"/>
              </a:spcBef>
              <a:spcAft>
                <a:spcPts val="0"/>
              </a:spcAft>
              <a:buNone/>
            </a:pPr>
            <a:r>
              <a:rPr lang="pt-PT" sz="1000" b="1">
                <a:solidFill>
                  <a:srgbClr val="6AA84F"/>
                </a:solidFill>
              </a:rPr>
              <a:t>20       0.473         0             non-white</a:t>
            </a:r>
            <a:endParaRPr sz="1000" b="1">
              <a:solidFill>
                <a:srgbClr val="6AA84F"/>
              </a:solidFill>
            </a:endParaRPr>
          </a:p>
        </p:txBody>
      </p:sp>
      <p:sp>
        <p:nvSpPr>
          <p:cNvPr id="154" name="Google Shape;154;p26"/>
          <p:cNvSpPr/>
          <p:nvPr/>
        </p:nvSpPr>
        <p:spPr>
          <a:xfrm rot="10800000" flipH="1">
            <a:off x="184775" y="1997850"/>
            <a:ext cx="2965800" cy="32700"/>
          </a:xfrm>
          <a:prstGeom prst="rect">
            <a:avLst/>
          </a:prstGeom>
          <a:solidFill>
            <a:schemeClr val="accent1"/>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6"/>
          <p:cNvSpPr/>
          <p:nvPr/>
        </p:nvSpPr>
        <p:spPr>
          <a:xfrm>
            <a:off x="2983075" y="1583875"/>
            <a:ext cx="76200" cy="3231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6"/>
          <p:cNvSpPr txBox="1"/>
          <p:nvPr/>
        </p:nvSpPr>
        <p:spPr>
          <a:xfrm>
            <a:off x="3059275" y="1616275"/>
            <a:ext cx="13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Positive: 10</a:t>
            </a:r>
            <a:endParaRPr sz="900"/>
          </a:p>
        </p:txBody>
      </p:sp>
      <p:sp>
        <p:nvSpPr>
          <p:cNvPr id="157" name="Google Shape;157;p26"/>
          <p:cNvSpPr/>
          <p:nvPr/>
        </p:nvSpPr>
        <p:spPr>
          <a:xfrm rot="10800000">
            <a:off x="2983075" y="2153825"/>
            <a:ext cx="76200" cy="2739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6"/>
          <p:cNvSpPr txBox="1"/>
          <p:nvPr/>
        </p:nvSpPr>
        <p:spPr>
          <a:xfrm>
            <a:off x="3059275" y="2121425"/>
            <a:ext cx="1416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Negative: 10</a:t>
            </a:r>
            <a:endParaRPr sz="900"/>
          </a:p>
        </p:txBody>
      </p:sp>
      <p:sp>
        <p:nvSpPr>
          <p:cNvPr id="159" name="Google Shape;159;p26"/>
          <p:cNvSpPr txBox="1"/>
          <p:nvPr/>
        </p:nvSpPr>
        <p:spPr>
          <a:xfrm>
            <a:off x="4421575" y="3828675"/>
            <a:ext cx="4286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b="1"/>
              <a:t>Non-White</a:t>
            </a:r>
            <a:endParaRPr b="1"/>
          </a:p>
          <a:p>
            <a:pPr marL="0" lvl="0" indent="0" algn="l" rtl="0">
              <a:spcBef>
                <a:spcPts val="0"/>
              </a:spcBef>
              <a:spcAft>
                <a:spcPts val="0"/>
              </a:spcAft>
              <a:buNone/>
            </a:pPr>
            <a:r>
              <a:rPr lang="pt-PT"/>
              <a:t>   True Positives: 3           </a:t>
            </a:r>
            <a:r>
              <a:rPr lang="pt-PT">
                <a:solidFill>
                  <a:schemeClr val="dk1"/>
                </a:solidFill>
              </a:rPr>
              <a:t>FPR: 2/6 = </a:t>
            </a:r>
            <a:r>
              <a:rPr lang="pt-PT" b="1">
                <a:solidFill>
                  <a:schemeClr val="dk1"/>
                </a:solidFill>
              </a:rPr>
              <a:t>0.33</a:t>
            </a:r>
            <a:endParaRPr b="1"/>
          </a:p>
          <a:p>
            <a:pPr marL="0" lvl="0" indent="0" algn="l" rtl="0">
              <a:spcBef>
                <a:spcPts val="0"/>
              </a:spcBef>
              <a:spcAft>
                <a:spcPts val="0"/>
              </a:spcAft>
              <a:buNone/>
            </a:pPr>
            <a:r>
              <a:rPr lang="pt-PT"/>
              <a:t>   False Positives: 2          </a:t>
            </a:r>
            <a:r>
              <a:rPr lang="pt-PT">
                <a:solidFill>
                  <a:schemeClr val="dk1"/>
                </a:solidFill>
              </a:rPr>
              <a:t>Recall: 3/3 = 1.0</a:t>
            </a:r>
            <a:endParaRPr/>
          </a:p>
          <a:p>
            <a:pPr marL="0" lvl="0" indent="0" algn="l" rtl="0">
              <a:spcBef>
                <a:spcPts val="0"/>
              </a:spcBef>
              <a:spcAft>
                <a:spcPts val="0"/>
              </a:spcAft>
              <a:buNone/>
            </a:pPr>
            <a:r>
              <a:rPr lang="pt-PT"/>
              <a:t>   False Negatives: 0        </a:t>
            </a:r>
            <a:r>
              <a:rPr lang="pt-PT">
                <a:solidFill>
                  <a:schemeClr val="dk1"/>
                </a:solidFill>
              </a:rPr>
              <a:t>Precision: 3/5 = 0.6</a:t>
            </a:r>
            <a:endParaRPr/>
          </a:p>
          <a:p>
            <a:pPr marL="0" lvl="0" indent="0" algn="l" rtl="0">
              <a:spcBef>
                <a:spcPts val="0"/>
              </a:spcBef>
              <a:spcAft>
                <a:spcPts val="0"/>
              </a:spcAft>
              <a:buNone/>
            </a:pPr>
            <a:r>
              <a:rPr lang="pt-PT"/>
              <a:t>   True Negatives: 4          </a:t>
            </a:r>
            <a:r>
              <a:rPr lang="pt-PT">
                <a:solidFill>
                  <a:schemeClr val="dk1"/>
                </a:solidFill>
              </a:rPr>
              <a:t>FNR = 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pt-PT" sz="2200" b="1"/>
              <a:t>Is the previous difference in False Positive Rates between white and non-white a problem?</a:t>
            </a:r>
            <a:endParaRPr sz="22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pt-PT" sz="2200" b="1"/>
              <a:t>Is the previous difference in False Positive Rates between white and non-white a problem?</a:t>
            </a:r>
            <a:endParaRPr sz="2200" b="1"/>
          </a:p>
        </p:txBody>
      </p:sp>
      <p:sp>
        <p:nvSpPr>
          <p:cNvPr id="170" name="Google Shape;170;p28"/>
          <p:cNvSpPr txBox="1"/>
          <p:nvPr/>
        </p:nvSpPr>
        <p:spPr>
          <a:xfrm>
            <a:off x="2841325" y="3292900"/>
            <a:ext cx="42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a:t>It depends on the action/intervention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601475" y="279125"/>
            <a:ext cx="4286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Bias in Decision-Making</a:t>
            </a:r>
            <a:endParaRPr sz="2200" b="1"/>
          </a:p>
        </p:txBody>
      </p:sp>
      <p:sp>
        <p:nvSpPr>
          <p:cNvPr id="176" name="Google Shape;176;p29"/>
          <p:cNvSpPr txBox="1"/>
          <p:nvPr/>
        </p:nvSpPr>
        <p:spPr>
          <a:xfrm>
            <a:off x="601475" y="1555200"/>
            <a:ext cx="7672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pt-PT">
                <a:solidFill>
                  <a:schemeClr val="dk1"/>
                </a:solidFill>
              </a:rPr>
              <a:t>Decision making is about predictions. There will be errors: false positives and false negatives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pt-PT"/>
              <a:t>Bias is about disparate errors against specific sub-groups.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pt-PT"/>
              <a:t>Decision-Making has been around for thousands of years. Bias as well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p:nvPr/>
        </p:nvSpPr>
        <p:spPr>
          <a:xfrm>
            <a:off x="601475" y="1555200"/>
            <a:ext cx="7672200" cy="233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World</a:t>
            </a:r>
            <a:endParaRPr>
              <a:solidFill>
                <a:schemeClr val="dk1"/>
              </a:solidFill>
            </a:endParaRPr>
          </a:p>
          <a:p>
            <a:pPr marL="0" lvl="0" indent="0" algn="l" rtl="0">
              <a:lnSpc>
                <a:spcPct val="150000"/>
              </a:lnSpc>
              <a:spcBef>
                <a:spcPts val="0"/>
              </a:spcBef>
              <a:spcAft>
                <a:spcPts val="0"/>
              </a:spcAft>
              <a:buNone/>
            </a:pPr>
            <a:r>
              <a:rPr lang="pt-PT">
                <a:solidFill>
                  <a:schemeClr val="dk1"/>
                </a:solidFill>
              </a:rPr>
              <a:t>People</a:t>
            </a:r>
            <a:endParaRPr>
              <a:solidFill>
                <a:schemeClr val="dk1"/>
              </a:solidFill>
            </a:endParaRPr>
          </a:p>
          <a:p>
            <a:pPr marL="0" lvl="0" indent="0" algn="l" rtl="0">
              <a:lnSpc>
                <a:spcPct val="150000"/>
              </a:lnSpc>
              <a:spcBef>
                <a:spcPts val="0"/>
              </a:spcBef>
              <a:spcAft>
                <a:spcPts val="0"/>
              </a:spcAft>
              <a:buNone/>
            </a:pPr>
            <a:r>
              <a:rPr lang="pt-PT">
                <a:solidFill>
                  <a:schemeClr val="dk1"/>
                </a:solidFill>
              </a:rPr>
              <a:t>Data</a:t>
            </a:r>
            <a:endParaRPr>
              <a:solidFill>
                <a:schemeClr val="dk1"/>
              </a:solidFill>
            </a:endParaRPr>
          </a:p>
          <a:p>
            <a:pPr marL="0" lvl="0" indent="0" algn="l" rtl="0">
              <a:lnSpc>
                <a:spcPct val="150000"/>
              </a:lnSpc>
              <a:spcBef>
                <a:spcPts val="0"/>
              </a:spcBef>
              <a:spcAft>
                <a:spcPts val="0"/>
              </a:spcAft>
              <a:buNone/>
            </a:pPr>
            <a:r>
              <a:rPr lang="pt-PT">
                <a:solidFill>
                  <a:schemeClr val="dk1"/>
                </a:solidFill>
              </a:rPr>
              <a:t>    Sample</a:t>
            </a:r>
            <a:endParaRPr>
              <a:solidFill>
                <a:schemeClr val="dk1"/>
              </a:solidFill>
            </a:endParaRPr>
          </a:p>
          <a:p>
            <a:pPr marL="0" lvl="0" indent="0" algn="l" rtl="0">
              <a:lnSpc>
                <a:spcPct val="150000"/>
              </a:lnSpc>
              <a:spcBef>
                <a:spcPts val="0"/>
              </a:spcBef>
              <a:spcAft>
                <a:spcPts val="0"/>
              </a:spcAft>
              <a:buNone/>
            </a:pPr>
            <a:r>
              <a:rPr lang="pt-PT">
                <a:solidFill>
                  <a:schemeClr val="dk1"/>
                </a:solidFill>
              </a:rPr>
              <a:t>    Label</a:t>
            </a:r>
            <a:endParaRPr>
              <a:solidFill>
                <a:schemeClr val="dk1"/>
              </a:solidFill>
            </a:endParaRPr>
          </a:p>
          <a:p>
            <a:pPr marL="0" lvl="0" indent="0" algn="l" rtl="0">
              <a:lnSpc>
                <a:spcPct val="150000"/>
              </a:lnSpc>
              <a:spcBef>
                <a:spcPts val="0"/>
              </a:spcBef>
              <a:spcAft>
                <a:spcPts val="0"/>
              </a:spcAft>
              <a:buNone/>
            </a:pPr>
            <a:r>
              <a:rPr lang="pt-PT">
                <a:solidFill>
                  <a:schemeClr val="dk1"/>
                </a:solidFill>
              </a:rPr>
              <a:t>Machine Learning Pipeline (Decisions)</a:t>
            </a:r>
            <a:endParaRPr>
              <a:solidFill>
                <a:schemeClr val="dk1"/>
              </a:solidFill>
            </a:endParaRPr>
          </a:p>
          <a:p>
            <a:pPr marL="0" lvl="0" indent="0" algn="l" rtl="0">
              <a:lnSpc>
                <a:spcPct val="150000"/>
              </a:lnSpc>
              <a:spcBef>
                <a:spcPts val="0"/>
              </a:spcBef>
              <a:spcAft>
                <a:spcPts val="0"/>
              </a:spcAft>
              <a:buNone/>
            </a:pPr>
            <a:r>
              <a:rPr lang="pt-PT">
                <a:solidFill>
                  <a:schemeClr val="dk1"/>
                </a:solidFill>
              </a:rPr>
              <a:t>Actions</a:t>
            </a:r>
            <a:endParaRPr>
              <a:solidFill>
                <a:schemeClr val="dk1"/>
              </a:solidFill>
            </a:endParaRPr>
          </a:p>
        </p:txBody>
      </p:sp>
      <p:sp>
        <p:nvSpPr>
          <p:cNvPr id="182" name="Google Shape;182;p30"/>
          <p:cNvSpPr txBox="1"/>
          <p:nvPr/>
        </p:nvSpPr>
        <p:spPr>
          <a:xfrm>
            <a:off x="601475" y="279125"/>
            <a:ext cx="4286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Sources of Bias</a:t>
            </a:r>
            <a:endParaRPr sz="22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p:nvPr/>
        </p:nvSpPr>
        <p:spPr>
          <a:xfrm>
            <a:off x="601475" y="1297075"/>
            <a:ext cx="7672200" cy="3632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pt-PT">
                <a:solidFill>
                  <a:schemeClr val="dk1"/>
                </a:solidFill>
              </a:rPr>
              <a:t>The way the target variable is defined and each data point is labeled might represent disparities between groups.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pt-PT">
                <a:solidFill>
                  <a:schemeClr val="dk1"/>
                </a:solidFill>
              </a:rPr>
              <a:t>Differential measurement accuracy across groups (labeling quality).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pt-PT">
                <a:solidFill>
                  <a:schemeClr val="dk1"/>
                </a:solidFill>
              </a:rPr>
              <a:t>A variable can be positively correlated with target variable within the majority group but negatively on other groups.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pt-PT">
                <a:solidFill>
                  <a:schemeClr val="dk1"/>
                </a:solidFill>
              </a:rPr>
              <a:t>Police Internal Investigations for example.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None/>
            </a:pPr>
            <a:endParaRPr>
              <a:solidFill>
                <a:schemeClr val="dk1"/>
              </a:solidFill>
            </a:endParaRPr>
          </a:p>
        </p:txBody>
      </p:sp>
      <p:sp>
        <p:nvSpPr>
          <p:cNvPr id="188" name="Google Shape;188;p31"/>
          <p:cNvSpPr txBox="1"/>
          <p:nvPr/>
        </p:nvSpPr>
        <p:spPr>
          <a:xfrm>
            <a:off x="601475" y="279125"/>
            <a:ext cx="4286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Label Bias</a:t>
            </a:r>
            <a:endParaRPr sz="22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p:nvPr/>
        </p:nvSpPr>
        <p:spPr>
          <a:xfrm>
            <a:off x="601475" y="1297075"/>
            <a:ext cx="7672200" cy="180046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dirty="0" err="1">
                <a:solidFill>
                  <a:schemeClr val="dk1"/>
                </a:solidFill>
              </a:rPr>
              <a:t>Heterogeneity</a:t>
            </a:r>
            <a:r>
              <a:rPr lang="pt-PT" dirty="0">
                <a:solidFill>
                  <a:schemeClr val="dk1"/>
                </a:solidFill>
              </a:rPr>
              <a:t> in </a:t>
            </a:r>
            <a:r>
              <a:rPr lang="pt-PT" dirty="0" err="1">
                <a:solidFill>
                  <a:schemeClr val="dk1"/>
                </a:solidFill>
              </a:rPr>
              <a:t>the</a:t>
            </a:r>
            <a:r>
              <a:rPr lang="pt-PT" dirty="0">
                <a:solidFill>
                  <a:schemeClr val="dk1"/>
                </a:solidFill>
              </a:rPr>
              <a:t> </a:t>
            </a:r>
            <a:r>
              <a:rPr lang="pt-PT" dirty="0" err="1">
                <a:solidFill>
                  <a:schemeClr val="dk1"/>
                </a:solidFill>
              </a:rPr>
              <a:t>effectiveness</a:t>
            </a:r>
            <a:r>
              <a:rPr lang="pt-PT" dirty="0">
                <a:solidFill>
                  <a:schemeClr val="dk1"/>
                </a:solidFill>
              </a:rPr>
              <a:t> </a:t>
            </a:r>
            <a:r>
              <a:rPr lang="pt-PT" dirty="0" err="1">
                <a:solidFill>
                  <a:schemeClr val="dk1"/>
                </a:solidFill>
              </a:rPr>
              <a:t>of</a:t>
            </a:r>
            <a:r>
              <a:rPr lang="pt-PT" dirty="0">
                <a:solidFill>
                  <a:schemeClr val="dk1"/>
                </a:solidFill>
              </a:rPr>
              <a:t> </a:t>
            </a:r>
            <a:r>
              <a:rPr lang="pt-PT" dirty="0" err="1">
                <a:solidFill>
                  <a:schemeClr val="dk1"/>
                </a:solidFill>
              </a:rPr>
              <a:t>an</a:t>
            </a:r>
            <a:r>
              <a:rPr lang="pt-PT" dirty="0">
                <a:solidFill>
                  <a:schemeClr val="dk1"/>
                </a:solidFill>
              </a:rPr>
              <a:t> </a:t>
            </a:r>
            <a:r>
              <a:rPr lang="pt-PT" dirty="0" err="1">
                <a:solidFill>
                  <a:schemeClr val="dk1"/>
                </a:solidFill>
              </a:rPr>
              <a:t>intervention</a:t>
            </a:r>
            <a:r>
              <a:rPr lang="pt-PT" dirty="0">
                <a:solidFill>
                  <a:schemeClr val="dk1"/>
                </a:solidFill>
              </a:rPr>
              <a:t> </a:t>
            </a:r>
            <a:r>
              <a:rPr lang="pt-PT" dirty="0" err="1">
                <a:solidFill>
                  <a:schemeClr val="dk1"/>
                </a:solidFill>
              </a:rPr>
              <a:t>across</a:t>
            </a:r>
            <a:r>
              <a:rPr lang="pt-PT" dirty="0">
                <a:solidFill>
                  <a:schemeClr val="dk1"/>
                </a:solidFill>
              </a:rPr>
              <a:t> </a:t>
            </a:r>
            <a:r>
              <a:rPr lang="pt-PT" dirty="0" err="1">
                <a:solidFill>
                  <a:schemeClr val="dk1"/>
                </a:solidFill>
              </a:rPr>
              <a:t>groups</a:t>
            </a:r>
            <a:endParaRPr dirty="0">
              <a:solidFill>
                <a:schemeClr val="dk1"/>
              </a:solidFill>
            </a:endParaRPr>
          </a:p>
          <a:p>
            <a:pPr marL="0" lvl="0" indent="0" algn="l" rtl="0">
              <a:lnSpc>
                <a:spcPct val="150000"/>
              </a:lnSpc>
              <a:spcBef>
                <a:spcPts val="0"/>
              </a:spcBef>
              <a:spcAft>
                <a:spcPts val="0"/>
              </a:spcAft>
              <a:buNone/>
            </a:pPr>
            <a:endParaRPr dirty="0">
              <a:solidFill>
                <a:schemeClr val="dk1"/>
              </a:solidFill>
            </a:endParaRPr>
          </a:p>
          <a:p>
            <a:pPr marL="0" lvl="0" indent="0" algn="l" rtl="0">
              <a:lnSpc>
                <a:spcPct val="150000"/>
              </a:lnSpc>
              <a:spcBef>
                <a:spcPts val="0"/>
              </a:spcBef>
              <a:spcAft>
                <a:spcPts val="0"/>
              </a:spcAft>
              <a:buNone/>
            </a:pPr>
            <a:r>
              <a:rPr lang="pt-PT" dirty="0" err="1">
                <a:solidFill>
                  <a:schemeClr val="dk1"/>
                </a:solidFill>
              </a:rPr>
              <a:t>Discriminatory</a:t>
            </a:r>
            <a:r>
              <a:rPr lang="pt-PT" dirty="0">
                <a:solidFill>
                  <a:schemeClr val="dk1"/>
                </a:solidFill>
              </a:rPr>
              <a:t> ‘</a:t>
            </a:r>
            <a:r>
              <a:rPr lang="pt-PT" dirty="0" err="1">
                <a:solidFill>
                  <a:schemeClr val="dk1"/>
                </a:solidFill>
              </a:rPr>
              <a:t>overrides</a:t>
            </a:r>
            <a:r>
              <a:rPr lang="pt-PT" dirty="0">
                <a:solidFill>
                  <a:schemeClr val="dk1"/>
                </a:solidFill>
              </a:rPr>
              <a:t>’ </a:t>
            </a:r>
            <a:r>
              <a:rPr lang="pt-PT" dirty="0" err="1">
                <a:solidFill>
                  <a:schemeClr val="dk1"/>
                </a:solidFill>
              </a:rPr>
              <a:t>by</a:t>
            </a:r>
            <a:r>
              <a:rPr lang="pt-PT" dirty="0">
                <a:solidFill>
                  <a:schemeClr val="dk1"/>
                </a:solidFill>
              </a:rPr>
              <a:t> </a:t>
            </a:r>
            <a:r>
              <a:rPr lang="pt-PT" dirty="0" err="1">
                <a:solidFill>
                  <a:schemeClr val="dk1"/>
                </a:solidFill>
              </a:rPr>
              <a:t>the</a:t>
            </a:r>
            <a:r>
              <a:rPr lang="pt-PT" dirty="0">
                <a:solidFill>
                  <a:schemeClr val="dk1"/>
                </a:solidFill>
              </a:rPr>
              <a:t> </a:t>
            </a:r>
            <a:r>
              <a:rPr lang="pt-PT" dirty="0" err="1">
                <a:solidFill>
                  <a:schemeClr val="dk1"/>
                </a:solidFill>
              </a:rPr>
              <a:t>actor</a:t>
            </a:r>
            <a:r>
              <a:rPr lang="pt-PT" dirty="0">
                <a:solidFill>
                  <a:schemeClr val="dk1"/>
                </a:solidFill>
              </a:rPr>
              <a:t> </a:t>
            </a:r>
            <a:r>
              <a:rPr lang="pt-PT" dirty="0" err="1">
                <a:solidFill>
                  <a:schemeClr val="dk1"/>
                </a:solidFill>
              </a:rPr>
              <a:t>conducting</a:t>
            </a:r>
            <a:r>
              <a:rPr lang="pt-PT" dirty="0">
                <a:solidFill>
                  <a:schemeClr val="dk1"/>
                </a:solidFill>
              </a:rPr>
              <a:t> </a:t>
            </a:r>
            <a:r>
              <a:rPr lang="pt-PT" dirty="0" err="1">
                <a:solidFill>
                  <a:schemeClr val="dk1"/>
                </a:solidFill>
              </a:rPr>
              <a:t>an</a:t>
            </a:r>
            <a:r>
              <a:rPr lang="pt-PT" dirty="0">
                <a:solidFill>
                  <a:schemeClr val="dk1"/>
                </a:solidFill>
              </a:rPr>
              <a:t> </a:t>
            </a:r>
            <a:r>
              <a:rPr lang="pt-PT" dirty="0" err="1">
                <a:solidFill>
                  <a:schemeClr val="dk1"/>
                </a:solidFill>
              </a:rPr>
              <a:t>intervention</a:t>
            </a:r>
            <a:endParaRPr lang="pt-PT" dirty="0">
              <a:solidFill>
                <a:schemeClr val="dk1"/>
              </a:solidFill>
            </a:endParaRPr>
          </a:p>
          <a:p>
            <a:pPr marL="0" lvl="0" indent="0" algn="l" rtl="0">
              <a:lnSpc>
                <a:spcPct val="150000"/>
              </a:lnSpc>
              <a:spcBef>
                <a:spcPts val="0"/>
              </a:spcBef>
              <a:spcAft>
                <a:spcPts val="0"/>
              </a:spcAft>
              <a:buNone/>
            </a:pPr>
            <a:endParaRPr lang="pt-PT" dirty="0">
              <a:solidFill>
                <a:schemeClr val="dk1"/>
              </a:solidFill>
            </a:endParaRPr>
          </a:p>
          <a:p>
            <a:pPr>
              <a:lnSpc>
                <a:spcPct val="150000"/>
              </a:lnSpc>
            </a:pPr>
            <a:r>
              <a:rPr lang="pt-PT" dirty="0" err="1">
                <a:solidFill>
                  <a:schemeClr val="dk1"/>
                </a:solidFill>
              </a:rPr>
              <a:t>Auto-pilot</a:t>
            </a:r>
            <a:r>
              <a:rPr lang="pt-PT" dirty="0">
                <a:solidFill>
                  <a:schemeClr val="dk1"/>
                </a:solidFill>
              </a:rPr>
              <a:t> </a:t>
            </a:r>
            <a:r>
              <a:rPr lang="pt-PT" dirty="0" err="1">
                <a:solidFill>
                  <a:schemeClr val="dk1"/>
                </a:solidFill>
              </a:rPr>
              <a:t>by</a:t>
            </a:r>
            <a:r>
              <a:rPr lang="pt-PT" dirty="0">
                <a:solidFill>
                  <a:schemeClr val="dk1"/>
                </a:solidFill>
              </a:rPr>
              <a:t> </a:t>
            </a:r>
            <a:r>
              <a:rPr lang="pt-PT" dirty="0" err="1">
                <a:solidFill>
                  <a:schemeClr val="dk1"/>
                </a:solidFill>
              </a:rPr>
              <a:t>the</a:t>
            </a:r>
            <a:r>
              <a:rPr lang="pt-PT" dirty="0">
                <a:solidFill>
                  <a:schemeClr val="dk1"/>
                </a:solidFill>
              </a:rPr>
              <a:t> </a:t>
            </a:r>
            <a:r>
              <a:rPr lang="pt-PT" dirty="0" err="1">
                <a:solidFill>
                  <a:schemeClr val="dk1"/>
                </a:solidFill>
              </a:rPr>
              <a:t>actor</a:t>
            </a:r>
            <a:r>
              <a:rPr lang="pt-PT" dirty="0">
                <a:solidFill>
                  <a:schemeClr val="dk1"/>
                </a:solidFill>
              </a:rPr>
              <a:t> </a:t>
            </a:r>
            <a:r>
              <a:rPr lang="pt-PT" dirty="0" err="1">
                <a:solidFill>
                  <a:schemeClr val="dk1"/>
                </a:solidFill>
              </a:rPr>
              <a:t>conducting</a:t>
            </a:r>
            <a:r>
              <a:rPr lang="pt-PT" dirty="0">
                <a:solidFill>
                  <a:schemeClr val="dk1"/>
                </a:solidFill>
              </a:rPr>
              <a:t> </a:t>
            </a:r>
            <a:r>
              <a:rPr lang="pt-PT" dirty="0" err="1">
                <a:solidFill>
                  <a:schemeClr val="dk1"/>
                </a:solidFill>
              </a:rPr>
              <a:t>an</a:t>
            </a:r>
            <a:r>
              <a:rPr lang="pt-PT" dirty="0">
                <a:solidFill>
                  <a:schemeClr val="dk1"/>
                </a:solidFill>
              </a:rPr>
              <a:t> </a:t>
            </a:r>
            <a:r>
              <a:rPr lang="pt-PT" dirty="0" err="1">
                <a:solidFill>
                  <a:schemeClr val="dk1"/>
                </a:solidFill>
              </a:rPr>
              <a:t>intervention</a:t>
            </a:r>
            <a:endParaRPr lang="pt-PT" dirty="0">
              <a:solidFill>
                <a:schemeClr val="dk1"/>
              </a:solidFill>
            </a:endParaRPr>
          </a:p>
        </p:txBody>
      </p:sp>
      <p:sp>
        <p:nvSpPr>
          <p:cNvPr id="200" name="Google Shape;200;p33"/>
          <p:cNvSpPr txBox="1"/>
          <p:nvPr/>
        </p:nvSpPr>
        <p:spPr>
          <a:xfrm>
            <a:off x="601475" y="279125"/>
            <a:ext cx="4286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Action/Intervention Bias</a:t>
            </a:r>
            <a:endParaRPr sz="2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71650" y="1973700"/>
            <a:ext cx="8520600" cy="5538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pt-PT" sz="1700"/>
              <a:t>AI in decision Making: Using ML to make yes/no decisions about taking a given action</a:t>
            </a:r>
            <a:endParaRPr sz="5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p:nvPr/>
        </p:nvSpPr>
        <p:spPr>
          <a:xfrm>
            <a:off x="601475" y="2080600"/>
            <a:ext cx="8146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There is no universally-accepted definition of what it means for a decision-making model to be fair.</a:t>
            </a:r>
            <a:endParaRPr>
              <a:solidFill>
                <a:schemeClr val="dk1"/>
              </a:solidFill>
            </a:endParaRPr>
          </a:p>
        </p:txBody>
      </p:sp>
      <p:sp>
        <p:nvSpPr>
          <p:cNvPr id="210" name="Google Shape;210;p35"/>
          <p:cNvSpPr txBox="1"/>
          <p:nvPr/>
        </p:nvSpPr>
        <p:spPr>
          <a:xfrm>
            <a:off x="601475" y="279125"/>
            <a:ext cx="6078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My fairness definition or yours?</a:t>
            </a:r>
            <a:endParaRPr sz="22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p:nvPr/>
        </p:nvSpPr>
        <p:spPr>
          <a:xfrm>
            <a:off x="1338900" y="23716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dirty="0">
                <a:solidFill>
                  <a:schemeClr val="dk1"/>
                </a:solidFill>
              </a:rPr>
              <a:t>A </a:t>
            </a:r>
            <a:r>
              <a:rPr lang="pt-PT" dirty="0" err="1">
                <a:solidFill>
                  <a:schemeClr val="dk1"/>
                </a:solidFill>
              </a:rPr>
              <a:t>model</a:t>
            </a:r>
            <a:r>
              <a:rPr lang="pt-PT" dirty="0">
                <a:solidFill>
                  <a:schemeClr val="dk1"/>
                </a:solidFill>
              </a:rPr>
              <a:t> </a:t>
            </a:r>
            <a:r>
              <a:rPr lang="pt-PT" dirty="0" err="1">
                <a:solidFill>
                  <a:schemeClr val="dk1"/>
                </a:solidFill>
              </a:rPr>
              <a:t>being</a:t>
            </a:r>
            <a:r>
              <a:rPr lang="pt-PT" dirty="0">
                <a:solidFill>
                  <a:schemeClr val="dk1"/>
                </a:solidFill>
              </a:rPr>
              <a:t> </a:t>
            </a:r>
            <a:r>
              <a:rPr lang="pt-PT" dirty="0" err="1">
                <a:solidFill>
                  <a:schemeClr val="dk1"/>
                </a:solidFill>
              </a:rPr>
              <a:t>used</a:t>
            </a:r>
            <a:r>
              <a:rPr lang="pt-PT" dirty="0">
                <a:solidFill>
                  <a:schemeClr val="dk1"/>
                </a:solidFill>
              </a:rPr>
              <a:t> to </a:t>
            </a:r>
            <a:r>
              <a:rPr lang="pt-PT" dirty="0" err="1">
                <a:solidFill>
                  <a:schemeClr val="dk1"/>
                </a:solidFill>
              </a:rPr>
              <a:t>make</a:t>
            </a:r>
            <a:r>
              <a:rPr lang="pt-PT" dirty="0">
                <a:solidFill>
                  <a:schemeClr val="dk1"/>
                </a:solidFill>
              </a:rPr>
              <a:t> </a:t>
            </a:r>
            <a:r>
              <a:rPr lang="pt-PT" dirty="0" err="1">
                <a:solidFill>
                  <a:schemeClr val="dk1"/>
                </a:solidFill>
              </a:rPr>
              <a:t>bail</a:t>
            </a:r>
            <a:r>
              <a:rPr lang="pt-PT" dirty="0">
                <a:solidFill>
                  <a:schemeClr val="dk1"/>
                </a:solidFill>
              </a:rPr>
              <a:t> </a:t>
            </a:r>
            <a:r>
              <a:rPr lang="pt-PT" dirty="0" err="1">
                <a:solidFill>
                  <a:schemeClr val="dk1"/>
                </a:solidFill>
              </a:rPr>
              <a:t>determination</a:t>
            </a:r>
            <a:r>
              <a:rPr lang="pt-PT" dirty="0">
                <a:solidFill>
                  <a:schemeClr val="dk1"/>
                </a:solidFill>
              </a:rPr>
              <a:t> (</a:t>
            </a:r>
            <a:r>
              <a:rPr lang="pt-PT" dirty="0" err="1">
                <a:solidFill>
                  <a:schemeClr val="dk1"/>
                </a:solidFill>
              </a:rPr>
              <a:t>keeping</a:t>
            </a:r>
            <a:r>
              <a:rPr lang="pt-PT" dirty="0">
                <a:solidFill>
                  <a:schemeClr val="dk1"/>
                </a:solidFill>
              </a:rPr>
              <a:t> </a:t>
            </a:r>
            <a:r>
              <a:rPr lang="pt-PT" dirty="0" err="1">
                <a:solidFill>
                  <a:schemeClr val="dk1"/>
                </a:solidFill>
              </a:rPr>
              <a:t>people</a:t>
            </a:r>
            <a:r>
              <a:rPr lang="pt-PT" dirty="0">
                <a:solidFill>
                  <a:schemeClr val="dk1"/>
                </a:solidFill>
              </a:rPr>
              <a:t> in </a:t>
            </a:r>
            <a:r>
              <a:rPr lang="pt-PT" dirty="0" err="1">
                <a:solidFill>
                  <a:schemeClr val="dk1"/>
                </a:solidFill>
              </a:rPr>
              <a:t>jail</a:t>
            </a:r>
            <a:r>
              <a:rPr lang="pt-PT" dirty="0">
                <a:solidFill>
                  <a:schemeClr val="dk1"/>
                </a:solidFill>
              </a:rPr>
              <a:t>)</a:t>
            </a:r>
            <a:endParaRPr dirty="0">
              <a:solidFill>
                <a:schemeClr val="dk1"/>
              </a:solidFill>
            </a:endParaRPr>
          </a:p>
        </p:txBody>
      </p:sp>
      <p:sp>
        <p:nvSpPr>
          <p:cNvPr id="216" name="Google Shape;216;p36"/>
          <p:cNvSpPr txBox="1"/>
          <p:nvPr/>
        </p:nvSpPr>
        <p:spPr>
          <a:xfrm>
            <a:off x="601475" y="279125"/>
            <a:ext cx="4286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Punitive Action Example</a:t>
            </a:r>
            <a:endParaRPr sz="22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p:nvPr/>
        </p:nvSpPr>
        <p:spPr>
          <a:xfrm>
            <a:off x="656800" y="14130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It makes mistakes about denying bail to an equal number of white and non-white individuals</a:t>
            </a:r>
            <a:endParaRPr>
              <a:solidFill>
                <a:schemeClr val="dk1"/>
              </a:solidFill>
            </a:endParaRPr>
          </a:p>
        </p:txBody>
      </p:sp>
      <p:sp>
        <p:nvSpPr>
          <p:cNvPr id="222" name="Google Shape;222;p37"/>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Different people might consider it “fair” if: </a:t>
            </a:r>
            <a:endParaRPr sz="2200" b="1"/>
          </a:p>
        </p:txBody>
      </p:sp>
      <p:sp>
        <p:nvSpPr>
          <p:cNvPr id="223" name="Google Shape;223;p37"/>
          <p:cNvSpPr txBox="1"/>
          <p:nvPr/>
        </p:nvSpPr>
        <p:spPr>
          <a:xfrm>
            <a:off x="693675" y="22659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Equal count of False Positives</a:t>
            </a:r>
            <a:endParaRPr>
              <a:solidFill>
                <a:schemeClr val="dk1"/>
              </a:solidFill>
            </a:endParaRPr>
          </a:p>
        </p:txBody>
      </p:sp>
      <p:sp>
        <p:nvSpPr>
          <p:cNvPr id="224" name="Google Shape;224;p37"/>
          <p:cNvSpPr txBox="1"/>
          <p:nvPr/>
        </p:nvSpPr>
        <p:spPr>
          <a:xfrm>
            <a:off x="656800" y="33862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P(wrongly jailed, group i) = C , for all i</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p:nvPr/>
        </p:nvSpPr>
        <p:spPr>
          <a:xfrm>
            <a:off x="656800" y="1413000"/>
            <a:ext cx="7672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The chances that a given white or non-white person will be wrongly denied bail is equal, regardless of race</a:t>
            </a:r>
            <a:endParaRPr>
              <a:solidFill>
                <a:schemeClr val="dk1"/>
              </a:solidFill>
            </a:endParaRPr>
          </a:p>
        </p:txBody>
      </p:sp>
      <p:sp>
        <p:nvSpPr>
          <p:cNvPr id="230" name="Google Shape;230;p38"/>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Different people might consider it “fair” if: </a:t>
            </a:r>
            <a:endParaRPr sz="2200" b="1"/>
          </a:p>
        </p:txBody>
      </p:sp>
      <p:sp>
        <p:nvSpPr>
          <p:cNvPr id="231" name="Google Shape;231;p38"/>
          <p:cNvSpPr txBox="1"/>
          <p:nvPr/>
        </p:nvSpPr>
        <p:spPr>
          <a:xfrm>
            <a:off x="693675" y="22659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Equal Group Size-Adjusted False Positives</a:t>
            </a:r>
            <a:endParaRPr>
              <a:solidFill>
                <a:schemeClr val="dk1"/>
              </a:solidFill>
            </a:endParaRPr>
          </a:p>
        </p:txBody>
      </p:sp>
      <p:sp>
        <p:nvSpPr>
          <p:cNvPr id="232" name="Google Shape;232;p38"/>
          <p:cNvSpPr txBox="1"/>
          <p:nvPr/>
        </p:nvSpPr>
        <p:spPr>
          <a:xfrm>
            <a:off x="656800" y="33862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P(wrongly jailed | group i) = C , for all i</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p:nvPr/>
        </p:nvSpPr>
        <p:spPr>
          <a:xfrm>
            <a:off x="656800" y="1413000"/>
            <a:ext cx="7672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Among the jailed population, the probability of having been wrongly denied bail is independent of skin color.</a:t>
            </a:r>
            <a:endParaRPr>
              <a:solidFill>
                <a:schemeClr val="dk1"/>
              </a:solidFill>
            </a:endParaRPr>
          </a:p>
        </p:txBody>
      </p:sp>
      <p:sp>
        <p:nvSpPr>
          <p:cNvPr id="238" name="Google Shape;238;p39"/>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Different people might consider it “fair” if: </a:t>
            </a:r>
            <a:endParaRPr sz="2200" b="1"/>
          </a:p>
        </p:txBody>
      </p:sp>
      <p:sp>
        <p:nvSpPr>
          <p:cNvPr id="239" name="Google Shape;239;p39"/>
          <p:cNvSpPr txBox="1"/>
          <p:nvPr/>
        </p:nvSpPr>
        <p:spPr>
          <a:xfrm>
            <a:off x="693675" y="2265950"/>
            <a:ext cx="7672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a:solidFill>
                <a:schemeClr val="dk1"/>
              </a:solidFill>
            </a:endParaRPr>
          </a:p>
          <a:p>
            <a:pPr marL="0" lvl="0" indent="0" algn="l" rtl="0">
              <a:lnSpc>
                <a:spcPct val="150000"/>
              </a:lnSpc>
              <a:spcBef>
                <a:spcPts val="0"/>
              </a:spcBef>
              <a:spcAft>
                <a:spcPts val="0"/>
              </a:spcAft>
              <a:buNone/>
            </a:pPr>
            <a:r>
              <a:rPr lang="pt-PT">
                <a:solidFill>
                  <a:schemeClr val="dk1"/>
                </a:solidFill>
              </a:rPr>
              <a:t>Equal False Discovery Rate</a:t>
            </a:r>
            <a:endParaRPr>
              <a:solidFill>
                <a:schemeClr val="dk1"/>
              </a:solidFill>
            </a:endParaRPr>
          </a:p>
        </p:txBody>
      </p:sp>
      <p:sp>
        <p:nvSpPr>
          <p:cNvPr id="240" name="Google Shape;240;p39"/>
          <p:cNvSpPr txBox="1"/>
          <p:nvPr/>
        </p:nvSpPr>
        <p:spPr>
          <a:xfrm>
            <a:off x="656800" y="33862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P(wrongly jailed | jailed, group i) = C , for all i</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p:nvPr/>
        </p:nvSpPr>
        <p:spPr>
          <a:xfrm>
            <a:off x="656800" y="1413000"/>
            <a:ext cx="7672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For people who should be released, the chances that a given white or non-white person will be denied bail is equal</a:t>
            </a:r>
            <a:endParaRPr>
              <a:solidFill>
                <a:schemeClr val="dk1"/>
              </a:solidFill>
            </a:endParaRPr>
          </a:p>
        </p:txBody>
      </p:sp>
      <p:sp>
        <p:nvSpPr>
          <p:cNvPr id="246" name="Google Shape;246;p40"/>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Different people might consider it “fair” if: </a:t>
            </a:r>
            <a:endParaRPr sz="2200" b="1"/>
          </a:p>
        </p:txBody>
      </p:sp>
      <p:sp>
        <p:nvSpPr>
          <p:cNvPr id="247" name="Google Shape;247;p40"/>
          <p:cNvSpPr txBox="1"/>
          <p:nvPr/>
        </p:nvSpPr>
        <p:spPr>
          <a:xfrm>
            <a:off x="693675" y="2505625"/>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Equal False Positive Rate</a:t>
            </a:r>
            <a:endParaRPr>
              <a:solidFill>
                <a:schemeClr val="dk1"/>
              </a:solidFill>
            </a:endParaRPr>
          </a:p>
        </p:txBody>
      </p:sp>
      <p:sp>
        <p:nvSpPr>
          <p:cNvPr id="248" name="Google Shape;248;p40"/>
          <p:cNvSpPr txBox="1"/>
          <p:nvPr/>
        </p:nvSpPr>
        <p:spPr>
          <a:xfrm>
            <a:off x="656800" y="33862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P(wrongly jailed | innocent, group i) = C , for all i</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p:nvPr/>
        </p:nvSpPr>
        <p:spPr>
          <a:xfrm>
            <a:off x="601475" y="279125"/>
            <a:ext cx="4286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Assistive Action Example</a:t>
            </a:r>
            <a:endParaRPr sz="2200" b="1"/>
          </a:p>
        </p:txBody>
      </p:sp>
      <p:sp>
        <p:nvSpPr>
          <p:cNvPr id="254" name="Google Shape;254;p41"/>
          <p:cNvSpPr txBox="1"/>
          <p:nvPr/>
        </p:nvSpPr>
        <p:spPr>
          <a:xfrm>
            <a:off x="1338900" y="23716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A model being used to subsidy diabetes screening and access to preventive care</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p:nvPr/>
        </p:nvSpPr>
        <p:spPr>
          <a:xfrm>
            <a:off x="656800" y="14130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It makes mistakes about denying subsidy to an equal number of women and men.</a:t>
            </a:r>
            <a:endParaRPr>
              <a:solidFill>
                <a:schemeClr val="dk1"/>
              </a:solidFill>
            </a:endParaRPr>
          </a:p>
        </p:txBody>
      </p:sp>
      <p:sp>
        <p:nvSpPr>
          <p:cNvPr id="260" name="Google Shape;260;p42"/>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Different people might consider it “fair” if: </a:t>
            </a:r>
            <a:endParaRPr sz="2200" b="1"/>
          </a:p>
        </p:txBody>
      </p:sp>
      <p:sp>
        <p:nvSpPr>
          <p:cNvPr id="261" name="Google Shape;261;p42"/>
          <p:cNvSpPr txBox="1"/>
          <p:nvPr/>
        </p:nvSpPr>
        <p:spPr>
          <a:xfrm>
            <a:off x="693675" y="22659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dirty="0" err="1">
                <a:solidFill>
                  <a:schemeClr val="dk1"/>
                </a:solidFill>
              </a:rPr>
              <a:t>Equal</a:t>
            </a:r>
            <a:r>
              <a:rPr lang="pt-PT" dirty="0">
                <a:solidFill>
                  <a:schemeClr val="dk1"/>
                </a:solidFill>
              </a:rPr>
              <a:t> </a:t>
            </a:r>
            <a:r>
              <a:rPr lang="pt-PT" dirty="0" err="1">
                <a:solidFill>
                  <a:schemeClr val="dk1"/>
                </a:solidFill>
              </a:rPr>
              <a:t>count</a:t>
            </a:r>
            <a:r>
              <a:rPr lang="pt-PT" dirty="0">
                <a:solidFill>
                  <a:schemeClr val="dk1"/>
                </a:solidFill>
              </a:rPr>
              <a:t> </a:t>
            </a:r>
            <a:r>
              <a:rPr lang="pt-PT" dirty="0" err="1">
                <a:solidFill>
                  <a:schemeClr val="dk1"/>
                </a:solidFill>
              </a:rPr>
              <a:t>of</a:t>
            </a:r>
            <a:r>
              <a:rPr lang="pt-PT" dirty="0">
                <a:solidFill>
                  <a:schemeClr val="dk1"/>
                </a:solidFill>
              </a:rPr>
              <a:t> False Negatives</a:t>
            </a:r>
            <a:endParaRPr dirty="0">
              <a:solidFill>
                <a:schemeClr val="dk1"/>
              </a:solidFill>
            </a:endParaRPr>
          </a:p>
        </p:txBody>
      </p:sp>
      <p:sp>
        <p:nvSpPr>
          <p:cNvPr id="262" name="Google Shape;262;p42"/>
          <p:cNvSpPr txBox="1"/>
          <p:nvPr/>
        </p:nvSpPr>
        <p:spPr>
          <a:xfrm>
            <a:off x="656800" y="33862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dirty="0">
                <a:solidFill>
                  <a:schemeClr val="dk1"/>
                </a:solidFill>
              </a:rPr>
              <a:t>P(</a:t>
            </a:r>
            <a:r>
              <a:rPr lang="pt-PT" dirty="0" err="1">
                <a:solidFill>
                  <a:schemeClr val="dk1"/>
                </a:solidFill>
              </a:rPr>
              <a:t>missed</a:t>
            </a:r>
            <a:r>
              <a:rPr lang="pt-PT" dirty="0">
                <a:solidFill>
                  <a:schemeClr val="dk1"/>
                </a:solidFill>
              </a:rPr>
              <a:t> </a:t>
            </a:r>
            <a:r>
              <a:rPr lang="pt-PT" dirty="0" err="1">
                <a:solidFill>
                  <a:schemeClr val="dk1"/>
                </a:solidFill>
              </a:rPr>
              <a:t>by</a:t>
            </a:r>
            <a:r>
              <a:rPr lang="pt-PT" dirty="0">
                <a:solidFill>
                  <a:schemeClr val="dk1"/>
                </a:solidFill>
              </a:rPr>
              <a:t> </a:t>
            </a:r>
            <a:r>
              <a:rPr lang="pt-PT" dirty="0" err="1">
                <a:solidFill>
                  <a:schemeClr val="dk1"/>
                </a:solidFill>
              </a:rPr>
              <a:t>benefit</a:t>
            </a:r>
            <a:r>
              <a:rPr lang="pt-PT" dirty="0">
                <a:solidFill>
                  <a:schemeClr val="dk1"/>
                </a:solidFill>
              </a:rPr>
              <a:t>, </a:t>
            </a:r>
            <a:r>
              <a:rPr lang="pt-PT" dirty="0" err="1">
                <a:solidFill>
                  <a:schemeClr val="dk1"/>
                </a:solidFill>
              </a:rPr>
              <a:t>group</a:t>
            </a:r>
            <a:r>
              <a:rPr lang="pt-PT" dirty="0">
                <a:solidFill>
                  <a:schemeClr val="dk1"/>
                </a:solidFill>
              </a:rPr>
              <a:t> i) = C , for </a:t>
            </a:r>
            <a:r>
              <a:rPr lang="pt-PT" dirty="0" err="1">
                <a:solidFill>
                  <a:schemeClr val="dk1"/>
                </a:solidFill>
              </a:rPr>
              <a:t>all</a:t>
            </a:r>
            <a:r>
              <a:rPr lang="pt-PT" dirty="0">
                <a:solidFill>
                  <a:schemeClr val="dk1"/>
                </a:solidFill>
              </a:rPr>
              <a:t> i</a:t>
            </a:r>
            <a:endParaRPr dirty="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p:nvPr/>
        </p:nvSpPr>
        <p:spPr>
          <a:xfrm>
            <a:off x="656800" y="1413000"/>
            <a:ext cx="7672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Among the non screened population, the probability of being wrongly denied subsidy is independent of sex</a:t>
            </a:r>
            <a:endParaRPr>
              <a:solidFill>
                <a:schemeClr val="dk1"/>
              </a:solidFill>
            </a:endParaRPr>
          </a:p>
        </p:txBody>
      </p:sp>
      <p:sp>
        <p:nvSpPr>
          <p:cNvPr id="268" name="Google Shape;268;p43"/>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Different people might consider it “fair” if: </a:t>
            </a:r>
            <a:endParaRPr sz="2200" b="1"/>
          </a:p>
        </p:txBody>
      </p:sp>
      <p:sp>
        <p:nvSpPr>
          <p:cNvPr id="269" name="Google Shape;269;p43"/>
          <p:cNvSpPr txBox="1"/>
          <p:nvPr/>
        </p:nvSpPr>
        <p:spPr>
          <a:xfrm>
            <a:off x="656800" y="24226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Equal False Omission Rate</a:t>
            </a:r>
            <a:endParaRPr>
              <a:solidFill>
                <a:schemeClr val="dk1"/>
              </a:solidFill>
            </a:endParaRPr>
          </a:p>
        </p:txBody>
      </p:sp>
      <p:sp>
        <p:nvSpPr>
          <p:cNvPr id="270" name="Google Shape;270;p43"/>
          <p:cNvSpPr txBox="1"/>
          <p:nvPr/>
        </p:nvSpPr>
        <p:spPr>
          <a:xfrm>
            <a:off x="656800" y="3238725"/>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P(missed by program | no subsidy, group i) = C , for all i</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52400" y="1130250"/>
            <a:ext cx="8839204" cy="2684563"/>
          </a:xfrm>
          <a:prstGeom prst="rect">
            <a:avLst/>
          </a:prstGeom>
          <a:noFill/>
          <a:ln>
            <a:noFill/>
          </a:ln>
        </p:spPr>
      </p:pic>
      <p:sp>
        <p:nvSpPr>
          <p:cNvPr id="65" name="Google Shape;65;p15"/>
          <p:cNvSpPr txBox="1"/>
          <p:nvPr/>
        </p:nvSpPr>
        <p:spPr>
          <a:xfrm>
            <a:off x="310100" y="244000"/>
            <a:ext cx="374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800">
                <a:solidFill>
                  <a:schemeClr val="dk1"/>
                </a:solidFill>
              </a:rPr>
              <a:t>Typical ML opportunity in business</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p:nvPr/>
        </p:nvSpPr>
        <p:spPr>
          <a:xfrm>
            <a:off x="656800" y="1413000"/>
            <a:ext cx="7672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For people who need a social service, the chances that a given woman or man will not get a subsidy is equal.</a:t>
            </a:r>
            <a:endParaRPr>
              <a:solidFill>
                <a:schemeClr val="dk1"/>
              </a:solidFill>
            </a:endParaRPr>
          </a:p>
        </p:txBody>
      </p:sp>
      <p:sp>
        <p:nvSpPr>
          <p:cNvPr id="276" name="Google Shape;276;p44"/>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Different people might consider it “fair” if: </a:t>
            </a:r>
            <a:endParaRPr sz="2200" b="1"/>
          </a:p>
        </p:txBody>
      </p:sp>
      <p:sp>
        <p:nvSpPr>
          <p:cNvPr id="277" name="Google Shape;277;p44"/>
          <p:cNvSpPr txBox="1"/>
          <p:nvPr/>
        </p:nvSpPr>
        <p:spPr>
          <a:xfrm>
            <a:off x="693675" y="22659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Equal False Negative Rate</a:t>
            </a:r>
            <a:endParaRPr>
              <a:solidFill>
                <a:schemeClr val="dk1"/>
              </a:solidFill>
            </a:endParaRPr>
          </a:p>
        </p:txBody>
      </p:sp>
      <p:sp>
        <p:nvSpPr>
          <p:cNvPr id="278" name="Google Shape;278;p44"/>
          <p:cNvSpPr txBox="1"/>
          <p:nvPr/>
        </p:nvSpPr>
        <p:spPr>
          <a:xfrm>
            <a:off x="656800" y="33862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P(missed by subsidy | need assistance, group i) = C , for all i</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p:nvPr/>
        </p:nvSpPr>
        <p:spPr>
          <a:xfrm>
            <a:off x="656800" y="141300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Compare a given metric with a reference group</a:t>
            </a:r>
            <a:endParaRPr>
              <a:solidFill>
                <a:schemeClr val="dk1"/>
              </a:solidFill>
            </a:endParaRPr>
          </a:p>
        </p:txBody>
      </p:sp>
      <p:sp>
        <p:nvSpPr>
          <p:cNvPr id="284" name="Google Shape;284;p45"/>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Parity Measures</a:t>
            </a:r>
            <a:endParaRPr sz="2200" b="1"/>
          </a:p>
        </p:txBody>
      </p:sp>
      <p:sp>
        <p:nvSpPr>
          <p:cNvPr id="285" name="Google Shape;285;p45"/>
          <p:cNvSpPr txBox="1"/>
          <p:nvPr/>
        </p:nvSpPr>
        <p:spPr>
          <a:xfrm>
            <a:off x="693675" y="2265950"/>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Bias measured as disparity between group metrics</a:t>
            </a:r>
            <a:endParaRPr>
              <a:solidFill>
                <a:schemeClr val="dk1"/>
              </a:solidFill>
            </a:endParaRPr>
          </a:p>
        </p:txBody>
      </p:sp>
      <p:pic>
        <p:nvPicPr>
          <p:cNvPr id="286" name="Google Shape;286;p45"/>
          <p:cNvPicPr preferRelativeResize="0"/>
          <p:nvPr/>
        </p:nvPicPr>
        <p:blipFill>
          <a:blip r:embed="rId3">
            <a:alphaModFix/>
          </a:blip>
          <a:stretch>
            <a:fillRect/>
          </a:stretch>
        </p:blipFill>
        <p:spPr>
          <a:xfrm>
            <a:off x="1599600" y="3266550"/>
            <a:ext cx="5286074" cy="885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p:nvPr/>
        </p:nvSpPr>
        <p:spPr>
          <a:xfrm>
            <a:off x="656800" y="1283950"/>
            <a:ext cx="7672200" cy="723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a:solidFill>
                  <a:schemeClr val="dk1"/>
                </a:solidFill>
              </a:rPr>
              <a:t>This notion requires that all biases (disparities) be within the range defined by the fairness threshold.</a:t>
            </a:r>
            <a:endParaRPr>
              <a:solidFill>
                <a:schemeClr val="dk1"/>
              </a:solidFill>
            </a:endParaRPr>
          </a:p>
        </p:txBody>
      </p:sp>
      <p:sp>
        <p:nvSpPr>
          <p:cNvPr id="292" name="Google Shape;292;p46"/>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Parity Notion of Fairness</a:t>
            </a:r>
            <a:endParaRPr sz="2200" b="1"/>
          </a:p>
        </p:txBody>
      </p:sp>
      <p:sp>
        <p:nvSpPr>
          <p:cNvPr id="293" name="Google Shape;293;p46"/>
          <p:cNvSpPr txBox="1"/>
          <p:nvPr/>
        </p:nvSpPr>
        <p:spPr>
          <a:xfrm>
            <a:off x="656800" y="3528775"/>
            <a:ext cx="76722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a:solidFill>
                  <a:schemeClr val="dk1"/>
                </a:solidFill>
              </a:rPr>
              <a:t>Example: If the fairness threshold is 0.8, the fairness range is between 80% and 125% of the group metric value of the selected reference group."</a:t>
            </a:r>
            <a:endParaRPr>
              <a:solidFill>
                <a:schemeClr val="dk1"/>
              </a:solidFill>
            </a:endParaRPr>
          </a:p>
        </p:txBody>
      </p:sp>
      <p:pic>
        <p:nvPicPr>
          <p:cNvPr id="294" name="Google Shape;294;p46"/>
          <p:cNvPicPr preferRelativeResize="0"/>
          <p:nvPr/>
        </p:nvPicPr>
        <p:blipFill>
          <a:blip r:embed="rId3">
            <a:alphaModFix/>
          </a:blip>
          <a:stretch>
            <a:fillRect/>
          </a:stretch>
        </p:blipFill>
        <p:spPr>
          <a:xfrm>
            <a:off x="2164063" y="2210100"/>
            <a:ext cx="4025625" cy="723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p:nvPr/>
        </p:nvSpPr>
        <p:spPr>
          <a:xfrm>
            <a:off x="2046325" y="765050"/>
            <a:ext cx="3788400" cy="700500"/>
          </a:xfrm>
          <a:prstGeom prst="roundRect">
            <a:avLst>
              <a:gd name="adj" fmla="val 16667"/>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solidFill>
                  <a:schemeClr val="lt1"/>
                </a:solidFill>
              </a:rPr>
              <a:t>Are your interventions punitive or assistive?</a:t>
            </a:r>
            <a:endParaRPr>
              <a:solidFill>
                <a:schemeClr val="lt1"/>
              </a:solidFill>
            </a:endParaRPr>
          </a:p>
        </p:txBody>
      </p:sp>
      <p:sp>
        <p:nvSpPr>
          <p:cNvPr id="300" name="Google Shape;300;p47"/>
          <p:cNvSpPr/>
          <p:nvPr/>
        </p:nvSpPr>
        <p:spPr>
          <a:xfrm>
            <a:off x="1064600" y="2792975"/>
            <a:ext cx="2046300" cy="131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pt-PT" dirty="0"/>
              <a:t>FDR </a:t>
            </a:r>
            <a:r>
              <a:rPr lang="pt-PT" dirty="0" err="1"/>
              <a:t>parity</a:t>
            </a:r>
            <a:endParaRPr dirty="0"/>
          </a:p>
          <a:p>
            <a:pPr marL="0" lvl="0" indent="0" algn="ctr" rtl="0">
              <a:spcBef>
                <a:spcPts val="0"/>
              </a:spcBef>
              <a:spcAft>
                <a:spcPts val="0"/>
              </a:spcAft>
              <a:buNone/>
            </a:pPr>
            <a:r>
              <a:rPr lang="pt-PT" dirty="0"/>
              <a:t>   FP </a:t>
            </a:r>
            <a:r>
              <a:rPr lang="pt-PT" dirty="0" err="1"/>
              <a:t>parity</a:t>
            </a:r>
            <a:endParaRPr dirty="0"/>
          </a:p>
          <a:p>
            <a:pPr marL="0" lvl="0" indent="0" algn="l" rtl="0">
              <a:spcBef>
                <a:spcPts val="0"/>
              </a:spcBef>
              <a:spcAft>
                <a:spcPts val="0"/>
              </a:spcAft>
              <a:buNone/>
            </a:pPr>
            <a:r>
              <a:rPr lang="pt-PT" dirty="0"/>
              <a:t>         FPR </a:t>
            </a:r>
            <a:r>
              <a:rPr lang="pt-PT" dirty="0" err="1"/>
              <a:t>parity</a:t>
            </a:r>
            <a:endParaRPr dirty="0"/>
          </a:p>
        </p:txBody>
      </p:sp>
      <p:sp>
        <p:nvSpPr>
          <p:cNvPr id="301" name="Google Shape;301;p47"/>
          <p:cNvSpPr/>
          <p:nvPr/>
        </p:nvSpPr>
        <p:spPr>
          <a:xfrm>
            <a:off x="4913350" y="2719225"/>
            <a:ext cx="2046300" cy="131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pt-PT" dirty="0"/>
              <a:t>FOR </a:t>
            </a:r>
            <a:r>
              <a:rPr lang="pt-PT" dirty="0" err="1"/>
              <a:t>parity</a:t>
            </a:r>
            <a:endParaRPr dirty="0"/>
          </a:p>
          <a:p>
            <a:pPr marL="0" lvl="0" indent="0" algn="ctr" rtl="0">
              <a:spcBef>
                <a:spcPts val="0"/>
              </a:spcBef>
              <a:spcAft>
                <a:spcPts val="0"/>
              </a:spcAft>
              <a:buNone/>
            </a:pPr>
            <a:r>
              <a:rPr lang="pt-PT" dirty="0"/>
              <a:t>   FN </a:t>
            </a:r>
            <a:r>
              <a:rPr lang="pt-PT" dirty="0" err="1"/>
              <a:t>parity</a:t>
            </a:r>
            <a:endParaRPr dirty="0"/>
          </a:p>
          <a:p>
            <a:pPr marL="0" lvl="0" indent="0" algn="l" rtl="0">
              <a:spcBef>
                <a:spcPts val="0"/>
              </a:spcBef>
              <a:spcAft>
                <a:spcPts val="0"/>
              </a:spcAft>
              <a:buNone/>
            </a:pPr>
            <a:r>
              <a:rPr lang="pt-PT" dirty="0"/>
              <a:t>         FNR </a:t>
            </a:r>
            <a:r>
              <a:rPr lang="pt-PT" dirty="0" err="1"/>
              <a:t>parity</a:t>
            </a:r>
            <a:endParaRPr dirty="0"/>
          </a:p>
        </p:txBody>
      </p:sp>
      <p:sp>
        <p:nvSpPr>
          <p:cNvPr id="302" name="Google Shape;302;p47"/>
          <p:cNvSpPr/>
          <p:nvPr/>
        </p:nvSpPr>
        <p:spPr>
          <a:xfrm>
            <a:off x="967850" y="1742150"/>
            <a:ext cx="2239800" cy="41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solidFill>
                  <a:schemeClr val="lt1"/>
                </a:solidFill>
              </a:rPr>
              <a:t>punitive</a:t>
            </a:r>
            <a:endParaRPr>
              <a:solidFill>
                <a:schemeClr val="lt1"/>
              </a:solidFill>
            </a:endParaRPr>
          </a:p>
          <a:p>
            <a:pPr marL="0" lvl="0" indent="0" algn="ctr" rtl="0">
              <a:spcBef>
                <a:spcPts val="0"/>
              </a:spcBef>
              <a:spcAft>
                <a:spcPts val="0"/>
              </a:spcAft>
              <a:buNone/>
            </a:pPr>
            <a:r>
              <a:rPr lang="pt-PT">
                <a:solidFill>
                  <a:schemeClr val="lt1"/>
                </a:solidFill>
              </a:rPr>
              <a:t>(could hurt individuals)</a:t>
            </a:r>
            <a:endParaRPr>
              <a:solidFill>
                <a:schemeClr val="lt1"/>
              </a:solidFill>
            </a:endParaRPr>
          </a:p>
        </p:txBody>
      </p:sp>
      <p:sp>
        <p:nvSpPr>
          <p:cNvPr id="303" name="Google Shape;303;p47"/>
          <p:cNvSpPr/>
          <p:nvPr/>
        </p:nvSpPr>
        <p:spPr>
          <a:xfrm>
            <a:off x="4816600" y="1742150"/>
            <a:ext cx="2239800" cy="41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solidFill>
                  <a:schemeClr val="lt1"/>
                </a:solidFill>
              </a:rPr>
              <a:t>assistive</a:t>
            </a:r>
            <a:endParaRPr>
              <a:solidFill>
                <a:schemeClr val="lt1"/>
              </a:solidFill>
            </a:endParaRPr>
          </a:p>
          <a:p>
            <a:pPr marL="0" lvl="0" indent="0" algn="ctr" rtl="0">
              <a:spcBef>
                <a:spcPts val="0"/>
              </a:spcBef>
              <a:spcAft>
                <a:spcPts val="0"/>
              </a:spcAft>
              <a:buNone/>
            </a:pPr>
            <a:r>
              <a:rPr lang="pt-PT">
                <a:solidFill>
                  <a:schemeClr val="lt1"/>
                </a:solidFill>
              </a:rPr>
              <a:t>(could hurt individuals)</a:t>
            </a:r>
            <a:endParaRPr>
              <a:solidFill>
                <a:schemeClr val="lt1"/>
              </a:solidFill>
            </a:endParaRPr>
          </a:p>
        </p:txBody>
      </p:sp>
      <p:cxnSp>
        <p:nvCxnSpPr>
          <p:cNvPr id="304" name="Google Shape;304;p47"/>
          <p:cNvCxnSpPr>
            <a:stCxn id="299" idx="2"/>
          </p:cNvCxnSpPr>
          <p:nvPr/>
        </p:nvCxnSpPr>
        <p:spPr>
          <a:xfrm flipH="1">
            <a:off x="3936025" y="1465550"/>
            <a:ext cx="4500" cy="10971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47"/>
          <p:cNvCxnSpPr/>
          <p:nvPr/>
        </p:nvCxnSpPr>
        <p:spPr>
          <a:xfrm rot="10800000">
            <a:off x="2073400" y="2552325"/>
            <a:ext cx="1881000" cy="102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47"/>
          <p:cNvCxnSpPr/>
          <p:nvPr/>
        </p:nvCxnSpPr>
        <p:spPr>
          <a:xfrm rot="10800000">
            <a:off x="3954275" y="2562675"/>
            <a:ext cx="1876500" cy="54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47"/>
          <p:cNvCxnSpPr>
            <a:endCxn id="300" idx="0"/>
          </p:cNvCxnSpPr>
          <p:nvPr/>
        </p:nvCxnSpPr>
        <p:spPr>
          <a:xfrm flipH="1">
            <a:off x="2087750" y="2552375"/>
            <a:ext cx="1500" cy="240600"/>
          </a:xfrm>
          <a:prstGeom prst="straightConnector1">
            <a:avLst/>
          </a:prstGeom>
          <a:noFill/>
          <a:ln w="9525" cap="flat" cmpd="sng">
            <a:solidFill>
              <a:schemeClr val="dk2"/>
            </a:solidFill>
            <a:prstDash val="solid"/>
            <a:round/>
            <a:headEnd type="none" w="med" len="med"/>
            <a:tailEnd type="triangle" w="med" len="med"/>
          </a:ln>
        </p:spPr>
      </p:cxnSp>
      <p:cxnSp>
        <p:nvCxnSpPr>
          <p:cNvPr id="308" name="Google Shape;308;p47"/>
          <p:cNvCxnSpPr/>
          <p:nvPr/>
        </p:nvCxnSpPr>
        <p:spPr>
          <a:xfrm flipH="1">
            <a:off x="5830925" y="2568075"/>
            <a:ext cx="5100" cy="147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pt-PT"/>
              <a:t>Famous Misconceptions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No “Fairness through Unawareness”</a:t>
            </a:r>
            <a:endParaRPr sz="2200" b="1"/>
          </a:p>
        </p:txBody>
      </p:sp>
      <p:sp>
        <p:nvSpPr>
          <p:cNvPr id="319" name="Google Shape;319;p49"/>
          <p:cNvSpPr txBox="1"/>
          <p:nvPr/>
        </p:nvSpPr>
        <p:spPr>
          <a:xfrm>
            <a:off x="656800" y="1125200"/>
            <a:ext cx="7672200" cy="358864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pt-PT" dirty="0" err="1">
                <a:solidFill>
                  <a:schemeClr val="dk1"/>
                </a:solidFill>
              </a:rPr>
              <a:t>Shall</a:t>
            </a:r>
            <a:r>
              <a:rPr lang="pt-PT" dirty="0">
                <a:solidFill>
                  <a:schemeClr val="dk1"/>
                </a:solidFill>
              </a:rPr>
              <a:t> I use </a:t>
            </a:r>
            <a:r>
              <a:rPr lang="pt-PT" dirty="0" err="1">
                <a:solidFill>
                  <a:schemeClr val="dk1"/>
                </a:solidFill>
              </a:rPr>
              <a:t>race</a:t>
            </a:r>
            <a:r>
              <a:rPr lang="pt-PT" dirty="0">
                <a:solidFill>
                  <a:schemeClr val="dk1"/>
                </a:solidFill>
              </a:rPr>
              <a:t> </a:t>
            </a:r>
            <a:r>
              <a:rPr lang="pt-PT" dirty="0" err="1">
                <a:solidFill>
                  <a:schemeClr val="dk1"/>
                </a:solidFill>
              </a:rPr>
              <a:t>or</a:t>
            </a:r>
            <a:r>
              <a:rPr lang="pt-PT" dirty="0">
                <a:solidFill>
                  <a:schemeClr val="dk1"/>
                </a:solidFill>
              </a:rPr>
              <a:t> gender in </a:t>
            </a:r>
            <a:r>
              <a:rPr lang="pt-PT" dirty="0" err="1">
                <a:solidFill>
                  <a:schemeClr val="dk1"/>
                </a:solidFill>
              </a:rPr>
              <a:t>my</a:t>
            </a:r>
            <a:r>
              <a:rPr lang="pt-PT" dirty="0">
                <a:solidFill>
                  <a:schemeClr val="dk1"/>
                </a:solidFill>
              </a:rPr>
              <a:t> </a:t>
            </a:r>
            <a:r>
              <a:rPr lang="pt-PT" dirty="0" err="1">
                <a:solidFill>
                  <a:schemeClr val="dk1"/>
                </a:solidFill>
              </a:rPr>
              <a:t>models</a:t>
            </a:r>
            <a:r>
              <a:rPr lang="pt-PT" dirty="0">
                <a:solidFill>
                  <a:schemeClr val="dk1"/>
                </a:solidFill>
              </a:rPr>
              <a:t>? Remove </a:t>
            </a:r>
            <a:r>
              <a:rPr lang="pt-PT" dirty="0" err="1">
                <a:solidFill>
                  <a:schemeClr val="dk1"/>
                </a:solidFill>
              </a:rPr>
              <a:t>protected</a:t>
            </a:r>
            <a:r>
              <a:rPr lang="pt-PT" dirty="0">
                <a:solidFill>
                  <a:schemeClr val="dk1"/>
                </a:solidFill>
              </a:rPr>
              <a:t> </a:t>
            </a:r>
            <a:r>
              <a:rPr lang="pt-PT" dirty="0" err="1">
                <a:solidFill>
                  <a:schemeClr val="dk1"/>
                </a:solidFill>
              </a:rPr>
              <a:t>attributes</a:t>
            </a:r>
            <a:r>
              <a:rPr lang="pt-PT" dirty="0">
                <a:solidFill>
                  <a:schemeClr val="dk1"/>
                </a:solidFill>
              </a:rPr>
              <a:t>?</a:t>
            </a:r>
            <a:endParaRPr dirty="0">
              <a:solidFill>
                <a:schemeClr val="dk1"/>
              </a:solidFill>
            </a:endParaRPr>
          </a:p>
          <a:p>
            <a:pPr marL="0" lvl="0" indent="0" algn="l" rtl="0">
              <a:lnSpc>
                <a:spcPct val="115000"/>
              </a:lnSpc>
              <a:spcBef>
                <a:spcPts val="1500"/>
              </a:spcBef>
              <a:spcAft>
                <a:spcPts val="0"/>
              </a:spcAft>
              <a:buNone/>
            </a:pPr>
            <a:endParaRPr dirty="0">
              <a:solidFill>
                <a:schemeClr val="dk1"/>
              </a:solidFill>
            </a:endParaRPr>
          </a:p>
          <a:p>
            <a:pPr marL="0" lvl="0" indent="0" algn="l" rtl="0">
              <a:lnSpc>
                <a:spcPct val="115000"/>
              </a:lnSpc>
              <a:spcBef>
                <a:spcPts val="1500"/>
              </a:spcBef>
              <a:spcAft>
                <a:spcPts val="0"/>
              </a:spcAft>
              <a:buNone/>
            </a:pPr>
            <a:endParaRPr dirty="0">
              <a:solidFill>
                <a:schemeClr val="dk1"/>
              </a:solidFill>
            </a:endParaRPr>
          </a:p>
          <a:p>
            <a:pPr marL="0" lvl="0" indent="0" algn="l" rtl="0">
              <a:lnSpc>
                <a:spcPct val="115000"/>
              </a:lnSpc>
              <a:spcBef>
                <a:spcPts val="1500"/>
              </a:spcBef>
              <a:spcAft>
                <a:spcPts val="0"/>
              </a:spcAft>
              <a:buNone/>
            </a:pPr>
            <a:r>
              <a:rPr lang="pt-PT" dirty="0" err="1">
                <a:solidFill>
                  <a:schemeClr val="dk1"/>
                </a:solidFill>
              </a:rPr>
              <a:t>Well</a:t>
            </a:r>
            <a:r>
              <a:rPr lang="pt-PT" dirty="0">
                <a:solidFill>
                  <a:schemeClr val="dk1"/>
                </a:solidFill>
              </a:rPr>
              <a:t>, </a:t>
            </a:r>
            <a:r>
              <a:rPr lang="pt-PT" dirty="0" err="1">
                <a:solidFill>
                  <a:schemeClr val="dk1"/>
                </a:solidFill>
              </a:rPr>
              <a:t>other</a:t>
            </a:r>
            <a:r>
              <a:rPr lang="pt-PT" dirty="0">
                <a:solidFill>
                  <a:schemeClr val="dk1"/>
                </a:solidFill>
              </a:rPr>
              <a:t> </a:t>
            </a:r>
            <a:r>
              <a:rPr lang="pt-PT" dirty="0" err="1">
                <a:solidFill>
                  <a:schemeClr val="dk1"/>
                </a:solidFill>
              </a:rPr>
              <a:t>features</a:t>
            </a:r>
            <a:r>
              <a:rPr lang="pt-PT" dirty="0">
                <a:solidFill>
                  <a:schemeClr val="dk1"/>
                </a:solidFill>
              </a:rPr>
              <a:t> subsume </a:t>
            </a:r>
            <a:r>
              <a:rPr lang="pt-PT" dirty="0" err="1">
                <a:solidFill>
                  <a:schemeClr val="dk1"/>
                </a:solidFill>
              </a:rPr>
              <a:t>the</a:t>
            </a:r>
            <a:r>
              <a:rPr lang="pt-PT" dirty="0">
                <a:solidFill>
                  <a:schemeClr val="dk1"/>
                </a:solidFill>
              </a:rPr>
              <a:t> </a:t>
            </a:r>
            <a:r>
              <a:rPr lang="pt-PT" dirty="0" err="1">
                <a:solidFill>
                  <a:schemeClr val="dk1"/>
                </a:solidFill>
              </a:rPr>
              <a:t>protected</a:t>
            </a:r>
            <a:r>
              <a:rPr lang="pt-PT" dirty="0">
                <a:solidFill>
                  <a:schemeClr val="dk1"/>
                </a:solidFill>
              </a:rPr>
              <a:t> </a:t>
            </a:r>
            <a:r>
              <a:rPr lang="pt-PT" dirty="0" err="1">
                <a:solidFill>
                  <a:schemeClr val="dk1"/>
                </a:solidFill>
              </a:rPr>
              <a:t>attributes</a:t>
            </a:r>
            <a:r>
              <a:rPr lang="pt-PT" dirty="0">
                <a:solidFill>
                  <a:schemeClr val="dk1"/>
                </a:solidFill>
              </a:rPr>
              <a:t>.</a:t>
            </a:r>
            <a:endParaRPr dirty="0">
              <a:solidFill>
                <a:schemeClr val="dk1"/>
              </a:solidFill>
            </a:endParaRPr>
          </a:p>
          <a:p>
            <a:pPr marL="0" lvl="0" indent="0" algn="l" rtl="0">
              <a:lnSpc>
                <a:spcPct val="115000"/>
              </a:lnSpc>
              <a:spcBef>
                <a:spcPts val="1500"/>
              </a:spcBef>
              <a:spcAft>
                <a:spcPts val="0"/>
              </a:spcAft>
              <a:buNone/>
            </a:pPr>
            <a:endParaRPr dirty="0">
              <a:solidFill>
                <a:schemeClr val="dk1"/>
              </a:solidFill>
            </a:endParaRPr>
          </a:p>
          <a:p>
            <a:pPr marL="0" lvl="0" indent="0" algn="l" rtl="0">
              <a:lnSpc>
                <a:spcPct val="115000"/>
              </a:lnSpc>
              <a:spcBef>
                <a:spcPts val="1500"/>
              </a:spcBef>
              <a:spcAft>
                <a:spcPts val="0"/>
              </a:spcAft>
              <a:buNone/>
            </a:pPr>
            <a:endParaRPr dirty="0">
              <a:solidFill>
                <a:schemeClr val="dk1"/>
              </a:solidFill>
            </a:endParaRPr>
          </a:p>
          <a:p>
            <a:pPr marL="0" lvl="0" indent="0" algn="l" rtl="0">
              <a:lnSpc>
                <a:spcPct val="115000"/>
              </a:lnSpc>
              <a:spcBef>
                <a:spcPts val="1500"/>
              </a:spcBef>
              <a:spcAft>
                <a:spcPts val="0"/>
              </a:spcAft>
              <a:buNone/>
            </a:pPr>
            <a:r>
              <a:rPr lang="pt-PT" dirty="0" err="1">
                <a:solidFill>
                  <a:schemeClr val="dk1"/>
                </a:solidFill>
              </a:rPr>
              <a:t>Example</a:t>
            </a:r>
            <a:r>
              <a:rPr lang="pt-PT" dirty="0">
                <a:solidFill>
                  <a:schemeClr val="dk1"/>
                </a:solidFill>
              </a:rPr>
              <a:t>: “</a:t>
            </a:r>
            <a:r>
              <a:rPr lang="pt-PT" dirty="0" err="1">
                <a:solidFill>
                  <a:schemeClr val="dk1"/>
                </a:solidFill>
              </a:rPr>
              <a:t>Easy</a:t>
            </a:r>
            <a:r>
              <a:rPr lang="pt-PT" dirty="0">
                <a:solidFill>
                  <a:schemeClr val="dk1"/>
                </a:solidFill>
              </a:rPr>
              <a:t> to </a:t>
            </a:r>
            <a:r>
              <a:rPr lang="pt-PT" dirty="0" err="1">
                <a:solidFill>
                  <a:schemeClr val="dk1"/>
                </a:solidFill>
              </a:rPr>
              <a:t>predict</a:t>
            </a:r>
            <a:r>
              <a:rPr lang="pt-PT" dirty="0">
                <a:solidFill>
                  <a:schemeClr val="dk1"/>
                </a:solidFill>
              </a:rPr>
              <a:t> gender </a:t>
            </a:r>
            <a:r>
              <a:rPr lang="pt-PT" dirty="0" err="1">
                <a:solidFill>
                  <a:schemeClr val="dk1"/>
                </a:solidFill>
              </a:rPr>
              <a:t>based</a:t>
            </a:r>
            <a:r>
              <a:rPr lang="pt-PT" dirty="0">
                <a:solidFill>
                  <a:schemeClr val="dk1"/>
                </a:solidFill>
              </a:rPr>
              <a:t> </a:t>
            </a:r>
            <a:r>
              <a:rPr lang="pt-PT" dirty="0" err="1">
                <a:solidFill>
                  <a:schemeClr val="dk1"/>
                </a:solidFill>
              </a:rPr>
              <a:t>on</a:t>
            </a:r>
            <a:r>
              <a:rPr lang="pt-PT" dirty="0">
                <a:solidFill>
                  <a:schemeClr val="dk1"/>
                </a:solidFill>
              </a:rPr>
              <a:t> Facebook </a:t>
            </a:r>
            <a:r>
              <a:rPr lang="pt-PT" dirty="0" err="1">
                <a:solidFill>
                  <a:schemeClr val="dk1"/>
                </a:solidFill>
              </a:rPr>
              <a:t>likes</a:t>
            </a:r>
            <a:r>
              <a:rPr lang="pt-PT" dirty="0">
                <a:solidFill>
                  <a:schemeClr val="dk1"/>
                </a:solidFill>
              </a:rPr>
              <a:t>."</a:t>
            </a:r>
            <a:endParaRPr sz="1200" dirty="0">
              <a:solidFill>
                <a:srgbClr val="D1D5DB"/>
              </a:solidFill>
              <a:latin typeface="Roboto"/>
              <a:ea typeface="Roboto"/>
              <a:cs typeface="Roboto"/>
              <a:sym typeface="Roboto"/>
            </a:endParaRPr>
          </a:p>
          <a:p>
            <a:pPr marL="0" marR="0" lvl="0" indent="0" algn="l" rtl="0">
              <a:lnSpc>
                <a:spcPct val="150000"/>
              </a:lnSpc>
              <a:spcBef>
                <a:spcPts val="0"/>
              </a:spcBef>
              <a:spcAft>
                <a:spcPts val="0"/>
              </a:spcAft>
              <a:buNone/>
            </a:pPr>
            <a:endParaRPr dirty="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p:nvPr/>
        </p:nvSpPr>
        <p:spPr>
          <a:xfrm>
            <a:off x="656800" y="3528775"/>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a:solidFill>
                <a:schemeClr val="dk1"/>
              </a:solidFill>
            </a:endParaRPr>
          </a:p>
        </p:txBody>
      </p:sp>
      <p:sp>
        <p:nvSpPr>
          <p:cNvPr id="325" name="Google Shape;325;p50"/>
          <p:cNvSpPr txBox="1"/>
          <p:nvPr/>
        </p:nvSpPr>
        <p:spPr>
          <a:xfrm>
            <a:off x="656800" y="1283950"/>
            <a:ext cx="76722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pt-PT" dirty="0" err="1">
                <a:solidFill>
                  <a:schemeClr val="dk1"/>
                </a:solidFill>
              </a:rPr>
              <a:t>Example</a:t>
            </a:r>
            <a:r>
              <a:rPr lang="pt-PT" dirty="0">
                <a:solidFill>
                  <a:schemeClr val="dk1"/>
                </a:solidFill>
              </a:rPr>
              <a:t>: </a:t>
            </a:r>
            <a:r>
              <a:rPr lang="pt-PT" dirty="0" err="1">
                <a:solidFill>
                  <a:schemeClr val="dk1"/>
                </a:solidFill>
              </a:rPr>
              <a:t>Accept</a:t>
            </a:r>
            <a:r>
              <a:rPr lang="pt-PT" dirty="0">
                <a:solidFill>
                  <a:schemeClr val="dk1"/>
                </a:solidFill>
              </a:rPr>
              <a:t> </a:t>
            </a:r>
            <a:r>
              <a:rPr lang="pt-PT" dirty="0" err="1">
                <a:solidFill>
                  <a:schemeClr val="dk1"/>
                </a:solidFill>
              </a:rPr>
              <a:t>the</a:t>
            </a:r>
            <a:r>
              <a:rPr lang="pt-PT" dirty="0">
                <a:solidFill>
                  <a:schemeClr val="dk1"/>
                </a:solidFill>
              </a:rPr>
              <a:t> </a:t>
            </a:r>
            <a:r>
              <a:rPr lang="pt-PT" dirty="0" err="1">
                <a:solidFill>
                  <a:schemeClr val="dk1"/>
                </a:solidFill>
              </a:rPr>
              <a:t>same</a:t>
            </a:r>
            <a:r>
              <a:rPr lang="pt-PT" dirty="0">
                <a:solidFill>
                  <a:schemeClr val="dk1"/>
                </a:solidFill>
              </a:rPr>
              <a:t> % </a:t>
            </a:r>
            <a:r>
              <a:rPr lang="pt-PT" dirty="0" err="1">
                <a:solidFill>
                  <a:schemeClr val="dk1"/>
                </a:solidFill>
              </a:rPr>
              <a:t>of</a:t>
            </a:r>
            <a:r>
              <a:rPr lang="pt-PT" dirty="0">
                <a:solidFill>
                  <a:schemeClr val="dk1"/>
                </a:solidFill>
              </a:rPr>
              <a:t> </a:t>
            </a:r>
            <a:r>
              <a:rPr lang="pt-PT" dirty="0" err="1">
                <a:solidFill>
                  <a:schemeClr val="dk1"/>
                </a:solidFill>
              </a:rPr>
              <a:t>women</a:t>
            </a:r>
            <a:r>
              <a:rPr lang="pt-PT" dirty="0">
                <a:solidFill>
                  <a:schemeClr val="dk1"/>
                </a:solidFill>
              </a:rPr>
              <a:t> </a:t>
            </a:r>
            <a:r>
              <a:rPr lang="pt-PT" dirty="0" err="1">
                <a:solidFill>
                  <a:schemeClr val="dk1"/>
                </a:solidFill>
              </a:rPr>
              <a:t>and</a:t>
            </a:r>
            <a:r>
              <a:rPr lang="pt-PT" dirty="0">
                <a:solidFill>
                  <a:schemeClr val="dk1"/>
                </a:solidFill>
              </a:rPr>
              <a:t> </a:t>
            </a:r>
            <a:r>
              <a:rPr lang="pt-PT" dirty="0" err="1">
                <a:solidFill>
                  <a:schemeClr val="dk1"/>
                </a:solidFill>
              </a:rPr>
              <a:t>men</a:t>
            </a:r>
            <a:r>
              <a:rPr lang="pt-PT" dirty="0">
                <a:solidFill>
                  <a:schemeClr val="dk1"/>
                </a:solidFill>
              </a:rPr>
              <a:t> for </a:t>
            </a:r>
            <a:r>
              <a:rPr lang="pt-PT" dirty="0" err="1">
                <a:solidFill>
                  <a:schemeClr val="dk1"/>
                </a:solidFill>
              </a:rPr>
              <a:t>the</a:t>
            </a:r>
            <a:r>
              <a:rPr lang="pt-PT" dirty="0">
                <a:solidFill>
                  <a:schemeClr val="dk1"/>
                </a:solidFill>
              </a:rPr>
              <a:t> job as </a:t>
            </a:r>
            <a:r>
              <a:rPr lang="pt-PT" dirty="0" err="1">
                <a:solidFill>
                  <a:schemeClr val="dk1"/>
                </a:solidFill>
              </a:rPr>
              <a:t>the</a:t>
            </a:r>
            <a:r>
              <a:rPr lang="pt-PT" dirty="0">
                <a:solidFill>
                  <a:schemeClr val="dk1"/>
                </a:solidFill>
              </a:rPr>
              <a:t> % </a:t>
            </a:r>
            <a:r>
              <a:rPr lang="pt-PT" dirty="0" err="1">
                <a:solidFill>
                  <a:schemeClr val="dk1"/>
                </a:solidFill>
              </a:rPr>
              <a:t>of</a:t>
            </a:r>
            <a:r>
              <a:rPr lang="pt-PT" dirty="0">
                <a:solidFill>
                  <a:schemeClr val="dk1"/>
                </a:solidFill>
              </a:rPr>
              <a:t> </a:t>
            </a:r>
            <a:r>
              <a:rPr lang="pt-PT" dirty="0" err="1">
                <a:solidFill>
                  <a:schemeClr val="dk1"/>
                </a:solidFill>
              </a:rPr>
              <a:t>women</a:t>
            </a:r>
            <a:r>
              <a:rPr lang="pt-PT" dirty="0">
                <a:solidFill>
                  <a:schemeClr val="dk1"/>
                </a:solidFill>
              </a:rPr>
              <a:t> </a:t>
            </a:r>
            <a:r>
              <a:rPr lang="pt-PT" dirty="0" err="1">
                <a:solidFill>
                  <a:schemeClr val="dk1"/>
                </a:solidFill>
              </a:rPr>
              <a:t>and</a:t>
            </a:r>
            <a:r>
              <a:rPr lang="pt-PT" dirty="0">
                <a:solidFill>
                  <a:schemeClr val="dk1"/>
                </a:solidFill>
              </a:rPr>
              <a:t> </a:t>
            </a:r>
            <a:r>
              <a:rPr lang="pt-PT" dirty="0" err="1">
                <a:solidFill>
                  <a:schemeClr val="dk1"/>
                </a:solidFill>
              </a:rPr>
              <a:t>men</a:t>
            </a:r>
            <a:r>
              <a:rPr lang="pt-PT" dirty="0">
                <a:solidFill>
                  <a:schemeClr val="dk1"/>
                </a:solidFill>
              </a:rPr>
              <a:t> in </a:t>
            </a:r>
            <a:r>
              <a:rPr lang="pt-PT" dirty="0" err="1">
                <a:solidFill>
                  <a:schemeClr val="dk1"/>
                </a:solidFill>
              </a:rPr>
              <a:t>the</a:t>
            </a:r>
            <a:r>
              <a:rPr lang="pt-PT" dirty="0">
                <a:solidFill>
                  <a:schemeClr val="dk1"/>
                </a:solidFill>
              </a:rPr>
              <a:t> </a:t>
            </a:r>
            <a:r>
              <a:rPr lang="pt-PT" dirty="0" err="1">
                <a:solidFill>
                  <a:schemeClr val="dk1"/>
                </a:solidFill>
              </a:rPr>
              <a:t>population</a:t>
            </a:r>
            <a:r>
              <a:rPr lang="pt-PT" dirty="0">
                <a:solidFill>
                  <a:schemeClr val="dk1"/>
                </a:solidFill>
              </a:rPr>
              <a:t> (</a:t>
            </a:r>
            <a:r>
              <a:rPr lang="pt-PT" dirty="0" err="1">
                <a:solidFill>
                  <a:schemeClr val="dk1"/>
                </a:solidFill>
              </a:rPr>
              <a:t>city</a:t>
            </a:r>
            <a:r>
              <a:rPr lang="pt-PT" dirty="0">
                <a:solidFill>
                  <a:schemeClr val="dk1"/>
                </a:solidFill>
              </a:rPr>
              <a:t>? country? candidates pool?)</a:t>
            </a:r>
            <a:endParaRPr dirty="0">
              <a:solidFill>
                <a:schemeClr val="dk1"/>
              </a:solidFill>
            </a:endParaRPr>
          </a:p>
          <a:p>
            <a:pPr marL="0" marR="0" lvl="0" indent="0" algn="l" rtl="0">
              <a:lnSpc>
                <a:spcPct val="150000"/>
              </a:lnSpc>
              <a:spcBef>
                <a:spcPts val="0"/>
              </a:spcBef>
              <a:spcAft>
                <a:spcPts val="0"/>
              </a:spcAft>
              <a:buClr>
                <a:schemeClr val="dk1"/>
              </a:buClr>
              <a:buSzPts val="1100"/>
              <a:buFont typeface="Arial"/>
              <a:buNone/>
            </a:pPr>
            <a:endParaRPr dirty="0">
              <a:solidFill>
                <a:schemeClr val="dk1"/>
              </a:solidFill>
            </a:endParaRPr>
          </a:p>
          <a:p>
            <a:pPr marL="0" marR="0" lvl="0" indent="0" algn="l" rtl="0">
              <a:lnSpc>
                <a:spcPct val="150000"/>
              </a:lnSpc>
              <a:spcBef>
                <a:spcPts val="0"/>
              </a:spcBef>
              <a:spcAft>
                <a:spcPts val="0"/>
              </a:spcAft>
              <a:buClr>
                <a:schemeClr val="dk1"/>
              </a:buClr>
              <a:buSzPts val="1100"/>
              <a:buFont typeface="Arial"/>
              <a:buNone/>
            </a:pPr>
            <a:r>
              <a:rPr lang="pt-PT" dirty="0" err="1">
                <a:solidFill>
                  <a:schemeClr val="dk1"/>
                </a:solidFill>
              </a:rPr>
              <a:t>Decision</a:t>
            </a:r>
            <a:r>
              <a:rPr lang="pt-PT" dirty="0">
                <a:solidFill>
                  <a:schemeClr val="dk1"/>
                </a:solidFill>
              </a:rPr>
              <a:t> to </a:t>
            </a:r>
            <a:r>
              <a:rPr lang="pt-PT" dirty="0" err="1">
                <a:solidFill>
                  <a:schemeClr val="dk1"/>
                </a:solidFill>
              </a:rPr>
              <a:t>be</a:t>
            </a:r>
            <a:r>
              <a:rPr lang="pt-PT" dirty="0">
                <a:solidFill>
                  <a:schemeClr val="dk1"/>
                </a:solidFill>
              </a:rPr>
              <a:t> </a:t>
            </a:r>
            <a:r>
              <a:rPr lang="pt-PT" dirty="0" err="1">
                <a:solidFill>
                  <a:schemeClr val="dk1"/>
                </a:solidFill>
              </a:rPr>
              <a:t>independent</a:t>
            </a:r>
            <a:r>
              <a:rPr lang="pt-PT" dirty="0">
                <a:solidFill>
                  <a:schemeClr val="dk1"/>
                </a:solidFill>
              </a:rPr>
              <a:t> </a:t>
            </a:r>
            <a:r>
              <a:rPr lang="pt-PT" dirty="0" err="1">
                <a:solidFill>
                  <a:schemeClr val="dk1"/>
                </a:solidFill>
              </a:rPr>
              <a:t>from</a:t>
            </a:r>
            <a:r>
              <a:rPr lang="pt-PT" dirty="0">
                <a:solidFill>
                  <a:schemeClr val="dk1"/>
                </a:solidFill>
              </a:rPr>
              <a:t> </a:t>
            </a:r>
            <a:r>
              <a:rPr lang="pt-PT" dirty="0" err="1">
                <a:solidFill>
                  <a:schemeClr val="dk1"/>
                </a:solidFill>
              </a:rPr>
              <a:t>the</a:t>
            </a:r>
            <a:r>
              <a:rPr lang="pt-PT" dirty="0">
                <a:solidFill>
                  <a:schemeClr val="dk1"/>
                </a:solidFill>
              </a:rPr>
              <a:t> </a:t>
            </a:r>
            <a:r>
              <a:rPr lang="pt-PT" dirty="0" err="1">
                <a:solidFill>
                  <a:schemeClr val="dk1"/>
                </a:solidFill>
              </a:rPr>
              <a:t>protected</a:t>
            </a:r>
            <a:r>
              <a:rPr lang="pt-PT" dirty="0">
                <a:solidFill>
                  <a:schemeClr val="dk1"/>
                </a:solidFill>
              </a:rPr>
              <a:t> </a:t>
            </a:r>
            <a:r>
              <a:rPr lang="pt-PT" dirty="0" err="1">
                <a:solidFill>
                  <a:schemeClr val="dk1"/>
                </a:solidFill>
              </a:rPr>
              <a:t>attribute</a:t>
            </a:r>
            <a:r>
              <a:rPr lang="pt-PT" dirty="0">
                <a:solidFill>
                  <a:schemeClr val="dk1"/>
                </a:solidFill>
              </a:rPr>
              <a:t>?</a:t>
            </a:r>
            <a:endParaRPr dirty="0">
              <a:solidFill>
                <a:schemeClr val="dk1"/>
              </a:solidFill>
            </a:endParaRPr>
          </a:p>
          <a:p>
            <a:pPr marL="0" marR="0" lvl="0" indent="0" algn="l" rtl="0">
              <a:lnSpc>
                <a:spcPct val="150000"/>
              </a:lnSpc>
              <a:spcBef>
                <a:spcPts val="0"/>
              </a:spcBef>
              <a:spcAft>
                <a:spcPts val="0"/>
              </a:spcAft>
              <a:buClr>
                <a:schemeClr val="dk1"/>
              </a:buClr>
              <a:buSzPts val="1100"/>
              <a:buFont typeface="Arial"/>
              <a:buNone/>
            </a:pPr>
            <a:endParaRPr dirty="0">
              <a:solidFill>
                <a:schemeClr val="dk1"/>
              </a:solidFill>
            </a:endParaRPr>
          </a:p>
          <a:p>
            <a:pPr marL="0" marR="0" lvl="0" indent="0" algn="l" rtl="0">
              <a:lnSpc>
                <a:spcPct val="150000"/>
              </a:lnSpc>
              <a:spcBef>
                <a:spcPts val="0"/>
              </a:spcBef>
              <a:spcAft>
                <a:spcPts val="0"/>
              </a:spcAft>
              <a:buClr>
                <a:schemeClr val="dk1"/>
              </a:buClr>
              <a:buSzPts val="1100"/>
              <a:buFont typeface="Arial"/>
              <a:buNone/>
            </a:pPr>
            <a:r>
              <a:rPr lang="pt-PT" dirty="0">
                <a:solidFill>
                  <a:schemeClr val="dk1"/>
                </a:solidFill>
              </a:rPr>
              <a:t>Does </a:t>
            </a:r>
            <a:r>
              <a:rPr lang="pt-PT" dirty="0" err="1">
                <a:solidFill>
                  <a:schemeClr val="dk1"/>
                </a:solidFill>
              </a:rPr>
              <a:t>not</a:t>
            </a:r>
            <a:r>
              <a:rPr lang="pt-PT" dirty="0">
                <a:solidFill>
                  <a:schemeClr val="dk1"/>
                </a:solidFill>
              </a:rPr>
              <a:t> </a:t>
            </a:r>
            <a:r>
              <a:rPr lang="pt-PT" dirty="0" err="1">
                <a:solidFill>
                  <a:schemeClr val="dk1"/>
                </a:solidFill>
              </a:rPr>
              <a:t>ensures</a:t>
            </a:r>
            <a:r>
              <a:rPr lang="pt-PT" dirty="0">
                <a:solidFill>
                  <a:schemeClr val="dk1"/>
                </a:solidFill>
              </a:rPr>
              <a:t> “</a:t>
            </a:r>
            <a:r>
              <a:rPr lang="pt-PT" dirty="0" err="1">
                <a:solidFill>
                  <a:schemeClr val="dk1"/>
                </a:solidFill>
              </a:rPr>
              <a:t>supervised</a:t>
            </a:r>
            <a:r>
              <a:rPr lang="pt-PT" dirty="0">
                <a:solidFill>
                  <a:schemeClr val="dk1"/>
                </a:solidFill>
              </a:rPr>
              <a:t> </a:t>
            </a:r>
            <a:r>
              <a:rPr lang="pt-PT" dirty="0" err="1">
                <a:solidFill>
                  <a:schemeClr val="dk1"/>
                </a:solidFill>
              </a:rPr>
              <a:t>fairness</a:t>
            </a:r>
            <a:r>
              <a:rPr lang="pt-PT" dirty="0">
                <a:solidFill>
                  <a:schemeClr val="dk1"/>
                </a:solidFill>
              </a:rPr>
              <a:t>”, as </a:t>
            </a:r>
            <a:r>
              <a:rPr lang="pt-PT" dirty="0" err="1">
                <a:solidFill>
                  <a:schemeClr val="dk1"/>
                </a:solidFill>
              </a:rPr>
              <a:t>it</a:t>
            </a:r>
            <a:r>
              <a:rPr lang="pt-PT" dirty="0">
                <a:solidFill>
                  <a:schemeClr val="dk1"/>
                </a:solidFill>
              </a:rPr>
              <a:t> </a:t>
            </a:r>
            <a:r>
              <a:rPr lang="pt-PT" dirty="0" err="1">
                <a:solidFill>
                  <a:schemeClr val="dk1"/>
                </a:solidFill>
              </a:rPr>
              <a:t>is</a:t>
            </a:r>
            <a:r>
              <a:rPr lang="pt-PT" dirty="0">
                <a:solidFill>
                  <a:schemeClr val="dk1"/>
                </a:solidFill>
              </a:rPr>
              <a:t> </a:t>
            </a:r>
            <a:r>
              <a:rPr lang="pt-PT" dirty="0" err="1">
                <a:solidFill>
                  <a:schemeClr val="dk1"/>
                </a:solidFill>
              </a:rPr>
              <a:t>possible</a:t>
            </a:r>
            <a:r>
              <a:rPr lang="pt-PT" dirty="0">
                <a:solidFill>
                  <a:schemeClr val="dk1"/>
                </a:solidFill>
              </a:rPr>
              <a:t> to </a:t>
            </a:r>
            <a:r>
              <a:rPr lang="pt-PT" dirty="0" err="1">
                <a:solidFill>
                  <a:schemeClr val="dk1"/>
                </a:solidFill>
              </a:rPr>
              <a:t>have</a:t>
            </a:r>
            <a:r>
              <a:rPr lang="pt-PT" dirty="0">
                <a:solidFill>
                  <a:schemeClr val="dk1"/>
                </a:solidFill>
              </a:rPr>
              <a:t> </a:t>
            </a:r>
            <a:r>
              <a:rPr lang="pt-PT" dirty="0" err="1">
                <a:solidFill>
                  <a:schemeClr val="dk1"/>
                </a:solidFill>
              </a:rPr>
              <a:t>different</a:t>
            </a:r>
            <a:r>
              <a:rPr lang="pt-PT" dirty="0">
                <a:solidFill>
                  <a:schemeClr val="dk1"/>
                </a:solidFill>
              </a:rPr>
              <a:t> false positive/negative </a:t>
            </a:r>
            <a:r>
              <a:rPr lang="pt-PT" dirty="0" err="1">
                <a:solidFill>
                  <a:schemeClr val="dk1"/>
                </a:solidFill>
              </a:rPr>
              <a:t>parities</a:t>
            </a:r>
            <a:r>
              <a:rPr lang="pt-PT" dirty="0">
                <a:solidFill>
                  <a:schemeClr val="dk1"/>
                </a:solidFill>
              </a:rPr>
              <a:t> </a:t>
            </a:r>
            <a:r>
              <a:rPr lang="pt-PT" dirty="0" err="1">
                <a:solidFill>
                  <a:schemeClr val="dk1"/>
                </a:solidFill>
              </a:rPr>
              <a:t>across</a:t>
            </a:r>
            <a:r>
              <a:rPr lang="pt-PT" dirty="0">
                <a:solidFill>
                  <a:schemeClr val="dk1"/>
                </a:solidFill>
              </a:rPr>
              <a:t> </a:t>
            </a:r>
            <a:r>
              <a:rPr lang="pt-PT" dirty="0" err="1">
                <a:solidFill>
                  <a:schemeClr val="dk1"/>
                </a:solidFill>
              </a:rPr>
              <a:t>groups</a:t>
            </a:r>
            <a:r>
              <a:rPr lang="pt-PT" dirty="0">
                <a:solidFill>
                  <a:schemeClr val="dk1"/>
                </a:solidFill>
              </a:rPr>
              <a:t>.</a:t>
            </a:r>
            <a:endParaRPr dirty="0">
              <a:solidFill>
                <a:schemeClr val="dk1"/>
              </a:solidFill>
            </a:endParaRPr>
          </a:p>
          <a:p>
            <a:pPr marL="0" marR="0" lvl="0" indent="0" algn="l" rtl="0">
              <a:lnSpc>
                <a:spcPct val="150000"/>
              </a:lnSpc>
              <a:spcBef>
                <a:spcPts val="0"/>
              </a:spcBef>
              <a:spcAft>
                <a:spcPts val="0"/>
              </a:spcAft>
              <a:buClr>
                <a:schemeClr val="dk1"/>
              </a:buClr>
              <a:buSzPts val="1100"/>
              <a:buFont typeface="Arial"/>
              <a:buNone/>
            </a:pPr>
            <a:endParaRPr dirty="0">
              <a:solidFill>
                <a:schemeClr val="dk1"/>
              </a:solidFill>
            </a:endParaRPr>
          </a:p>
          <a:p>
            <a:pPr marL="0" marR="0" lvl="0" indent="0" algn="l" rtl="0">
              <a:lnSpc>
                <a:spcPct val="150000"/>
              </a:lnSpc>
              <a:spcBef>
                <a:spcPts val="0"/>
              </a:spcBef>
              <a:spcAft>
                <a:spcPts val="0"/>
              </a:spcAft>
              <a:buNone/>
            </a:pPr>
            <a:r>
              <a:rPr lang="pt-PT" dirty="0" err="1">
                <a:solidFill>
                  <a:schemeClr val="dk1"/>
                </a:solidFill>
              </a:rPr>
              <a:t>Cripples</a:t>
            </a:r>
            <a:r>
              <a:rPr lang="pt-PT" dirty="0">
                <a:solidFill>
                  <a:schemeClr val="dk1"/>
                </a:solidFill>
              </a:rPr>
              <a:t> </a:t>
            </a:r>
            <a:r>
              <a:rPr lang="pt-PT" dirty="0" err="1">
                <a:solidFill>
                  <a:schemeClr val="dk1"/>
                </a:solidFill>
              </a:rPr>
              <a:t>the</a:t>
            </a:r>
            <a:r>
              <a:rPr lang="pt-PT" dirty="0">
                <a:solidFill>
                  <a:schemeClr val="dk1"/>
                </a:solidFill>
              </a:rPr>
              <a:t> </a:t>
            </a:r>
            <a:r>
              <a:rPr lang="pt-PT" dirty="0" err="1">
                <a:solidFill>
                  <a:schemeClr val="dk1"/>
                </a:solidFill>
              </a:rPr>
              <a:t>overall</a:t>
            </a:r>
            <a:r>
              <a:rPr lang="pt-PT" dirty="0">
                <a:solidFill>
                  <a:schemeClr val="dk1"/>
                </a:solidFill>
              </a:rPr>
              <a:t> </a:t>
            </a:r>
            <a:r>
              <a:rPr lang="pt-PT" dirty="0" err="1">
                <a:solidFill>
                  <a:schemeClr val="dk1"/>
                </a:solidFill>
              </a:rPr>
              <a:t>utility</a:t>
            </a:r>
            <a:r>
              <a:rPr lang="pt-PT" dirty="0">
                <a:solidFill>
                  <a:schemeClr val="dk1"/>
                </a:solidFill>
              </a:rPr>
              <a:t> </a:t>
            </a:r>
            <a:r>
              <a:rPr lang="pt-PT" dirty="0" err="1">
                <a:solidFill>
                  <a:schemeClr val="dk1"/>
                </a:solidFill>
              </a:rPr>
              <a:t>metric</a:t>
            </a:r>
            <a:r>
              <a:rPr lang="pt-PT" dirty="0">
                <a:solidFill>
                  <a:schemeClr val="dk1"/>
                </a:solidFill>
              </a:rPr>
              <a:t> (e.g. A </a:t>
            </a:r>
            <a:r>
              <a:rPr lang="pt-PT" dirty="0" err="1">
                <a:solidFill>
                  <a:schemeClr val="dk1"/>
                </a:solidFill>
              </a:rPr>
              <a:t>correlated</a:t>
            </a:r>
            <a:r>
              <a:rPr lang="pt-PT" dirty="0">
                <a:solidFill>
                  <a:schemeClr val="dk1"/>
                </a:solidFill>
              </a:rPr>
              <a:t> </a:t>
            </a:r>
            <a:r>
              <a:rPr lang="pt-PT" dirty="0" err="1">
                <a:solidFill>
                  <a:schemeClr val="dk1"/>
                </a:solidFill>
              </a:rPr>
              <a:t>with</a:t>
            </a:r>
            <a:r>
              <a:rPr lang="pt-PT" dirty="0">
                <a:solidFill>
                  <a:schemeClr val="dk1"/>
                </a:solidFill>
              </a:rPr>
              <a:t> Y)</a:t>
            </a:r>
            <a:endParaRPr dirty="0">
              <a:solidFill>
                <a:schemeClr val="dk1"/>
              </a:solidFill>
            </a:endParaRPr>
          </a:p>
        </p:txBody>
      </p:sp>
      <p:sp>
        <p:nvSpPr>
          <p:cNvPr id="326" name="Google Shape;326;p50"/>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No “Fairness through Demographic Parity”</a:t>
            </a:r>
            <a:endParaRPr sz="22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p:nvPr/>
        </p:nvSpPr>
        <p:spPr>
          <a:xfrm>
            <a:off x="656800" y="1283950"/>
            <a:ext cx="7672200" cy="3304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a:solidFill>
                  <a:schemeClr val="dk1"/>
                </a:solidFill>
              </a:rPr>
              <a:t>If the base rate (prevalence) is different between groups and the classifier is non-trivial (Recall&gt;0) and imperfect (FPR &gt; 0). Then, either:</a:t>
            </a:r>
            <a:endParaRPr>
              <a:solidFill>
                <a:schemeClr val="dk1"/>
              </a:solidFill>
            </a:endParaRPr>
          </a:p>
          <a:p>
            <a:pPr marL="0" marR="0" lvl="0" indent="0" algn="l" rtl="0">
              <a:lnSpc>
                <a:spcPct val="150000"/>
              </a:lnSpc>
              <a:spcBef>
                <a:spcPts val="0"/>
              </a:spcBef>
              <a:spcAft>
                <a:spcPts val="0"/>
              </a:spcAft>
              <a:buNone/>
            </a:pPr>
            <a:endParaRPr>
              <a:solidFill>
                <a:schemeClr val="dk1"/>
              </a:solidFill>
            </a:endParaRPr>
          </a:p>
          <a:p>
            <a:pPr marL="457200" lvl="0" indent="-317500" algn="l" rtl="0">
              <a:lnSpc>
                <a:spcPct val="200000"/>
              </a:lnSpc>
              <a:spcBef>
                <a:spcPts val="1500"/>
              </a:spcBef>
              <a:spcAft>
                <a:spcPts val="0"/>
              </a:spcAft>
              <a:buClr>
                <a:schemeClr val="dk1"/>
              </a:buClr>
              <a:buSzPts val="1400"/>
              <a:buChar char="●"/>
            </a:pPr>
            <a:r>
              <a:rPr lang="pt-PT">
                <a:solidFill>
                  <a:schemeClr val="dk1"/>
                </a:solidFill>
              </a:rPr>
              <a:t>Precision Parity Fails (same as FDR parity)</a:t>
            </a:r>
            <a:endParaRPr>
              <a:solidFill>
                <a:schemeClr val="dk1"/>
              </a:solidFill>
            </a:endParaRPr>
          </a:p>
          <a:p>
            <a:pPr marL="457200" lvl="0" indent="-317500" algn="l" rtl="0">
              <a:lnSpc>
                <a:spcPct val="200000"/>
              </a:lnSpc>
              <a:spcBef>
                <a:spcPts val="0"/>
              </a:spcBef>
              <a:spcAft>
                <a:spcPts val="0"/>
              </a:spcAft>
              <a:buClr>
                <a:schemeClr val="dk1"/>
              </a:buClr>
              <a:buSzPts val="1400"/>
              <a:buChar char="●"/>
            </a:pPr>
            <a:r>
              <a:rPr lang="pt-PT">
                <a:solidFill>
                  <a:schemeClr val="dk1"/>
                </a:solidFill>
              </a:rPr>
              <a:t>FPR and Recall (same as FNR) will be disparate (no equalized odds)</a:t>
            </a:r>
            <a:endParaRPr>
              <a:solidFill>
                <a:schemeClr val="dk1"/>
              </a:solidFill>
            </a:endParaRPr>
          </a:p>
          <a:p>
            <a:pPr marL="0" lvl="0" indent="0" algn="l" rtl="0">
              <a:lnSpc>
                <a:spcPct val="115000"/>
              </a:lnSpc>
              <a:spcBef>
                <a:spcPts val="1500"/>
              </a:spcBef>
              <a:spcAft>
                <a:spcPts val="0"/>
              </a:spcAft>
              <a:buNone/>
            </a:pPr>
            <a:endParaRPr>
              <a:solidFill>
                <a:schemeClr val="dk1"/>
              </a:solidFill>
            </a:endParaRPr>
          </a:p>
          <a:p>
            <a:pPr marL="0" lvl="0" indent="0" algn="l" rtl="0">
              <a:lnSpc>
                <a:spcPct val="115000"/>
              </a:lnSpc>
              <a:spcBef>
                <a:spcPts val="1500"/>
              </a:spcBef>
              <a:spcAft>
                <a:spcPts val="0"/>
              </a:spcAft>
              <a:buNone/>
            </a:pPr>
            <a:r>
              <a:rPr lang="pt-PT">
                <a:solidFill>
                  <a:schemeClr val="dk1"/>
                </a:solidFill>
              </a:rPr>
              <a:t>[Kleinberg16, Chouldechova17]</a:t>
            </a:r>
            <a:endParaRPr>
              <a:solidFill>
                <a:schemeClr val="dk1"/>
              </a:solidFill>
            </a:endParaRPr>
          </a:p>
          <a:p>
            <a:pPr marL="0" marR="0" lvl="0" indent="0" algn="l" rtl="0">
              <a:lnSpc>
                <a:spcPct val="150000"/>
              </a:lnSpc>
              <a:spcBef>
                <a:spcPts val="0"/>
              </a:spcBef>
              <a:spcAft>
                <a:spcPts val="0"/>
              </a:spcAft>
              <a:buNone/>
            </a:pPr>
            <a:endParaRPr>
              <a:solidFill>
                <a:schemeClr val="dk1"/>
              </a:solidFill>
            </a:endParaRPr>
          </a:p>
        </p:txBody>
      </p:sp>
      <p:sp>
        <p:nvSpPr>
          <p:cNvPr id="332" name="Google Shape;332;p51"/>
          <p:cNvSpPr txBox="1"/>
          <p:nvPr/>
        </p:nvSpPr>
        <p:spPr>
          <a:xfrm>
            <a:off x="656800" y="3528775"/>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a:solidFill>
                <a:schemeClr val="dk1"/>
              </a:solidFill>
            </a:endParaRPr>
          </a:p>
        </p:txBody>
      </p:sp>
      <p:sp>
        <p:nvSpPr>
          <p:cNvPr id="333" name="Google Shape;333;p51"/>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a:t>Fairness Tradeoffs</a:t>
            </a:r>
            <a:endParaRPr sz="22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F65F8185-5DA4-EB8F-E4E8-88E17019739E}"/>
            </a:ext>
          </a:extLst>
        </p:cNvPr>
        <p:cNvGrpSpPr/>
        <p:nvPr/>
      </p:nvGrpSpPr>
      <p:grpSpPr>
        <a:xfrm>
          <a:off x="0" y="0"/>
          <a:ext cx="0" cy="0"/>
          <a:chOff x="0" y="0"/>
          <a:chExt cx="0" cy="0"/>
        </a:xfrm>
      </p:grpSpPr>
      <p:sp>
        <p:nvSpPr>
          <p:cNvPr id="2" name="Google Shape;326;p50">
            <a:extLst>
              <a:ext uri="{FF2B5EF4-FFF2-40B4-BE49-F238E27FC236}">
                <a16:creationId xmlns:a16="http://schemas.microsoft.com/office/drawing/2014/main" id="{86067CC4-59D7-4D2E-C68B-A3A17713D86F}"/>
              </a:ext>
            </a:extLst>
          </p:cNvPr>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dirty="0" err="1"/>
              <a:t>Practice</a:t>
            </a:r>
            <a:r>
              <a:rPr lang="pt-PT" sz="2200" b="1" dirty="0"/>
              <a:t> Time</a:t>
            </a:r>
            <a:endParaRPr sz="2200" b="1" dirty="0"/>
          </a:p>
        </p:txBody>
      </p:sp>
      <p:sp>
        <p:nvSpPr>
          <p:cNvPr id="3" name="TextBox 2">
            <a:extLst>
              <a:ext uri="{FF2B5EF4-FFF2-40B4-BE49-F238E27FC236}">
                <a16:creationId xmlns:a16="http://schemas.microsoft.com/office/drawing/2014/main" id="{858D4945-73FD-7C50-A23D-42807A57CC39}"/>
              </a:ext>
            </a:extLst>
          </p:cNvPr>
          <p:cNvSpPr txBox="1"/>
          <p:nvPr/>
        </p:nvSpPr>
        <p:spPr>
          <a:xfrm>
            <a:off x="987552" y="1463040"/>
            <a:ext cx="2751074" cy="307777"/>
          </a:xfrm>
          <a:prstGeom prst="rect">
            <a:avLst/>
          </a:prstGeom>
          <a:noFill/>
        </p:spPr>
        <p:txBody>
          <a:bodyPr wrap="none" rtlCol="0">
            <a:spAutoFit/>
          </a:bodyPr>
          <a:lstStyle/>
          <a:p>
            <a:r>
              <a:rPr lang="pt-PT" dirty="0" err="1"/>
              <a:t>https</a:t>
            </a:r>
            <a:r>
              <a:rPr lang="pt-PT" dirty="0"/>
              <a:t>://</a:t>
            </a:r>
            <a:r>
              <a:rPr lang="pt-PT" dirty="0" err="1"/>
              <a:t>github.com</a:t>
            </a:r>
            <a:r>
              <a:rPr lang="pt-PT" dirty="0"/>
              <a:t>/</a:t>
            </a:r>
            <a:r>
              <a:rPr lang="pt-PT" dirty="0" err="1"/>
              <a:t>dssg</a:t>
            </a:r>
            <a:r>
              <a:rPr lang="pt-PT" dirty="0"/>
              <a:t>/</a:t>
            </a:r>
            <a:r>
              <a:rPr lang="pt-PT" dirty="0" err="1"/>
              <a:t>aequitas</a:t>
            </a:r>
            <a:endParaRPr lang="pt-PT" dirty="0"/>
          </a:p>
        </p:txBody>
      </p:sp>
    </p:spTree>
    <p:extLst>
      <p:ext uri="{BB962C8B-B14F-4D97-AF65-F5344CB8AC3E}">
        <p14:creationId xmlns:p14="http://schemas.microsoft.com/office/powerpoint/2010/main" val="613537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55ACAB4F-E3B4-E792-FD29-F1915CF19CFC}"/>
            </a:ext>
          </a:extLst>
        </p:cNvPr>
        <p:cNvGrpSpPr/>
        <p:nvPr/>
      </p:nvGrpSpPr>
      <p:grpSpPr>
        <a:xfrm>
          <a:off x="0" y="0"/>
          <a:ext cx="0" cy="0"/>
          <a:chOff x="0" y="0"/>
          <a:chExt cx="0" cy="0"/>
        </a:xfrm>
      </p:grpSpPr>
      <p:sp>
        <p:nvSpPr>
          <p:cNvPr id="331" name="Google Shape;331;p51">
            <a:extLst>
              <a:ext uri="{FF2B5EF4-FFF2-40B4-BE49-F238E27FC236}">
                <a16:creationId xmlns:a16="http://schemas.microsoft.com/office/drawing/2014/main" id="{EE122D77-0B5F-7C8C-00EE-BB7BEFBD0E4E}"/>
              </a:ext>
            </a:extLst>
          </p:cNvPr>
          <p:cNvSpPr txBox="1"/>
          <p:nvPr/>
        </p:nvSpPr>
        <p:spPr>
          <a:xfrm>
            <a:off x="656800" y="1283950"/>
            <a:ext cx="7672200" cy="50780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dirty="0" err="1">
                <a:solidFill>
                  <a:schemeClr val="dk1"/>
                </a:solidFill>
              </a:rPr>
              <a:t>When</a:t>
            </a:r>
            <a:r>
              <a:rPr lang="pt-PT" dirty="0">
                <a:solidFill>
                  <a:schemeClr val="dk1"/>
                </a:solidFill>
              </a:rPr>
              <a:t> </a:t>
            </a:r>
            <a:r>
              <a:rPr lang="pt-PT" dirty="0" err="1">
                <a:solidFill>
                  <a:schemeClr val="dk1"/>
                </a:solidFill>
              </a:rPr>
              <a:t>you</a:t>
            </a:r>
            <a:r>
              <a:rPr lang="pt-PT" dirty="0">
                <a:solidFill>
                  <a:schemeClr val="dk1"/>
                </a:solidFill>
              </a:rPr>
              <a:t> can </a:t>
            </a:r>
            <a:r>
              <a:rPr lang="pt-PT" dirty="0" err="1">
                <a:solidFill>
                  <a:schemeClr val="dk1"/>
                </a:solidFill>
              </a:rPr>
              <a:t>estimate</a:t>
            </a:r>
            <a:r>
              <a:rPr lang="pt-PT" dirty="0">
                <a:solidFill>
                  <a:schemeClr val="dk1"/>
                </a:solidFill>
              </a:rPr>
              <a:t> </a:t>
            </a:r>
            <a:r>
              <a:rPr lang="pt-PT" dirty="0" err="1">
                <a:solidFill>
                  <a:schemeClr val="dk1"/>
                </a:solidFill>
              </a:rPr>
              <a:t>the</a:t>
            </a:r>
            <a:r>
              <a:rPr lang="pt-PT" dirty="0">
                <a:solidFill>
                  <a:schemeClr val="dk1"/>
                </a:solidFill>
              </a:rPr>
              <a:t> </a:t>
            </a:r>
            <a:r>
              <a:rPr lang="pt-PT" dirty="0" err="1">
                <a:solidFill>
                  <a:schemeClr val="dk1"/>
                </a:solidFill>
              </a:rPr>
              <a:t>economic</a:t>
            </a:r>
            <a:r>
              <a:rPr lang="pt-PT" dirty="0">
                <a:solidFill>
                  <a:schemeClr val="dk1"/>
                </a:solidFill>
              </a:rPr>
              <a:t> </a:t>
            </a:r>
            <a:r>
              <a:rPr lang="pt-PT" dirty="0" err="1">
                <a:solidFill>
                  <a:schemeClr val="dk1"/>
                </a:solidFill>
              </a:rPr>
              <a:t>impact</a:t>
            </a:r>
            <a:r>
              <a:rPr lang="pt-PT" dirty="0">
                <a:solidFill>
                  <a:schemeClr val="dk1"/>
                </a:solidFill>
              </a:rPr>
              <a:t> </a:t>
            </a:r>
            <a:r>
              <a:rPr lang="pt-PT" dirty="0" err="1">
                <a:solidFill>
                  <a:schemeClr val="dk1"/>
                </a:solidFill>
              </a:rPr>
              <a:t>of</a:t>
            </a:r>
            <a:r>
              <a:rPr lang="pt-PT" dirty="0">
                <a:solidFill>
                  <a:schemeClr val="dk1"/>
                </a:solidFill>
              </a:rPr>
              <a:t> a FP </a:t>
            </a:r>
            <a:r>
              <a:rPr lang="pt-PT" dirty="0" err="1">
                <a:solidFill>
                  <a:schemeClr val="dk1"/>
                </a:solidFill>
              </a:rPr>
              <a:t>and</a:t>
            </a:r>
            <a:r>
              <a:rPr lang="pt-PT" dirty="0">
                <a:solidFill>
                  <a:schemeClr val="dk1"/>
                </a:solidFill>
              </a:rPr>
              <a:t> a TP</a:t>
            </a:r>
          </a:p>
        </p:txBody>
      </p:sp>
      <p:sp>
        <p:nvSpPr>
          <p:cNvPr id="332" name="Google Shape;332;p51">
            <a:extLst>
              <a:ext uri="{FF2B5EF4-FFF2-40B4-BE49-F238E27FC236}">
                <a16:creationId xmlns:a16="http://schemas.microsoft.com/office/drawing/2014/main" id="{27FA97CD-D303-9571-9B80-5A901D096613}"/>
              </a:ext>
            </a:extLst>
          </p:cNvPr>
          <p:cNvSpPr txBox="1"/>
          <p:nvPr/>
        </p:nvSpPr>
        <p:spPr>
          <a:xfrm>
            <a:off x="656800" y="3528775"/>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a:solidFill>
                <a:schemeClr val="dk1"/>
              </a:solidFill>
            </a:endParaRPr>
          </a:p>
        </p:txBody>
      </p:sp>
      <p:sp>
        <p:nvSpPr>
          <p:cNvPr id="333" name="Google Shape;333;p51">
            <a:extLst>
              <a:ext uri="{FF2B5EF4-FFF2-40B4-BE49-F238E27FC236}">
                <a16:creationId xmlns:a16="http://schemas.microsoft.com/office/drawing/2014/main" id="{E83F0B64-57DC-3878-12F0-E04FA7EEEC08}"/>
              </a:ext>
            </a:extLst>
          </p:cNvPr>
          <p:cNvSpPr txBox="1"/>
          <p:nvPr/>
        </p:nvSpPr>
        <p:spPr>
          <a:xfrm>
            <a:off x="601475" y="279125"/>
            <a:ext cx="7150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dirty="0" err="1"/>
              <a:t>Optimizing</a:t>
            </a:r>
            <a:r>
              <a:rPr lang="pt-PT" sz="2200" b="1" dirty="0"/>
              <a:t> </a:t>
            </a:r>
            <a:r>
              <a:rPr lang="pt-PT" sz="2200" b="1" dirty="0" err="1"/>
              <a:t>Threshold</a:t>
            </a:r>
            <a:r>
              <a:rPr lang="pt-PT" sz="2200" b="1" dirty="0"/>
              <a:t> for Business</a:t>
            </a:r>
            <a:endParaRPr sz="2200" b="1" dirty="0"/>
          </a:p>
        </p:txBody>
      </p:sp>
    </p:spTree>
    <p:extLst>
      <p:ext uri="{BB962C8B-B14F-4D97-AF65-F5344CB8AC3E}">
        <p14:creationId xmlns:p14="http://schemas.microsoft.com/office/powerpoint/2010/main" val="189258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2400" y="1010725"/>
            <a:ext cx="8839204" cy="2693195"/>
          </a:xfrm>
          <a:prstGeom prst="rect">
            <a:avLst/>
          </a:prstGeom>
          <a:noFill/>
          <a:ln>
            <a:noFill/>
          </a:ln>
        </p:spPr>
      </p:pic>
      <p:sp>
        <p:nvSpPr>
          <p:cNvPr id="71" name="Google Shape;71;p16"/>
          <p:cNvSpPr/>
          <p:nvPr/>
        </p:nvSpPr>
        <p:spPr>
          <a:xfrm>
            <a:off x="5216475" y="334200"/>
            <a:ext cx="858300" cy="3773100"/>
          </a:xfrm>
          <a:prstGeom prst="ellipse">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2" name="Google Shape;72;p16"/>
          <p:cNvPicPr preferRelativeResize="0"/>
          <p:nvPr/>
        </p:nvPicPr>
        <p:blipFill>
          <a:blip r:embed="rId4">
            <a:alphaModFix/>
          </a:blip>
          <a:stretch>
            <a:fillRect/>
          </a:stretch>
        </p:blipFill>
        <p:spPr>
          <a:xfrm>
            <a:off x="5762250" y="123449"/>
            <a:ext cx="3499527" cy="808600"/>
          </a:xfrm>
          <a:prstGeom prst="rect">
            <a:avLst/>
          </a:prstGeom>
          <a:noFill/>
          <a:ln>
            <a:noFill/>
          </a:ln>
        </p:spPr>
      </p:pic>
      <p:sp>
        <p:nvSpPr>
          <p:cNvPr id="73" name="Google Shape;73;p16"/>
          <p:cNvSpPr/>
          <p:nvPr/>
        </p:nvSpPr>
        <p:spPr>
          <a:xfrm rot="1499064">
            <a:off x="4554976" y="2787075"/>
            <a:ext cx="223737" cy="685854"/>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6"/>
          <p:cNvSpPr txBox="1"/>
          <p:nvPr/>
        </p:nvSpPr>
        <p:spPr>
          <a:xfrm>
            <a:off x="4089950" y="3453750"/>
            <a:ext cx="495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800">
                <a:solidFill>
                  <a:schemeClr val="dk2"/>
                </a:solidFill>
              </a:rPr>
              <a:t>risk</a:t>
            </a:r>
            <a:endParaRPr sz="1800">
              <a:solidFill>
                <a:schemeClr val="dk2"/>
              </a:solidFill>
            </a:endParaRPr>
          </a:p>
        </p:txBody>
      </p:sp>
      <p:sp>
        <p:nvSpPr>
          <p:cNvPr id="75" name="Google Shape;75;p16"/>
          <p:cNvSpPr txBox="1"/>
          <p:nvPr/>
        </p:nvSpPr>
        <p:spPr>
          <a:xfrm>
            <a:off x="310100" y="244000"/>
            <a:ext cx="374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800">
                <a:solidFill>
                  <a:schemeClr val="dk1"/>
                </a:solidFill>
              </a:rPr>
              <a:t>Typical ML opportunity in business</a:t>
            </a:r>
            <a:endParaRPr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26737737-4DC6-47C4-A63A-6474865EE3F8}"/>
            </a:ext>
          </a:extLst>
        </p:cNvPr>
        <p:cNvGrpSpPr/>
        <p:nvPr/>
      </p:nvGrpSpPr>
      <p:grpSpPr>
        <a:xfrm>
          <a:off x="0" y="0"/>
          <a:ext cx="0" cy="0"/>
          <a:chOff x="0" y="0"/>
          <a:chExt cx="0" cy="0"/>
        </a:xfrm>
      </p:grpSpPr>
      <p:sp>
        <p:nvSpPr>
          <p:cNvPr id="332" name="Google Shape;332;p51">
            <a:extLst>
              <a:ext uri="{FF2B5EF4-FFF2-40B4-BE49-F238E27FC236}">
                <a16:creationId xmlns:a16="http://schemas.microsoft.com/office/drawing/2014/main" id="{03D6B528-45DD-3BAA-A666-34FB9A79AD36}"/>
              </a:ext>
            </a:extLst>
          </p:cNvPr>
          <p:cNvSpPr txBox="1"/>
          <p:nvPr/>
        </p:nvSpPr>
        <p:spPr>
          <a:xfrm>
            <a:off x="656800" y="3528775"/>
            <a:ext cx="7672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a:solidFill>
                <a:schemeClr val="dk1"/>
              </a:solidFill>
            </a:endParaRPr>
          </a:p>
        </p:txBody>
      </p:sp>
      <p:sp>
        <p:nvSpPr>
          <p:cNvPr id="333" name="Google Shape;333;p51">
            <a:extLst>
              <a:ext uri="{FF2B5EF4-FFF2-40B4-BE49-F238E27FC236}">
                <a16:creationId xmlns:a16="http://schemas.microsoft.com/office/drawing/2014/main" id="{A6665B9C-253D-1DD3-231F-0DCB690A0591}"/>
              </a:ext>
            </a:extLst>
          </p:cNvPr>
          <p:cNvSpPr txBox="1"/>
          <p:nvPr/>
        </p:nvSpPr>
        <p:spPr>
          <a:xfrm>
            <a:off x="601475" y="279125"/>
            <a:ext cx="7814556"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dirty="0"/>
              <a:t>Case </a:t>
            </a:r>
            <a:r>
              <a:rPr lang="pt-PT" sz="2200" b="1" dirty="0" err="1"/>
              <a:t>Study</a:t>
            </a:r>
            <a:r>
              <a:rPr lang="pt-PT" sz="2200" b="1" dirty="0"/>
              <a:t>: </a:t>
            </a:r>
            <a:r>
              <a:rPr lang="pt-PT" sz="2200" b="1" dirty="0" err="1"/>
              <a:t>Predicting</a:t>
            </a:r>
            <a:r>
              <a:rPr lang="pt-PT" sz="2200" b="1" dirty="0"/>
              <a:t> No-Shows in Hospital </a:t>
            </a:r>
            <a:r>
              <a:rPr lang="pt-PT" sz="2200" b="1" dirty="0" err="1"/>
              <a:t>bookings</a:t>
            </a:r>
            <a:endParaRPr sz="2200" b="1" dirty="0"/>
          </a:p>
        </p:txBody>
      </p:sp>
      <p:pic>
        <p:nvPicPr>
          <p:cNvPr id="1026" name="Picture 2" descr="A diagram of a software model&#10;&#10;Description automatically generated with medium confidence">
            <a:extLst>
              <a:ext uri="{FF2B5EF4-FFF2-40B4-BE49-F238E27FC236}">
                <a16:creationId xmlns:a16="http://schemas.microsoft.com/office/drawing/2014/main" id="{DA79622F-FB21-42C0-44B4-5845373D5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75" y="1435608"/>
            <a:ext cx="5699125" cy="249336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a:extLst>
              <a:ext uri="{FF2B5EF4-FFF2-40B4-BE49-F238E27FC236}">
                <a16:creationId xmlns:a16="http://schemas.microsoft.com/office/drawing/2014/main" id="{2561CBF6-03A9-118A-BAC8-A96CAE89081F}"/>
              </a:ext>
            </a:extLst>
          </p:cNvPr>
          <p:cNvSpPr/>
          <p:nvPr/>
        </p:nvSpPr>
        <p:spPr>
          <a:xfrm>
            <a:off x="6104839" y="2297846"/>
            <a:ext cx="475488" cy="2400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TextBox 2">
            <a:extLst>
              <a:ext uri="{FF2B5EF4-FFF2-40B4-BE49-F238E27FC236}">
                <a16:creationId xmlns:a16="http://schemas.microsoft.com/office/drawing/2014/main" id="{7FA0878E-A353-ECCB-E6B7-18BD50EFB864}"/>
              </a:ext>
            </a:extLst>
          </p:cNvPr>
          <p:cNvSpPr txBox="1"/>
          <p:nvPr/>
        </p:nvSpPr>
        <p:spPr>
          <a:xfrm>
            <a:off x="6720866" y="2257531"/>
            <a:ext cx="1608133" cy="307777"/>
          </a:xfrm>
          <a:prstGeom prst="rect">
            <a:avLst/>
          </a:prstGeom>
          <a:noFill/>
        </p:spPr>
        <p:txBody>
          <a:bodyPr wrap="none" rtlCol="0">
            <a:spAutoFit/>
          </a:bodyPr>
          <a:lstStyle/>
          <a:p>
            <a:r>
              <a:rPr lang="pt-PT" dirty="0" err="1"/>
              <a:t>Apply</a:t>
            </a:r>
            <a:r>
              <a:rPr lang="pt-PT" dirty="0"/>
              <a:t> </a:t>
            </a:r>
            <a:r>
              <a:rPr lang="pt-PT" dirty="0" err="1"/>
              <a:t>intervention</a:t>
            </a:r>
            <a:endParaRPr lang="pt-PT" dirty="0"/>
          </a:p>
        </p:txBody>
      </p:sp>
    </p:spTree>
    <p:extLst>
      <p:ext uri="{BB962C8B-B14F-4D97-AF65-F5344CB8AC3E}">
        <p14:creationId xmlns:p14="http://schemas.microsoft.com/office/powerpoint/2010/main" val="2794561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FA2363E0-624E-E5D0-804E-B48EC8FE020A}"/>
            </a:ext>
          </a:extLst>
        </p:cNvPr>
        <p:cNvGrpSpPr/>
        <p:nvPr/>
      </p:nvGrpSpPr>
      <p:grpSpPr>
        <a:xfrm>
          <a:off x="0" y="0"/>
          <a:ext cx="0" cy="0"/>
          <a:chOff x="0" y="0"/>
          <a:chExt cx="0" cy="0"/>
        </a:xfrm>
      </p:grpSpPr>
      <p:sp>
        <p:nvSpPr>
          <p:cNvPr id="331" name="Google Shape;331;p51">
            <a:extLst>
              <a:ext uri="{FF2B5EF4-FFF2-40B4-BE49-F238E27FC236}">
                <a16:creationId xmlns:a16="http://schemas.microsoft.com/office/drawing/2014/main" id="{497A8839-8E3C-F9DA-27D4-1429EC00F6D2}"/>
              </a:ext>
            </a:extLst>
          </p:cNvPr>
          <p:cNvSpPr txBox="1"/>
          <p:nvPr/>
        </p:nvSpPr>
        <p:spPr>
          <a:xfrm>
            <a:off x="815415" y="1654179"/>
            <a:ext cx="2175177" cy="52319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dirty="0" err="1">
                <a:solidFill>
                  <a:schemeClr val="dk1"/>
                </a:solidFill>
              </a:rPr>
              <a:t>Cost</a:t>
            </a:r>
            <a:r>
              <a:rPr lang="pt-PT" dirty="0">
                <a:solidFill>
                  <a:schemeClr val="dk1"/>
                </a:solidFill>
              </a:rPr>
              <a:t> </a:t>
            </a:r>
            <a:r>
              <a:rPr lang="pt-PT" dirty="0" err="1">
                <a:solidFill>
                  <a:schemeClr val="dk1"/>
                </a:solidFill>
              </a:rPr>
              <a:t>of</a:t>
            </a:r>
            <a:r>
              <a:rPr lang="pt-PT" dirty="0">
                <a:solidFill>
                  <a:schemeClr val="dk1"/>
                </a:solidFill>
              </a:rPr>
              <a:t> a (False) Positive</a:t>
            </a:r>
          </a:p>
        </p:txBody>
      </p:sp>
      <p:sp>
        <p:nvSpPr>
          <p:cNvPr id="332" name="Google Shape;332;p51">
            <a:extLst>
              <a:ext uri="{FF2B5EF4-FFF2-40B4-BE49-F238E27FC236}">
                <a16:creationId xmlns:a16="http://schemas.microsoft.com/office/drawing/2014/main" id="{A155047D-A93C-EFED-5340-689BFFA49D3F}"/>
              </a:ext>
            </a:extLst>
          </p:cNvPr>
          <p:cNvSpPr txBox="1"/>
          <p:nvPr/>
        </p:nvSpPr>
        <p:spPr>
          <a:xfrm>
            <a:off x="1588955" y="4051965"/>
            <a:ext cx="1615883" cy="50780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dirty="0" err="1">
                <a:solidFill>
                  <a:schemeClr val="dk1"/>
                </a:solidFill>
              </a:rPr>
              <a:t>Let’s</a:t>
            </a:r>
            <a:r>
              <a:rPr lang="pt-PT" dirty="0">
                <a:solidFill>
                  <a:schemeClr val="dk1"/>
                </a:solidFill>
              </a:rPr>
              <a:t> </a:t>
            </a:r>
            <a:r>
              <a:rPr lang="pt-PT" dirty="0" err="1">
                <a:solidFill>
                  <a:schemeClr val="dk1"/>
                </a:solidFill>
              </a:rPr>
              <a:t>be</a:t>
            </a:r>
            <a:r>
              <a:rPr lang="pt-PT" dirty="0">
                <a:solidFill>
                  <a:schemeClr val="dk1"/>
                </a:solidFill>
              </a:rPr>
              <a:t> </a:t>
            </a:r>
            <a:r>
              <a:rPr lang="pt-PT" dirty="0" err="1">
                <a:solidFill>
                  <a:schemeClr val="dk1"/>
                </a:solidFill>
              </a:rPr>
              <a:t>realistic</a:t>
            </a:r>
            <a:endParaRPr dirty="0">
              <a:solidFill>
                <a:schemeClr val="dk1"/>
              </a:solidFill>
            </a:endParaRPr>
          </a:p>
        </p:txBody>
      </p:sp>
      <p:sp>
        <p:nvSpPr>
          <p:cNvPr id="333" name="Google Shape;333;p51">
            <a:extLst>
              <a:ext uri="{FF2B5EF4-FFF2-40B4-BE49-F238E27FC236}">
                <a16:creationId xmlns:a16="http://schemas.microsoft.com/office/drawing/2014/main" id="{F4D886E0-C99E-0953-005A-291026CCDA25}"/>
              </a:ext>
            </a:extLst>
          </p:cNvPr>
          <p:cNvSpPr txBox="1"/>
          <p:nvPr/>
        </p:nvSpPr>
        <p:spPr>
          <a:xfrm>
            <a:off x="601475" y="279125"/>
            <a:ext cx="7814556"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dirty="0"/>
              <a:t>Case </a:t>
            </a:r>
            <a:r>
              <a:rPr lang="pt-PT" sz="2200" b="1" dirty="0" err="1"/>
              <a:t>Study</a:t>
            </a:r>
            <a:r>
              <a:rPr lang="pt-PT" sz="2200" b="1" dirty="0"/>
              <a:t>: </a:t>
            </a:r>
            <a:r>
              <a:rPr lang="pt-PT" sz="2200" b="1" dirty="0" err="1"/>
              <a:t>Predicting</a:t>
            </a:r>
            <a:r>
              <a:rPr lang="pt-PT" sz="2200" b="1" dirty="0"/>
              <a:t> No-Shows in Hospital </a:t>
            </a:r>
            <a:r>
              <a:rPr lang="pt-PT" sz="2200" b="1" dirty="0" err="1"/>
              <a:t>bookings</a:t>
            </a:r>
            <a:endParaRPr sz="2200" b="1" dirty="0"/>
          </a:p>
        </p:txBody>
      </p:sp>
      <p:sp>
        <p:nvSpPr>
          <p:cNvPr id="2" name="Right Arrow 1">
            <a:extLst>
              <a:ext uri="{FF2B5EF4-FFF2-40B4-BE49-F238E27FC236}">
                <a16:creationId xmlns:a16="http://schemas.microsoft.com/office/drawing/2014/main" id="{7CC86F7E-91FB-1A20-E4BA-732D20460152}"/>
              </a:ext>
            </a:extLst>
          </p:cNvPr>
          <p:cNvSpPr/>
          <p:nvPr/>
        </p:nvSpPr>
        <p:spPr>
          <a:xfrm>
            <a:off x="3799643" y="1739548"/>
            <a:ext cx="568171" cy="277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Google Shape;331;p51">
            <a:extLst>
              <a:ext uri="{FF2B5EF4-FFF2-40B4-BE49-F238E27FC236}">
                <a16:creationId xmlns:a16="http://schemas.microsoft.com/office/drawing/2014/main" id="{DC727481-BA42-4770-58B6-C7F600385CB1}"/>
              </a:ext>
            </a:extLst>
          </p:cNvPr>
          <p:cNvSpPr txBox="1"/>
          <p:nvPr/>
        </p:nvSpPr>
        <p:spPr>
          <a:xfrm>
            <a:off x="4759763" y="1614725"/>
            <a:ext cx="2644214" cy="50780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dirty="0" err="1">
                <a:solidFill>
                  <a:schemeClr val="dk1"/>
                </a:solidFill>
              </a:rPr>
              <a:t>Cost</a:t>
            </a:r>
            <a:r>
              <a:rPr lang="pt-PT" dirty="0">
                <a:solidFill>
                  <a:schemeClr val="dk1"/>
                </a:solidFill>
              </a:rPr>
              <a:t> </a:t>
            </a:r>
            <a:r>
              <a:rPr lang="pt-PT" dirty="0" err="1">
                <a:solidFill>
                  <a:schemeClr val="dk1"/>
                </a:solidFill>
              </a:rPr>
              <a:t>of</a:t>
            </a:r>
            <a:r>
              <a:rPr lang="pt-PT" dirty="0">
                <a:solidFill>
                  <a:schemeClr val="dk1"/>
                </a:solidFill>
              </a:rPr>
              <a:t> </a:t>
            </a:r>
            <a:r>
              <a:rPr lang="pt-PT" dirty="0" err="1">
                <a:solidFill>
                  <a:schemeClr val="dk1"/>
                </a:solidFill>
              </a:rPr>
              <a:t>intervention</a:t>
            </a:r>
            <a:r>
              <a:rPr lang="pt-PT" dirty="0">
                <a:solidFill>
                  <a:schemeClr val="dk1"/>
                </a:solidFill>
              </a:rPr>
              <a:t> – 2€</a:t>
            </a:r>
          </a:p>
        </p:txBody>
      </p:sp>
      <p:sp>
        <p:nvSpPr>
          <p:cNvPr id="4" name="Google Shape;331;p51">
            <a:extLst>
              <a:ext uri="{FF2B5EF4-FFF2-40B4-BE49-F238E27FC236}">
                <a16:creationId xmlns:a16="http://schemas.microsoft.com/office/drawing/2014/main" id="{12A48AF1-E607-90E7-AD86-3BEF313A68EB}"/>
              </a:ext>
            </a:extLst>
          </p:cNvPr>
          <p:cNvSpPr txBox="1"/>
          <p:nvPr/>
        </p:nvSpPr>
        <p:spPr>
          <a:xfrm>
            <a:off x="815415" y="2730252"/>
            <a:ext cx="2644214" cy="50780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dirty="0" err="1">
                <a:solidFill>
                  <a:schemeClr val="dk1"/>
                </a:solidFill>
              </a:rPr>
              <a:t>Opportunity</a:t>
            </a:r>
            <a:r>
              <a:rPr lang="pt-PT" dirty="0">
                <a:solidFill>
                  <a:schemeClr val="dk1"/>
                </a:solidFill>
              </a:rPr>
              <a:t> </a:t>
            </a:r>
            <a:r>
              <a:rPr lang="pt-PT" dirty="0" err="1">
                <a:solidFill>
                  <a:schemeClr val="dk1"/>
                </a:solidFill>
              </a:rPr>
              <a:t>of</a:t>
            </a:r>
            <a:r>
              <a:rPr lang="pt-PT" dirty="0">
                <a:solidFill>
                  <a:schemeClr val="dk1"/>
                </a:solidFill>
              </a:rPr>
              <a:t> a </a:t>
            </a:r>
            <a:r>
              <a:rPr lang="pt-PT" dirty="0" err="1">
                <a:solidFill>
                  <a:schemeClr val="dk1"/>
                </a:solidFill>
              </a:rPr>
              <a:t>True</a:t>
            </a:r>
            <a:r>
              <a:rPr lang="pt-PT" dirty="0">
                <a:solidFill>
                  <a:schemeClr val="dk1"/>
                </a:solidFill>
              </a:rPr>
              <a:t> Positive</a:t>
            </a:r>
          </a:p>
        </p:txBody>
      </p:sp>
      <p:sp>
        <p:nvSpPr>
          <p:cNvPr id="5" name="Right Arrow 4">
            <a:extLst>
              <a:ext uri="{FF2B5EF4-FFF2-40B4-BE49-F238E27FC236}">
                <a16:creationId xmlns:a16="http://schemas.microsoft.com/office/drawing/2014/main" id="{F8175A79-48FC-DA09-8EC8-8F63B6549F4D}"/>
              </a:ext>
            </a:extLst>
          </p:cNvPr>
          <p:cNvSpPr/>
          <p:nvPr/>
        </p:nvSpPr>
        <p:spPr>
          <a:xfrm>
            <a:off x="3799643" y="2845314"/>
            <a:ext cx="568171" cy="277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Google Shape;331;p51">
            <a:extLst>
              <a:ext uri="{FF2B5EF4-FFF2-40B4-BE49-F238E27FC236}">
                <a16:creationId xmlns:a16="http://schemas.microsoft.com/office/drawing/2014/main" id="{F16B7996-7454-2FE6-6D0C-8E03205F29CB}"/>
              </a:ext>
            </a:extLst>
          </p:cNvPr>
          <p:cNvSpPr txBox="1"/>
          <p:nvPr/>
        </p:nvSpPr>
        <p:spPr>
          <a:xfrm>
            <a:off x="815415" y="2208254"/>
            <a:ext cx="3036163" cy="50780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dirty="0" err="1">
                <a:solidFill>
                  <a:schemeClr val="dk1"/>
                </a:solidFill>
              </a:rPr>
              <a:t>Cost</a:t>
            </a:r>
            <a:r>
              <a:rPr lang="pt-PT" dirty="0">
                <a:solidFill>
                  <a:schemeClr val="dk1"/>
                </a:solidFill>
              </a:rPr>
              <a:t> </a:t>
            </a:r>
            <a:r>
              <a:rPr lang="pt-PT" dirty="0" err="1">
                <a:solidFill>
                  <a:schemeClr val="dk1"/>
                </a:solidFill>
              </a:rPr>
              <a:t>of</a:t>
            </a:r>
            <a:r>
              <a:rPr lang="pt-PT" dirty="0">
                <a:solidFill>
                  <a:schemeClr val="dk1"/>
                </a:solidFill>
              </a:rPr>
              <a:t> a False Negative (</a:t>
            </a:r>
            <a:r>
              <a:rPr lang="pt-PT" dirty="0" err="1">
                <a:solidFill>
                  <a:schemeClr val="dk1"/>
                </a:solidFill>
              </a:rPr>
              <a:t>default</a:t>
            </a:r>
            <a:r>
              <a:rPr lang="pt-PT" dirty="0">
                <a:solidFill>
                  <a:schemeClr val="dk1"/>
                </a:solidFill>
              </a:rPr>
              <a:t>)</a:t>
            </a:r>
          </a:p>
        </p:txBody>
      </p:sp>
      <p:sp>
        <p:nvSpPr>
          <p:cNvPr id="8" name="Right Arrow 7">
            <a:extLst>
              <a:ext uri="{FF2B5EF4-FFF2-40B4-BE49-F238E27FC236}">
                <a16:creationId xmlns:a16="http://schemas.microsoft.com/office/drawing/2014/main" id="{75C56CE1-76EF-6228-1674-21C52E6320B1}"/>
              </a:ext>
            </a:extLst>
          </p:cNvPr>
          <p:cNvSpPr/>
          <p:nvPr/>
        </p:nvSpPr>
        <p:spPr>
          <a:xfrm>
            <a:off x="3799643" y="2323550"/>
            <a:ext cx="568171" cy="277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Google Shape;331;p51">
            <a:extLst>
              <a:ext uri="{FF2B5EF4-FFF2-40B4-BE49-F238E27FC236}">
                <a16:creationId xmlns:a16="http://schemas.microsoft.com/office/drawing/2014/main" id="{51998B63-8AE4-0404-69AC-C67BF2CB0D22}"/>
              </a:ext>
            </a:extLst>
          </p:cNvPr>
          <p:cNvSpPr txBox="1"/>
          <p:nvPr/>
        </p:nvSpPr>
        <p:spPr>
          <a:xfrm>
            <a:off x="4759762" y="2177369"/>
            <a:ext cx="3851577" cy="50780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dirty="0" err="1">
                <a:solidFill>
                  <a:schemeClr val="dk1"/>
                </a:solidFill>
              </a:rPr>
              <a:t>Resources</a:t>
            </a:r>
            <a:r>
              <a:rPr lang="pt-PT" dirty="0">
                <a:solidFill>
                  <a:schemeClr val="dk1"/>
                </a:solidFill>
              </a:rPr>
              <a:t> </a:t>
            </a:r>
            <a:r>
              <a:rPr lang="pt-PT" dirty="0" err="1">
                <a:solidFill>
                  <a:schemeClr val="dk1"/>
                </a:solidFill>
              </a:rPr>
              <a:t>allocated</a:t>
            </a:r>
            <a:r>
              <a:rPr lang="pt-PT" dirty="0">
                <a:solidFill>
                  <a:schemeClr val="dk1"/>
                </a:solidFill>
              </a:rPr>
              <a:t> </a:t>
            </a:r>
            <a:r>
              <a:rPr lang="pt-PT" dirty="0" err="1">
                <a:solidFill>
                  <a:schemeClr val="dk1"/>
                </a:solidFill>
              </a:rPr>
              <a:t>and</a:t>
            </a:r>
            <a:r>
              <a:rPr lang="pt-PT" dirty="0">
                <a:solidFill>
                  <a:schemeClr val="dk1"/>
                </a:solidFill>
              </a:rPr>
              <a:t> </a:t>
            </a:r>
            <a:r>
              <a:rPr lang="pt-PT" dirty="0" err="1">
                <a:solidFill>
                  <a:schemeClr val="dk1"/>
                </a:solidFill>
              </a:rPr>
              <a:t>wasted</a:t>
            </a:r>
            <a:r>
              <a:rPr lang="pt-PT" dirty="0">
                <a:solidFill>
                  <a:schemeClr val="dk1"/>
                </a:solidFill>
              </a:rPr>
              <a:t> – 30€</a:t>
            </a:r>
          </a:p>
        </p:txBody>
      </p:sp>
      <p:sp>
        <p:nvSpPr>
          <p:cNvPr id="11" name="Google Shape;331;p51">
            <a:extLst>
              <a:ext uri="{FF2B5EF4-FFF2-40B4-BE49-F238E27FC236}">
                <a16:creationId xmlns:a16="http://schemas.microsoft.com/office/drawing/2014/main" id="{5FCE4BFD-413C-C65D-EEBC-CC2D64A3422D}"/>
              </a:ext>
            </a:extLst>
          </p:cNvPr>
          <p:cNvSpPr txBox="1"/>
          <p:nvPr/>
        </p:nvSpPr>
        <p:spPr>
          <a:xfrm>
            <a:off x="4759763" y="2706685"/>
            <a:ext cx="3727290" cy="50780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pt-PT" dirty="0" err="1">
                <a:solidFill>
                  <a:schemeClr val="dk1"/>
                </a:solidFill>
              </a:rPr>
              <a:t>Profit</a:t>
            </a:r>
            <a:r>
              <a:rPr lang="pt-PT" dirty="0">
                <a:solidFill>
                  <a:schemeClr val="dk1"/>
                </a:solidFill>
              </a:rPr>
              <a:t> – 20€</a:t>
            </a:r>
          </a:p>
        </p:txBody>
      </p:sp>
      <p:sp>
        <p:nvSpPr>
          <p:cNvPr id="12" name="Right Arrow 11">
            <a:extLst>
              <a:ext uri="{FF2B5EF4-FFF2-40B4-BE49-F238E27FC236}">
                <a16:creationId xmlns:a16="http://schemas.microsoft.com/office/drawing/2014/main" id="{B20588D5-4FDF-15A5-400C-732D71DB6013}"/>
              </a:ext>
            </a:extLst>
          </p:cNvPr>
          <p:cNvSpPr/>
          <p:nvPr/>
        </p:nvSpPr>
        <p:spPr>
          <a:xfrm>
            <a:off x="3459629" y="4148822"/>
            <a:ext cx="473179" cy="3168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Google Shape;332;p51">
            <a:extLst>
              <a:ext uri="{FF2B5EF4-FFF2-40B4-BE49-F238E27FC236}">
                <a16:creationId xmlns:a16="http://schemas.microsoft.com/office/drawing/2014/main" id="{8549BB45-26B1-96D4-4970-5267BB159F19}"/>
              </a:ext>
            </a:extLst>
          </p:cNvPr>
          <p:cNvSpPr txBox="1"/>
          <p:nvPr/>
        </p:nvSpPr>
        <p:spPr>
          <a:xfrm>
            <a:off x="4187599" y="4005201"/>
            <a:ext cx="2364121" cy="50780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pt-PT" dirty="0" err="1">
                <a:solidFill>
                  <a:schemeClr val="dk1"/>
                </a:solidFill>
              </a:rPr>
              <a:t>Intervention</a:t>
            </a:r>
            <a:r>
              <a:rPr lang="pt-PT" dirty="0">
                <a:solidFill>
                  <a:schemeClr val="dk1"/>
                </a:solidFill>
              </a:rPr>
              <a:t> </a:t>
            </a:r>
            <a:r>
              <a:rPr lang="pt-PT" dirty="0" err="1">
                <a:solidFill>
                  <a:schemeClr val="dk1"/>
                </a:solidFill>
              </a:rPr>
              <a:t>Success</a:t>
            </a:r>
            <a:r>
              <a:rPr lang="pt-PT" dirty="0">
                <a:solidFill>
                  <a:schemeClr val="dk1"/>
                </a:solidFill>
              </a:rPr>
              <a:t> rate</a:t>
            </a:r>
            <a:endParaRPr dirty="0">
              <a:solidFill>
                <a:schemeClr val="dk1"/>
              </a:solidFill>
            </a:endParaRPr>
          </a:p>
        </p:txBody>
      </p:sp>
    </p:spTree>
    <p:extLst>
      <p:ext uri="{BB962C8B-B14F-4D97-AF65-F5344CB8AC3E}">
        <p14:creationId xmlns:p14="http://schemas.microsoft.com/office/powerpoint/2010/main" val="10043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P spid="2" grpId="0" animBg="1"/>
      <p:bldP spid="3" grpId="0"/>
      <p:bldP spid="4" grpId="0"/>
      <p:bldP spid="5" grpId="0" animBg="1"/>
      <p:bldP spid="7" grpId="0"/>
      <p:bldP spid="8" grpId="0" animBg="1"/>
      <p:bldP spid="10" grpId="0"/>
      <p:bldP spid="11" grpId="0"/>
      <p:bldP spid="12" grpId="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A4963F19-180E-22E8-6D65-1BD3BB073C3E}"/>
            </a:ext>
          </a:extLst>
        </p:cNvPr>
        <p:cNvGrpSpPr/>
        <p:nvPr/>
      </p:nvGrpSpPr>
      <p:grpSpPr>
        <a:xfrm>
          <a:off x="0" y="0"/>
          <a:ext cx="0" cy="0"/>
          <a:chOff x="0" y="0"/>
          <a:chExt cx="0" cy="0"/>
        </a:xfrm>
      </p:grpSpPr>
      <p:sp>
        <p:nvSpPr>
          <p:cNvPr id="333" name="Google Shape;333;p51">
            <a:extLst>
              <a:ext uri="{FF2B5EF4-FFF2-40B4-BE49-F238E27FC236}">
                <a16:creationId xmlns:a16="http://schemas.microsoft.com/office/drawing/2014/main" id="{82DBB524-996A-EEFA-37AE-66EA5F944F19}"/>
              </a:ext>
            </a:extLst>
          </p:cNvPr>
          <p:cNvSpPr txBox="1"/>
          <p:nvPr/>
        </p:nvSpPr>
        <p:spPr>
          <a:xfrm>
            <a:off x="601475" y="279125"/>
            <a:ext cx="7814556"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200" b="1" dirty="0"/>
              <a:t>Case </a:t>
            </a:r>
            <a:r>
              <a:rPr lang="pt-PT" sz="2200" b="1" dirty="0" err="1"/>
              <a:t>Study</a:t>
            </a:r>
            <a:r>
              <a:rPr lang="pt-PT" sz="2200" b="1" dirty="0"/>
              <a:t>: </a:t>
            </a:r>
            <a:r>
              <a:rPr lang="pt-PT" sz="2200" b="1" dirty="0" err="1"/>
              <a:t>Predicting</a:t>
            </a:r>
            <a:r>
              <a:rPr lang="pt-PT" sz="2200" b="1" dirty="0"/>
              <a:t> No-Shows in Hospital </a:t>
            </a:r>
            <a:r>
              <a:rPr lang="pt-PT" sz="2200" b="1" dirty="0" err="1"/>
              <a:t>bookings</a:t>
            </a:r>
            <a:endParaRPr sz="2200" b="1" dirty="0"/>
          </a:p>
        </p:txBody>
      </p:sp>
      <p:sp>
        <p:nvSpPr>
          <p:cNvPr id="6" name="TextBox 5">
            <a:extLst>
              <a:ext uri="{FF2B5EF4-FFF2-40B4-BE49-F238E27FC236}">
                <a16:creationId xmlns:a16="http://schemas.microsoft.com/office/drawing/2014/main" id="{9D5B448E-5F8F-2F95-50A8-A8F726B55EE2}"/>
              </a:ext>
            </a:extLst>
          </p:cNvPr>
          <p:cNvSpPr txBox="1"/>
          <p:nvPr/>
        </p:nvSpPr>
        <p:spPr>
          <a:xfrm>
            <a:off x="377688" y="1341783"/>
            <a:ext cx="3358612" cy="307777"/>
          </a:xfrm>
          <a:prstGeom prst="rect">
            <a:avLst/>
          </a:prstGeom>
          <a:noFill/>
        </p:spPr>
        <p:txBody>
          <a:bodyPr wrap="none" rtlCol="0">
            <a:spAutoFit/>
          </a:bodyPr>
          <a:lstStyle/>
          <a:p>
            <a:r>
              <a:rPr lang="pt-PT" dirty="0" err="1"/>
              <a:t>How</a:t>
            </a:r>
            <a:r>
              <a:rPr lang="pt-PT" dirty="0"/>
              <a:t> to </a:t>
            </a:r>
            <a:r>
              <a:rPr lang="pt-PT" dirty="0" err="1"/>
              <a:t>find</a:t>
            </a:r>
            <a:r>
              <a:rPr lang="pt-PT" dirty="0"/>
              <a:t> </a:t>
            </a:r>
            <a:r>
              <a:rPr lang="pt-PT" dirty="0" err="1"/>
              <a:t>the</a:t>
            </a:r>
            <a:r>
              <a:rPr lang="pt-PT" dirty="0"/>
              <a:t> </a:t>
            </a:r>
            <a:r>
              <a:rPr lang="pt-PT" dirty="0" err="1"/>
              <a:t>best</a:t>
            </a:r>
            <a:r>
              <a:rPr lang="pt-PT" dirty="0"/>
              <a:t> </a:t>
            </a:r>
            <a:r>
              <a:rPr lang="pt-PT" dirty="0" err="1"/>
              <a:t>decision</a:t>
            </a:r>
            <a:r>
              <a:rPr lang="pt-PT" dirty="0"/>
              <a:t> </a:t>
            </a:r>
            <a:r>
              <a:rPr lang="pt-PT" dirty="0" err="1"/>
              <a:t>threshold</a:t>
            </a:r>
            <a:r>
              <a:rPr lang="pt-PT" dirty="0"/>
              <a:t>?</a:t>
            </a:r>
          </a:p>
        </p:txBody>
      </p:sp>
      <p:sp>
        <p:nvSpPr>
          <p:cNvPr id="9" name="TextBox 8">
            <a:extLst>
              <a:ext uri="{FF2B5EF4-FFF2-40B4-BE49-F238E27FC236}">
                <a16:creationId xmlns:a16="http://schemas.microsoft.com/office/drawing/2014/main" id="{5F578B01-04D5-B828-D723-B91B6D899675}"/>
              </a:ext>
            </a:extLst>
          </p:cNvPr>
          <p:cNvSpPr txBox="1"/>
          <p:nvPr/>
        </p:nvSpPr>
        <p:spPr>
          <a:xfrm>
            <a:off x="377688" y="2324390"/>
            <a:ext cx="3684022" cy="1169551"/>
          </a:xfrm>
          <a:prstGeom prst="rect">
            <a:avLst/>
          </a:prstGeom>
          <a:noFill/>
        </p:spPr>
        <p:txBody>
          <a:bodyPr wrap="none" rtlCol="0">
            <a:spAutoFit/>
          </a:bodyPr>
          <a:lstStyle/>
          <a:p>
            <a:r>
              <a:rPr lang="pt-PT" dirty="0"/>
              <a:t>For </a:t>
            </a:r>
            <a:r>
              <a:rPr lang="pt-PT" dirty="0" err="1"/>
              <a:t>each</a:t>
            </a:r>
            <a:r>
              <a:rPr lang="pt-PT" dirty="0"/>
              <a:t> </a:t>
            </a:r>
            <a:r>
              <a:rPr lang="pt-PT" dirty="0" err="1"/>
              <a:t>threshold</a:t>
            </a:r>
            <a:r>
              <a:rPr lang="pt-PT" dirty="0"/>
              <a:t>:</a:t>
            </a:r>
            <a:br>
              <a:rPr lang="pt-PT" dirty="0"/>
            </a:br>
            <a:endParaRPr lang="pt-PT" dirty="0"/>
          </a:p>
          <a:p>
            <a:pPr marL="342900" indent="-342900">
              <a:buFont typeface="+mj-lt"/>
              <a:buAutoNum type="arabicPeriod"/>
            </a:pPr>
            <a:r>
              <a:rPr lang="pt-PT" dirty="0" err="1"/>
              <a:t>Obtain</a:t>
            </a:r>
            <a:r>
              <a:rPr lang="pt-PT" dirty="0"/>
              <a:t> </a:t>
            </a:r>
            <a:r>
              <a:rPr lang="pt-PT" dirty="0" err="1"/>
              <a:t>confusion</a:t>
            </a:r>
            <a:r>
              <a:rPr lang="pt-PT" dirty="0"/>
              <a:t> </a:t>
            </a:r>
            <a:r>
              <a:rPr lang="pt-PT" dirty="0" err="1"/>
              <a:t>matrix</a:t>
            </a:r>
            <a:br>
              <a:rPr lang="pt-PT" dirty="0"/>
            </a:br>
            <a:endParaRPr lang="pt-PT" dirty="0"/>
          </a:p>
          <a:p>
            <a:pPr marL="342900" indent="-342900">
              <a:buFont typeface="+mj-lt"/>
              <a:buAutoNum type="arabicPeriod"/>
            </a:pPr>
            <a:r>
              <a:rPr lang="pt-PT" dirty="0"/>
              <a:t>Compute (</a:t>
            </a:r>
            <a:r>
              <a:rPr lang="pt-PT" dirty="0" err="1"/>
              <a:t>expected</a:t>
            </a:r>
            <a:r>
              <a:rPr lang="pt-PT" dirty="0"/>
              <a:t>) </a:t>
            </a:r>
            <a:r>
              <a:rPr lang="pt-PT" dirty="0" err="1"/>
              <a:t>savings</a:t>
            </a:r>
            <a:r>
              <a:rPr lang="pt-PT" dirty="0"/>
              <a:t> </a:t>
            </a:r>
            <a:r>
              <a:rPr lang="pt-PT" dirty="0" err="1"/>
              <a:t>vs</a:t>
            </a:r>
            <a:r>
              <a:rPr lang="pt-PT" dirty="0"/>
              <a:t> </a:t>
            </a:r>
            <a:r>
              <a:rPr lang="pt-PT" dirty="0" err="1"/>
              <a:t>default</a:t>
            </a:r>
            <a:endParaRPr lang="pt-PT" dirty="0"/>
          </a:p>
        </p:txBody>
      </p:sp>
      <p:sp>
        <p:nvSpPr>
          <p:cNvPr id="14" name="TextBox 13">
            <a:extLst>
              <a:ext uri="{FF2B5EF4-FFF2-40B4-BE49-F238E27FC236}">
                <a16:creationId xmlns:a16="http://schemas.microsoft.com/office/drawing/2014/main" id="{E4A84233-BDAF-0933-7941-D4B4A06D3412}"/>
              </a:ext>
            </a:extLst>
          </p:cNvPr>
          <p:cNvSpPr txBox="1"/>
          <p:nvPr/>
        </p:nvSpPr>
        <p:spPr>
          <a:xfrm>
            <a:off x="3131807" y="4014882"/>
            <a:ext cx="1208985" cy="307777"/>
          </a:xfrm>
          <a:prstGeom prst="rect">
            <a:avLst/>
          </a:prstGeom>
          <a:noFill/>
        </p:spPr>
        <p:txBody>
          <a:bodyPr wrap="none" rtlCol="0">
            <a:spAutoFit/>
          </a:bodyPr>
          <a:lstStyle/>
          <a:p>
            <a:r>
              <a:rPr lang="pt-PT" dirty="0" err="1"/>
              <a:t>benefit</a:t>
            </a:r>
            <a:r>
              <a:rPr lang="pt-PT" dirty="0"/>
              <a:t> - </a:t>
            </a:r>
            <a:r>
              <a:rPr lang="pt-PT" dirty="0" err="1"/>
              <a:t>cost</a:t>
            </a:r>
            <a:endParaRPr lang="pt-PT" dirty="0"/>
          </a:p>
        </p:txBody>
      </p:sp>
      <p:cxnSp>
        <p:nvCxnSpPr>
          <p:cNvPr id="16" name="Straight Arrow Connector 15">
            <a:extLst>
              <a:ext uri="{FF2B5EF4-FFF2-40B4-BE49-F238E27FC236}">
                <a16:creationId xmlns:a16="http://schemas.microsoft.com/office/drawing/2014/main" id="{C5274E8B-6B35-10CE-8CBA-A6E35BCA8532}"/>
              </a:ext>
            </a:extLst>
          </p:cNvPr>
          <p:cNvCxnSpPr/>
          <p:nvPr/>
        </p:nvCxnSpPr>
        <p:spPr>
          <a:xfrm>
            <a:off x="2792896" y="3493941"/>
            <a:ext cx="844826" cy="441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36FBD-8BAB-DFBF-CC22-918BB63708E5}"/>
              </a:ext>
            </a:extLst>
          </p:cNvPr>
          <p:cNvCxnSpPr>
            <a:cxnSpLocks/>
          </p:cNvCxnSpPr>
          <p:nvPr/>
        </p:nvCxnSpPr>
        <p:spPr>
          <a:xfrm>
            <a:off x="2056994" y="3533434"/>
            <a:ext cx="0" cy="48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18D7D70-73FD-C185-265E-5F1B721B332A}"/>
              </a:ext>
            </a:extLst>
          </p:cNvPr>
          <p:cNvSpPr txBox="1"/>
          <p:nvPr/>
        </p:nvSpPr>
        <p:spPr>
          <a:xfrm>
            <a:off x="1404652" y="4024031"/>
            <a:ext cx="1189749" cy="523220"/>
          </a:xfrm>
          <a:prstGeom prst="rect">
            <a:avLst/>
          </a:prstGeom>
          <a:noFill/>
        </p:spPr>
        <p:txBody>
          <a:bodyPr wrap="none" rtlCol="0">
            <a:spAutoFit/>
          </a:bodyPr>
          <a:lstStyle/>
          <a:p>
            <a:pPr algn="ctr"/>
            <a:r>
              <a:rPr lang="pt-PT" dirty="0" err="1"/>
              <a:t>Intervention</a:t>
            </a:r>
            <a:r>
              <a:rPr lang="pt-PT" dirty="0"/>
              <a:t> </a:t>
            </a:r>
          </a:p>
          <a:p>
            <a:pPr algn="ctr"/>
            <a:r>
              <a:rPr lang="pt-PT" dirty="0" err="1"/>
              <a:t>success</a:t>
            </a:r>
            <a:r>
              <a:rPr lang="pt-PT" dirty="0"/>
              <a:t> rate</a:t>
            </a:r>
          </a:p>
        </p:txBody>
      </p:sp>
    </p:spTree>
    <p:extLst>
      <p:ext uri="{BB962C8B-B14F-4D97-AF65-F5344CB8AC3E}">
        <p14:creationId xmlns:p14="http://schemas.microsoft.com/office/powerpoint/2010/main" val="96678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BD9917BB-9CEA-F7DE-1BCE-B22238326084}"/>
            </a:ext>
          </a:extLst>
        </p:cNvPr>
        <p:cNvGrpSpPr/>
        <p:nvPr/>
      </p:nvGrpSpPr>
      <p:grpSpPr>
        <a:xfrm>
          <a:off x="0" y="0"/>
          <a:ext cx="0" cy="0"/>
          <a:chOff x="0" y="0"/>
          <a:chExt cx="0" cy="0"/>
        </a:xfrm>
      </p:grpSpPr>
    </p:spTree>
    <p:extLst>
      <p:ext uri="{BB962C8B-B14F-4D97-AF65-F5344CB8AC3E}">
        <p14:creationId xmlns:p14="http://schemas.microsoft.com/office/powerpoint/2010/main" val="242647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636875" y="315375"/>
            <a:ext cx="1762500" cy="461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pt-PT" sz="1200"/>
              <a:t>Rank   Score   </a:t>
            </a:r>
            <a:r>
              <a:rPr lang="pt-PT" sz="1200">
                <a:solidFill>
                  <a:schemeClr val="dk1"/>
                </a:solidFill>
              </a:rPr>
              <a:t>   </a:t>
            </a:r>
            <a:r>
              <a:rPr lang="pt-PT" sz="1200"/>
              <a:t>Label</a:t>
            </a:r>
            <a:endParaRPr sz="1200"/>
          </a:p>
          <a:p>
            <a:pPr marL="0" lvl="0" indent="0" algn="l" rtl="0">
              <a:lnSpc>
                <a:spcPct val="115000"/>
              </a:lnSpc>
              <a:spcBef>
                <a:spcPts val="0"/>
              </a:spcBef>
              <a:spcAft>
                <a:spcPts val="0"/>
              </a:spcAft>
              <a:buClr>
                <a:schemeClr val="dk1"/>
              </a:buClr>
              <a:buSzPts val="1100"/>
              <a:buFont typeface="Arial"/>
              <a:buNone/>
            </a:pPr>
            <a:r>
              <a:rPr lang="pt-PT" sz="1200"/>
              <a:t>1         0.997     </a:t>
            </a:r>
            <a:r>
              <a:rPr lang="pt-PT" sz="1200">
                <a:solidFill>
                  <a:schemeClr val="dk1"/>
                </a:solidFill>
              </a:rPr>
              <a:t>   </a:t>
            </a:r>
            <a:r>
              <a:rPr lang="pt-PT" sz="1200"/>
              <a:t> 1</a:t>
            </a:r>
            <a:endParaRPr sz="1200"/>
          </a:p>
          <a:p>
            <a:pPr marL="0" lvl="0" indent="0" algn="l" rtl="0">
              <a:lnSpc>
                <a:spcPct val="115000"/>
              </a:lnSpc>
              <a:spcBef>
                <a:spcPts val="0"/>
              </a:spcBef>
              <a:spcAft>
                <a:spcPts val="0"/>
              </a:spcAft>
              <a:buClr>
                <a:schemeClr val="dk1"/>
              </a:buClr>
              <a:buSzPts val="1100"/>
              <a:buFont typeface="Arial"/>
              <a:buNone/>
            </a:pPr>
            <a:r>
              <a:rPr lang="pt-PT" sz="1200"/>
              <a:t>2         0.993      </a:t>
            </a:r>
            <a:r>
              <a:rPr lang="pt-PT" sz="1200">
                <a:solidFill>
                  <a:schemeClr val="dk1"/>
                </a:solidFill>
              </a:rPr>
              <a:t>   </a:t>
            </a:r>
            <a:r>
              <a:rPr lang="pt-PT" sz="1200"/>
              <a:t>1</a:t>
            </a:r>
            <a:endParaRPr sz="1200"/>
          </a:p>
          <a:p>
            <a:pPr marL="0" lvl="0" indent="0" algn="l" rtl="0">
              <a:lnSpc>
                <a:spcPct val="115000"/>
              </a:lnSpc>
              <a:spcBef>
                <a:spcPts val="0"/>
              </a:spcBef>
              <a:spcAft>
                <a:spcPts val="0"/>
              </a:spcAft>
              <a:buClr>
                <a:schemeClr val="dk1"/>
              </a:buClr>
              <a:buSzPts val="1100"/>
              <a:buFont typeface="Arial"/>
              <a:buNone/>
            </a:pPr>
            <a:r>
              <a:rPr lang="pt-PT" sz="1200"/>
              <a:t>3         0.986      </a:t>
            </a:r>
            <a:r>
              <a:rPr lang="pt-PT" sz="1200">
                <a:solidFill>
                  <a:schemeClr val="dk1"/>
                </a:solidFill>
              </a:rPr>
              <a:t>   </a:t>
            </a:r>
            <a:r>
              <a:rPr lang="pt-PT" sz="1200"/>
              <a:t>1</a:t>
            </a:r>
            <a:endParaRPr sz="1200"/>
          </a:p>
          <a:p>
            <a:pPr marL="0" lvl="0" indent="0" algn="l" rtl="0">
              <a:lnSpc>
                <a:spcPct val="115000"/>
              </a:lnSpc>
              <a:spcBef>
                <a:spcPts val="0"/>
              </a:spcBef>
              <a:spcAft>
                <a:spcPts val="0"/>
              </a:spcAft>
              <a:buClr>
                <a:schemeClr val="dk1"/>
              </a:buClr>
              <a:buSzPts val="1100"/>
              <a:buFont typeface="Arial"/>
              <a:buNone/>
            </a:pPr>
            <a:r>
              <a:rPr lang="pt-PT" sz="1200"/>
              <a:t>4         0.982      </a:t>
            </a:r>
            <a:r>
              <a:rPr lang="pt-PT" sz="1200">
                <a:solidFill>
                  <a:schemeClr val="dk1"/>
                </a:solidFill>
              </a:rPr>
              <a:t>   </a:t>
            </a:r>
            <a:r>
              <a:rPr lang="pt-PT" sz="1200"/>
              <a:t>1</a:t>
            </a:r>
            <a:endParaRPr sz="1200"/>
          </a:p>
          <a:p>
            <a:pPr marL="0" lvl="0" indent="0" algn="l" rtl="0">
              <a:lnSpc>
                <a:spcPct val="115000"/>
              </a:lnSpc>
              <a:spcBef>
                <a:spcPts val="0"/>
              </a:spcBef>
              <a:spcAft>
                <a:spcPts val="0"/>
              </a:spcAft>
              <a:buClr>
                <a:schemeClr val="dk1"/>
              </a:buClr>
              <a:buSzPts val="1100"/>
              <a:buFont typeface="Arial"/>
              <a:buNone/>
            </a:pPr>
            <a:r>
              <a:rPr lang="pt-PT" sz="1200"/>
              <a:t>5         0.971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6         0.965      </a:t>
            </a:r>
            <a:r>
              <a:rPr lang="pt-PT" sz="1200">
                <a:solidFill>
                  <a:schemeClr val="dk1"/>
                </a:solidFill>
              </a:rPr>
              <a:t>   </a:t>
            </a:r>
            <a:r>
              <a:rPr lang="pt-PT" sz="1200"/>
              <a:t>1</a:t>
            </a:r>
            <a:endParaRPr sz="1200"/>
          </a:p>
          <a:p>
            <a:pPr marL="0" lvl="0" indent="0" algn="l" rtl="0">
              <a:lnSpc>
                <a:spcPct val="115000"/>
              </a:lnSpc>
              <a:spcBef>
                <a:spcPts val="0"/>
              </a:spcBef>
              <a:spcAft>
                <a:spcPts val="0"/>
              </a:spcAft>
              <a:buClr>
                <a:schemeClr val="dk1"/>
              </a:buClr>
              <a:buSzPts val="1100"/>
              <a:buFont typeface="Arial"/>
              <a:buNone/>
            </a:pPr>
            <a:r>
              <a:rPr lang="pt-PT" sz="1200"/>
              <a:t>7         0.964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8         0.961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9         0.953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10       0.932   </a:t>
            </a:r>
            <a:r>
              <a:rPr lang="pt-PT" sz="1200">
                <a:solidFill>
                  <a:schemeClr val="dk1"/>
                </a:solidFill>
              </a:rPr>
              <a:t>      </a:t>
            </a:r>
            <a:r>
              <a:rPr lang="pt-PT" sz="1200"/>
              <a:t>1</a:t>
            </a:r>
            <a:endParaRPr sz="1200"/>
          </a:p>
          <a:p>
            <a:pPr marL="0" lvl="0" indent="0" algn="l" rtl="0">
              <a:lnSpc>
                <a:spcPct val="115000"/>
              </a:lnSpc>
              <a:spcBef>
                <a:spcPts val="0"/>
              </a:spcBef>
              <a:spcAft>
                <a:spcPts val="0"/>
              </a:spcAft>
              <a:buClr>
                <a:schemeClr val="dk1"/>
              </a:buClr>
              <a:buSzPts val="1100"/>
              <a:buFont typeface="Arial"/>
              <a:buNone/>
            </a:pPr>
            <a:r>
              <a:rPr lang="pt-PT" sz="1200"/>
              <a:t>11       0.918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12       0.873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13       0.854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14       0.839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15       0.777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16       0.723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17       0.634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18       0.512   </a:t>
            </a:r>
            <a:r>
              <a:rPr lang="pt-PT" sz="1200">
                <a:solidFill>
                  <a:schemeClr val="dk1"/>
                </a:solidFill>
              </a:rPr>
              <a:t>      </a:t>
            </a:r>
            <a:r>
              <a:rPr lang="pt-PT" sz="1200"/>
              <a:t>0</a:t>
            </a:r>
            <a:endParaRPr sz="1200"/>
          </a:p>
          <a:p>
            <a:pPr marL="0" lvl="0" indent="0" algn="l" rtl="0">
              <a:lnSpc>
                <a:spcPct val="115000"/>
              </a:lnSpc>
              <a:spcBef>
                <a:spcPts val="0"/>
              </a:spcBef>
              <a:spcAft>
                <a:spcPts val="0"/>
              </a:spcAft>
              <a:buClr>
                <a:schemeClr val="dk1"/>
              </a:buClr>
              <a:buSzPts val="1100"/>
              <a:buFont typeface="Arial"/>
              <a:buNone/>
            </a:pPr>
            <a:r>
              <a:rPr lang="pt-PT" sz="1200"/>
              <a:t>19       0.487   </a:t>
            </a:r>
            <a:r>
              <a:rPr lang="pt-PT" sz="1200">
                <a:solidFill>
                  <a:schemeClr val="dk1"/>
                </a:solidFill>
              </a:rPr>
              <a:t>      </a:t>
            </a:r>
            <a:r>
              <a:rPr lang="pt-PT" sz="1200"/>
              <a:t>0</a:t>
            </a:r>
            <a:endParaRPr sz="1200"/>
          </a:p>
          <a:p>
            <a:pPr marL="0" lvl="0" indent="0" algn="l" rtl="0">
              <a:lnSpc>
                <a:spcPct val="115000"/>
              </a:lnSpc>
              <a:spcBef>
                <a:spcPts val="0"/>
              </a:spcBef>
              <a:spcAft>
                <a:spcPts val="0"/>
              </a:spcAft>
              <a:buNone/>
            </a:pPr>
            <a:r>
              <a:rPr lang="pt-PT" sz="1200"/>
              <a:t>20       0.473   </a:t>
            </a:r>
            <a:r>
              <a:rPr lang="pt-PT" sz="1200">
                <a:solidFill>
                  <a:schemeClr val="dk1"/>
                </a:solidFill>
              </a:rPr>
              <a:t>      </a:t>
            </a:r>
            <a:r>
              <a:rPr lang="pt-PT" sz="1200"/>
              <a:t>0</a:t>
            </a:r>
            <a:endParaRPr sz="1200"/>
          </a:p>
        </p:txBody>
      </p:sp>
      <p:sp>
        <p:nvSpPr>
          <p:cNvPr id="81" name="Google Shape;81;p17"/>
          <p:cNvSpPr txBox="1"/>
          <p:nvPr/>
        </p:nvSpPr>
        <p:spPr>
          <a:xfrm>
            <a:off x="4887900" y="472650"/>
            <a:ext cx="4256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200"/>
              <a:t>Total Label Positives: 6</a:t>
            </a:r>
            <a:endParaRPr sz="1200"/>
          </a:p>
          <a:p>
            <a:pPr marL="0" lvl="0" indent="0" algn="l" rtl="0">
              <a:spcBef>
                <a:spcPts val="0"/>
              </a:spcBef>
              <a:spcAft>
                <a:spcPts val="0"/>
              </a:spcAft>
              <a:buNone/>
            </a:pPr>
            <a:r>
              <a:rPr lang="pt-PT" sz="1200"/>
              <a:t>Total Label Negatives: 14</a:t>
            </a:r>
            <a:endParaRPr sz="1200"/>
          </a:p>
          <a:p>
            <a:pPr marL="0" lvl="0" indent="0" algn="l" rtl="0">
              <a:spcBef>
                <a:spcPts val="0"/>
              </a:spcBef>
              <a:spcAft>
                <a:spcPts val="0"/>
              </a:spcAft>
              <a:buNone/>
            </a:pPr>
            <a:r>
              <a:rPr lang="pt-PT" sz="1200"/>
              <a:t>Prevalence: 6/20 = 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636875" y="315375"/>
            <a:ext cx="1762500" cy="4617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PT" sz="1200" b="1">
                <a:solidFill>
                  <a:srgbClr val="6AA84F"/>
                </a:solidFill>
              </a:rPr>
              <a:t>Rank   Score      Label</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1         0.997         1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2         0.993         1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3         0.986         1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4         0.982         1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5         0.971         0</a:t>
            </a:r>
            <a:endParaRPr sz="1200" b="1">
              <a:solidFill>
                <a:srgbClr val="6AA84F"/>
              </a:solidFill>
            </a:endParaRPr>
          </a:p>
          <a:p>
            <a:pPr marL="0" lvl="0" indent="0" algn="l" rtl="0">
              <a:lnSpc>
                <a:spcPct val="115000"/>
              </a:lnSpc>
              <a:spcBef>
                <a:spcPts val="0"/>
              </a:spcBef>
              <a:spcAft>
                <a:spcPts val="0"/>
              </a:spcAft>
              <a:buNone/>
            </a:pPr>
            <a:r>
              <a:rPr lang="pt-PT" sz="1200" b="1">
                <a:solidFill>
                  <a:srgbClr val="DF3079"/>
                </a:solidFill>
              </a:rPr>
              <a:t>6         0.965         1</a:t>
            </a:r>
            <a:endParaRPr sz="1200" b="1">
              <a:solidFill>
                <a:srgbClr val="DF3079"/>
              </a:solidFill>
            </a:endParaRPr>
          </a:p>
          <a:p>
            <a:pPr marL="0" lvl="0" indent="0" algn="l" rtl="0">
              <a:lnSpc>
                <a:spcPct val="115000"/>
              </a:lnSpc>
              <a:spcBef>
                <a:spcPts val="0"/>
              </a:spcBef>
              <a:spcAft>
                <a:spcPts val="0"/>
              </a:spcAft>
              <a:buNone/>
            </a:pPr>
            <a:r>
              <a:rPr lang="pt-PT" sz="1200" b="1">
                <a:solidFill>
                  <a:srgbClr val="6AA84F"/>
                </a:solidFill>
              </a:rPr>
              <a:t>7         0.964         0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8         0.961         0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9         0.953         0</a:t>
            </a:r>
            <a:endParaRPr sz="1200" b="1">
              <a:solidFill>
                <a:srgbClr val="6AA84F"/>
              </a:solidFill>
            </a:endParaRPr>
          </a:p>
          <a:p>
            <a:pPr marL="0" lvl="0" indent="0" algn="l" rtl="0">
              <a:lnSpc>
                <a:spcPct val="115000"/>
              </a:lnSpc>
              <a:spcBef>
                <a:spcPts val="0"/>
              </a:spcBef>
              <a:spcAft>
                <a:spcPts val="0"/>
              </a:spcAft>
              <a:buNone/>
            </a:pPr>
            <a:r>
              <a:rPr lang="pt-PT" sz="1200" b="1">
                <a:solidFill>
                  <a:srgbClr val="DF3079"/>
                </a:solidFill>
              </a:rPr>
              <a:t>10       0.932         1</a:t>
            </a:r>
            <a:endParaRPr sz="1200" b="1">
              <a:solidFill>
                <a:srgbClr val="DF3079"/>
              </a:solidFill>
            </a:endParaRPr>
          </a:p>
          <a:p>
            <a:pPr marL="0" lvl="0" indent="0" algn="l" rtl="0">
              <a:lnSpc>
                <a:spcPct val="115000"/>
              </a:lnSpc>
              <a:spcBef>
                <a:spcPts val="0"/>
              </a:spcBef>
              <a:spcAft>
                <a:spcPts val="0"/>
              </a:spcAft>
              <a:buNone/>
            </a:pPr>
            <a:r>
              <a:rPr lang="pt-PT" sz="1200" b="1">
                <a:solidFill>
                  <a:srgbClr val="6AA84F"/>
                </a:solidFill>
              </a:rPr>
              <a:t>11       0.918         0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12       0.873         0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13       0.854         0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14       0.839         0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15       0.777         0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16       0.723         0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17       0.634         0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18       0.512         0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19       0.487         0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20       0.473         0</a:t>
            </a:r>
            <a:endParaRPr sz="1200" b="1">
              <a:solidFill>
                <a:srgbClr val="6AA84F"/>
              </a:solidFill>
            </a:endParaRPr>
          </a:p>
        </p:txBody>
      </p:sp>
      <p:sp>
        <p:nvSpPr>
          <p:cNvPr id="87" name="Google Shape;87;p18"/>
          <p:cNvSpPr txBox="1"/>
          <p:nvPr/>
        </p:nvSpPr>
        <p:spPr>
          <a:xfrm>
            <a:off x="4887900" y="472650"/>
            <a:ext cx="4256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200"/>
              <a:t>Total Label Positives: 6</a:t>
            </a:r>
            <a:endParaRPr sz="1200"/>
          </a:p>
          <a:p>
            <a:pPr marL="0" lvl="0" indent="0" algn="l" rtl="0">
              <a:spcBef>
                <a:spcPts val="0"/>
              </a:spcBef>
              <a:spcAft>
                <a:spcPts val="0"/>
              </a:spcAft>
              <a:buNone/>
            </a:pPr>
            <a:r>
              <a:rPr lang="pt-PT" sz="1200"/>
              <a:t>Total Label Negatives: 14</a:t>
            </a:r>
            <a:endParaRPr sz="1200"/>
          </a:p>
          <a:p>
            <a:pPr marL="0" lvl="0" indent="0" algn="l" rtl="0">
              <a:spcBef>
                <a:spcPts val="0"/>
              </a:spcBef>
              <a:spcAft>
                <a:spcPts val="0"/>
              </a:spcAft>
              <a:buNone/>
            </a:pPr>
            <a:r>
              <a:rPr lang="pt-PT" sz="1200"/>
              <a:t>Prevalence: 6/20 = 0.3</a:t>
            </a:r>
            <a:endParaRPr/>
          </a:p>
        </p:txBody>
      </p:sp>
      <p:sp>
        <p:nvSpPr>
          <p:cNvPr id="88" name="Google Shape;88;p18"/>
          <p:cNvSpPr/>
          <p:nvPr/>
        </p:nvSpPr>
        <p:spPr>
          <a:xfrm>
            <a:off x="492575" y="1447525"/>
            <a:ext cx="1906800" cy="22200"/>
          </a:xfrm>
          <a:prstGeom prst="rect">
            <a:avLst/>
          </a:prstGeom>
          <a:solidFill>
            <a:schemeClr val="accent1"/>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89;p18"/>
          <p:cNvSpPr/>
          <p:nvPr/>
        </p:nvSpPr>
        <p:spPr>
          <a:xfrm>
            <a:off x="2273400" y="1012100"/>
            <a:ext cx="76200" cy="3231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8"/>
          <p:cNvSpPr txBox="1"/>
          <p:nvPr/>
        </p:nvSpPr>
        <p:spPr>
          <a:xfrm>
            <a:off x="2349600" y="1044500"/>
            <a:ext cx="1282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Positive: 4</a:t>
            </a:r>
            <a:endParaRPr sz="900"/>
          </a:p>
        </p:txBody>
      </p:sp>
      <p:sp>
        <p:nvSpPr>
          <p:cNvPr id="91" name="Google Shape;91;p18"/>
          <p:cNvSpPr/>
          <p:nvPr/>
        </p:nvSpPr>
        <p:spPr>
          <a:xfrm rot="10800000">
            <a:off x="2273400" y="1582050"/>
            <a:ext cx="76200" cy="2739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 name="Google Shape;92;p18"/>
          <p:cNvSpPr txBox="1"/>
          <p:nvPr/>
        </p:nvSpPr>
        <p:spPr>
          <a:xfrm>
            <a:off x="2349600" y="1549650"/>
            <a:ext cx="1416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Negative: 16</a:t>
            </a:r>
            <a:endParaRPr sz="900"/>
          </a:p>
        </p:txBody>
      </p:sp>
      <p:sp>
        <p:nvSpPr>
          <p:cNvPr id="93" name="Google Shape;93;p18"/>
          <p:cNvSpPr txBox="1"/>
          <p:nvPr/>
        </p:nvSpPr>
        <p:spPr>
          <a:xfrm>
            <a:off x="4404200" y="1925250"/>
            <a:ext cx="3657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200" dirty="0"/>
              <a:t>For </a:t>
            </a:r>
            <a:r>
              <a:rPr lang="pt-PT" sz="1200" dirty="0" err="1"/>
              <a:t>threshold</a:t>
            </a:r>
            <a:r>
              <a:rPr lang="pt-PT" sz="1200" dirty="0"/>
              <a:t>  &gt; 0.980 </a:t>
            </a:r>
            <a:r>
              <a:rPr lang="pt-PT" sz="1200" dirty="0" err="1"/>
              <a:t>or</a:t>
            </a:r>
            <a:r>
              <a:rPr lang="pt-PT" sz="1200" dirty="0"/>
              <a:t> top k = 4</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pt-PT" sz="1200" dirty="0" err="1"/>
              <a:t>True</a:t>
            </a:r>
            <a:r>
              <a:rPr lang="pt-PT" sz="1200" dirty="0"/>
              <a:t> Positives: 4</a:t>
            </a:r>
            <a:endParaRPr sz="1200" dirty="0"/>
          </a:p>
          <a:p>
            <a:pPr marL="0" lvl="0" indent="0" algn="l" rtl="0">
              <a:spcBef>
                <a:spcPts val="0"/>
              </a:spcBef>
              <a:spcAft>
                <a:spcPts val="0"/>
              </a:spcAft>
              <a:buNone/>
            </a:pPr>
            <a:r>
              <a:rPr lang="pt-PT" sz="1200" dirty="0"/>
              <a:t>False Positives : 0</a:t>
            </a:r>
            <a:endParaRPr sz="1200" dirty="0"/>
          </a:p>
          <a:p>
            <a:pPr marL="0" lvl="0" indent="0" algn="l" rtl="0">
              <a:spcBef>
                <a:spcPts val="0"/>
              </a:spcBef>
              <a:spcAft>
                <a:spcPts val="0"/>
              </a:spcAft>
              <a:buNone/>
            </a:pPr>
            <a:r>
              <a:rPr lang="pt-PT" sz="1200" dirty="0"/>
              <a:t>False Negatives : 2</a:t>
            </a:r>
            <a:endParaRPr sz="1200" dirty="0"/>
          </a:p>
          <a:p>
            <a:pPr marL="0" lvl="0" indent="0" algn="l" rtl="0">
              <a:spcBef>
                <a:spcPts val="0"/>
              </a:spcBef>
              <a:spcAft>
                <a:spcPts val="0"/>
              </a:spcAft>
              <a:buNone/>
            </a:pPr>
            <a:r>
              <a:rPr lang="pt-PT" sz="1200" dirty="0" err="1"/>
              <a:t>True</a:t>
            </a:r>
            <a:r>
              <a:rPr lang="pt-PT" sz="1200" dirty="0"/>
              <a:t> Negatives : 14</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819725" y="532550"/>
            <a:ext cx="7504548" cy="4078399"/>
          </a:xfrm>
          <a:prstGeom prst="rect">
            <a:avLst/>
          </a:prstGeom>
          <a:noFill/>
          <a:ln>
            <a:noFill/>
          </a:ln>
        </p:spPr>
      </p:pic>
      <p:sp>
        <p:nvSpPr>
          <p:cNvPr id="99" name="Google Shape;99;p19"/>
          <p:cNvSpPr txBox="1"/>
          <p:nvPr/>
        </p:nvSpPr>
        <p:spPr>
          <a:xfrm>
            <a:off x="4265875" y="4699125"/>
            <a:ext cx="4058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source: </a:t>
            </a:r>
            <a:r>
              <a:rPr lang="pt-PT" sz="900" u="sng">
                <a:solidFill>
                  <a:schemeClr val="hlink"/>
                </a:solidFill>
                <a:hlinkClick r:id="rId4"/>
              </a:rPr>
              <a:t>https://en.wikipedia.org/wiki/Receiver_operating_characteristic</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530475" y="353375"/>
            <a:ext cx="7855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400"/>
              <a:t>Probabilistic Interpretation</a:t>
            </a:r>
            <a:endParaRPr sz="2400"/>
          </a:p>
        </p:txBody>
      </p:sp>
      <p:sp>
        <p:nvSpPr>
          <p:cNvPr id="105" name="Google Shape;105;p20"/>
          <p:cNvSpPr txBox="1"/>
          <p:nvPr/>
        </p:nvSpPr>
        <p:spPr>
          <a:xfrm>
            <a:off x="614025" y="1249875"/>
            <a:ext cx="76887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dirty="0" err="1"/>
              <a:t>True</a:t>
            </a:r>
            <a:r>
              <a:rPr lang="pt-PT" dirty="0"/>
              <a:t> Positive Rate (</a:t>
            </a:r>
            <a:r>
              <a:rPr lang="pt-PT" dirty="0" err="1"/>
              <a:t>Recall</a:t>
            </a:r>
            <a:r>
              <a:rPr lang="pt-PT" dirty="0"/>
              <a:t>) = P( </a:t>
            </a:r>
            <a:r>
              <a:rPr lang="pt-PT" dirty="0" err="1"/>
              <a:t>Predicted</a:t>
            </a:r>
            <a:r>
              <a:rPr lang="pt-PT" dirty="0"/>
              <a:t> Positive | </a:t>
            </a:r>
            <a:r>
              <a:rPr lang="pt-PT" dirty="0" err="1"/>
              <a:t>Actual</a:t>
            </a:r>
            <a:r>
              <a:rPr lang="pt-PT" dirty="0"/>
              <a:t> Positive)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a:t>Positive </a:t>
            </a:r>
            <a:r>
              <a:rPr lang="pt-PT" dirty="0" err="1"/>
              <a:t>Predicted</a:t>
            </a:r>
            <a:r>
              <a:rPr lang="pt-PT" dirty="0"/>
              <a:t> </a:t>
            </a:r>
            <a:r>
              <a:rPr lang="pt-PT" dirty="0" err="1"/>
              <a:t>Value</a:t>
            </a:r>
            <a:r>
              <a:rPr lang="pt-PT" dirty="0"/>
              <a:t> (PPV) (</a:t>
            </a:r>
            <a:r>
              <a:rPr lang="pt-PT" dirty="0" err="1"/>
              <a:t>Precision</a:t>
            </a:r>
            <a:r>
              <a:rPr lang="pt-PT" dirty="0"/>
              <a:t>) = P( </a:t>
            </a:r>
            <a:r>
              <a:rPr lang="pt-PT" dirty="0" err="1"/>
              <a:t>Actual</a:t>
            </a:r>
            <a:r>
              <a:rPr lang="pt-PT" dirty="0"/>
              <a:t> Positive |  </a:t>
            </a:r>
            <a:r>
              <a:rPr lang="pt-PT" dirty="0" err="1"/>
              <a:t>Predicted</a:t>
            </a:r>
            <a:r>
              <a:rPr lang="pt-PT" dirty="0"/>
              <a:t> Positive)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a:t>False Positive Rate (FPR) = P( </a:t>
            </a:r>
            <a:r>
              <a:rPr lang="pt-PT" dirty="0" err="1"/>
              <a:t>Predicted</a:t>
            </a:r>
            <a:r>
              <a:rPr lang="pt-PT" dirty="0"/>
              <a:t> Positive | </a:t>
            </a:r>
            <a:r>
              <a:rPr lang="pt-PT" dirty="0" err="1"/>
              <a:t>Actual</a:t>
            </a:r>
            <a:r>
              <a:rPr lang="pt-PT" dirty="0"/>
              <a:t> Negative)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a:t>False Negative Rate (FNR) = P( </a:t>
            </a:r>
            <a:r>
              <a:rPr lang="pt-PT" dirty="0" err="1"/>
              <a:t>Predicted</a:t>
            </a:r>
            <a:r>
              <a:rPr lang="pt-PT" dirty="0"/>
              <a:t> Negative | </a:t>
            </a:r>
            <a:r>
              <a:rPr lang="pt-PT" dirty="0" err="1"/>
              <a:t>Actual</a:t>
            </a:r>
            <a:r>
              <a:rPr lang="pt-PT" dirty="0"/>
              <a:t> Positive)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a:t>False </a:t>
            </a:r>
            <a:r>
              <a:rPr lang="pt-PT" dirty="0" err="1"/>
              <a:t>Discovery</a:t>
            </a:r>
            <a:r>
              <a:rPr lang="pt-PT" dirty="0"/>
              <a:t> Rate (FDR) = P( </a:t>
            </a:r>
            <a:r>
              <a:rPr lang="pt-PT" dirty="0" err="1"/>
              <a:t>Actual</a:t>
            </a:r>
            <a:r>
              <a:rPr lang="pt-PT" dirty="0"/>
              <a:t> Negative | </a:t>
            </a:r>
            <a:r>
              <a:rPr lang="pt-PT" dirty="0" err="1"/>
              <a:t>Predicted</a:t>
            </a:r>
            <a:r>
              <a:rPr lang="pt-PT" dirty="0"/>
              <a:t> Positive) = 1 - PPV</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a:t>False </a:t>
            </a:r>
            <a:r>
              <a:rPr lang="pt-PT" dirty="0" err="1"/>
              <a:t>Omission</a:t>
            </a:r>
            <a:r>
              <a:rPr lang="pt-PT" dirty="0"/>
              <a:t> Rate (FOR) = P( </a:t>
            </a:r>
            <a:r>
              <a:rPr lang="pt-PT" dirty="0" err="1"/>
              <a:t>Actual</a:t>
            </a:r>
            <a:r>
              <a:rPr lang="pt-PT" dirty="0"/>
              <a:t> Positive | </a:t>
            </a:r>
            <a:r>
              <a:rPr lang="pt-PT" dirty="0" err="1"/>
              <a:t>Predicted</a:t>
            </a:r>
            <a:r>
              <a:rPr lang="pt-PT" dirty="0"/>
              <a:t> Negative)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True</a:t>
            </a:r>
            <a:r>
              <a:rPr lang="pt-PT" dirty="0"/>
              <a:t> Negative Rate (TNR) = P (</a:t>
            </a:r>
            <a:r>
              <a:rPr lang="pt-PT" dirty="0" err="1"/>
              <a:t>Predicted</a:t>
            </a:r>
            <a:r>
              <a:rPr lang="pt-PT" dirty="0"/>
              <a:t>  Negative | </a:t>
            </a:r>
            <a:r>
              <a:rPr lang="pt-PT" dirty="0" err="1"/>
              <a:t>Actual</a:t>
            </a:r>
            <a:r>
              <a:rPr lang="pt-PT" dirty="0"/>
              <a:t> Negative)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p:nvPr/>
        </p:nvSpPr>
        <p:spPr>
          <a:xfrm>
            <a:off x="636875" y="315375"/>
            <a:ext cx="1762500" cy="4617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pt-PT" sz="1200" b="1">
                <a:solidFill>
                  <a:srgbClr val="6AA84F"/>
                </a:solidFill>
              </a:rPr>
              <a:t>Rank   Score      Label</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1         0.997         1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2         0.993         1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3         0.986         1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4         0.982         1</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5         0.971         0</a:t>
            </a:r>
            <a:endParaRPr sz="1200" b="1">
              <a:solidFill>
                <a:srgbClr val="6AA84F"/>
              </a:solidFill>
            </a:endParaRPr>
          </a:p>
          <a:p>
            <a:pPr marL="0" lvl="0" indent="0" algn="l" rtl="0">
              <a:lnSpc>
                <a:spcPct val="115000"/>
              </a:lnSpc>
              <a:spcBef>
                <a:spcPts val="0"/>
              </a:spcBef>
              <a:spcAft>
                <a:spcPts val="0"/>
              </a:spcAft>
              <a:buNone/>
            </a:pPr>
            <a:r>
              <a:rPr lang="pt-PT" sz="1200" b="1">
                <a:solidFill>
                  <a:srgbClr val="DF3079"/>
                </a:solidFill>
              </a:rPr>
              <a:t>6         0.965         1</a:t>
            </a:r>
            <a:endParaRPr sz="1200" b="1">
              <a:solidFill>
                <a:srgbClr val="DF3079"/>
              </a:solidFill>
            </a:endParaRPr>
          </a:p>
          <a:p>
            <a:pPr marL="0" lvl="0" indent="0" algn="l" rtl="0">
              <a:lnSpc>
                <a:spcPct val="115000"/>
              </a:lnSpc>
              <a:spcBef>
                <a:spcPts val="0"/>
              </a:spcBef>
              <a:spcAft>
                <a:spcPts val="0"/>
              </a:spcAft>
              <a:buNone/>
            </a:pPr>
            <a:r>
              <a:rPr lang="pt-PT" sz="1200" b="1">
                <a:solidFill>
                  <a:srgbClr val="6AA84F"/>
                </a:solidFill>
              </a:rPr>
              <a:t>7         0.964         0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8         0.961         0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9         0.953         0</a:t>
            </a:r>
            <a:endParaRPr sz="1200" b="1">
              <a:solidFill>
                <a:srgbClr val="6AA84F"/>
              </a:solidFill>
            </a:endParaRPr>
          </a:p>
          <a:p>
            <a:pPr marL="0" lvl="0" indent="0" algn="l" rtl="0">
              <a:lnSpc>
                <a:spcPct val="115000"/>
              </a:lnSpc>
              <a:spcBef>
                <a:spcPts val="0"/>
              </a:spcBef>
              <a:spcAft>
                <a:spcPts val="0"/>
              </a:spcAft>
              <a:buNone/>
            </a:pPr>
            <a:r>
              <a:rPr lang="pt-PT" sz="1200" b="1">
                <a:solidFill>
                  <a:srgbClr val="DF3079"/>
                </a:solidFill>
              </a:rPr>
              <a:t>10       0.932         1</a:t>
            </a:r>
            <a:endParaRPr sz="1200" b="1">
              <a:solidFill>
                <a:srgbClr val="DF3079"/>
              </a:solidFill>
            </a:endParaRPr>
          </a:p>
          <a:p>
            <a:pPr marL="0" lvl="0" indent="0" algn="l" rtl="0">
              <a:lnSpc>
                <a:spcPct val="115000"/>
              </a:lnSpc>
              <a:spcBef>
                <a:spcPts val="0"/>
              </a:spcBef>
              <a:spcAft>
                <a:spcPts val="0"/>
              </a:spcAft>
              <a:buNone/>
            </a:pPr>
            <a:r>
              <a:rPr lang="pt-PT" sz="1200" b="1">
                <a:solidFill>
                  <a:srgbClr val="6AA84F"/>
                </a:solidFill>
              </a:rPr>
              <a:t>11       0.918         0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12       0.873         0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13       0.854         0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14       0.839         0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15       0.777         0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16       0.723         0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17       0.634         0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18       0.512         0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19       0.487         0</a:t>
            </a:r>
            <a:endParaRPr sz="1200" b="1">
              <a:solidFill>
                <a:srgbClr val="6AA84F"/>
              </a:solidFill>
            </a:endParaRPr>
          </a:p>
          <a:p>
            <a:pPr marL="0" lvl="0" indent="0" algn="l" rtl="0">
              <a:lnSpc>
                <a:spcPct val="115000"/>
              </a:lnSpc>
              <a:spcBef>
                <a:spcPts val="0"/>
              </a:spcBef>
              <a:spcAft>
                <a:spcPts val="0"/>
              </a:spcAft>
              <a:buNone/>
            </a:pPr>
            <a:r>
              <a:rPr lang="pt-PT" sz="1200" b="1">
                <a:solidFill>
                  <a:srgbClr val="6AA84F"/>
                </a:solidFill>
              </a:rPr>
              <a:t>20       0.473         0</a:t>
            </a:r>
            <a:endParaRPr sz="1200" b="1">
              <a:solidFill>
                <a:srgbClr val="6AA84F"/>
              </a:solidFill>
            </a:endParaRPr>
          </a:p>
        </p:txBody>
      </p:sp>
      <p:sp>
        <p:nvSpPr>
          <p:cNvPr id="111" name="Google Shape;111;p21"/>
          <p:cNvSpPr txBox="1"/>
          <p:nvPr/>
        </p:nvSpPr>
        <p:spPr>
          <a:xfrm>
            <a:off x="4887900" y="472650"/>
            <a:ext cx="4256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200"/>
              <a:t>Total Label Positives: 6</a:t>
            </a:r>
            <a:endParaRPr sz="1200"/>
          </a:p>
          <a:p>
            <a:pPr marL="0" lvl="0" indent="0" algn="l" rtl="0">
              <a:spcBef>
                <a:spcPts val="0"/>
              </a:spcBef>
              <a:spcAft>
                <a:spcPts val="0"/>
              </a:spcAft>
              <a:buNone/>
            </a:pPr>
            <a:r>
              <a:rPr lang="pt-PT" sz="1200"/>
              <a:t>Total Label Negatives: 14</a:t>
            </a:r>
            <a:endParaRPr sz="1200"/>
          </a:p>
          <a:p>
            <a:pPr marL="0" lvl="0" indent="0" algn="l" rtl="0">
              <a:spcBef>
                <a:spcPts val="0"/>
              </a:spcBef>
              <a:spcAft>
                <a:spcPts val="0"/>
              </a:spcAft>
              <a:buNone/>
            </a:pPr>
            <a:r>
              <a:rPr lang="pt-PT" sz="1200"/>
              <a:t>Prevalence: 6/20 = 0.3</a:t>
            </a:r>
            <a:endParaRPr/>
          </a:p>
        </p:txBody>
      </p:sp>
      <p:sp>
        <p:nvSpPr>
          <p:cNvPr id="112" name="Google Shape;112;p21"/>
          <p:cNvSpPr/>
          <p:nvPr/>
        </p:nvSpPr>
        <p:spPr>
          <a:xfrm>
            <a:off x="492575" y="1447525"/>
            <a:ext cx="1906800" cy="22200"/>
          </a:xfrm>
          <a:prstGeom prst="rect">
            <a:avLst/>
          </a:prstGeom>
          <a:solidFill>
            <a:schemeClr val="accent1"/>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21"/>
          <p:cNvSpPr/>
          <p:nvPr/>
        </p:nvSpPr>
        <p:spPr>
          <a:xfrm>
            <a:off x="2273400" y="1012100"/>
            <a:ext cx="76200" cy="3231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114;p21"/>
          <p:cNvSpPr txBox="1"/>
          <p:nvPr/>
        </p:nvSpPr>
        <p:spPr>
          <a:xfrm>
            <a:off x="2349600" y="1044500"/>
            <a:ext cx="1282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Positive: 4</a:t>
            </a:r>
            <a:endParaRPr sz="900"/>
          </a:p>
        </p:txBody>
      </p:sp>
      <p:sp>
        <p:nvSpPr>
          <p:cNvPr id="115" name="Google Shape;115;p21"/>
          <p:cNvSpPr/>
          <p:nvPr/>
        </p:nvSpPr>
        <p:spPr>
          <a:xfrm rot="10800000">
            <a:off x="2273400" y="1582050"/>
            <a:ext cx="76200" cy="273900"/>
          </a:xfrm>
          <a:prstGeom prst="up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p21"/>
          <p:cNvSpPr txBox="1"/>
          <p:nvPr/>
        </p:nvSpPr>
        <p:spPr>
          <a:xfrm>
            <a:off x="2349600" y="1549650"/>
            <a:ext cx="1416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900"/>
              <a:t>Predicted Negative: 16</a:t>
            </a:r>
            <a:endParaRPr sz="900"/>
          </a:p>
        </p:txBody>
      </p:sp>
      <p:sp>
        <p:nvSpPr>
          <p:cNvPr id="117" name="Google Shape;117;p21"/>
          <p:cNvSpPr txBox="1"/>
          <p:nvPr/>
        </p:nvSpPr>
        <p:spPr>
          <a:xfrm>
            <a:off x="4404200" y="1925250"/>
            <a:ext cx="36576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200"/>
              <a:t>For threshold  &gt; 0.980 or top k = 4</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PT" sz="1200"/>
              <a:t>True Positives: 4</a:t>
            </a:r>
            <a:endParaRPr sz="1200"/>
          </a:p>
          <a:p>
            <a:pPr marL="0" lvl="0" indent="0" algn="l" rtl="0">
              <a:spcBef>
                <a:spcPts val="0"/>
              </a:spcBef>
              <a:spcAft>
                <a:spcPts val="0"/>
              </a:spcAft>
              <a:buNone/>
            </a:pPr>
            <a:r>
              <a:rPr lang="pt-PT" sz="1200"/>
              <a:t>False Positives : 0</a:t>
            </a:r>
            <a:endParaRPr sz="1200"/>
          </a:p>
          <a:p>
            <a:pPr marL="0" lvl="0" indent="0" algn="l" rtl="0">
              <a:spcBef>
                <a:spcPts val="0"/>
              </a:spcBef>
              <a:spcAft>
                <a:spcPts val="0"/>
              </a:spcAft>
              <a:buNone/>
            </a:pPr>
            <a:r>
              <a:rPr lang="pt-PT" sz="1200"/>
              <a:t>False Negatives : 2</a:t>
            </a:r>
            <a:endParaRPr sz="1200"/>
          </a:p>
          <a:p>
            <a:pPr marL="0" lvl="0" indent="0" algn="l" rtl="0">
              <a:spcBef>
                <a:spcPts val="0"/>
              </a:spcBef>
              <a:spcAft>
                <a:spcPts val="0"/>
              </a:spcAft>
              <a:buNone/>
            </a:pPr>
            <a:r>
              <a:rPr lang="pt-PT" sz="1200"/>
              <a:t>True Negatives : 14</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pt-PT" sz="1200"/>
              <a:t>False Positive Rate: 0/14 = 0</a:t>
            </a:r>
            <a:endParaRPr sz="1200"/>
          </a:p>
          <a:p>
            <a:pPr marL="0" lvl="0" indent="0" algn="l" rtl="0">
              <a:spcBef>
                <a:spcPts val="0"/>
              </a:spcBef>
              <a:spcAft>
                <a:spcPts val="0"/>
              </a:spcAft>
              <a:buNone/>
            </a:pPr>
            <a:r>
              <a:rPr lang="pt-PT" sz="1200"/>
              <a:t>Recall: 4/6 = 0.66</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pt-PT" sz="1200"/>
              <a:t>False Negative Rate: 2/6 = 0.33</a:t>
            </a:r>
            <a:endParaRPr sz="1200"/>
          </a:p>
          <a:p>
            <a:pPr marL="0" lvl="0" indent="0" algn="l" rtl="0">
              <a:spcBef>
                <a:spcPts val="0"/>
              </a:spcBef>
              <a:spcAft>
                <a:spcPts val="0"/>
              </a:spcAft>
              <a:buNone/>
            </a:pPr>
            <a:r>
              <a:rPr lang="pt-PT" sz="1200"/>
              <a:t>Precision = 4/4 = 1.0</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3033</Words>
  <Application>Microsoft Macintosh PowerPoint</Application>
  <PresentationFormat>On-screen Show (16:9)</PresentationFormat>
  <Paragraphs>455</Paragraphs>
  <Slides>43</Slides>
  <Notes>43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Roboto</vt:lpstr>
      <vt:lpstr>Simple Light</vt:lpstr>
      <vt:lpstr>Decision Threshold</vt:lpstr>
      <vt:lpstr>AI in decision Making: Using ML to make yes/no decisions about taking a given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all instances are the same…</vt:lpstr>
      <vt:lpstr>PowerPoint Presentation</vt:lpstr>
      <vt:lpstr>PowerPoint Presentation</vt:lpstr>
      <vt:lpstr>Is the previous difference in False Positive Rates between white and non-white a problem?</vt:lpstr>
      <vt:lpstr>Is the previous difference in False Positive Rates between white and non-white a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Famous Misconceptions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Refood-Voluntários Santa Maria Maior</cp:lastModifiedBy>
  <cp:revision>2</cp:revision>
  <dcterms:modified xsi:type="dcterms:W3CDTF">2024-12-16T20:12:46Z</dcterms:modified>
</cp:coreProperties>
</file>