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7" r:id="rId15"/>
    <p:sldId id="271" r:id="rId16"/>
    <p:sldId id="272" r:id="rId17"/>
    <p:sldId id="274" r:id="rId18"/>
    <p:sldId id="281" r:id="rId19"/>
    <p:sldId id="282" r:id="rId20"/>
    <p:sldId id="280" r:id="rId21"/>
    <p:sldId id="286" r:id="rId22"/>
    <p:sldId id="273" r:id="rId23"/>
    <p:sldId id="275" r:id="rId24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o Antunes Gomes Augusto" initials="BAGA" lastIdx="1" clrIdx="0">
    <p:extLst>
      <p:ext uri="{19B8F6BF-5375-455C-9EA6-DF929625EA0E}">
        <p15:presenceInfo xmlns:p15="http://schemas.microsoft.com/office/powerpoint/2012/main" userId="S::201800128@estudantes.ips.pt::c50035d5-0456-485d-b620-16c9aa9683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 snapToGrid="0" snapToObjects="1">
      <p:cViewPr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565F8-824C-F54A-A74A-1894A6C4D10B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C14F-9A84-0240-BFE9-EA708F1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8599-5CCF-C14A-B2B7-E191DAA90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D6C7A-74A7-104C-B5FD-6BB8DF0DB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C7BF-9743-FB41-A896-904E35D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1A3A-812B-3641-BBD1-EAF321174943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60C-D8F1-F848-8A53-DFBB76EE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B6C3-7FEF-8C47-80DB-60A8352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2FA6-8A34-9C41-9924-71C2F013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490AC-25B6-5F4B-ACFB-F7C4FF7E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7F05-F4DE-6242-84E5-E3232F84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96AD-819F-974F-90DF-4FCE29880DD7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061C-2AA7-D749-AF19-58782AC0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F032F-D591-7F4B-8804-A409C420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1A874-E17B-6548-9CA6-8939B4F72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68760-9BD5-0841-9802-6B290329F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0912-0173-8E4A-BF8D-0B110BD7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FBDF-DD37-7B40-B801-0352E9283A19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C84F-AA0F-0E4E-AD61-02B141EA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D481-2C52-BA4A-A968-C3214C5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43CE-3552-3C49-8F8A-CF513021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9234-FE69-8D4D-97D0-CD307F2F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39EB-86CA-0E42-95BF-414B414B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30A7-29CF-B348-B6AA-AF4200D252B0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E72D-791B-8240-AA1C-C08F8A87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AB1A-5985-7446-B346-E52790E3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639-B82D-5542-9521-46DEC8A9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629F-E15C-E048-A367-CCA2657D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3620-48DF-DA47-9F78-BCE104B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0BCD-7E5B-624F-9DBE-B5CDF0D154A2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38DA-2DE3-844D-A199-9ABCB8DA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586B-8712-B245-B7DE-1DD76C1E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4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253-2F1B-DE47-8A20-01D2A216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88AB-7A56-B34E-9F9D-250218063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4AB1-F735-BF48-9EDF-D60E41E91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90DC-0843-DE4C-8579-5170BD25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39D1-A4DA-1A47-8C69-BB01E6F99DC6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30CD0-1164-B847-9FFE-225A1B05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D690-D4C3-9B46-AB57-C2AA6D8C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34E8-F17D-E24F-90C9-D58351F7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BD11-D634-0A49-94F4-B8CE5F53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ACFAB-A11F-7E45-8F03-22F5DAD5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71B02-B345-AE4C-A3F8-1FEF219DD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D11AE-4B0F-954A-98A1-D3CD5471C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3EB51-7DA2-BB40-8350-24CEC402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077B-DD65-4845-A522-0A92A11BBC74}" type="datetime1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2BFEC-A339-BD44-A321-8FD68A41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CA1A9-4EF3-BF4B-875B-2D599EE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9574-3015-2B4C-AEA4-AAC75FD2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B187C-F997-3141-9F70-9815FC99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F850-C714-AD43-881B-D2C1A19D9E05}" type="datetime1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E839-18B5-904B-AB32-699CED6B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1350E-8CCE-6C4E-B865-3D48D363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E1D6A-7579-304F-937E-564C9B2E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8C83-2629-E947-A22A-70D6541E7D89}" type="datetime1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E6967-A622-7F4A-A4FB-6AD2C4CB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E60EC-C4B4-BE4F-84FD-7DC6E7D6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0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E3DE-7847-254D-B029-4D963567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D47A-477F-FC46-A1AC-D83579C70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2290F-96B7-F74A-AEBC-B475EF74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C1B4-8F22-7048-BAB3-C3401AB4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A2E4-9E72-4848-B235-C8F2C9512134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D504-B58C-4949-B00A-DD48716F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FD4D9-57E3-2645-9FB9-028F0361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C5D-94DB-E14D-BA9A-3B566E55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53741-7723-AC45-AD2E-80CF00AEF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5301A-F999-2949-A27B-7C576591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C6E63-FF0A-E84D-8502-9C2D0A27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C886-0C09-8348-92B1-AB326769741F}" type="datetime1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C954-8539-2B41-855C-AD6E23FD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FE957-EE96-2647-BC42-EF1B88A9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80914-42A0-6244-8DE5-D35F07C3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D27D5-329D-5147-9FAA-E1DC65A9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FC7B-635F-3948-94AD-D4C41316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8ABED-A12E-5646-98F6-884C60DFE9B5}" type="datetime1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4C1A-F9E2-BA41-9F5B-19E4DBB5F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2020/2021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36171-ECCB-D540-9A18-37B62588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0506-340A-9F4B-ABFB-5EA6A7E5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9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ost/Can-I-calculate-the-radius-of-gyration-using-GROMACS-package-How-do-I-install-the-GROMACS-package-in-a-windows-machine" TargetMode="External"/><Relationship Id="rId2" Type="http://schemas.openxmlformats.org/officeDocument/2006/relationships/hyperlink" Target="https://www.mdanalysi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8954C-159E-0640-9719-C27EA5AA0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8587"/>
            <a:ext cx="9144000" cy="2387600"/>
          </a:xfrm>
        </p:spPr>
        <p:txBody>
          <a:bodyPr>
            <a:normAutofit/>
          </a:bodyPr>
          <a:lstStyle/>
          <a:p>
            <a:r>
              <a:rPr lang="en-US" sz="6400" dirty="0"/>
              <a:t>1EM7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9A04D-96D6-BD42-B47F-CEAE3659E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0338"/>
            <a:ext cx="9144000" cy="1563686"/>
          </a:xfrm>
        </p:spPr>
        <p:txBody>
          <a:bodyPr>
            <a:normAutofit/>
          </a:bodyPr>
          <a:lstStyle/>
          <a:p>
            <a:r>
              <a:rPr lang="en-US" dirty="0"/>
              <a:t>Membrane Protein</a:t>
            </a:r>
          </a:p>
          <a:p>
            <a:r>
              <a:rPr lang="en-US" sz="1050" dirty="0"/>
              <a:t>Author: Bernardo Augusto</a:t>
            </a:r>
          </a:p>
          <a:p>
            <a:r>
              <a:rPr lang="en-US" sz="1050" dirty="0"/>
              <a:t>Student number: 201800128</a:t>
            </a:r>
          </a:p>
          <a:p>
            <a:r>
              <a:rPr lang="en-US" sz="1050" dirty="0"/>
              <a:t>Curricular unit: Computational Biochemistry</a:t>
            </a:r>
          </a:p>
          <a:p>
            <a:r>
              <a:rPr lang="en-US" sz="1050" dirty="0"/>
              <a:t>Professors: Gonçalo Justino and Marta Justino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8DF24390-3ABF-EE46-B16F-67280554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036" y="580478"/>
            <a:ext cx="698500" cy="6985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556C0D3-FF5B-9444-9DA6-B0B20C06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380723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7D942E-09EF-4107-98F4-74DB7F72D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8736-F681-1F42-AD3F-2CB4BDE0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Variation of Energy according to Temperature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A57C5D1F-6854-924D-9C9F-C564CEE42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" t="7199" r="2679" b="-586"/>
          <a:stretch/>
        </p:blipFill>
        <p:spPr>
          <a:xfrm>
            <a:off x="1076310" y="312201"/>
            <a:ext cx="3232362" cy="2933445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A1D9FC9-43DC-0F4E-9B6E-378110ECB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58" r="3148" b="1182"/>
          <a:stretch/>
        </p:blipFill>
        <p:spPr>
          <a:xfrm>
            <a:off x="8239910" y="367617"/>
            <a:ext cx="3232363" cy="268529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51DE4D7-8AB7-E64D-A8E9-8688BC6C8B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09" r="2355" b="2098"/>
          <a:stretch/>
        </p:blipFill>
        <p:spPr>
          <a:xfrm>
            <a:off x="4704507" y="388918"/>
            <a:ext cx="3258043" cy="26852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D9781EE-6E33-4E37-96B3-2F894517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There is a </a:t>
            </a:r>
            <a:r>
              <a:rPr lang="en-US" sz="2000" dirty="0">
                <a:solidFill>
                  <a:srgbClr val="FFC000"/>
                </a:solidFill>
              </a:rPr>
              <a:t>lot of variation </a:t>
            </a:r>
            <a:r>
              <a:rPr lang="en-US" sz="2000" dirty="0"/>
              <a:t>in all temperatures, but the </a:t>
            </a:r>
            <a:r>
              <a:rPr lang="en-US" sz="2000" dirty="0">
                <a:solidFill>
                  <a:srgbClr val="FFC000"/>
                </a:solidFill>
              </a:rPr>
              <a:t>300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K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FFC000"/>
                </a:solidFill>
              </a:rPr>
              <a:t>most stable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614BC-06EF-4F47-B4B8-D7FDBA4BCFB4}"/>
              </a:ext>
            </a:extLst>
          </p:cNvPr>
          <p:cNvSpPr txBox="1"/>
          <p:nvPr/>
        </p:nvSpPr>
        <p:spPr>
          <a:xfrm>
            <a:off x="4466396" y="3175463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Kinetic Energy at 300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89D1-DFA9-D24D-9BBD-9C2F36FEEE50}"/>
              </a:ext>
            </a:extLst>
          </p:cNvPr>
          <p:cNvSpPr txBox="1"/>
          <p:nvPr/>
        </p:nvSpPr>
        <p:spPr>
          <a:xfrm>
            <a:off x="8016846" y="3175463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Kinetic Energy at 273.15 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22C16D-BA84-F04D-8D74-8F16B20F7F6D}"/>
              </a:ext>
            </a:extLst>
          </p:cNvPr>
          <p:cNvSpPr txBox="1"/>
          <p:nvPr/>
        </p:nvSpPr>
        <p:spPr>
          <a:xfrm>
            <a:off x="913789" y="3175463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Kinetic Energy at 500 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09D884-F36F-2C4F-88DD-EB8FCB88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DE0F0-2488-944D-B587-8A22615B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Variation of Energy according to Temperature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8F5EBD-DC0F-F34B-A8B3-67B85BDAF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8" b="398"/>
          <a:stretch/>
        </p:blipFill>
        <p:spPr>
          <a:xfrm>
            <a:off x="1205166" y="614363"/>
            <a:ext cx="3012671" cy="2570221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3CDA948-E98F-EA41-9704-838B0B6BA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7"/>
          <a:stretch/>
        </p:blipFill>
        <p:spPr>
          <a:xfrm>
            <a:off x="4905114" y="570736"/>
            <a:ext cx="3029894" cy="2583991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FF55B94-C4B0-DB42-9943-D82728B81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8087"/>
          <a:stretch/>
        </p:blipFill>
        <p:spPr>
          <a:xfrm>
            <a:off x="8452897" y="570736"/>
            <a:ext cx="3076181" cy="2583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D80A0-ADE0-594A-BE79-716A3407DC4C}"/>
              </a:ext>
            </a:extLst>
          </p:cNvPr>
          <p:cNvSpPr txBox="1"/>
          <p:nvPr/>
        </p:nvSpPr>
        <p:spPr>
          <a:xfrm>
            <a:off x="5162719" y="3930305"/>
            <a:ext cx="6586915" cy="2437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C000"/>
                </a:solidFill>
              </a:rPr>
              <a:t>three</a:t>
            </a:r>
            <a:r>
              <a:rPr lang="en-US" sz="2000" dirty="0"/>
              <a:t> are very </a:t>
            </a:r>
            <a:r>
              <a:rPr lang="en-US" sz="2000" dirty="0">
                <a:solidFill>
                  <a:srgbClr val="FFC000"/>
                </a:solidFill>
              </a:rPr>
              <a:t>stable</a:t>
            </a:r>
            <a:r>
              <a:rPr lang="en-US" sz="2000" dirty="0"/>
              <a:t> but at </a:t>
            </a:r>
            <a:r>
              <a:rPr lang="en-US" sz="2000" dirty="0">
                <a:solidFill>
                  <a:srgbClr val="FFC000"/>
                </a:solidFill>
              </a:rPr>
              <a:t>300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K</a:t>
            </a:r>
            <a:r>
              <a:rPr lang="en-US" sz="2000" dirty="0"/>
              <a:t> there is </a:t>
            </a:r>
            <a:r>
              <a:rPr lang="en-US" sz="2000" dirty="0">
                <a:solidFill>
                  <a:srgbClr val="FFC000"/>
                </a:solidFill>
              </a:rPr>
              <a:t>less energy </a:t>
            </a:r>
            <a:r>
              <a:rPr lang="en-US" sz="2000" dirty="0"/>
              <a:t>and for that reason the system is </a:t>
            </a:r>
            <a:r>
              <a:rPr lang="en-US" sz="2000" dirty="0">
                <a:solidFill>
                  <a:srgbClr val="FFC000"/>
                </a:solidFill>
              </a:rPr>
              <a:t>most stable</a:t>
            </a:r>
            <a:r>
              <a:rPr lang="en-US" sz="20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A7649-F848-2746-913A-9608F40D1BF5}"/>
              </a:ext>
            </a:extLst>
          </p:cNvPr>
          <p:cNvSpPr txBox="1"/>
          <p:nvPr/>
        </p:nvSpPr>
        <p:spPr>
          <a:xfrm>
            <a:off x="1043024" y="3178581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Potential Energy at 500 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96EED-644A-8947-BE99-D6B69CA758F7}"/>
              </a:ext>
            </a:extLst>
          </p:cNvPr>
          <p:cNvSpPr txBox="1"/>
          <p:nvPr/>
        </p:nvSpPr>
        <p:spPr>
          <a:xfrm>
            <a:off x="4661555" y="3178581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Kinetic Energy at 300 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EE6895-12BA-B948-9B10-E5787F2E70FB}"/>
              </a:ext>
            </a:extLst>
          </p:cNvPr>
          <p:cNvSpPr txBox="1"/>
          <p:nvPr/>
        </p:nvSpPr>
        <p:spPr>
          <a:xfrm>
            <a:off x="8246220" y="3184584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Kinetic Energy at 273.15 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561C70-D286-6F43-A861-A8CAB293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5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BBBE79-C427-480A-88F3-4BBC7C8C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6DCB1-988F-E44C-AA5C-28414535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Variation of Energy according to Temperature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355940-85FE-4FB3-9109-09EF5DD8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</a:t>
            </a:r>
            <a:r>
              <a:rPr lang="en-US" sz="1800" dirty="0">
                <a:solidFill>
                  <a:srgbClr val="FFC000"/>
                </a:solidFill>
              </a:rPr>
              <a:t>three</a:t>
            </a:r>
            <a:r>
              <a:rPr lang="en-US" sz="1800" dirty="0"/>
              <a:t> are very </a:t>
            </a:r>
            <a:r>
              <a:rPr lang="en-US" sz="1800" dirty="0">
                <a:solidFill>
                  <a:srgbClr val="FFC000"/>
                </a:solidFill>
              </a:rPr>
              <a:t>stable</a:t>
            </a:r>
            <a:r>
              <a:rPr lang="en-US" sz="1800" dirty="0"/>
              <a:t> but at </a:t>
            </a:r>
            <a:r>
              <a:rPr lang="en-US" sz="1800" dirty="0">
                <a:solidFill>
                  <a:srgbClr val="FFC000"/>
                </a:solidFill>
              </a:rPr>
              <a:t>273.15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K</a:t>
            </a:r>
            <a:r>
              <a:rPr lang="en-US" sz="1800" dirty="0"/>
              <a:t> there is </a:t>
            </a:r>
            <a:r>
              <a:rPr lang="en-US" sz="1800" dirty="0">
                <a:solidFill>
                  <a:srgbClr val="FFC000"/>
                </a:solidFill>
              </a:rPr>
              <a:t>less energy </a:t>
            </a:r>
            <a:r>
              <a:rPr lang="en-US" sz="1800" dirty="0"/>
              <a:t>and for that reason the system is most stable.</a:t>
            </a:r>
          </a:p>
        </p:txBody>
      </p:sp>
      <p:pic>
        <p:nvPicPr>
          <p:cNvPr id="14" name="Picture 13" descr="Chart, diagram&#10;&#10;Description automatically generated">
            <a:extLst>
              <a:ext uri="{FF2B5EF4-FFF2-40B4-BE49-F238E27FC236}">
                <a16:creationId xmlns:a16="http://schemas.microsoft.com/office/drawing/2014/main" id="{EBADB787-CE73-204D-AE2E-3280DFC6D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4"/>
          <a:stretch/>
        </p:blipFill>
        <p:spPr>
          <a:xfrm>
            <a:off x="826649" y="393180"/>
            <a:ext cx="3674288" cy="29766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826264-E321-DA46-94B0-002CA502E2AF}"/>
              </a:ext>
            </a:extLst>
          </p:cNvPr>
          <p:cNvSpPr txBox="1"/>
          <p:nvPr/>
        </p:nvSpPr>
        <p:spPr>
          <a:xfrm>
            <a:off x="794518" y="3369822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Total Energy at 500 K</a:t>
            </a:r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378541F-5AC0-4E43-8E7E-1345C32CF0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17"/>
          <a:stretch/>
        </p:blipFill>
        <p:spPr>
          <a:xfrm>
            <a:off x="4591315" y="393179"/>
            <a:ext cx="3619573" cy="293231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B2CCA3-3F87-1644-9B94-B7A4F4185201}"/>
              </a:ext>
            </a:extLst>
          </p:cNvPr>
          <p:cNvSpPr txBox="1"/>
          <p:nvPr/>
        </p:nvSpPr>
        <p:spPr>
          <a:xfrm>
            <a:off x="4533068" y="3367000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Total Energy at 300 K</a:t>
            </a:r>
          </a:p>
        </p:txBody>
      </p:sp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8FBDC5A2-12BC-0A4D-B223-3F5B90ED66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91"/>
          <a:stretch/>
        </p:blipFill>
        <p:spPr>
          <a:xfrm>
            <a:off x="8301266" y="393179"/>
            <a:ext cx="3257322" cy="293231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7F6B0A-064B-D840-89FC-3C5788E80BA6}"/>
              </a:ext>
            </a:extLst>
          </p:cNvPr>
          <p:cNvSpPr txBox="1"/>
          <p:nvPr/>
        </p:nvSpPr>
        <p:spPr>
          <a:xfrm>
            <a:off x="8261450" y="3367000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Variation of Total Energy at 273.15 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5AEE4-6E08-354F-9B40-0A4A2ED3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BBBE79-C427-480A-88F3-4BBC7C8C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1B07A-9F95-FA40-8211-DEAD986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GB" sz="3200" dirty="0"/>
              <a:t>Hydrogen bonds vs Time </a:t>
            </a:r>
            <a:endParaRPr 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E3753C5-FD23-4EE7-84C9-67BF0124A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 three are </a:t>
            </a:r>
            <a:r>
              <a:rPr lang="en-US" sz="1800" dirty="0">
                <a:solidFill>
                  <a:srgbClr val="FFC000"/>
                </a:solidFill>
              </a:rPr>
              <a:t>always varying </a:t>
            </a:r>
            <a:r>
              <a:rPr lang="en-US" sz="1800" dirty="0"/>
              <a:t>but close to the </a:t>
            </a:r>
            <a:r>
              <a:rPr lang="en-US" sz="1800" dirty="0">
                <a:solidFill>
                  <a:srgbClr val="FFC000"/>
                </a:solidFill>
              </a:rPr>
              <a:t>40 frame </a:t>
            </a:r>
            <a:r>
              <a:rPr lang="en-US" sz="1800" dirty="0"/>
              <a:t>all of them have </a:t>
            </a:r>
            <a:r>
              <a:rPr lang="en-US" sz="1800" dirty="0">
                <a:solidFill>
                  <a:srgbClr val="FFC000"/>
                </a:solidFill>
              </a:rPr>
              <a:t>0 hydrogen bonds</a:t>
            </a:r>
            <a:r>
              <a:rPr lang="en-US" sz="18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6BC2-66DF-924D-BAD2-2FC5E8927EAF}"/>
              </a:ext>
            </a:extLst>
          </p:cNvPr>
          <p:cNvSpPr txBox="1"/>
          <p:nvPr/>
        </p:nvSpPr>
        <p:spPr>
          <a:xfrm>
            <a:off x="4544847" y="3072150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Hydrogen bonds vs Time at 300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9E340-F6A5-154E-B76F-23F059AA9821}"/>
              </a:ext>
            </a:extLst>
          </p:cNvPr>
          <p:cNvSpPr txBox="1"/>
          <p:nvPr/>
        </p:nvSpPr>
        <p:spPr>
          <a:xfrm>
            <a:off x="677014" y="3084614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Hydrogen bonds vs Time at 500 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F1E32-530E-E745-83C0-5B43B63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88" y="457200"/>
            <a:ext cx="3387362" cy="25515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3C053-3C2F-B743-9B02-E03D4B18D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975" y="432924"/>
            <a:ext cx="3387362" cy="2551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999831-8B11-1043-931C-3F32ACF69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062" y="432923"/>
            <a:ext cx="3267480" cy="25515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8B5B7B-3F45-2043-BF25-A1E5E4E27949}"/>
              </a:ext>
            </a:extLst>
          </p:cNvPr>
          <p:cNvSpPr txBox="1"/>
          <p:nvPr/>
        </p:nvSpPr>
        <p:spPr>
          <a:xfrm>
            <a:off x="8337158" y="3067496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Hydrogen bonds vs Time at 273.15 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ADECF4-A3A3-B74F-9A5F-BD5ED90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BBBE79-C427-480A-88F3-4BBC7C8C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5B21-3531-D146-A61F-92BB9F79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/>
              <a:t>Radius of Gyration of the Protein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040FD12-A5C8-824A-AA47-3A4DAE3C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4" r="2767" b="-8"/>
          <a:stretch/>
        </p:blipFill>
        <p:spPr>
          <a:xfrm>
            <a:off x="8096920" y="653142"/>
            <a:ext cx="3335789" cy="3148448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EC8AAD4-1476-8E49-8FDD-1504BB4B6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74" r="3646" b="4"/>
          <a:stretch/>
        </p:blipFill>
        <p:spPr>
          <a:xfrm>
            <a:off x="759291" y="653142"/>
            <a:ext cx="3336953" cy="3125799"/>
          </a:xfrm>
          <a:prstGeom prst="rect">
            <a:avLst/>
          </a:prstGeom>
        </p:spPr>
      </p:pic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6DFCAA-1BB7-6D4E-9F5C-262A68BE5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44" r="9528" b="-6"/>
          <a:stretch/>
        </p:blipFill>
        <p:spPr>
          <a:xfrm>
            <a:off x="4427522" y="653143"/>
            <a:ext cx="3336953" cy="31405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3FD24-422E-42B0-A93A-825251ED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radius of gyration of the protein is more </a:t>
            </a:r>
            <a:r>
              <a:rPr lang="en-US" sz="1800" dirty="0">
                <a:solidFill>
                  <a:srgbClr val="FFC000"/>
                </a:solidFill>
              </a:rPr>
              <a:t>stable</a:t>
            </a:r>
            <a:r>
              <a:rPr lang="en-US" sz="1800" dirty="0"/>
              <a:t> at </a:t>
            </a:r>
            <a:r>
              <a:rPr lang="en-US" sz="1800" dirty="0">
                <a:solidFill>
                  <a:srgbClr val="FFC000"/>
                </a:solidFill>
              </a:rPr>
              <a:t>500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6C8FCF-2021-354C-B902-0E24E09FCD2D}"/>
              </a:ext>
            </a:extLst>
          </p:cNvPr>
          <p:cNvSpPr txBox="1"/>
          <p:nvPr/>
        </p:nvSpPr>
        <p:spPr>
          <a:xfrm>
            <a:off x="758124" y="3757871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Radius of Gyration at 500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961C1-E7E6-F043-BA9C-31BC67BF2E2C}"/>
              </a:ext>
            </a:extLst>
          </p:cNvPr>
          <p:cNvSpPr txBox="1"/>
          <p:nvPr/>
        </p:nvSpPr>
        <p:spPr>
          <a:xfrm>
            <a:off x="4465284" y="3752142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Radius of Gyration at 300 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84343-9085-894C-8A41-78E163C404AC}"/>
              </a:ext>
            </a:extLst>
          </p:cNvPr>
          <p:cNvSpPr txBox="1"/>
          <p:nvPr/>
        </p:nvSpPr>
        <p:spPr>
          <a:xfrm>
            <a:off x="8059158" y="3752142"/>
            <a:ext cx="3336953" cy="28113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FFFFFF"/>
                </a:solidFill>
              </a:rPr>
              <a:t>Radius of Gyration at 273.15 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39E8B6-581A-2546-9054-3E88B8E4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BF4529-0B82-460D-AB8E-28AA07058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C2832-B1E8-A24F-9D2C-A7484733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RSMD Values</a:t>
            </a:r>
            <a:endParaRPr lang="en-US" sz="6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7FCFDD-0670-9C49-9297-EA5B73A4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840" y="5045529"/>
            <a:ext cx="3951414" cy="13226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C000"/>
                </a:solidFill>
              </a:rPr>
              <a:t>average distance </a:t>
            </a:r>
            <a:r>
              <a:rPr lang="en-US" sz="2400" dirty="0"/>
              <a:t>between the atoms </a:t>
            </a:r>
            <a:r>
              <a:rPr lang="en-US" sz="2400" dirty="0">
                <a:solidFill>
                  <a:srgbClr val="FFC000"/>
                </a:solidFill>
              </a:rPr>
              <a:t>grows</a:t>
            </a:r>
            <a:r>
              <a:rPr lang="en-US" sz="2400" dirty="0"/>
              <a:t> with the </a:t>
            </a:r>
            <a:r>
              <a:rPr lang="en-US" sz="2400" dirty="0">
                <a:solidFill>
                  <a:srgbClr val="FFC000"/>
                </a:solidFill>
              </a:rPr>
              <a:t>temperature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CFA543AF-7A55-D24D-A7C4-33BE56AF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1" y="857340"/>
            <a:ext cx="5874560" cy="514268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765218-E5D1-4149-8565-900448C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299B1-6A78-BA40-BBFC-6E84A33B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Python script to measure the distances </a:t>
            </a:r>
          </a:p>
        </p:txBody>
      </p:sp>
      <p:sp>
        <p:nvSpPr>
          <p:cNvPr id="57" name="Rectangle 4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C6DC82-12DA-B943-BDF3-1D47EE91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7" y="1633220"/>
            <a:ext cx="7816684" cy="35909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D7AD-A2A1-2E4D-968B-D8C872C5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282FC-7E7E-0C4F-B950-43198553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000" dirty="0"/>
              <a:t>Python script to measure the distances </a:t>
            </a:r>
            <a:endParaRPr lang="en-US" sz="37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D1212F-E487-2142-BA0B-F2297E45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7" y="1091658"/>
            <a:ext cx="7482107" cy="47456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A350-1556-3041-B39B-9D9352C4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5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B38D8-3A06-6F4D-988A-011E74C1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GB" sz="3200" dirty="0"/>
              <a:t>Python script to measure the distances 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1EF1E-3B92-484D-98DE-5129EC5A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With the previous script, can be </a:t>
            </a:r>
            <a:r>
              <a:rPr lang="en-US" sz="1800" dirty="0">
                <a:solidFill>
                  <a:srgbClr val="FFC000"/>
                </a:solidFill>
              </a:rPr>
              <a:t>obtained</a:t>
            </a:r>
            <a:r>
              <a:rPr lang="en-US" sz="1800" dirty="0"/>
              <a:t> these </a:t>
            </a:r>
            <a:r>
              <a:rPr lang="en-US" sz="1800" dirty="0">
                <a:solidFill>
                  <a:srgbClr val="FFC000"/>
                </a:solidFill>
              </a:rPr>
              <a:t>graphs</a:t>
            </a:r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5A7902DF-B4D7-4448-A3EC-4CD8DE89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38725"/>
            <a:ext cx="8269190" cy="352288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52BB6D9-20BD-C343-B733-A906E38D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85661-2AC5-3B4D-84F4-9FA395EB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 dirty="0"/>
              <a:t>Python script to measure the distances </a:t>
            </a:r>
            <a:endParaRPr lang="en-US" sz="37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F3D0-E110-7949-8DC2-055F7974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Chosen graph for the </a:t>
            </a:r>
            <a:r>
              <a:rPr lang="en-US" sz="2000" dirty="0">
                <a:solidFill>
                  <a:srgbClr val="FFC000"/>
                </a:solidFill>
              </a:rPr>
              <a:t>VMD analysis</a:t>
            </a:r>
            <a:endParaRPr lang="en-US" sz="2000" dirty="0"/>
          </a:p>
          <a:p>
            <a:r>
              <a:rPr lang="en-US" sz="2000" dirty="0"/>
              <a:t>Chose this one because of the </a:t>
            </a:r>
            <a:r>
              <a:rPr lang="en-US" sz="2000" dirty="0">
                <a:solidFill>
                  <a:srgbClr val="FFC000"/>
                </a:solidFill>
              </a:rPr>
              <a:t>smaller variation</a:t>
            </a:r>
            <a:r>
              <a:rPr lang="en-US" sz="2000" dirty="0"/>
              <a:t> of values (2.5 - 3.2 </a:t>
            </a:r>
            <a:r>
              <a:rPr lang="en-GB" sz="2000" dirty="0" err="1"/>
              <a:t>Å</a:t>
            </a:r>
            <a:r>
              <a:rPr lang="en-US" sz="2000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AB909-9C48-7D41-848A-BBC1F9606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" r="385" b="3633"/>
          <a:stretch/>
        </p:blipFill>
        <p:spPr>
          <a:xfrm>
            <a:off x="5979695" y="1984249"/>
            <a:ext cx="5426242" cy="3393868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DA8973-D3F9-8744-A62B-E33555C7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A6F29-6D0D-2E45-9496-D58F609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dirty="0"/>
              <a:t>GROMACS version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7DB0-9BF9-E046-9AFA-61248B23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gmx</a:t>
            </a:r>
            <a:r>
              <a:rPr lang="en-US" sz="2000" dirty="0"/>
              <a:t>, version 2020.4-MODIFIED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41E7A2-F79B-9B43-BBB9-183E1487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796A-2F3E-6449-B184-3F660AC6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dirty="0"/>
              <a:t>Relevant H bonds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8FC3-571A-294B-8075-4130A83BC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</a:t>
            </a:r>
            <a:r>
              <a:rPr lang="en-US" sz="2000" dirty="0">
                <a:solidFill>
                  <a:srgbClr val="FFC000"/>
                </a:solidFill>
              </a:rPr>
              <a:t>frame 50 </a:t>
            </a:r>
            <a:r>
              <a:rPr lang="en-US" sz="2000" dirty="0"/>
              <a:t>(like the 500) is the moment they are </a:t>
            </a:r>
            <a:r>
              <a:rPr lang="en-US" sz="2000" dirty="0">
                <a:solidFill>
                  <a:srgbClr val="FFC000"/>
                </a:solidFill>
              </a:rPr>
              <a:t>further away</a:t>
            </a:r>
            <a:r>
              <a:rPr lang="en-US" sz="2000" dirty="0"/>
              <a:t>, and they </a:t>
            </a:r>
            <a:r>
              <a:rPr lang="en-US" sz="2000" dirty="0">
                <a:solidFill>
                  <a:srgbClr val="FFC000"/>
                </a:solidFill>
              </a:rPr>
              <a:t>remain super close</a:t>
            </a:r>
          </a:p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C000"/>
                </a:solidFill>
              </a:rPr>
              <a:t>hydrogen bond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C000"/>
                </a:solidFill>
              </a:rPr>
              <a:t>stable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A61F2-8BE2-3040-AF78-523ED7D40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8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83EA1C-49B3-6E42-B7C5-B7E2611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5818E-E9B1-C347-8DA6-169E1447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 dirty="0"/>
              <a:t>Python script </a:t>
            </a:r>
            <a:r>
              <a:rPr lang="en-GB" dirty="0"/>
              <a:t>H-A-AA and D-A-AA angles 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71A6-2DEF-B242-A859-E6094E6C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Doesn’t print anything because this </a:t>
            </a:r>
            <a:r>
              <a:rPr lang="en-US" sz="2000" dirty="0">
                <a:solidFill>
                  <a:srgbClr val="FFC000"/>
                </a:solidFill>
              </a:rPr>
              <a:t>protein doesn’t have </a:t>
            </a:r>
            <a:r>
              <a:rPr lang="en-US" sz="2000" dirty="0"/>
              <a:t>any residue of </a:t>
            </a:r>
            <a:r>
              <a:rPr lang="en-US" sz="2000" dirty="0">
                <a:solidFill>
                  <a:srgbClr val="FFC000"/>
                </a:solidFill>
              </a:rPr>
              <a:t>cysteine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A0CCF-77EA-F644-9A2C-39428B61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7" y="2242374"/>
            <a:ext cx="5413490" cy="41894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19F5A4-499D-074B-B2AF-EB6AE2AD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94E16-3C72-294F-B2F5-EA8D0D6B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Python script to measure the dihedral angle 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8583-7A21-164F-97ED-2376A1BD4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Doesn’t classify any angle because </a:t>
            </a:r>
            <a:r>
              <a:rPr lang="en-US" sz="1600" dirty="0">
                <a:solidFill>
                  <a:srgbClr val="FFC000"/>
                </a:solidFill>
              </a:rPr>
              <a:t>none</a:t>
            </a:r>
            <a:r>
              <a:rPr lang="en-US" sz="1600" dirty="0"/>
              <a:t> of the distances are </a:t>
            </a:r>
            <a:r>
              <a:rPr lang="en-US" sz="1600" dirty="0">
                <a:solidFill>
                  <a:srgbClr val="FFC000"/>
                </a:solidFill>
              </a:rPr>
              <a:t>inferior</a:t>
            </a:r>
            <a:r>
              <a:rPr lang="en-US" sz="1600" dirty="0"/>
              <a:t> to </a:t>
            </a:r>
            <a:r>
              <a:rPr lang="en-US" sz="1600" dirty="0">
                <a:solidFill>
                  <a:srgbClr val="FFC000"/>
                </a:solidFill>
              </a:rPr>
              <a:t>5.0 </a:t>
            </a:r>
            <a:r>
              <a:rPr lang="en-GB" sz="1600" dirty="0" err="1">
                <a:solidFill>
                  <a:srgbClr val="FFC000"/>
                </a:solidFill>
              </a:rPr>
              <a:t>Å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988CF-6920-684B-8503-A4F1AC32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5" y="593034"/>
            <a:ext cx="6860733" cy="5671296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99E0922-E172-4643-B23B-10B79E94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3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29382-81DA-AE48-A7C3-551F2E71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85B8-23DB-DF49-8FF7-DE904D92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Documents supplied by the professor on Moodle</a:t>
            </a:r>
          </a:p>
          <a:p>
            <a:r>
              <a:rPr lang="en-US" sz="2400">
                <a:hlinkClick r:id="rId2"/>
              </a:rPr>
              <a:t>https://www.mdanalysis.org</a:t>
            </a:r>
            <a:endParaRPr lang="en-US" sz="2400"/>
          </a:p>
          <a:p>
            <a:r>
              <a:rPr lang="en-GB" sz="2400">
                <a:hlinkClick r:id="rId3" tooltip="https://www.researchgate.net/post/Can-I-calculate-the-radius-of-gyration-using-GROMACS-package-How-do-I-install-the-GROMACS-package-in-a-windows-machine"/>
              </a:rPr>
              <a:t>https://www.researchgate.net/post/Can-I-calculate-the-radius-of-gyration-using-GROMACS-package-How-do-I-install-the-GROMACS-package-in-a-windows-machine</a:t>
            </a:r>
            <a:endParaRPr lang="en-US" sz="24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DA084-F36B-8046-A9B1-F574F086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A6BA-0484-6349-ADD0-79D1D5B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Chosen protein</a:t>
            </a:r>
          </a:p>
        </p:txBody>
      </p:sp>
      <p:grpSp>
        <p:nvGrpSpPr>
          <p:cNvPr id="49" name="Group 3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4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FFBEE91-E405-924F-9583-E51B597B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6" b="2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E3CA-61D3-A344-A062-7B0821EB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2056-58BD-1344-A6C1-3D4E512D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About the protein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8C9A-847D-6C44-8B85-79806F65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 PDB ID: </a:t>
            </a:r>
            <a:r>
              <a:rPr lang="en-US" sz="1800" dirty="0">
                <a:solidFill>
                  <a:srgbClr val="FFC000"/>
                </a:solidFill>
              </a:rPr>
              <a:t>1EM7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Unique</a:t>
            </a:r>
            <a:r>
              <a:rPr lang="en-US" sz="1800" dirty="0"/>
              <a:t> protein </a:t>
            </a:r>
            <a:r>
              <a:rPr lang="en-US" sz="1800" dirty="0">
                <a:solidFill>
                  <a:srgbClr val="FFC000"/>
                </a:solidFill>
              </a:rPr>
              <a:t>chains</a:t>
            </a:r>
          </a:p>
          <a:p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Membrane</a:t>
            </a:r>
            <a:r>
              <a:rPr lang="en-US" sz="1800" dirty="0"/>
              <a:t> protein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53A1F-6023-384A-8124-AF1A0086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8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9D8A0-1746-9B40-815E-AF4042D1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0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11249-E472-A840-960D-CAC23D08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Cleaning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158D-FCB5-0342-8EC4-AD6360F6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Removed the </a:t>
            </a:r>
            <a:r>
              <a:rPr lang="en-US" sz="2200" dirty="0">
                <a:solidFill>
                  <a:srgbClr val="FFC000"/>
                </a:solidFill>
              </a:rPr>
              <a:t>crystallographic water molecules</a:t>
            </a:r>
            <a:r>
              <a:rPr lang="en-US" sz="2200" dirty="0"/>
              <a:t>, and create a new file 1em7_clean.pdb</a:t>
            </a:r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BA4D3-2274-7E4A-8BEF-99956845A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1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46BF7E16-C7C7-E948-8E05-FE1B4D77BC2F}"/>
              </a:ext>
            </a:extLst>
          </p:cNvPr>
          <p:cNvSpPr/>
          <p:nvPr/>
        </p:nvSpPr>
        <p:spPr>
          <a:xfrm>
            <a:off x="4386470" y="4685287"/>
            <a:ext cx="2739685" cy="39169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3D3BE-C256-A54F-B523-8639AFC7CB9D}"/>
              </a:ext>
            </a:extLst>
          </p:cNvPr>
          <p:cNvSpPr/>
          <p:nvPr/>
        </p:nvSpPr>
        <p:spPr>
          <a:xfrm>
            <a:off x="7253143" y="745748"/>
            <a:ext cx="296744" cy="48850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7B59DE-15B3-2644-96C8-AF9150C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877F9-8AFB-3245-B3B3-05B264A1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Cleaning Steps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9802-7963-634E-AB78-405AFD6A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 1em7_clean.pdb </a:t>
            </a:r>
            <a:r>
              <a:rPr lang="en-US" sz="2000" dirty="0">
                <a:solidFill>
                  <a:srgbClr val="FFC000"/>
                </a:solidFill>
              </a:rPr>
              <a:t>doesn’t contain </a:t>
            </a:r>
            <a:r>
              <a:rPr lang="en-US" sz="2000" dirty="0"/>
              <a:t>the crystallographic </a:t>
            </a:r>
            <a:r>
              <a:rPr lang="en-US" sz="2000" dirty="0">
                <a:solidFill>
                  <a:srgbClr val="FFC000"/>
                </a:solidFill>
              </a:rPr>
              <a:t>water molecules</a:t>
            </a:r>
            <a:r>
              <a:rPr lang="en-US" sz="2000" dirty="0"/>
              <a:t>.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4CFE5-9261-6940-B515-4A9E68E4C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89" r="4" b="278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003DF-861A-AA4C-868E-B980C4A4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2" y="3638481"/>
            <a:ext cx="4397433" cy="263378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E4282C-333F-8544-9898-17C0E8E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AEFF4-4088-B743-8177-7C7790B8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Simulation Box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EA18-D6B3-D24C-B27E-076F76C8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384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Volume: </a:t>
            </a:r>
            <a:r>
              <a:rPr lang="en-US" sz="2400" dirty="0">
                <a:solidFill>
                  <a:srgbClr val="FFC000"/>
                </a:solidFill>
              </a:rPr>
              <a:t>123.417 nm</a:t>
            </a:r>
            <a:r>
              <a:rPr lang="en-US" sz="2400" baseline="30000" dirty="0">
                <a:solidFill>
                  <a:srgbClr val="FFC000"/>
                </a:solidFill>
              </a:rPr>
              <a:t>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DAC82-4212-6343-B14F-851CA0670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0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747C20-8A7D-3142-A8EA-10E2F932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63B8-BBDF-BE4D-A3E2-ED2CAF20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MDP file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5E7F-EDA7-E045-A4B7-6B763E3C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Changed the </a:t>
            </a:r>
            <a:r>
              <a:rPr lang="en-US" sz="1800" dirty="0">
                <a:solidFill>
                  <a:srgbClr val="FFC000"/>
                </a:solidFill>
              </a:rPr>
              <a:t>number of steps </a:t>
            </a:r>
            <a:r>
              <a:rPr lang="en-US" sz="1800" dirty="0"/>
              <a:t>to </a:t>
            </a:r>
            <a:r>
              <a:rPr lang="en-US" sz="1800" dirty="0">
                <a:solidFill>
                  <a:srgbClr val="FFC000"/>
                </a:solidFill>
              </a:rPr>
              <a:t>15000</a:t>
            </a:r>
            <a:r>
              <a:rPr lang="en-US" sz="1800" dirty="0"/>
              <a:t> because with this number of steps can be obtain a good sample and take conclusion with some ground.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9126E-D42C-1C4A-B688-709CBC2FE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5" y="865848"/>
            <a:ext cx="10044112" cy="3216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F9950B-E482-A245-BE1D-ED43F62F4215}"/>
              </a:ext>
            </a:extLst>
          </p:cNvPr>
          <p:cNvSpPr/>
          <p:nvPr/>
        </p:nvSpPr>
        <p:spPr>
          <a:xfrm>
            <a:off x="3641572" y="1670235"/>
            <a:ext cx="716307" cy="2432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FC25EC3-28EB-844D-9DEE-2AD630D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33397-B1A9-0942-A176-2F81B76B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MDP file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E07C9-6832-CC46-8BE8-095BD7A1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Created </a:t>
            </a:r>
            <a:r>
              <a:rPr lang="en-US" sz="1600" dirty="0">
                <a:solidFill>
                  <a:srgbClr val="FFC000"/>
                </a:solidFill>
              </a:rPr>
              <a:t>three files </a:t>
            </a:r>
            <a:r>
              <a:rPr lang="en-US" sz="1600" dirty="0"/>
              <a:t>that had </a:t>
            </a:r>
            <a:r>
              <a:rPr lang="en-US" sz="1600" dirty="0">
                <a:solidFill>
                  <a:srgbClr val="FFC000"/>
                </a:solidFill>
              </a:rPr>
              <a:t>different temperatures</a:t>
            </a:r>
            <a:r>
              <a:rPr lang="en-US" sz="1600" dirty="0"/>
              <a:t>, 273.15, 300 and 500 K.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723237B3-9761-4D48-AD49-29F30AD0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5" y="1824205"/>
            <a:ext cx="7817011" cy="3044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447F1E-8AB1-404E-9C9D-4457EEE233A3}"/>
              </a:ext>
            </a:extLst>
          </p:cNvPr>
          <p:cNvSpPr/>
          <p:nvPr/>
        </p:nvSpPr>
        <p:spPr>
          <a:xfrm>
            <a:off x="2385391" y="2796209"/>
            <a:ext cx="1086679" cy="3180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88015D-C3E6-FC48-AEAE-663E4010431F}"/>
              </a:ext>
            </a:extLst>
          </p:cNvPr>
          <p:cNvSpPr/>
          <p:nvPr/>
        </p:nvSpPr>
        <p:spPr>
          <a:xfrm>
            <a:off x="2385392" y="4096926"/>
            <a:ext cx="397566" cy="3180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D0CB4-0076-FF4E-AF82-EC7B6526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0506-340A-9F4B-ABFB-5EA6A7E50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544</Words>
  <Application>Microsoft Macintosh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1EM7</vt:lpstr>
      <vt:lpstr>GROMACS version </vt:lpstr>
      <vt:lpstr>Chosen protein</vt:lpstr>
      <vt:lpstr>About the protein</vt:lpstr>
      <vt:lpstr>Cleaning Steps </vt:lpstr>
      <vt:lpstr>Cleaning Steps </vt:lpstr>
      <vt:lpstr>Simulation Box </vt:lpstr>
      <vt:lpstr>MDP file parameters</vt:lpstr>
      <vt:lpstr>MDP file parameters</vt:lpstr>
      <vt:lpstr>Variation of Energy according to Temperature</vt:lpstr>
      <vt:lpstr>Variation of Energy according to Temperature</vt:lpstr>
      <vt:lpstr>Variation of Energy according to Temperature</vt:lpstr>
      <vt:lpstr>Hydrogen bonds vs Time </vt:lpstr>
      <vt:lpstr>Radius of Gyration of the Protein </vt:lpstr>
      <vt:lpstr>RSMD Values</vt:lpstr>
      <vt:lpstr>Python script to measure the distances </vt:lpstr>
      <vt:lpstr>Python script to measure the distances </vt:lpstr>
      <vt:lpstr>Python script to measure the distances </vt:lpstr>
      <vt:lpstr>Python script to measure the distances </vt:lpstr>
      <vt:lpstr>Relevant H bonds </vt:lpstr>
      <vt:lpstr>Python script H-A-AA and D-A-AA angles </vt:lpstr>
      <vt:lpstr>Python script to measure the dihedral angle 𝜏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1EM7</dc:title>
  <dc:creator>Bernardo Antunes Gomes Augusto</dc:creator>
  <cp:lastModifiedBy>Bernardo Antunes Gomes Augusto</cp:lastModifiedBy>
  <cp:revision>5</cp:revision>
  <dcterms:created xsi:type="dcterms:W3CDTF">2020-12-30T20:50:10Z</dcterms:created>
  <dcterms:modified xsi:type="dcterms:W3CDTF">2020-12-31T14:28:51Z</dcterms:modified>
</cp:coreProperties>
</file>