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1" r:id="rId6"/>
    <p:sldId id="272" r:id="rId7"/>
    <p:sldId id="267" r:id="rId8"/>
    <p:sldId id="268" r:id="rId9"/>
    <p:sldId id="266" r:id="rId10"/>
    <p:sldId id="281" r:id="rId11"/>
    <p:sldId id="279" r:id="rId12"/>
    <p:sldId id="260" r:id="rId13"/>
    <p:sldId id="261" r:id="rId14"/>
    <p:sldId id="283" r:id="rId15"/>
    <p:sldId id="26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2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rnardo\Desktop\Internship\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tilizador\OneDrive%20-%20Instituto%20Polit&#233;cnico%20de%20Set&#250;bal\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rnardo\Desktop\Internship\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tilizador\OneDrive%20-%20Instituto%20Polit&#233;cnico%20de%20Set&#250;bal\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tilizador\OneDrive%20-%20Instituto%20Polit&#233;cnico%20de%20Set&#250;bal\KPMG_VI_New_raw_data_update_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tilizador\OneDrive%20-%20Instituto%20Polit&#233;cnico%20de%20Set&#250;bal\KPMG_VI_New_raw_data_update_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ernardo\Desktop\Internship\KPMG_VI_New_raw_data_update_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ernardo\Desktop\Internship\KPMG_VI_New_raw_data_update_fina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[KPMG_VI_New_raw_data_update_final.xlsx]Number of Cars by Sector!PivotTable7</c:name>
    <c:fmtId val="14"/>
  </c:pivotSource>
  <c:chart>
    <c:autoTitleDeleted val="1"/>
    <c:pivotFmts>
      <c:pivotFmt>
        <c:idx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5"/>
              <c:y val="-4.16666666666667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4999999999999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5277777777777779E-2"/>
              <c:y val="7.87037037037037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Lst>
        </c:dLbl>
      </c:pivotFmt>
      <c:pivotFmt>
        <c:idx val="7"/>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222222222222224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8611111111111114"/>
              <c:y val="-7.407407407407409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5"/>
              <c:y val="-4.16666666666667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4999999999999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5277777777777779E-2"/>
              <c:y val="7.87037037037037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Lst>
        </c:dLbl>
      </c:pivotFmt>
      <c:pivotFmt>
        <c:idx val="17"/>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222222222222224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8611111111111114"/>
              <c:y val="-7.407407407407409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5"/>
              <c:y val="-4.16666666666667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4999999999999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5277777777777779E-2"/>
              <c:y val="7.87037037037037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Lst>
        </c:dLbl>
      </c:pivotFmt>
      <c:pivotFmt>
        <c:idx val="27"/>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222222222222224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8611111111111114"/>
              <c:y val="-7.407407407407409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5"/>
              <c:y val="-4.16666666666667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4999999999999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5277777777777779E-2"/>
              <c:y val="7.87037037037037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Lst>
        </c:dLbl>
      </c:pivotFmt>
      <c:pivotFmt>
        <c:idx val="37"/>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222222222222224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8611111111111114"/>
              <c:y val="-7.407407407407409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5"/>
              <c:y val="-4.16666666666667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4999999999999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5277777777777779E-2"/>
              <c:y val="7.87037037037037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Lst>
        </c:dLbl>
      </c:pivotFmt>
      <c:pivotFmt>
        <c:idx val="47"/>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222222222222224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8611111111111114"/>
              <c:y val="-7.407407407407409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'Number of Cars by Sector'!$B$3</c:f>
              <c:strCache>
                <c:ptCount val="1"/>
                <c:pt idx="0">
                  <c:v>Total</c:v>
                </c:pt>
              </c:strCache>
            </c:strRef>
          </c:tx>
          <c:dPt>
            <c:idx val="0"/>
            <c:bubble3D val="0"/>
            <c:spPr>
              <a:solidFill>
                <a:schemeClr val="accent5">
                  <a:tint val="44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F75-405D-9DC5-163AEFC4067C}"/>
              </c:ext>
            </c:extLst>
          </c:dPt>
          <c:dPt>
            <c:idx val="1"/>
            <c:bubble3D val="0"/>
            <c:spPr>
              <a:solidFill>
                <a:schemeClr val="accent5">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F75-405D-9DC5-163AEFC4067C}"/>
              </c:ext>
            </c:extLst>
          </c:dPt>
          <c:dPt>
            <c:idx val="2"/>
            <c:bubble3D val="0"/>
            <c:spPr>
              <a:solidFill>
                <a:schemeClr val="accent5">
                  <a:tint val="72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F75-405D-9DC5-163AEFC4067C}"/>
              </c:ext>
            </c:extLst>
          </c:dPt>
          <c:dPt>
            <c:idx val="3"/>
            <c:bubble3D val="0"/>
            <c:spPr>
              <a:solidFill>
                <a:schemeClr val="accent5">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1F75-405D-9DC5-163AEFC4067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1F75-405D-9DC5-163AEFC4067C}"/>
              </c:ext>
            </c:extLst>
          </c:dPt>
          <c:dPt>
            <c:idx val="5"/>
            <c:bubble3D val="0"/>
            <c:spPr>
              <a:solidFill>
                <a:schemeClr val="accent5">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1F75-405D-9DC5-163AEFC4067C}"/>
              </c:ext>
            </c:extLst>
          </c:dPt>
          <c:dPt>
            <c:idx val="6"/>
            <c:bubble3D val="0"/>
            <c:spPr>
              <a:solidFill>
                <a:schemeClr val="accent5">
                  <a:shade val="72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1F75-405D-9DC5-163AEFC4067C}"/>
              </c:ext>
            </c:extLst>
          </c:dPt>
          <c:dPt>
            <c:idx val="7"/>
            <c:bubble3D val="0"/>
            <c:spPr>
              <a:solidFill>
                <a:schemeClr val="accent5">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1F75-405D-9DC5-163AEFC4067C}"/>
              </c:ext>
            </c:extLst>
          </c:dPt>
          <c:dPt>
            <c:idx val="8"/>
            <c:bubble3D val="0"/>
            <c:spPr>
              <a:solidFill>
                <a:schemeClr val="accent5">
                  <a:shade val="44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1F75-405D-9DC5-163AEFC4067C}"/>
              </c:ext>
            </c:extLst>
          </c:dPt>
          <c:dLbls>
            <c:dLbl>
              <c:idx val="0"/>
              <c:layout>
                <c:manualLayout>
                  <c:x val="-8.3333333333333332E-3"/>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75-405D-9DC5-163AEFC4067C}"/>
                </c:ext>
              </c:extLst>
            </c:dLbl>
            <c:dLbl>
              <c:idx val="1"/>
              <c:layout>
                <c:manualLayout>
                  <c:x val="0.16388888888888886"/>
                  <c:y val="-4.1666666666666706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94444444444442"/>
                      <c:h val="0.12037037037037036"/>
                    </c:manualLayout>
                  </c15:layout>
                </c:ext>
                <c:ext xmlns:c16="http://schemas.microsoft.com/office/drawing/2014/chart" uri="{C3380CC4-5D6E-409C-BE32-E72D297353CC}">
                  <c16:uniqueId val="{00000003-1F75-405D-9DC5-163AEFC4067C}"/>
                </c:ext>
              </c:extLst>
            </c:dLbl>
            <c:dLbl>
              <c:idx val="2"/>
              <c:layout>
                <c:manualLayout>
                  <c:x val="7.49999999999999E-2"/>
                  <c:y val="5.0925925925925923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F75-405D-9DC5-163AEFC4067C}"/>
                </c:ext>
              </c:extLst>
            </c:dLbl>
            <c:dLbl>
              <c:idx val="3"/>
              <c:layout>
                <c:manualLayout>
                  <c:x val="1.6666666666666566E-2"/>
                  <c:y val="1.8518518518518347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F75-405D-9DC5-163AEFC4067C}"/>
                </c:ext>
              </c:extLst>
            </c:dLbl>
            <c:dLbl>
              <c:idx val="4"/>
              <c:layout>
                <c:manualLayout>
                  <c:x val="-8.3333333333333332E-3"/>
                  <c:y val="2.777777777777761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F75-405D-9DC5-163AEFC4067C}"/>
                </c:ext>
              </c:extLst>
            </c:dLbl>
            <c:dLbl>
              <c:idx val="5"/>
              <c:layout>
                <c:manualLayout>
                  <c:x val="0"/>
                  <c:y val="0.16666666666666666"/>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161111111111112"/>
                      <c:h val="0.12037037037037036"/>
                    </c:manualLayout>
                  </c15:layout>
                </c:ext>
                <c:ext xmlns:c16="http://schemas.microsoft.com/office/drawing/2014/chart" uri="{C3380CC4-5D6E-409C-BE32-E72D297353CC}">
                  <c16:uniqueId val="{0000000B-1F75-405D-9DC5-163AEFC4067C}"/>
                </c:ext>
              </c:extLst>
            </c:dLbl>
            <c:dLbl>
              <c:idx val="6"/>
              <c:layout>
                <c:manualLayout>
                  <c:x val="-0.11388888888888889"/>
                  <c:y val="4.6296296296296294E-3"/>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F75-405D-9DC5-163AEFC4067C}"/>
                </c:ext>
              </c:extLst>
            </c:dLbl>
            <c:dLbl>
              <c:idx val="7"/>
              <c:layout>
                <c:manualLayout>
                  <c:x val="-0.16388888888888889"/>
                  <c:y val="1.8518518518518517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spc="0" baseline="0">
                      <a:solidFill>
                        <a:srgbClr val="0070C0"/>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F75-405D-9DC5-163AEFC4067C}"/>
                </c:ext>
              </c:extLst>
            </c:dLbl>
            <c:dLbl>
              <c:idx val="8"/>
              <c:layout>
                <c:manualLayout>
                  <c:x val="-7.3611111111111113E-2"/>
                  <c:y val="-2.3130285797608632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fld id="{326C1D39-59AC-4D88-9738-7D2160F376AA}" type="CATEGORYNAME">
                      <a:rPr lang="en-US">
                        <a:solidFill>
                          <a:srgbClr val="0070C0"/>
                        </a:solidFill>
                      </a:rPr>
                      <a:pPr>
                        <a:defRPr sz="1000" b="1" i="0" u="none" strike="noStrike" kern="1200" spc="0" baseline="0">
                          <a:solidFill>
                            <a:schemeClr val="accent1"/>
                          </a:solidFill>
                          <a:latin typeface="+mn-lt"/>
                          <a:ea typeface="+mn-ea"/>
                          <a:cs typeface="+mn-cs"/>
                        </a:defRPr>
                      </a:pPr>
                      <a:t>[CATEGORY NAME]</a:t>
                    </a:fld>
                    <a:endParaRPr lang="en-US"/>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30961111111111111"/>
                      <c:h val="9.2592592592592587E-2"/>
                    </c:manualLayout>
                  </c15:layout>
                  <c15:dlblFieldTable/>
                  <c15:showDataLabelsRange val="0"/>
                </c:ext>
                <c:ext xmlns:c16="http://schemas.microsoft.com/office/drawing/2014/chart" uri="{C3380CC4-5D6E-409C-BE32-E72D297353CC}">
                  <c16:uniqueId val="{00000011-1F75-405D-9DC5-163AEFC4067C}"/>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'Number of Cars by Sector'!$A$4:$A$13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'Number of Cars by Sector'!$B$4:$B$13</c:f>
              <c:numCache>
                <c:formatCode>General</c:formatCode>
                <c:ptCount val="9"/>
                <c:pt idx="0">
                  <c:v>315</c:v>
                </c:pt>
                <c:pt idx="1">
                  <c:v>449</c:v>
                </c:pt>
                <c:pt idx="2">
                  <c:v>2335</c:v>
                </c:pt>
                <c:pt idx="3">
                  <c:v>1765</c:v>
                </c:pt>
                <c:pt idx="4">
                  <c:v>519</c:v>
                </c:pt>
                <c:pt idx="5">
                  <c:v>2274</c:v>
                </c:pt>
                <c:pt idx="6">
                  <c:v>696</c:v>
                </c:pt>
                <c:pt idx="7">
                  <c:v>867</c:v>
                </c:pt>
                <c:pt idx="8">
                  <c:v>261</c:v>
                </c:pt>
              </c:numCache>
            </c:numRef>
          </c:val>
          <c:extLst>
            <c:ext xmlns:c16="http://schemas.microsoft.com/office/drawing/2014/chart" uri="{C3380CC4-5D6E-409C-BE32-E72D297353CC}">
              <c16:uniqueId val="{00000012-1F75-405D-9DC5-163AEFC4067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[KPMG_VI_New_raw_data_update_final.xlsx]Sheet7!PivotTable9</c:name>
    <c:fmtId val="10"/>
  </c:pivotSource>
  <c:chart>
    <c:autoTitleDeleted val="1"/>
    <c:pivotFmts>
      <c:pivotFmt>
        <c:idx val="0"/>
        <c:spPr>
          <a:gradFill>
            <a:gsLst>
              <a:gs pos="0">
                <a:schemeClr val="accent5"/>
              </a:gs>
              <a:gs pos="100000">
                <a:schemeClr val="accent5">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5"/>
              </a:gs>
              <a:gs pos="100000">
                <a:schemeClr val="accent5">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5"/>
              </a:gs>
              <a:gs pos="100000">
                <a:schemeClr val="accent5">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Sheet7!$A$4:$A$6</c:f>
              <c:strCache>
                <c:ptCount val="2"/>
                <c:pt idx="0">
                  <c:v>Female</c:v>
                </c:pt>
                <c:pt idx="1">
                  <c:v>Male</c:v>
                </c:pt>
              </c:strCache>
            </c:strRef>
          </c:cat>
          <c:val>
            <c:numRef>
              <c:f>Sheet7!$B$4:$B$6</c:f>
              <c:numCache>
                <c:formatCode>General</c:formatCode>
                <c:ptCount val="2"/>
                <c:pt idx="0">
                  <c:v>25212</c:v>
                </c:pt>
                <c:pt idx="1">
                  <c:v>23765</c:v>
                </c:pt>
              </c:numCache>
            </c:numRef>
          </c:val>
          <c:extLst>
            <c:ext xmlns:c16="http://schemas.microsoft.com/office/drawing/2014/chart" uri="{C3380CC4-5D6E-409C-BE32-E72D297353CC}">
              <c16:uniqueId val="{00000000-4059-4399-AD6F-7B2A51994E84}"/>
            </c:ext>
          </c:extLst>
        </c:ser>
        <c:dLbls>
          <c:dLblPos val="inEnd"/>
          <c:showLegendKey val="0"/>
          <c:showVal val="1"/>
          <c:showCatName val="0"/>
          <c:showSerName val="0"/>
          <c:showPercent val="0"/>
          <c:showBubbleSize val="0"/>
        </c:dLbls>
        <c:gapWidth val="41"/>
        <c:axId val="1939907935"/>
        <c:axId val="1929181055"/>
      </c:barChart>
      <c:catAx>
        <c:axId val="1939907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929181055"/>
        <c:crosses val="autoZero"/>
        <c:auto val="1"/>
        <c:lblAlgn val="ctr"/>
        <c:lblOffset val="100"/>
        <c:noMultiLvlLbl val="0"/>
      </c:catAx>
      <c:valAx>
        <c:axId val="1929181055"/>
        <c:scaling>
          <c:orientation val="minMax"/>
        </c:scaling>
        <c:delete val="1"/>
        <c:axPos val="l"/>
        <c:numFmt formatCode="General" sourceLinked="1"/>
        <c:majorTickMark val="none"/>
        <c:minorTickMark val="none"/>
        <c:tickLblPos val="nextTo"/>
        <c:crossAx val="1939907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[KPMG_VI_New_raw_data_update_final.xlsx]Purchases by State!PivotTable9</c:name>
    <c:fmtId val="8"/>
  </c:pivotSource>
  <c:chart>
    <c:autoTitleDeleted val="1"/>
    <c:pivotFmts>
      <c:pivotFmt>
        <c:idx val="0"/>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1"/>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4"/>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5"/>
        <c:dLbl>
          <c:idx val="0"/>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dLbl>
          <c:idx val="0"/>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dLbl>
          <c:idx val="0"/>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marker>
          <c:symbol val="circle"/>
          <c:size val="5"/>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'Purchases by State'!$B$3</c:f>
              <c:strCache>
                <c:ptCount val="1"/>
                <c:pt idx="0">
                  <c:v>Total</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Pt>
            <c:idx val="0"/>
            <c:invertIfNegative val="0"/>
            <c:bubble3D val="0"/>
            <c:extLst>
              <c:ext xmlns:c16="http://schemas.microsoft.com/office/drawing/2014/chart" uri="{C3380CC4-5D6E-409C-BE32-E72D297353CC}">
                <c16:uniqueId val="{00000000-15FA-4276-96CB-41BC43E4564C}"/>
              </c:ext>
            </c:extLst>
          </c:dPt>
          <c:dPt>
            <c:idx val="1"/>
            <c:invertIfNegative val="0"/>
            <c:bubble3D val="0"/>
            <c:extLst>
              <c:ext xmlns:c16="http://schemas.microsoft.com/office/drawing/2014/chart" uri="{C3380CC4-5D6E-409C-BE32-E72D297353CC}">
                <c16:uniqueId val="{00000001-15FA-4276-96CB-41BC43E4564C}"/>
              </c:ext>
            </c:extLst>
          </c:dPt>
          <c:dPt>
            <c:idx val="2"/>
            <c:invertIfNegative val="0"/>
            <c:bubble3D val="0"/>
            <c:extLst>
              <c:ext xmlns:c16="http://schemas.microsoft.com/office/drawing/2014/chart" uri="{C3380CC4-5D6E-409C-BE32-E72D297353CC}">
                <c16:uniqueId val="{00000002-15FA-4276-96CB-41BC43E4564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'Purchases by State'!$A$4:$A$7</c:f>
              <c:strCache>
                <c:ptCount val="3"/>
                <c:pt idx="0">
                  <c:v>NSW</c:v>
                </c:pt>
                <c:pt idx="1">
                  <c:v>QLD</c:v>
                </c:pt>
                <c:pt idx="2">
                  <c:v>VIC</c:v>
                </c:pt>
              </c:strCache>
            </c:strRef>
          </c:cat>
          <c:val>
            <c:numRef>
              <c:f>'Purchases by State'!$B$4:$B$7</c:f>
              <c:numCache>
                <c:formatCode>General</c:formatCode>
                <c:ptCount val="3"/>
                <c:pt idx="0">
                  <c:v>25409</c:v>
                </c:pt>
                <c:pt idx="1">
                  <c:v>11751</c:v>
                </c:pt>
                <c:pt idx="2">
                  <c:v>12676</c:v>
                </c:pt>
              </c:numCache>
            </c:numRef>
          </c:val>
          <c:extLst>
            <c:ext xmlns:c16="http://schemas.microsoft.com/office/drawing/2014/chart" uri="{C3380CC4-5D6E-409C-BE32-E72D297353CC}">
              <c16:uniqueId val="{00000003-15FA-4276-96CB-41BC43E4564C}"/>
            </c:ext>
          </c:extLst>
        </c:ser>
        <c:dLbls>
          <c:showLegendKey val="0"/>
          <c:showVal val="0"/>
          <c:showCatName val="0"/>
          <c:showSerName val="0"/>
          <c:showPercent val="0"/>
          <c:showBubbleSize val="0"/>
        </c:dLbls>
        <c:gapWidth val="355"/>
        <c:overlap val="-70"/>
        <c:axId val="155375584"/>
        <c:axId val="145378016"/>
      </c:barChart>
      <c:catAx>
        <c:axId val="15537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378016"/>
        <c:crosses val="autoZero"/>
        <c:auto val="1"/>
        <c:lblAlgn val="ctr"/>
        <c:lblOffset val="100"/>
        <c:noMultiLvlLbl val="0"/>
      </c:catAx>
      <c:valAx>
        <c:axId val="14537801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75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[KPMG_VI_New_raw_data_update_final.xlsx]Profit by gender!PivotTable6</c:name>
    <c:fmtId val="3"/>
  </c:pivotSource>
  <c:chart>
    <c:autoTitleDeleted val="1"/>
    <c:pivotFmts>
      <c:pivotFmt>
        <c:idx val="0"/>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gender'!$B$3</c:f>
              <c:strCache>
                <c:ptCount val="1"/>
                <c:pt idx="0">
                  <c:v>Total</c:v>
                </c:pt>
              </c:strCache>
            </c:strRef>
          </c:tx>
          <c:spPr>
            <a:solidFill>
              <a:schemeClr val="accent5">
                <a:alpha val="70000"/>
              </a:schemeClr>
            </a:solidFill>
            <a:ln>
              <a:noFill/>
            </a:ln>
            <a:effectLst/>
          </c:spPr>
          <c:invertIfNegative val="0"/>
          <c:cat>
            <c:strRef>
              <c:f>'Profit by gender'!$A$4:$A$6</c:f>
              <c:strCache>
                <c:ptCount val="2"/>
                <c:pt idx="0">
                  <c:v>Female</c:v>
                </c:pt>
                <c:pt idx="1">
                  <c:v>Male</c:v>
                </c:pt>
              </c:strCache>
            </c:strRef>
          </c:cat>
          <c:val>
            <c:numRef>
              <c:f>'Profit by gender'!$B$4:$B$6</c:f>
              <c:numCache>
                <c:formatCode>General</c:formatCode>
                <c:ptCount val="2"/>
                <c:pt idx="0">
                  <c:v>5332106.4599998631</c:v>
                </c:pt>
                <c:pt idx="1">
                  <c:v>5128351.244971781</c:v>
                </c:pt>
              </c:numCache>
            </c:numRef>
          </c:val>
          <c:extLst>
            <c:ext xmlns:c16="http://schemas.microsoft.com/office/drawing/2014/chart" uri="{C3380CC4-5D6E-409C-BE32-E72D297353CC}">
              <c16:uniqueId val="{00000000-462E-4459-9144-B048BD936606}"/>
            </c:ext>
          </c:extLst>
        </c:ser>
        <c:dLbls>
          <c:showLegendKey val="0"/>
          <c:showVal val="0"/>
          <c:showCatName val="0"/>
          <c:showSerName val="0"/>
          <c:showPercent val="0"/>
          <c:showBubbleSize val="0"/>
        </c:dLbls>
        <c:gapWidth val="80"/>
        <c:overlap val="25"/>
        <c:axId val="1087299296"/>
        <c:axId val="485345360"/>
      </c:barChart>
      <c:catAx>
        <c:axId val="1087299296"/>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85345360"/>
        <c:crosses val="autoZero"/>
        <c:auto val="1"/>
        <c:lblAlgn val="ctr"/>
        <c:lblOffset val="100"/>
        <c:noMultiLvlLbl val="0"/>
      </c:catAx>
      <c:valAx>
        <c:axId val="485345360"/>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Sum of Profit</a:t>
                </a:r>
              </a:p>
            </c:rich>
          </c:tx>
          <c:layout>
            <c:manualLayout>
              <c:xMode val="edge"/>
              <c:yMode val="edge"/>
              <c:x val="1.0766459210974926E-2"/>
              <c:y val="0.26931671467774704"/>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087299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[KPMG_VI_New_raw_data_update_final.xlsx]Sheet5!PivotTable10</c:name>
    <c:fmtId val="5"/>
  </c:pivotSource>
  <c:chart>
    <c:autoTitleDeleted val="1"/>
    <c:pivotFmts>
      <c:pivotFmt>
        <c:idx val="0"/>
        <c:spPr>
          <a:solidFill>
            <a:schemeClr val="accent5"/>
          </a:solidFill>
          <a:ln>
            <a:noFill/>
          </a:ln>
          <a:effectLst/>
        </c:spPr>
        <c:marker>
          <c:symbol val="circle"/>
          <c:size val="6"/>
          <c:spPr>
            <a:solidFill>
              <a:schemeClr val="lt1"/>
            </a:solidFill>
            <a:ln w="1587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5"/>
            </a:solidFill>
            <a:ln>
              <a:noFill/>
            </a:ln>
            <a:effectLst/>
          </c:spPr>
          <c:invertIfNegative val="0"/>
          <c:cat>
            <c:strRef>
              <c:f>Sheet5!$A$4:$A$368</c:f>
              <c:strCache>
                <c:ptCount val="3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strCache>
            </c:strRef>
          </c:cat>
          <c:val>
            <c:numRef>
              <c:f>Sheet5!$B$4:$B$368</c:f>
              <c:numCache>
                <c:formatCode>General</c:formatCode>
                <c:ptCount val="364"/>
                <c:pt idx="0">
                  <c:v>24529.81</c:v>
                </c:pt>
                <c:pt idx="1">
                  <c:v>21721.390000000003</c:v>
                </c:pt>
                <c:pt idx="2">
                  <c:v>29061.749999999996</c:v>
                </c:pt>
                <c:pt idx="3">
                  <c:v>19851.769999999993</c:v>
                </c:pt>
                <c:pt idx="4">
                  <c:v>24753.46</c:v>
                </c:pt>
                <c:pt idx="5">
                  <c:v>27369.46</c:v>
                </c:pt>
                <c:pt idx="6">
                  <c:v>27687.309999999998</c:v>
                </c:pt>
                <c:pt idx="7">
                  <c:v>28771.819999999996</c:v>
                </c:pt>
                <c:pt idx="8">
                  <c:v>21978.000000000007</c:v>
                </c:pt>
                <c:pt idx="9">
                  <c:v>26797.590000000007</c:v>
                </c:pt>
                <c:pt idx="10">
                  <c:v>24347.340000000011</c:v>
                </c:pt>
                <c:pt idx="11">
                  <c:v>45074.109999999986</c:v>
                </c:pt>
                <c:pt idx="12">
                  <c:v>23321.829999999994</c:v>
                </c:pt>
                <c:pt idx="13">
                  <c:v>26646.070000000011</c:v>
                </c:pt>
                <c:pt idx="14">
                  <c:v>31613.079999999991</c:v>
                </c:pt>
                <c:pt idx="15">
                  <c:v>23109.489999999998</c:v>
                </c:pt>
                <c:pt idx="16">
                  <c:v>27111.820000000003</c:v>
                </c:pt>
                <c:pt idx="17">
                  <c:v>26138.579999999998</c:v>
                </c:pt>
                <c:pt idx="18">
                  <c:v>17609.659999999996</c:v>
                </c:pt>
                <c:pt idx="19">
                  <c:v>20764.089999999997</c:v>
                </c:pt>
                <c:pt idx="20">
                  <c:v>25251.75</c:v>
                </c:pt>
                <c:pt idx="21">
                  <c:v>20026.009999999998</c:v>
                </c:pt>
                <c:pt idx="22">
                  <c:v>24817.59</c:v>
                </c:pt>
                <c:pt idx="23">
                  <c:v>20136.209999999995</c:v>
                </c:pt>
                <c:pt idx="24">
                  <c:v>24445.659999999993</c:v>
                </c:pt>
                <c:pt idx="25">
                  <c:v>20210.379999999994</c:v>
                </c:pt>
                <c:pt idx="26">
                  <c:v>35573.090000000004</c:v>
                </c:pt>
                <c:pt idx="27">
                  <c:v>19767.300000000003</c:v>
                </c:pt>
                <c:pt idx="28">
                  <c:v>26853.8</c:v>
                </c:pt>
                <c:pt idx="29">
                  <c:v>34841.089999999997</c:v>
                </c:pt>
                <c:pt idx="30">
                  <c:v>25520.320000000003</c:v>
                </c:pt>
                <c:pt idx="31">
                  <c:v>17858.75</c:v>
                </c:pt>
                <c:pt idx="32">
                  <c:v>22518.869999999995</c:v>
                </c:pt>
                <c:pt idx="33">
                  <c:v>28291.669999999987</c:v>
                </c:pt>
                <c:pt idx="34">
                  <c:v>22645.309999999998</c:v>
                </c:pt>
                <c:pt idx="35">
                  <c:v>31999.759999999995</c:v>
                </c:pt>
                <c:pt idx="36">
                  <c:v>17838.57</c:v>
                </c:pt>
                <c:pt idx="37">
                  <c:v>27946.749999999993</c:v>
                </c:pt>
                <c:pt idx="38">
                  <c:v>31747.79</c:v>
                </c:pt>
                <c:pt idx="39">
                  <c:v>17041.160000000003</c:v>
                </c:pt>
                <c:pt idx="40">
                  <c:v>35892.779999999984</c:v>
                </c:pt>
                <c:pt idx="41">
                  <c:v>27318.36</c:v>
                </c:pt>
                <c:pt idx="42">
                  <c:v>30170.629999999997</c:v>
                </c:pt>
                <c:pt idx="43">
                  <c:v>38034.310000000012</c:v>
                </c:pt>
                <c:pt idx="44">
                  <c:v>35362.449999999997</c:v>
                </c:pt>
                <c:pt idx="45">
                  <c:v>36425.449999999997</c:v>
                </c:pt>
                <c:pt idx="46">
                  <c:v>32379.15</c:v>
                </c:pt>
                <c:pt idx="47">
                  <c:v>25343.079999999994</c:v>
                </c:pt>
                <c:pt idx="48">
                  <c:v>20360.209999999992</c:v>
                </c:pt>
                <c:pt idx="49">
                  <c:v>25126.649999999998</c:v>
                </c:pt>
                <c:pt idx="50">
                  <c:v>27897.94</c:v>
                </c:pt>
                <c:pt idx="51">
                  <c:v>25702.47</c:v>
                </c:pt>
                <c:pt idx="52">
                  <c:v>22574.3</c:v>
                </c:pt>
                <c:pt idx="53">
                  <c:v>26386.350000000006</c:v>
                </c:pt>
                <c:pt idx="54">
                  <c:v>29647.859999999997</c:v>
                </c:pt>
                <c:pt idx="55">
                  <c:v>19095.52</c:v>
                </c:pt>
                <c:pt idx="56">
                  <c:v>24248.390000000003</c:v>
                </c:pt>
                <c:pt idx="57">
                  <c:v>23101.96</c:v>
                </c:pt>
                <c:pt idx="58">
                  <c:v>23192.76999999999</c:v>
                </c:pt>
                <c:pt idx="59">
                  <c:v>37816.42</c:v>
                </c:pt>
                <c:pt idx="60">
                  <c:v>25832.590000000007</c:v>
                </c:pt>
                <c:pt idx="61">
                  <c:v>26117.389999999992</c:v>
                </c:pt>
                <c:pt idx="62">
                  <c:v>27163.779999999995</c:v>
                </c:pt>
                <c:pt idx="63">
                  <c:v>24475.829999999998</c:v>
                </c:pt>
                <c:pt idx="64">
                  <c:v>30057.459999999988</c:v>
                </c:pt>
                <c:pt idx="65">
                  <c:v>23558.339999999997</c:v>
                </c:pt>
                <c:pt idx="66">
                  <c:v>22411.149999999998</c:v>
                </c:pt>
                <c:pt idx="67">
                  <c:v>26077.970000000005</c:v>
                </c:pt>
                <c:pt idx="68">
                  <c:v>31091.619999999995</c:v>
                </c:pt>
                <c:pt idx="69">
                  <c:v>19953.209999999995</c:v>
                </c:pt>
                <c:pt idx="70">
                  <c:v>35144.459999999992</c:v>
                </c:pt>
                <c:pt idx="71">
                  <c:v>28272.749999999993</c:v>
                </c:pt>
                <c:pt idx="72">
                  <c:v>17054.060000000001</c:v>
                </c:pt>
                <c:pt idx="73">
                  <c:v>25379.779999999995</c:v>
                </c:pt>
                <c:pt idx="74">
                  <c:v>26968.73</c:v>
                </c:pt>
                <c:pt idx="75">
                  <c:v>31734.029999999995</c:v>
                </c:pt>
                <c:pt idx="76">
                  <c:v>36427.539999999994</c:v>
                </c:pt>
                <c:pt idx="77">
                  <c:v>27386.38</c:v>
                </c:pt>
                <c:pt idx="78">
                  <c:v>22395.769999999997</c:v>
                </c:pt>
                <c:pt idx="79">
                  <c:v>29052.6</c:v>
                </c:pt>
                <c:pt idx="80">
                  <c:v>26947.879999999994</c:v>
                </c:pt>
                <c:pt idx="81">
                  <c:v>39421.01</c:v>
                </c:pt>
                <c:pt idx="82">
                  <c:v>23232.659999999996</c:v>
                </c:pt>
                <c:pt idx="83">
                  <c:v>36094.629999999997</c:v>
                </c:pt>
                <c:pt idx="84">
                  <c:v>27358.154984099998</c:v>
                </c:pt>
                <c:pt idx="85">
                  <c:v>23697.919999999998</c:v>
                </c:pt>
                <c:pt idx="86">
                  <c:v>20720.489999999994</c:v>
                </c:pt>
                <c:pt idx="87">
                  <c:v>26291.010000000002</c:v>
                </c:pt>
                <c:pt idx="88">
                  <c:v>22223.18</c:v>
                </c:pt>
                <c:pt idx="89">
                  <c:v>30630.999999999996</c:v>
                </c:pt>
                <c:pt idx="90">
                  <c:v>27008.5</c:v>
                </c:pt>
                <c:pt idx="91">
                  <c:v>20022.669999999998</c:v>
                </c:pt>
                <c:pt idx="92">
                  <c:v>28827.469999999998</c:v>
                </c:pt>
                <c:pt idx="93">
                  <c:v>22215.1</c:v>
                </c:pt>
                <c:pt idx="94">
                  <c:v>23962.179999999997</c:v>
                </c:pt>
                <c:pt idx="95">
                  <c:v>21807.300000000003</c:v>
                </c:pt>
                <c:pt idx="96">
                  <c:v>16604.880000000005</c:v>
                </c:pt>
                <c:pt idx="97">
                  <c:v>18436.86</c:v>
                </c:pt>
                <c:pt idx="98">
                  <c:v>27470.890000000007</c:v>
                </c:pt>
                <c:pt idx="99">
                  <c:v>24159.16</c:v>
                </c:pt>
                <c:pt idx="100">
                  <c:v>28061.020000000004</c:v>
                </c:pt>
                <c:pt idx="101">
                  <c:v>29001.85</c:v>
                </c:pt>
                <c:pt idx="102">
                  <c:v>30145.98</c:v>
                </c:pt>
                <c:pt idx="103">
                  <c:v>20899.03</c:v>
                </c:pt>
                <c:pt idx="104">
                  <c:v>25821.25</c:v>
                </c:pt>
                <c:pt idx="105">
                  <c:v>30492.730000000003</c:v>
                </c:pt>
                <c:pt idx="106">
                  <c:v>22494.499999999996</c:v>
                </c:pt>
                <c:pt idx="107">
                  <c:v>27252.579999999994</c:v>
                </c:pt>
                <c:pt idx="108">
                  <c:v>21438.190000000002</c:v>
                </c:pt>
                <c:pt idx="109">
                  <c:v>23497.499999999996</c:v>
                </c:pt>
                <c:pt idx="110">
                  <c:v>21020.870000000006</c:v>
                </c:pt>
                <c:pt idx="111">
                  <c:v>14756.550000000003</c:v>
                </c:pt>
                <c:pt idx="112">
                  <c:v>23926.85</c:v>
                </c:pt>
                <c:pt idx="113">
                  <c:v>33363.26999999999</c:v>
                </c:pt>
                <c:pt idx="114">
                  <c:v>34246.22</c:v>
                </c:pt>
                <c:pt idx="115">
                  <c:v>27439.099999999995</c:v>
                </c:pt>
                <c:pt idx="116">
                  <c:v>18917.710000000006</c:v>
                </c:pt>
                <c:pt idx="117">
                  <c:v>29128.280000000002</c:v>
                </c:pt>
                <c:pt idx="118">
                  <c:v>24731.669999999995</c:v>
                </c:pt>
                <c:pt idx="119">
                  <c:v>30112.640000000003</c:v>
                </c:pt>
                <c:pt idx="120">
                  <c:v>16654.54</c:v>
                </c:pt>
                <c:pt idx="121">
                  <c:v>32042.649999999994</c:v>
                </c:pt>
                <c:pt idx="122">
                  <c:v>28370.649999999998</c:v>
                </c:pt>
                <c:pt idx="123">
                  <c:v>16947.550000000003</c:v>
                </c:pt>
                <c:pt idx="124">
                  <c:v>26397.559999999998</c:v>
                </c:pt>
                <c:pt idx="125">
                  <c:v>29461.119999999999</c:v>
                </c:pt>
                <c:pt idx="126">
                  <c:v>24440.669999999995</c:v>
                </c:pt>
                <c:pt idx="127">
                  <c:v>23536.87</c:v>
                </c:pt>
                <c:pt idx="128">
                  <c:v>29579.789999999997</c:v>
                </c:pt>
                <c:pt idx="129">
                  <c:v>31227.72</c:v>
                </c:pt>
                <c:pt idx="130">
                  <c:v>29926.76</c:v>
                </c:pt>
                <c:pt idx="131">
                  <c:v>34724.83</c:v>
                </c:pt>
                <c:pt idx="132">
                  <c:v>19515.969999999998</c:v>
                </c:pt>
                <c:pt idx="133">
                  <c:v>24470.079999999998</c:v>
                </c:pt>
                <c:pt idx="134">
                  <c:v>38107.089999999989</c:v>
                </c:pt>
                <c:pt idx="135">
                  <c:v>30441.519999999997</c:v>
                </c:pt>
                <c:pt idx="136">
                  <c:v>33136.909999999996</c:v>
                </c:pt>
                <c:pt idx="137">
                  <c:v>29947.33</c:v>
                </c:pt>
                <c:pt idx="138">
                  <c:v>30449.799999999992</c:v>
                </c:pt>
                <c:pt idx="139">
                  <c:v>27801.289999999997</c:v>
                </c:pt>
                <c:pt idx="140">
                  <c:v>18659.739999999994</c:v>
                </c:pt>
                <c:pt idx="141">
                  <c:v>21242.470000000005</c:v>
                </c:pt>
                <c:pt idx="142">
                  <c:v>18151.57</c:v>
                </c:pt>
                <c:pt idx="143">
                  <c:v>29672.499999999996</c:v>
                </c:pt>
                <c:pt idx="144">
                  <c:v>28224.859999999997</c:v>
                </c:pt>
                <c:pt idx="145">
                  <c:v>21502.3</c:v>
                </c:pt>
                <c:pt idx="146">
                  <c:v>25437.680000000011</c:v>
                </c:pt>
                <c:pt idx="147">
                  <c:v>25219.24</c:v>
                </c:pt>
                <c:pt idx="148">
                  <c:v>25352.769999999997</c:v>
                </c:pt>
                <c:pt idx="149">
                  <c:v>24201.43</c:v>
                </c:pt>
                <c:pt idx="150">
                  <c:v>34261.999999999993</c:v>
                </c:pt>
                <c:pt idx="151">
                  <c:v>22582.959999999995</c:v>
                </c:pt>
                <c:pt idx="152">
                  <c:v>15793.24</c:v>
                </c:pt>
                <c:pt idx="153">
                  <c:v>23499.570000000003</c:v>
                </c:pt>
                <c:pt idx="154">
                  <c:v>26068.869999999995</c:v>
                </c:pt>
                <c:pt idx="155">
                  <c:v>25010.329999999998</c:v>
                </c:pt>
                <c:pt idx="156">
                  <c:v>23380.97</c:v>
                </c:pt>
                <c:pt idx="157">
                  <c:v>28091.530000000002</c:v>
                </c:pt>
                <c:pt idx="158">
                  <c:v>24057.839999999997</c:v>
                </c:pt>
                <c:pt idx="159">
                  <c:v>23069.520000000004</c:v>
                </c:pt>
                <c:pt idx="160">
                  <c:v>23961.500000000004</c:v>
                </c:pt>
                <c:pt idx="161">
                  <c:v>24489.360000000008</c:v>
                </c:pt>
                <c:pt idx="162">
                  <c:v>33763.459999999992</c:v>
                </c:pt>
                <c:pt idx="163">
                  <c:v>21943.29</c:v>
                </c:pt>
                <c:pt idx="164">
                  <c:v>29892.69</c:v>
                </c:pt>
                <c:pt idx="165">
                  <c:v>22408.030000000002</c:v>
                </c:pt>
                <c:pt idx="166">
                  <c:v>31351.229999999989</c:v>
                </c:pt>
                <c:pt idx="167">
                  <c:v>19367.230000000003</c:v>
                </c:pt>
                <c:pt idx="168">
                  <c:v>34786.71</c:v>
                </c:pt>
                <c:pt idx="169">
                  <c:v>32071.839999999993</c:v>
                </c:pt>
                <c:pt idx="170">
                  <c:v>26045.01</c:v>
                </c:pt>
                <c:pt idx="171">
                  <c:v>26600.940000000002</c:v>
                </c:pt>
                <c:pt idx="172">
                  <c:v>29514.92</c:v>
                </c:pt>
                <c:pt idx="173">
                  <c:v>24048.18</c:v>
                </c:pt>
                <c:pt idx="174">
                  <c:v>35229.350000000006</c:v>
                </c:pt>
                <c:pt idx="175">
                  <c:v>24849.400000000005</c:v>
                </c:pt>
                <c:pt idx="176">
                  <c:v>27521.429999999993</c:v>
                </c:pt>
                <c:pt idx="177">
                  <c:v>27601.220000000005</c:v>
                </c:pt>
                <c:pt idx="178">
                  <c:v>22494.779999999995</c:v>
                </c:pt>
                <c:pt idx="179">
                  <c:v>25816.879999999997</c:v>
                </c:pt>
                <c:pt idx="180">
                  <c:v>19210.539999999997</c:v>
                </c:pt>
                <c:pt idx="181">
                  <c:v>26305.96</c:v>
                </c:pt>
                <c:pt idx="182">
                  <c:v>22874.400000000009</c:v>
                </c:pt>
                <c:pt idx="183">
                  <c:v>25777.98</c:v>
                </c:pt>
                <c:pt idx="184">
                  <c:v>27194.010000000006</c:v>
                </c:pt>
                <c:pt idx="185">
                  <c:v>22289.98</c:v>
                </c:pt>
                <c:pt idx="186">
                  <c:v>20382.349999999999</c:v>
                </c:pt>
                <c:pt idx="187">
                  <c:v>18845.989999999994</c:v>
                </c:pt>
                <c:pt idx="188">
                  <c:v>19753.280000000002</c:v>
                </c:pt>
                <c:pt idx="189">
                  <c:v>30162.059999999998</c:v>
                </c:pt>
                <c:pt idx="190">
                  <c:v>24009.019999999993</c:v>
                </c:pt>
                <c:pt idx="191">
                  <c:v>24474.959999999999</c:v>
                </c:pt>
                <c:pt idx="192">
                  <c:v>23770.190000000006</c:v>
                </c:pt>
                <c:pt idx="193">
                  <c:v>26736.649999999991</c:v>
                </c:pt>
                <c:pt idx="194">
                  <c:v>20593.719999999998</c:v>
                </c:pt>
                <c:pt idx="195">
                  <c:v>26299.199999999993</c:v>
                </c:pt>
                <c:pt idx="196">
                  <c:v>23991.48</c:v>
                </c:pt>
                <c:pt idx="197">
                  <c:v>19617.740000000005</c:v>
                </c:pt>
                <c:pt idx="198">
                  <c:v>21984.629999999994</c:v>
                </c:pt>
                <c:pt idx="199">
                  <c:v>21007.32</c:v>
                </c:pt>
                <c:pt idx="200">
                  <c:v>27350.12</c:v>
                </c:pt>
                <c:pt idx="201">
                  <c:v>30498.44</c:v>
                </c:pt>
                <c:pt idx="202">
                  <c:v>31778.330000000005</c:v>
                </c:pt>
                <c:pt idx="203">
                  <c:v>32226.129999999994</c:v>
                </c:pt>
                <c:pt idx="204">
                  <c:v>27262.009999999995</c:v>
                </c:pt>
                <c:pt idx="205">
                  <c:v>33323.53</c:v>
                </c:pt>
                <c:pt idx="206">
                  <c:v>20536.649999999998</c:v>
                </c:pt>
                <c:pt idx="207">
                  <c:v>27557.200000000001</c:v>
                </c:pt>
                <c:pt idx="208">
                  <c:v>26587.929999999997</c:v>
                </c:pt>
                <c:pt idx="209">
                  <c:v>28446.210000000003</c:v>
                </c:pt>
                <c:pt idx="210">
                  <c:v>26450.100000000002</c:v>
                </c:pt>
                <c:pt idx="211">
                  <c:v>21983.459999999995</c:v>
                </c:pt>
                <c:pt idx="212">
                  <c:v>20037.18</c:v>
                </c:pt>
                <c:pt idx="213">
                  <c:v>22306.41</c:v>
                </c:pt>
                <c:pt idx="214">
                  <c:v>22059.019999999993</c:v>
                </c:pt>
                <c:pt idx="215">
                  <c:v>26849.45</c:v>
                </c:pt>
                <c:pt idx="216">
                  <c:v>18459.689999999999</c:v>
                </c:pt>
                <c:pt idx="217">
                  <c:v>23402.969999999998</c:v>
                </c:pt>
                <c:pt idx="218">
                  <c:v>28767.69</c:v>
                </c:pt>
                <c:pt idx="219">
                  <c:v>22863.119999999999</c:v>
                </c:pt>
                <c:pt idx="220">
                  <c:v>30677.279999999995</c:v>
                </c:pt>
                <c:pt idx="221">
                  <c:v>27997.909999999996</c:v>
                </c:pt>
                <c:pt idx="222">
                  <c:v>25689.649999999987</c:v>
                </c:pt>
                <c:pt idx="223">
                  <c:v>34135.399999999994</c:v>
                </c:pt>
                <c:pt idx="224">
                  <c:v>29500.87</c:v>
                </c:pt>
                <c:pt idx="225">
                  <c:v>21378.339999999997</c:v>
                </c:pt>
                <c:pt idx="226">
                  <c:v>19171.429999999997</c:v>
                </c:pt>
                <c:pt idx="227">
                  <c:v>32901.5</c:v>
                </c:pt>
                <c:pt idx="228">
                  <c:v>16921.530000000002</c:v>
                </c:pt>
                <c:pt idx="229">
                  <c:v>26788.239999999998</c:v>
                </c:pt>
                <c:pt idx="230">
                  <c:v>33989.759999999995</c:v>
                </c:pt>
                <c:pt idx="231">
                  <c:v>34501.229999999989</c:v>
                </c:pt>
                <c:pt idx="232">
                  <c:v>26877.95</c:v>
                </c:pt>
                <c:pt idx="233">
                  <c:v>32442.919999999995</c:v>
                </c:pt>
                <c:pt idx="234">
                  <c:v>25674.039999999997</c:v>
                </c:pt>
                <c:pt idx="235">
                  <c:v>37485.589999999989</c:v>
                </c:pt>
                <c:pt idx="236">
                  <c:v>28769.289999999997</c:v>
                </c:pt>
                <c:pt idx="237">
                  <c:v>15850.849999999999</c:v>
                </c:pt>
                <c:pt idx="238">
                  <c:v>21257.610000000004</c:v>
                </c:pt>
                <c:pt idx="239">
                  <c:v>20630.849999999999</c:v>
                </c:pt>
                <c:pt idx="240">
                  <c:v>27670.12</c:v>
                </c:pt>
                <c:pt idx="241">
                  <c:v>16417.61</c:v>
                </c:pt>
                <c:pt idx="242">
                  <c:v>23962.33</c:v>
                </c:pt>
                <c:pt idx="243">
                  <c:v>32560.999999999996</c:v>
                </c:pt>
                <c:pt idx="244">
                  <c:v>29807.929999999986</c:v>
                </c:pt>
                <c:pt idx="245">
                  <c:v>23676.299999999992</c:v>
                </c:pt>
                <c:pt idx="246">
                  <c:v>25632.179999999997</c:v>
                </c:pt>
                <c:pt idx="247">
                  <c:v>28867.07</c:v>
                </c:pt>
                <c:pt idx="248">
                  <c:v>19891.699999999997</c:v>
                </c:pt>
                <c:pt idx="249">
                  <c:v>17134.579999999998</c:v>
                </c:pt>
                <c:pt idx="250">
                  <c:v>29160.979999999985</c:v>
                </c:pt>
                <c:pt idx="251">
                  <c:v>18747.409999999996</c:v>
                </c:pt>
                <c:pt idx="252">
                  <c:v>32852.070000000007</c:v>
                </c:pt>
                <c:pt idx="253">
                  <c:v>27369.08</c:v>
                </c:pt>
                <c:pt idx="254">
                  <c:v>28465.539999999997</c:v>
                </c:pt>
                <c:pt idx="255">
                  <c:v>36722.430000000008</c:v>
                </c:pt>
                <c:pt idx="256">
                  <c:v>23311.52</c:v>
                </c:pt>
                <c:pt idx="257">
                  <c:v>18027.060000000001</c:v>
                </c:pt>
                <c:pt idx="258">
                  <c:v>23399.73</c:v>
                </c:pt>
                <c:pt idx="259">
                  <c:v>26731.990000000005</c:v>
                </c:pt>
                <c:pt idx="260">
                  <c:v>23130.969999999998</c:v>
                </c:pt>
                <c:pt idx="261">
                  <c:v>29034.309999999998</c:v>
                </c:pt>
                <c:pt idx="262">
                  <c:v>25081.54</c:v>
                </c:pt>
                <c:pt idx="263">
                  <c:v>22679.360000000001</c:v>
                </c:pt>
                <c:pt idx="264">
                  <c:v>25212.469999999998</c:v>
                </c:pt>
                <c:pt idx="265">
                  <c:v>34845</c:v>
                </c:pt>
                <c:pt idx="266">
                  <c:v>29683.219999999998</c:v>
                </c:pt>
                <c:pt idx="267">
                  <c:v>27783.609999999997</c:v>
                </c:pt>
                <c:pt idx="268">
                  <c:v>29968.039999999997</c:v>
                </c:pt>
                <c:pt idx="269">
                  <c:v>36093.589999999997</c:v>
                </c:pt>
                <c:pt idx="270">
                  <c:v>29865.349999999995</c:v>
                </c:pt>
                <c:pt idx="271">
                  <c:v>19604.129999999994</c:v>
                </c:pt>
                <c:pt idx="272">
                  <c:v>27326.719999999994</c:v>
                </c:pt>
                <c:pt idx="273">
                  <c:v>28390.239999999991</c:v>
                </c:pt>
                <c:pt idx="274">
                  <c:v>25134.959999999995</c:v>
                </c:pt>
                <c:pt idx="275">
                  <c:v>21491.19</c:v>
                </c:pt>
                <c:pt idx="276">
                  <c:v>16143.449999999999</c:v>
                </c:pt>
                <c:pt idx="277">
                  <c:v>28146.629999999994</c:v>
                </c:pt>
                <c:pt idx="278">
                  <c:v>17320.23</c:v>
                </c:pt>
                <c:pt idx="279">
                  <c:v>21387.23</c:v>
                </c:pt>
                <c:pt idx="280">
                  <c:v>27431.529999999995</c:v>
                </c:pt>
                <c:pt idx="281">
                  <c:v>28201.459999999995</c:v>
                </c:pt>
                <c:pt idx="282">
                  <c:v>24801.229999999992</c:v>
                </c:pt>
                <c:pt idx="283">
                  <c:v>27119.499999999996</c:v>
                </c:pt>
                <c:pt idx="284">
                  <c:v>29601.909999999996</c:v>
                </c:pt>
                <c:pt idx="285">
                  <c:v>25373.8</c:v>
                </c:pt>
                <c:pt idx="286">
                  <c:v>20541.900000000001</c:v>
                </c:pt>
                <c:pt idx="287">
                  <c:v>37348.62000000001</c:v>
                </c:pt>
                <c:pt idx="288">
                  <c:v>23224.980000000003</c:v>
                </c:pt>
                <c:pt idx="289">
                  <c:v>29934.679999999989</c:v>
                </c:pt>
                <c:pt idx="290">
                  <c:v>22630.76</c:v>
                </c:pt>
                <c:pt idx="291">
                  <c:v>26324.309999999994</c:v>
                </c:pt>
                <c:pt idx="292">
                  <c:v>22931.239999999994</c:v>
                </c:pt>
                <c:pt idx="293">
                  <c:v>22200.480000000003</c:v>
                </c:pt>
                <c:pt idx="294">
                  <c:v>26184.100000000002</c:v>
                </c:pt>
                <c:pt idx="295">
                  <c:v>18690.390000000003</c:v>
                </c:pt>
                <c:pt idx="296">
                  <c:v>29619.069999999992</c:v>
                </c:pt>
                <c:pt idx="297">
                  <c:v>37589.160000000003</c:v>
                </c:pt>
                <c:pt idx="298">
                  <c:v>16488.460000000003</c:v>
                </c:pt>
                <c:pt idx="299">
                  <c:v>23709.47</c:v>
                </c:pt>
                <c:pt idx="300">
                  <c:v>26364.719999999998</c:v>
                </c:pt>
                <c:pt idx="301">
                  <c:v>22266.850000000002</c:v>
                </c:pt>
                <c:pt idx="302">
                  <c:v>23697.350000000002</c:v>
                </c:pt>
                <c:pt idx="303">
                  <c:v>24416.369999999995</c:v>
                </c:pt>
                <c:pt idx="304">
                  <c:v>30565.5</c:v>
                </c:pt>
                <c:pt idx="305">
                  <c:v>25073.939999999991</c:v>
                </c:pt>
                <c:pt idx="306">
                  <c:v>25030.270000000004</c:v>
                </c:pt>
                <c:pt idx="307">
                  <c:v>35465.420000000006</c:v>
                </c:pt>
                <c:pt idx="308">
                  <c:v>26438.459999999995</c:v>
                </c:pt>
                <c:pt idx="309">
                  <c:v>18769.309999999998</c:v>
                </c:pt>
                <c:pt idx="310">
                  <c:v>26274.620000000003</c:v>
                </c:pt>
                <c:pt idx="311">
                  <c:v>24321.900000000005</c:v>
                </c:pt>
                <c:pt idx="312">
                  <c:v>15903.83</c:v>
                </c:pt>
                <c:pt idx="313">
                  <c:v>22353.55</c:v>
                </c:pt>
                <c:pt idx="314">
                  <c:v>23653.710000000006</c:v>
                </c:pt>
                <c:pt idx="315">
                  <c:v>31764.799999999999</c:v>
                </c:pt>
                <c:pt idx="316">
                  <c:v>25770.019999999997</c:v>
                </c:pt>
                <c:pt idx="317">
                  <c:v>28527.850000000006</c:v>
                </c:pt>
                <c:pt idx="318">
                  <c:v>24882.980000000003</c:v>
                </c:pt>
                <c:pt idx="319">
                  <c:v>39396.93</c:v>
                </c:pt>
                <c:pt idx="320">
                  <c:v>29300</c:v>
                </c:pt>
                <c:pt idx="321">
                  <c:v>27317.039999999994</c:v>
                </c:pt>
                <c:pt idx="322">
                  <c:v>25409.140000000003</c:v>
                </c:pt>
                <c:pt idx="323">
                  <c:v>22778.989999999998</c:v>
                </c:pt>
                <c:pt idx="324">
                  <c:v>32729.120000000006</c:v>
                </c:pt>
                <c:pt idx="325">
                  <c:v>30106.169999999995</c:v>
                </c:pt>
                <c:pt idx="326">
                  <c:v>22775.61</c:v>
                </c:pt>
                <c:pt idx="327">
                  <c:v>23157.769999999993</c:v>
                </c:pt>
                <c:pt idx="328">
                  <c:v>35018.270000000004</c:v>
                </c:pt>
                <c:pt idx="329">
                  <c:v>25434.000000000004</c:v>
                </c:pt>
                <c:pt idx="330">
                  <c:v>29755.599999999995</c:v>
                </c:pt>
                <c:pt idx="331">
                  <c:v>37282.510000000009</c:v>
                </c:pt>
                <c:pt idx="332">
                  <c:v>23432.719999999998</c:v>
                </c:pt>
                <c:pt idx="333">
                  <c:v>36493.670000000006</c:v>
                </c:pt>
                <c:pt idx="334">
                  <c:v>23818.78</c:v>
                </c:pt>
                <c:pt idx="335">
                  <c:v>21948.390000000007</c:v>
                </c:pt>
                <c:pt idx="336">
                  <c:v>23517.599999999988</c:v>
                </c:pt>
                <c:pt idx="337">
                  <c:v>20839.320012199998</c:v>
                </c:pt>
                <c:pt idx="338">
                  <c:v>17349.759999999995</c:v>
                </c:pt>
                <c:pt idx="339">
                  <c:v>32160.399999999998</c:v>
                </c:pt>
                <c:pt idx="340">
                  <c:v>20567.03</c:v>
                </c:pt>
                <c:pt idx="341">
                  <c:v>27284.37</c:v>
                </c:pt>
                <c:pt idx="342">
                  <c:v>23240.319999999992</c:v>
                </c:pt>
                <c:pt idx="343">
                  <c:v>21182.07</c:v>
                </c:pt>
                <c:pt idx="344">
                  <c:v>31428.509999999995</c:v>
                </c:pt>
                <c:pt idx="345">
                  <c:v>29096.689999999995</c:v>
                </c:pt>
                <c:pt idx="346">
                  <c:v>27416.989999999994</c:v>
                </c:pt>
                <c:pt idx="347">
                  <c:v>21284.460000000006</c:v>
                </c:pt>
                <c:pt idx="348">
                  <c:v>26082.139999999996</c:v>
                </c:pt>
                <c:pt idx="349">
                  <c:v>28303.850000000002</c:v>
                </c:pt>
                <c:pt idx="350">
                  <c:v>22109.91</c:v>
                </c:pt>
                <c:pt idx="351">
                  <c:v>19940.979999999996</c:v>
                </c:pt>
                <c:pt idx="352">
                  <c:v>14225.499999999996</c:v>
                </c:pt>
                <c:pt idx="353">
                  <c:v>24492.999999999996</c:v>
                </c:pt>
                <c:pt idx="354">
                  <c:v>34083.119999999995</c:v>
                </c:pt>
                <c:pt idx="355">
                  <c:v>22906.769999999997</c:v>
                </c:pt>
                <c:pt idx="356">
                  <c:v>25999.209999999995</c:v>
                </c:pt>
                <c:pt idx="357">
                  <c:v>21596.579999999998</c:v>
                </c:pt>
                <c:pt idx="358">
                  <c:v>28063.560000000016</c:v>
                </c:pt>
                <c:pt idx="359">
                  <c:v>34007.629999999997</c:v>
                </c:pt>
                <c:pt idx="360">
                  <c:v>30870.979999999996</c:v>
                </c:pt>
                <c:pt idx="361">
                  <c:v>20708.349975600006</c:v>
                </c:pt>
                <c:pt idx="362">
                  <c:v>32143.689999999995</c:v>
                </c:pt>
                <c:pt idx="363">
                  <c:v>29342.309999999998</c:v>
                </c:pt>
              </c:numCache>
            </c:numRef>
          </c:val>
          <c:extLst>
            <c:ext xmlns:c16="http://schemas.microsoft.com/office/drawing/2014/chart" uri="{C3380CC4-5D6E-409C-BE32-E72D297353CC}">
              <c16:uniqueId val="{00000000-1503-48A1-9EC3-988F00289D98}"/>
            </c:ext>
          </c:extLst>
        </c:ser>
        <c:dLbls>
          <c:showLegendKey val="0"/>
          <c:showVal val="0"/>
          <c:showCatName val="0"/>
          <c:showSerName val="0"/>
          <c:showPercent val="0"/>
          <c:showBubbleSize val="0"/>
        </c:dLbls>
        <c:gapWidth val="267"/>
        <c:overlap val="-43"/>
        <c:axId val="1087310896"/>
        <c:axId val="1085085952"/>
      </c:barChart>
      <c:catAx>
        <c:axId val="1087310896"/>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Recency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085085952"/>
        <c:crosses val="autoZero"/>
        <c:auto val="1"/>
        <c:lblAlgn val="ctr"/>
        <c:lblOffset val="100"/>
        <c:noMultiLvlLbl val="0"/>
      </c:catAx>
      <c:valAx>
        <c:axId val="108508595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Profit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087310896"/>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[KPMG_VI_New_raw_data_update_final.xlsx]Distribution age!PivotTable5</c:name>
    <c:fmtId val="9"/>
  </c:pivotSource>
  <c:chart>
    <c:autoTitleDeleted val="1"/>
    <c:pivotFmts>
      <c:pivotFmt>
        <c:idx val="0"/>
        <c:spPr>
          <a:noFill/>
          <a:ln w="25400" cap="flat" cmpd="sng" algn="ctr">
            <a:solidFill>
              <a:schemeClr val="accent5"/>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5"/>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5400" cap="flat" cmpd="sng" algn="ctr">
            <a:solidFill>
              <a:schemeClr val="accent5"/>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'Distribution age'!$B$3</c:f>
              <c:strCache>
                <c:ptCount val="1"/>
                <c:pt idx="0">
                  <c:v>Total</c:v>
                </c:pt>
              </c:strCache>
            </c:strRef>
          </c:tx>
          <c:spPr>
            <a:noFill/>
            <a:ln w="25400" cap="flat" cmpd="sng" algn="ctr">
              <a:solidFill>
                <a:schemeClr val="accent5"/>
              </a:solidFill>
              <a:miter lim="800000"/>
            </a:ln>
            <a:effectLst/>
          </c:spPr>
          <c:invertIfNegative val="0"/>
          <c:cat>
            <c:strRef>
              <c:f>'Distribution age'!$A$4:$A$9</c:f>
              <c:strCache>
                <c:ptCount val="6"/>
                <c:pt idx="0">
                  <c:v>20</c:v>
                </c:pt>
                <c:pt idx="1">
                  <c:v>30</c:v>
                </c:pt>
                <c:pt idx="2">
                  <c:v>40</c:v>
                </c:pt>
                <c:pt idx="3">
                  <c:v>50</c:v>
                </c:pt>
                <c:pt idx="4">
                  <c:v>60</c:v>
                </c:pt>
                <c:pt idx="5">
                  <c:v>80</c:v>
                </c:pt>
              </c:strCache>
            </c:strRef>
          </c:cat>
          <c:val>
            <c:numRef>
              <c:f>'Distribution age'!$B$4:$B$9</c:f>
              <c:numCache>
                <c:formatCode>General</c:formatCode>
                <c:ptCount val="6"/>
                <c:pt idx="0">
                  <c:v>3086</c:v>
                </c:pt>
                <c:pt idx="1">
                  <c:v>3107</c:v>
                </c:pt>
                <c:pt idx="2">
                  <c:v>5672</c:v>
                </c:pt>
                <c:pt idx="3">
                  <c:v>2895</c:v>
                </c:pt>
                <c:pt idx="4">
                  <c:v>1942</c:v>
                </c:pt>
                <c:pt idx="5">
                  <c:v>27</c:v>
                </c:pt>
              </c:numCache>
            </c:numRef>
          </c:val>
          <c:extLst>
            <c:ext xmlns:c16="http://schemas.microsoft.com/office/drawing/2014/chart" uri="{C3380CC4-5D6E-409C-BE32-E72D297353CC}">
              <c16:uniqueId val="{00000000-23D8-403B-94E7-16B4D49FFAB9}"/>
            </c:ext>
          </c:extLst>
        </c:ser>
        <c:dLbls>
          <c:showLegendKey val="0"/>
          <c:showVal val="0"/>
          <c:showCatName val="0"/>
          <c:showSerName val="0"/>
          <c:showPercent val="0"/>
          <c:showBubbleSize val="0"/>
        </c:dLbls>
        <c:gapWidth val="164"/>
        <c:overlap val="-35"/>
        <c:axId val="972349344"/>
        <c:axId val="962097920"/>
      </c:barChart>
      <c:catAx>
        <c:axId val="97234934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a:t>Age Category</a:t>
                </a:r>
              </a:p>
            </c:rich>
          </c:tx>
          <c:layout>
            <c:manualLayout>
              <c:xMode val="edge"/>
              <c:yMode val="edge"/>
              <c:x val="0.40273621956757749"/>
              <c:y val="0.8756183193086195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2097920"/>
        <c:crosses val="autoZero"/>
        <c:auto val="1"/>
        <c:lblAlgn val="ctr"/>
        <c:lblOffset val="100"/>
        <c:noMultiLvlLbl val="0"/>
      </c:catAx>
      <c:valAx>
        <c:axId val="962097920"/>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a:t>Number of Clients</a:t>
                </a:r>
              </a:p>
            </c:rich>
          </c:tx>
          <c:layout>
            <c:manualLayout>
              <c:xMode val="edge"/>
              <c:yMode val="edge"/>
              <c:x val="2.3909919257809557E-2"/>
              <c:y val="0.2936545107956855"/>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72349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[KPMG_VI_New_raw_data_update_final.xlsx]Sheet6!PivotTable3</c:name>
    <c:fmtId val="18"/>
  </c:pivotSource>
  <c:chart>
    <c:autoTitleDeleted val="1"/>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Sheet6!$B$3:$B$4</c:f>
              <c:strCache>
                <c:ptCount val="1"/>
                <c:pt idx="0">
                  <c:v>Affluent Customer</c:v>
                </c:pt>
              </c:strCache>
            </c:strRef>
          </c:tx>
          <c:spPr>
            <a:ln w="28575" cap="rnd">
              <a:solidFill>
                <a:schemeClr val="accent5">
                  <a:tint val="65000"/>
                </a:schemeClr>
              </a:solidFill>
              <a:round/>
            </a:ln>
            <a:effectLst/>
          </c:spPr>
          <c:marker>
            <c:symbol val="none"/>
          </c:marker>
          <c:cat>
            <c:strRef>
              <c:f>Sheet6!$A$5:$A$17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Sheet6!$B$5:$B$17</c:f>
              <c:numCache>
                <c:formatCode>General</c:formatCode>
                <c:ptCount val="12"/>
                <c:pt idx="0">
                  <c:v>587.51193333333276</c:v>
                </c:pt>
                <c:pt idx="1">
                  <c:v>508.2190714285714</c:v>
                </c:pt>
                <c:pt idx="2">
                  <c:v>534.98708633093486</c:v>
                </c:pt>
                <c:pt idx="3">
                  <c:v>566.76080906148854</c:v>
                </c:pt>
                <c:pt idx="4">
                  <c:v>579.26609756097537</c:v>
                </c:pt>
                <c:pt idx="5">
                  <c:v>569.48655290102386</c:v>
                </c:pt>
                <c:pt idx="6">
                  <c:v>568.40335999999968</c:v>
                </c:pt>
                <c:pt idx="7">
                  <c:v>546.891934426229</c:v>
                </c:pt>
                <c:pt idx="8">
                  <c:v>541.99482993197273</c:v>
                </c:pt>
                <c:pt idx="9">
                  <c:v>536.55641447368407</c:v>
                </c:pt>
                <c:pt idx="10">
                  <c:v>573.00481605351126</c:v>
                </c:pt>
                <c:pt idx="11">
                  <c:v>547.46101083032522</c:v>
                </c:pt>
              </c:numCache>
            </c:numRef>
          </c:val>
          <c:smooth val="0"/>
          <c:extLst>
            <c:ext xmlns:c16="http://schemas.microsoft.com/office/drawing/2014/chart" uri="{C3380CC4-5D6E-409C-BE32-E72D297353CC}">
              <c16:uniqueId val="{00000000-623E-4B99-A713-19E508599C51}"/>
            </c:ext>
          </c:extLst>
        </c:ser>
        <c:ser>
          <c:idx val="1"/>
          <c:order val="1"/>
          <c:tx>
            <c:strRef>
              <c:f>Sheet6!$C$3:$C$4</c:f>
              <c:strCache>
                <c:ptCount val="1"/>
                <c:pt idx="0">
                  <c:v>High Net Worth</c:v>
                </c:pt>
              </c:strCache>
            </c:strRef>
          </c:tx>
          <c:spPr>
            <a:ln w="28575" cap="rnd">
              <a:solidFill>
                <a:schemeClr val="accent5"/>
              </a:solidFill>
              <a:round/>
            </a:ln>
            <a:effectLst/>
          </c:spPr>
          <c:marker>
            <c:symbol val="none"/>
          </c:marker>
          <c:cat>
            <c:strRef>
              <c:f>Sheet6!$A$5:$A$17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Sheet6!$C$5:$C$17</c:f>
              <c:numCache>
                <c:formatCode>General</c:formatCode>
                <c:ptCount val="12"/>
                <c:pt idx="0">
                  <c:v>535.96836734693863</c:v>
                </c:pt>
                <c:pt idx="1">
                  <c:v>547.61370629370572</c:v>
                </c:pt>
                <c:pt idx="2">
                  <c:v>537.65338926174479</c:v>
                </c:pt>
                <c:pt idx="3">
                  <c:v>551.32033222591303</c:v>
                </c:pt>
                <c:pt idx="4">
                  <c:v>565.70155339805808</c:v>
                </c:pt>
                <c:pt idx="5">
                  <c:v>561.35425087107978</c:v>
                </c:pt>
                <c:pt idx="6">
                  <c:v>561.50723183391017</c:v>
                </c:pt>
                <c:pt idx="7">
                  <c:v>552.92145569620186</c:v>
                </c:pt>
                <c:pt idx="8">
                  <c:v>523.29757575757571</c:v>
                </c:pt>
                <c:pt idx="9">
                  <c:v>543.55470588235278</c:v>
                </c:pt>
                <c:pt idx="10">
                  <c:v>556.26676829268274</c:v>
                </c:pt>
                <c:pt idx="11">
                  <c:v>529.47980830670929</c:v>
                </c:pt>
              </c:numCache>
            </c:numRef>
          </c:val>
          <c:smooth val="0"/>
          <c:extLst>
            <c:ext xmlns:c16="http://schemas.microsoft.com/office/drawing/2014/chart" uri="{C3380CC4-5D6E-409C-BE32-E72D297353CC}">
              <c16:uniqueId val="{00000001-623E-4B99-A713-19E508599C51}"/>
            </c:ext>
          </c:extLst>
        </c:ser>
        <c:ser>
          <c:idx val="2"/>
          <c:order val="2"/>
          <c:tx>
            <c:strRef>
              <c:f>Sheet6!$D$3:$D$4</c:f>
              <c:strCache>
                <c:ptCount val="1"/>
                <c:pt idx="0">
                  <c:v>Mass Customer</c:v>
                </c:pt>
              </c:strCache>
            </c:strRef>
          </c:tx>
          <c:spPr>
            <a:ln w="28575" cap="rnd">
              <a:solidFill>
                <a:schemeClr val="accent5">
                  <a:shade val="65000"/>
                </a:schemeClr>
              </a:solidFill>
              <a:round/>
            </a:ln>
            <a:effectLst/>
          </c:spPr>
          <c:marker>
            <c:symbol val="none"/>
          </c:marker>
          <c:cat>
            <c:strRef>
              <c:f>Sheet6!$A$5:$A$17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Sheet6!$D$5:$D$17</c:f>
              <c:numCache>
                <c:formatCode>General</c:formatCode>
                <c:ptCount val="12"/>
                <c:pt idx="0">
                  <c:v>546.11980836236876</c:v>
                </c:pt>
                <c:pt idx="1">
                  <c:v>553.36923333333334</c:v>
                </c:pt>
                <c:pt idx="2">
                  <c:v>551.55587248322092</c:v>
                </c:pt>
                <c:pt idx="3">
                  <c:v>560.32294117647007</c:v>
                </c:pt>
                <c:pt idx="4">
                  <c:v>532.65743801652889</c:v>
                </c:pt>
                <c:pt idx="5">
                  <c:v>547.32413127413008</c:v>
                </c:pt>
                <c:pt idx="6">
                  <c:v>540.41569823434952</c:v>
                </c:pt>
                <c:pt idx="7">
                  <c:v>561.87375415282327</c:v>
                </c:pt>
                <c:pt idx="8">
                  <c:v>559.10675824175769</c:v>
                </c:pt>
                <c:pt idx="9">
                  <c:v>580.97439490445811</c:v>
                </c:pt>
                <c:pt idx="10">
                  <c:v>561.91887499999962</c:v>
                </c:pt>
                <c:pt idx="11">
                  <c:v>526.1531985940245</c:v>
                </c:pt>
              </c:numCache>
            </c:numRef>
          </c:val>
          <c:smooth val="0"/>
          <c:extLst>
            <c:ext xmlns:c16="http://schemas.microsoft.com/office/drawing/2014/chart" uri="{C3380CC4-5D6E-409C-BE32-E72D297353CC}">
              <c16:uniqueId val="{00000002-623E-4B99-A713-19E508599C51}"/>
            </c:ext>
          </c:extLst>
        </c:ser>
        <c:dLbls>
          <c:showLegendKey val="0"/>
          <c:showVal val="0"/>
          <c:showCatName val="0"/>
          <c:showSerName val="0"/>
          <c:showPercent val="0"/>
          <c:showBubbleSize val="0"/>
        </c:dLbls>
        <c:smooth val="0"/>
        <c:axId val="2106522160"/>
        <c:axId val="2104220608"/>
      </c:lineChart>
      <c:catAx>
        <c:axId val="210652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220608"/>
        <c:crosses val="autoZero"/>
        <c:auto val="1"/>
        <c:lblAlgn val="ctr"/>
        <c:lblOffset val="100"/>
        <c:noMultiLvlLbl val="0"/>
      </c:catAx>
      <c:valAx>
        <c:axId val="2104220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52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[KPMG_VI_New_raw_data_update_final.xlsx]Sheet7!PivotTable4</c:name>
    <c:fmtId val="8"/>
  </c:pivotSource>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Profit by Customer Title</a:t>
            </a:r>
          </a:p>
        </c:rich>
      </c:tx>
      <c:layout>
        <c:manualLayout>
          <c:xMode val="edge"/>
          <c:yMode val="edge"/>
          <c:x val="0.24160281526628935"/>
          <c:y val="3.6760480052466099E-2"/>
        </c:manualLayout>
      </c:layout>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spPr>
          <a:gradFill>
            <a:gsLst>
              <a:gs pos="100000">
                <a:schemeClr val="accent5">
                  <a:lumMod val="60000"/>
                  <a:lumOff val="40000"/>
                </a:schemeClr>
              </a:gs>
              <a:gs pos="0">
                <a:schemeClr val="accent5"/>
              </a:gs>
            </a:gsLst>
            <a:lin ang="5400000" scaled="0"/>
          </a:gradFill>
          <a:ln w="19050">
            <a:solidFill>
              <a:schemeClr val="lt1"/>
            </a:solid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6.9740221368667477E-2"/>
              <c:y val="0.1301173451973211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533526588414206"/>
              <c:y val="0.124098489930911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6"/>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7"/>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2.6336213219721936E-2"/>
              <c:y val="-5.00118875275119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9"/>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10"/>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11"/>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251095066210183"/>
              <c:y val="0.121410967126866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
        <c:spPr>
          <a:gradFill>
            <a:gsLst>
              <a:gs pos="100000">
                <a:schemeClr val="accent5">
                  <a:lumMod val="60000"/>
                  <a:lumOff val="40000"/>
                </a:schemeClr>
              </a:gs>
              <a:gs pos="0">
                <a:schemeClr val="accent5"/>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3"/>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6.9740221368667477E-2"/>
              <c:y val="0.1301173451973211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533526588414206"/>
              <c:y val="0.124098489930911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5"/>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16"/>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17"/>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18"/>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2.6336213219721936E-2"/>
              <c:y val="-5.00118875275119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9"/>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0"/>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1"/>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2"/>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251095066210183"/>
              <c:y val="0.121410967126866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4"/>
        <c:spPr>
          <a:gradFill>
            <a:gsLst>
              <a:gs pos="100000">
                <a:schemeClr val="accent5">
                  <a:lumMod val="60000"/>
                  <a:lumOff val="40000"/>
                </a:schemeClr>
              </a:gs>
              <a:gs pos="0">
                <a:schemeClr val="accent5"/>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5"/>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6.9740221368667477E-2"/>
              <c:y val="0.1301173451973211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6"/>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533526588414206"/>
              <c:y val="0.124098489930911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7"/>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8"/>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29"/>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30"/>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2.6336213219721936E-2"/>
              <c:y val="-5.00118875275119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1"/>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32"/>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33"/>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34"/>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251095066210183"/>
              <c:y val="0.121410967126866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5"/>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36"/>
        <c:spPr>
          <a:gradFill>
            <a:gsLst>
              <a:gs pos="100000">
                <a:schemeClr val="accent5">
                  <a:lumMod val="60000"/>
                  <a:lumOff val="40000"/>
                </a:schemeClr>
              </a:gs>
              <a:gs pos="0">
                <a:schemeClr val="accent5"/>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7"/>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6.9740221368667477E-2"/>
              <c:y val="0.1301173451973211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8"/>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533526588414206"/>
              <c:y val="0.124098489930911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9"/>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0"/>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1"/>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2"/>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2.6336213219721936E-2"/>
              <c:y val="-5.00118875275119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3"/>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4"/>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5"/>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6"/>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251095066210183"/>
              <c:y val="0.121410967126866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7"/>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48"/>
        <c:spPr>
          <a:gradFill>
            <a:gsLst>
              <a:gs pos="100000">
                <a:schemeClr val="accent5">
                  <a:lumMod val="60000"/>
                  <a:lumOff val="40000"/>
                </a:schemeClr>
              </a:gs>
              <a:gs pos="0">
                <a:schemeClr val="accent5"/>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9"/>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6.9740221368667477E-2"/>
              <c:y val="0.1301173451973211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0"/>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533526588414206"/>
              <c:y val="0.124098489930911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1"/>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2"/>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3"/>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4"/>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2.6336213219721936E-2"/>
              <c:y val="-5.00118875275119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5"/>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6"/>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7"/>
        <c:spPr>
          <a:gradFill>
            <a:gsLst>
              <a:gs pos="100000">
                <a:schemeClr val="accent5">
                  <a:lumMod val="60000"/>
                  <a:lumOff val="40000"/>
                </a:schemeClr>
              </a:gs>
              <a:gs pos="0">
                <a:schemeClr val="accent5"/>
              </a:gs>
            </a:gsLst>
            <a:lin ang="5400000" scaled="0"/>
          </a:gradFill>
          <a:ln w="19050">
            <a:solidFill>
              <a:schemeClr val="lt1"/>
            </a:solidFill>
          </a:ln>
          <a:effectLst/>
        </c:spPr>
      </c:pivotFmt>
      <c:pivotFmt>
        <c:idx val="58"/>
        <c:spPr>
          <a:gradFill>
            <a:gsLst>
              <a:gs pos="100000">
                <a:schemeClr val="accent5">
                  <a:lumMod val="60000"/>
                  <a:lumOff val="40000"/>
                </a:schemeClr>
              </a:gs>
              <a:gs pos="0">
                <a:schemeClr val="accent5"/>
              </a:gs>
            </a:gsLst>
            <a:lin ang="5400000" scaled="0"/>
          </a:gradFill>
          <a:ln w="19050">
            <a:solidFill>
              <a:schemeClr val="lt1"/>
            </a:solidFill>
          </a:ln>
          <a:effectLst/>
        </c:spPr>
        <c:dLbl>
          <c:idx val="0"/>
          <c:layout>
            <c:manualLayout>
              <c:x val="0.11251095066210183"/>
              <c:y val="0.121410967126866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9"/>
        <c:spPr>
          <a:gradFill>
            <a:gsLst>
              <a:gs pos="100000">
                <a:schemeClr val="accent5">
                  <a:lumMod val="60000"/>
                  <a:lumOff val="40000"/>
                </a:schemeClr>
              </a:gs>
              <a:gs pos="0">
                <a:schemeClr val="accent5"/>
              </a:gs>
            </a:gsLst>
            <a:lin ang="5400000" scaled="0"/>
          </a:gradFill>
          <a:ln w="19050">
            <a:solidFill>
              <a:schemeClr val="lt1"/>
            </a:solidFill>
          </a:ln>
          <a:effectLst/>
        </c:spPr>
      </c:pivotFmt>
    </c:pivotFmts>
    <c:plotArea>
      <c:layout/>
      <c:pieChart>
        <c:varyColors val="1"/>
        <c:ser>
          <c:idx val="0"/>
          <c:order val="0"/>
          <c:tx>
            <c:strRef>
              <c:f>Sheet7!$B$3</c:f>
              <c:strCache>
                <c:ptCount val="1"/>
                <c:pt idx="0">
                  <c:v>Total</c:v>
                </c:pt>
              </c:strCache>
            </c:strRef>
          </c:tx>
          <c:dPt>
            <c:idx val="0"/>
            <c:bubble3D val="0"/>
            <c:spPr>
              <a:gradFill>
                <a:gsLst>
                  <a:gs pos="100000">
                    <a:schemeClr val="accent5">
                      <a:tint val="42000"/>
                      <a:lumMod val="60000"/>
                      <a:lumOff val="40000"/>
                    </a:schemeClr>
                  </a:gs>
                  <a:gs pos="0">
                    <a:schemeClr val="accent5">
                      <a:tint val="42000"/>
                    </a:schemeClr>
                  </a:gs>
                </a:gsLst>
                <a:lin ang="5400000" scaled="0"/>
              </a:gradFill>
              <a:ln w="19050">
                <a:solidFill>
                  <a:schemeClr val="lt1"/>
                </a:solidFill>
              </a:ln>
              <a:effectLst/>
            </c:spPr>
            <c:extLst>
              <c:ext xmlns:c16="http://schemas.microsoft.com/office/drawing/2014/chart" uri="{C3380CC4-5D6E-409C-BE32-E72D297353CC}">
                <c16:uniqueId val="{00000001-E91C-46B8-9446-7666DB14A6AA}"/>
              </c:ext>
            </c:extLst>
          </c:dPt>
          <c:dPt>
            <c:idx val="1"/>
            <c:bubble3D val="0"/>
            <c:spPr>
              <a:gradFill>
                <a:gsLst>
                  <a:gs pos="100000">
                    <a:schemeClr val="accent5">
                      <a:tint val="54000"/>
                      <a:lumMod val="60000"/>
                      <a:lumOff val="40000"/>
                    </a:schemeClr>
                  </a:gs>
                  <a:gs pos="0">
                    <a:schemeClr val="accent5">
                      <a:tint val="54000"/>
                    </a:schemeClr>
                  </a:gs>
                </a:gsLst>
                <a:lin ang="5400000" scaled="0"/>
              </a:gradFill>
              <a:ln w="19050">
                <a:solidFill>
                  <a:schemeClr val="lt1"/>
                </a:solidFill>
              </a:ln>
              <a:effectLst/>
            </c:spPr>
            <c:extLst>
              <c:ext xmlns:c16="http://schemas.microsoft.com/office/drawing/2014/chart" uri="{C3380CC4-5D6E-409C-BE32-E72D297353CC}">
                <c16:uniqueId val="{00000003-E91C-46B8-9446-7666DB14A6AA}"/>
              </c:ext>
            </c:extLst>
          </c:dPt>
          <c:dPt>
            <c:idx val="2"/>
            <c:bubble3D val="0"/>
            <c:spPr>
              <a:gradFill>
                <a:gsLst>
                  <a:gs pos="100000">
                    <a:schemeClr val="accent5">
                      <a:tint val="65000"/>
                      <a:lumMod val="60000"/>
                      <a:lumOff val="40000"/>
                    </a:schemeClr>
                  </a:gs>
                  <a:gs pos="0">
                    <a:schemeClr val="accent5">
                      <a:tint val="65000"/>
                    </a:schemeClr>
                  </a:gs>
                </a:gsLst>
                <a:lin ang="5400000" scaled="0"/>
              </a:gradFill>
              <a:ln w="19050">
                <a:solidFill>
                  <a:schemeClr val="lt1"/>
                </a:solidFill>
              </a:ln>
              <a:effectLst/>
            </c:spPr>
            <c:extLst>
              <c:ext xmlns:c16="http://schemas.microsoft.com/office/drawing/2014/chart" uri="{C3380CC4-5D6E-409C-BE32-E72D297353CC}">
                <c16:uniqueId val="{00000005-E91C-46B8-9446-7666DB14A6AA}"/>
              </c:ext>
            </c:extLst>
          </c:dPt>
          <c:dPt>
            <c:idx val="3"/>
            <c:bubble3D val="0"/>
            <c:spPr>
              <a:gradFill>
                <a:gsLst>
                  <a:gs pos="100000">
                    <a:schemeClr val="accent5">
                      <a:tint val="77000"/>
                      <a:lumMod val="60000"/>
                      <a:lumOff val="40000"/>
                    </a:schemeClr>
                  </a:gs>
                  <a:gs pos="0">
                    <a:schemeClr val="accent5">
                      <a:tint val="77000"/>
                    </a:schemeClr>
                  </a:gs>
                </a:gsLst>
                <a:lin ang="5400000" scaled="0"/>
              </a:gradFill>
              <a:ln w="19050">
                <a:solidFill>
                  <a:schemeClr val="lt1"/>
                </a:solidFill>
              </a:ln>
              <a:effectLst/>
            </c:spPr>
            <c:extLst>
              <c:ext xmlns:c16="http://schemas.microsoft.com/office/drawing/2014/chart" uri="{C3380CC4-5D6E-409C-BE32-E72D297353CC}">
                <c16:uniqueId val="{00000007-E91C-46B8-9446-7666DB14A6AA}"/>
              </c:ext>
            </c:extLst>
          </c:dPt>
          <c:dPt>
            <c:idx val="4"/>
            <c:bubble3D val="0"/>
            <c:spPr>
              <a:gradFill>
                <a:gsLst>
                  <a:gs pos="100000">
                    <a:schemeClr val="accent5">
                      <a:tint val="89000"/>
                      <a:lumMod val="60000"/>
                      <a:lumOff val="40000"/>
                    </a:schemeClr>
                  </a:gs>
                  <a:gs pos="0">
                    <a:schemeClr val="accent5">
                      <a:tint val="89000"/>
                    </a:schemeClr>
                  </a:gs>
                </a:gsLst>
                <a:lin ang="5400000" scaled="0"/>
              </a:gradFill>
              <a:ln w="19050">
                <a:solidFill>
                  <a:schemeClr val="lt1"/>
                </a:solidFill>
              </a:ln>
              <a:effectLst/>
            </c:spPr>
            <c:extLst>
              <c:ext xmlns:c16="http://schemas.microsoft.com/office/drawing/2014/chart" uri="{C3380CC4-5D6E-409C-BE32-E72D297353CC}">
                <c16:uniqueId val="{00000009-E91C-46B8-9446-7666DB14A6AA}"/>
              </c:ext>
            </c:extLst>
          </c:dPt>
          <c:dPt>
            <c:idx val="5"/>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B-E91C-46B8-9446-7666DB14A6AA}"/>
              </c:ext>
            </c:extLst>
          </c:dPt>
          <c:dPt>
            <c:idx val="6"/>
            <c:bubble3D val="0"/>
            <c:spPr>
              <a:gradFill>
                <a:gsLst>
                  <a:gs pos="100000">
                    <a:schemeClr val="accent5">
                      <a:shade val="88000"/>
                      <a:lumMod val="60000"/>
                      <a:lumOff val="40000"/>
                    </a:schemeClr>
                  </a:gs>
                  <a:gs pos="0">
                    <a:schemeClr val="accent5">
                      <a:shade val="88000"/>
                    </a:schemeClr>
                  </a:gs>
                </a:gsLst>
                <a:lin ang="5400000" scaled="0"/>
              </a:gradFill>
              <a:ln w="19050">
                <a:solidFill>
                  <a:schemeClr val="lt1"/>
                </a:solidFill>
              </a:ln>
              <a:effectLst/>
            </c:spPr>
            <c:extLst>
              <c:ext xmlns:c16="http://schemas.microsoft.com/office/drawing/2014/chart" uri="{C3380CC4-5D6E-409C-BE32-E72D297353CC}">
                <c16:uniqueId val="{0000000D-E91C-46B8-9446-7666DB14A6AA}"/>
              </c:ext>
            </c:extLst>
          </c:dPt>
          <c:dPt>
            <c:idx val="7"/>
            <c:bubble3D val="0"/>
            <c:spPr>
              <a:gradFill>
                <a:gsLst>
                  <a:gs pos="100000">
                    <a:schemeClr val="accent5">
                      <a:shade val="76000"/>
                      <a:lumMod val="60000"/>
                      <a:lumOff val="40000"/>
                    </a:schemeClr>
                  </a:gs>
                  <a:gs pos="0">
                    <a:schemeClr val="accent5">
                      <a:shade val="76000"/>
                    </a:schemeClr>
                  </a:gs>
                </a:gsLst>
                <a:lin ang="5400000" scaled="0"/>
              </a:gradFill>
              <a:ln w="19050">
                <a:solidFill>
                  <a:schemeClr val="lt1"/>
                </a:solidFill>
              </a:ln>
              <a:effectLst/>
            </c:spPr>
            <c:extLst>
              <c:ext xmlns:c16="http://schemas.microsoft.com/office/drawing/2014/chart" uri="{C3380CC4-5D6E-409C-BE32-E72D297353CC}">
                <c16:uniqueId val="{0000000F-E91C-46B8-9446-7666DB14A6AA}"/>
              </c:ext>
            </c:extLst>
          </c:dPt>
          <c:dPt>
            <c:idx val="8"/>
            <c:bubble3D val="0"/>
            <c:spPr>
              <a:gradFill>
                <a:gsLst>
                  <a:gs pos="100000">
                    <a:schemeClr val="accent5">
                      <a:shade val="65000"/>
                      <a:lumMod val="60000"/>
                      <a:lumOff val="40000"/>
                    </a:schemeClr>
                  </a:gs>
                  <a:gs pos="0">
                    <a:schemeClr val="accent5">
                      <a:shade val="65000"/>
                    </a:schemeClr>
                  </a:gs>
                </a:gsLst>
                <a:lin ang="5400000" scaled="0"/>
              </a:gradFill>
              <a:ln w="19050">
                <a:solidFill>
                  <a:schemeClr val="lt1"/>
                </a:solidFill>
              </a:ln>
              <a:effectLst/>
            </c:spPr>
            <c:extLst>
              <c:ext xmlns:c16="http://schemas.microsoft.com/office/drawing/2014/chart" uri="{C3380CC4-5D6E-409C-BE32-E72D297353CC}">
                <c16:uniqueId val="{00000011-E91C-46B8-9446-7666DB14A6AA}"/>
              </c:ext>
            </c:extLst>
          </c:dPt>
          <c:dPt>
            <c:idx val="9"/>
            <c:bubble3D val="0"/>
            <c:spPr>
              <a:gradFill>
                <a:gsLst>
                  <a:gs pos="100000">
                    <a:schemeClr val="accent5">
                      <a:shade val="53000"/>
                      <a:lumMod val="60000"/>
                      <a:lumOff val="40000"/>
                    </a:schemeClr>
                  </a:gs>
                  <a:gs pos="0">
                    <a:schemeClr val="accent5">
                      <a:shade val="53000"/>
                    </a:schemeClr>
                  </a:gs>
                </a:gsLst>
                <a:lin ang="5400000" scaled="0"/>
              </a:gradFill>
              <a:ln w="19050">
                <a:solidFill>
                  <a:schemeClr val="lt1"/>
                </a:solidFill>
              </a:ln>
              <a:effectLst/>
            </c:spPr>
            <c:extLst>
              <c:ext xmlns:c16="http://schemas.microsoft.com/office/drawing/2014/chart" uri="{C3380CC4-5D6E-409C-BE32-E72D297353CC}">
                <c16:uniqueId val="{00000013-E91C-46B8-9446-7666DB14A6AA}"/>
              </c:ext>
            </c:extLst>
          </c:dPt>
          <c:dPt>
            <c:idx val="10"/>
            <c:bubble3D val="0"/>
            <c:spPr>
              <a:gradFill>
                <a:gsLst>
                  <a:gs pos="100000">
                    <a:schemeClr val="accent5">
                      <a:shade val="41000"/>
                      <a:lumMod val="60000"/>
                      <a:lumOff val="40000"/>
                    </a:schemeClr>
                  </a:gs>
                  <a:gs pos="0">
                    <a:schemeClr val="accent5">
                      <a:shade val="41000"/>
                    </a:schemeClr>
                  </a:gs>
                </a:gsLst>
                <a:lin ang="5400000" scaled="0"/>
              </a:gradFill>
              <a:ln w="19050">
                <a:solidFill>
                  <a:schemeClr val="lt1"/>
                </a:solidFill>
              </a:ln>
              <a:effectLst/>
            </c:spPr>
            <c:extLst>
              <c:ext xmlns:c16="http://schemas.microsoft.com/office/drawing/2014/chart" uri="{C3380CC4-5D6E-409C-BE32-E72D297353CC}">
                <c16:uniqueId val="{00000015-E91C-46B8-9446-7666DB14A6AA}"/>
              </c:ext>
            </c:extLst>
          </c:dPt>
          <c:dLbls>
            <c:dLbl>
              <c:idx val="0"/>
              <c:layout>
                <c:manualLayout>
                  <c:x val="-7.2811880230252077E-2"/>
                  <c:y val="0.16673400481836187"/>
                </c:manualLayout>
              </c:layout>
              <c:spPr>
                <a:noFill/>
                <a:ln>
                  <a:noFill/>
                </a:ln>
                <a:effectLst/>
              </c:spPr>
              <c:txPr>
                <a:bodyPr rot="0" spcFirstLastPara="1" vertOverflow="ellipsis" vert="horz" wrap="square" lIns="38100" tIns="19050" rIns="38100" bIns="19050" anchor="ctr" anchorCtr="0">
                  <a:no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980941324432835"/>
                      <c:h val="0.14544002823204868"/>
                    </c:manualLayout>
                  </c15:layout>
                </c:ext>
                <c:ext xmlns:c16="http://schemas.microsoft.com/office/drawing/2014/chart" uri="{C3380CC4-5D6E-409C-BE32-E72D297353CC}">
                  <c16:uniqueId val="{00000001-E91C-46B8-9446-7666DB14A6AA}"/>
                </c:ext>
              </c:extLst>
            </c:dLbl>
            <c:dLbl>
              <c:idx val="1"/>
              <c:layout>
                <c:manualLayout>
                  <c:x val="-0.13376505586997539"/>
                  <c:y val="0.14362708785110823"/>
                </c:manualLayout>
              </c:layout>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91C-46B8-9446-7666DB14A6AA}"/>
                </c:ext>
              </c:extLst>
            </c:dLbl>
            <c:dLbl>
              <c:idx val="2"/>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E91C-46B8-9446-7666DB14A6AA}"/>
                </c:ext>
              </c:extLst>
            </c:dLbl>
            <c:dLbl>
              <c:idx val="3"/>
              <c:layout>
                <c:manualLayout>
                  <c:x val="-0.14490277173124372"/>
                  <c:y val="-8.1798747471936134E-2"/>
                </c:manualLayout>
              </c:layout>
              <c:spPr>
                <a:noFill/>
                <a:ln>
                  <a:noFill/>
                </a:ln>
                <a:effectLst/>
              </c:spPr>
              <c:txPr>
                <a:bodyPr rot="0" spcFirstLastPara="1" vertOverflow="ellipsis" vert="horz" wrap="square" lIns="38100" tIns="19050" rIns="38100" bIns="19050" anchor="ctr" anchorCtr="0">
                  <a:no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464180331833793"/>
                      <c:h val="0.13567567588347207"/>
                    </c:manualLayout>
                  </c15:layout>
                </c:ext>
                <c:ext xmlns:c16="http://schemas.microsoft.com/office/drawing/2014/chart" uri="{C3380CC4-5D6E-409C-BE32-E72D297353CC}">
                  <c16:uniqueId val="{00000007-E91C-46B8-9446-7666DB14A6AA}"/>
                </c:ext>
              </c:extLst>
            </c:dLbl>
            <c:dLbl>
              <c:idx val="4"/>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9-E91C-46B8-9446-7666DB14A6AA}"/>
                </c:ext>
              </c:extLst>
            </c:dLbl>
            <c:dLbl>
              <c:idx val="5"/>
              <c:layout>
                <c:manualLayout>
                  <c:x val="3.0943743046485728E-2"/>
                  <c:y val="-5.0011551920790341E-2"/>
                </c:manualLayout>
              </c:layout>
              <c:spPr>
                <a:noFill/>
                <a:ln>
                  <a:noFill/>
                </a:ln>
                <a:effectLst/>
              </c:spPr>
              <c:txPr>
                <a:bodyPr rot="0" spcFirstLastPara="1" vertOverflow="ellipsis" vert="horz" wrap="square" lIns="38100" tIns="19050" rIns="38100" bIns="19050" anchor="ctr" anchorCtr="0">
                  <a:no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4849852464567309"/>
                      <c:h val="0.14055785205776036"/>
                    </c:manualLayout>
                  </c15:layout>
                </c:ext>
                <c:ext xmlns:c16="http://schemas.microsoft.com/office/drawing/2014/chart" uri="{C3380CC4-5D6E-409C-BE32-E72D297353CC}">
                  <c16:uniqueId val="{0000000B-E91C-46B8-9446-7666DB14A6AA}"/>
                </c:ext>
              </c:extLst>
            </c:dLbl>
            <c:dLbl>
              <c:idx val="6"/>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D-E91C-46B8-9446-7666DB14A6AA}"/>
                </c:ext>
              </c:extLst>
            </c:dLbl>
            <c:dLbl>
              <c:idx val="7"/>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F-E91C-46B8-9446-7666DB14A6AA}"/>
                </c:ext>
              </c:extLst>
            </c:dLbl>
            <c:dLbl>
              <c:idx val="8"/>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1-E91C-46B8-9446-7666DB14A6AA}"/>
                </c:ext>
              </c:extLst>
            </c:dLbl>
            <c:dLbl>
              <c:idx val="9"/>
              <c:layout>
                <c:manualLayout>
                  <c:x val="9.7152808010448413E-2"/>
                  <c:y val="0.15314502485104559"/>
                </c:manualLayout>
              </c:layout>
              <c:tx>
                <c:rich>
                  <a:bodyPr rot="0" spcFirstLastPara="1" vertOverflow="ellipsis" vert="horz" wrap="square" lIns="38100" tIns="19050" rIns="38100" bIns="19050" anchor="ctr" anchorCtr="0">
                    <a:noAutofit/>
                  </a:bodyPr>
                  <a:lstStyle/>
                  <a:p>
                    <a:pPr algn="ctr" rtl="0">
                      <a:defRPr lang="en-US" sz="600" b="0" i="0" u="none" strike="noStrike" kern="1200" baseline="0">
                        <a:solidFill>
                          <a:srgbClr val="000000">
                            <a:lumMod val="75000"/>
                            <a:lumOff val="25000"/>
                          </a:srgbClr>
                        </a:solidFill>
                        <a:latin typeface="+mn-lt"/>
                        <a:ea typeface="+mn-ea"/>
                        <a:cs typeface="+mn-cs"/>
                      </a:defRPr>
                    </a:pPr>
                    <a:fld id="{9A0EB8E0-1D4E-4F5A-B1EF-B9E278B20DCA}" type="CATEGORYNAME">
                      <a:rPr lang="en-US" sz="600" b="0" i="0" u="none" strike="noStrike" kern="1200" baseline="0">
                        <a:solidFill>
                          <a:srgbClr val="000000">
                            <a:lumMod val="75000"/>
                            <a:lumOff val="25000"/>
                          </a:srgbClr>
                        </a:solidFill>
                        <a:latin typeface="+mn-lt"/>
                        <a:ea typeface="+mn-ea"/>
                        <a:cs typeface="+mn-cs"/>
                      </a:rPr>
                      <a:pPr algn="ctr" rtl="0">
                        <a:defRPr lang="en-US" sz="600" b="0" i="0" u="none" strike="noStrike" kern="1200" baseline="0">
                          <a:solidFill>
                            <a:srgbClr val="000000">
                              <a:lumMod val="75000"/>
                              <a:lumOff val="25000"/>
                            </a:srgbClr>
                          </a:solidFill>
                          <a:latin typeface="+mn-lt"/>
                          <a:ea typeface="+mn-ea"/>
                          <a:cs typeface="+mn-cs"/>
                        </a:defRPr>
                      </a:pPr>
                      <a:t>[CATEGORY NAME]</a:t>
                    </a:fld>
                    <a:r>
                      <a:rPr lang="en-US" sz="600" b="0" i="0" u="none" strike="noStrike" kern="1200" baseline="0">
                        <a:solidFill>
                          <a:srgbClr val="000000">
                            <a:lumMod val="75000"/>
                            <a:lumOff val="25000"/>
                          </a:srgbClr>
                        </a:solidFill>
                        <a:latin typeface="+mn-lt"/>
                        <a:ea typeface="+mn-ea"/>
                        <a:cs typeface="+mn-cs"/>
                      </a:rPr>
                      <a:t>
</a:t>
                    </a:r>
                    <a:fld id="{CB992A19-9608-4F3E-A963-16B39AF59F5B}" type="PERCENTAGE">
                      <a:rPr lang="en-US" sz="600" b="0" i="0" u="none" strike="noStrike" kern="1200" baseline="0">
                        <a:solidFill>
                          <a:srgbClr val="000000">
                            <a:lumMod val="75000"/>
                            <a:lumOff val="25000"/>
                          </a:srgbClr>
                        </a:solidFill>
                        <a:latin typeface="+mn-lt"/>
                        <a:ea typeface="+mn-ea"/>
                        <a:cs typeface="+mn-cs"/>
                      </a:rPr>
                      <a:pPr algn="ctr" rtl="0">
                        <a:defRPr lang="en-US" sz="600" b="0" i="0" u="none" strike="noStrike" kern="1200" baseline="0">
                          <a:solidFill>
                            <a:srgbClr val="000000">
                              <a:lumMod val="75000"/>
                              <a:lumOff val="25000"/>
                            </a:srgbClr>
                          </a:solidFill>
                          <a:latin typeface="+mn-lt"/>
                          <a:ea typeface="+mn-ea"/>
                          <a:cs typeface="+mn-cs"/>
                        </a:defRPr>
                      </a:pPr>
                      <a:t>[PERCENTAGE]</a:t>
                    </a:fld>
                    <a:endParaRPr lang="en-US" sz="600" b="0" i="0" u="none" strike="noStrike" kern="1200" baseline="0">
                      <a:solidFill>
                        <a:srgbClr val="000000">
                          <a:lumMod val="75000"/>
                          <a:lumOff val="25000"/>
                        </a:srgbClr>
                      </a:solidFill>
                      <a:latin typeface="+mn-lt"/>
                      <a:ea typeface="+mn-ea"/>
                      <a:cs typeface="+mn-cs"/>
                    </a:endParaRPr>
                  </a:p>
                </c:rich>
              </c:tx>
              <c:spPr>
                <a:noFill/>
                <a:ln>
                  <a:noFill/>
                </a:ln>
                <a:effectLst/>
              </c:spPr>
              <c:txPr>
                <a:bodyPr rot="0" spcFirstLastPara="1" vertOverflow="ellipsis" vert="horz" wrap="square" lIns="38100" tIns="19050" rIns="38100" bIns="19050" anchor="ctr" anchorCtr="0">
                  <a:no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075228558989987"/>
                      <c:h val="0.15151852978069802"/>
                    </c:manualLayout>
                  </c15:layout>
                  <c15:dlblFieldTable/>
                  <c15:showDataLabelsRange val="0"/>
                </c:ext>
                <c:ext xmlns:c16="http://schemas.microsoft.com/office/drawing/2014/chart" uri="{C3380CC4-5D6E-409C-BE32-E72D297353CC}">
                  <c16:uniqueId val="{00000013-E91C-46B8-9446-7666DB14A6AA}"/>
                </c:ext>
              </c:extLst>
            </c:dLbl>
            <c:dLbl>
              <c:idx val="10"/>
              <c:layout>
                <c:manualLayout>
                  <c:x val="5.4977023170318773E-2"/>
                  <c:y val="0.11998928227781581"/>
                </c:manualLayout>
              </c:layout>
              <c:tx>
                <c:rich>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fld id="{75565E7B-386A-4F11-B660-46E9D30219C1}" type="CATEGORYNAME">
                      <a:rPr lang="en-US" sz="600" b="0" i="0" u="none" strike="noStrike" kern="1200" baseline="0">
                        <a:solidFill>
                          <a:srgbClr val="000000">
                            <a:lumMod val="75000"/>
                            <a:lumOff val="25000"/>
                          </a:srgbClr>
                        </a:solidFill>
                        <a:latin typeface="+mn-lt"/>
                        <a:ea typeface="+mn-ea"/>
                        <a:cs typeface="+mn-cs"/>
                      </a:rPr>
                      <a:pPr algn="ctr" rtl="0">
                        <a:defRPr lang="en-US" sz="600" b="0" i="0" u="none" strike="noStrike" kern="1200" baseline="0">
                          <a:solidFill>
                            <a:srgbClr val="000000">
                              <a:lumMod val="75000"/>
                              <a:lumOff val="25000"/>
                            </a:srgbClr>
                          </a:solidFill>
                          <a:latin typeface="+mn-lt"/>
                          <a:ea typeface="+mn-ea"/>
                          <a:cs typeface="+mn-cs"/>
                        </a:defRPr>
                      </a:pPr>
                      <a:t>[CATEGORY NAME]</a:t>
                    </a:fld>
                    <a:r>
                      <a:rPr lang="en-US" sz="600" b="0" i="0" u="none" strike="noStrike" kern="1200" baseline="0">
                        <a:solidFill>
                          <a:srgbClr val="000000">
                            <a:lumMod val="75000"/>
                            <a:lumOff val="25000"/>
                          </a:srgbClr>
                        </a:solidFill>
                        <a:latin typeface="+mn-lt"/>
                        <a:ea typeface="+mn-ea"/>
                        <a:cs typeface="+mn-cs"/>
                      </a:rPr>
                      <a:t>
</a:t>
                    </a:r>
                    <a:fld id="{2AD61FDA-E32B-48DD-99E7-3C5B4FBB46DA}" type="PERCENTAGE">
                      <a:rPr lang="en-US" sz="600" b="0" i="0" u="none" strike="noStrike" kern="1200" baseline="0">
                        <a:solidFill>
                          <a:srgbClr val="000000">
                            <a:lumMod val="75000"/>
                            <a:lumOff val="25000"/>
                          </a:srgbClr>
                        </a:solidFill>
                        <a:latin typeface="+mn-lt"/>
                        <a:ea typeface="+mn-ea"/>
                        <a:cs typeface="+mn-cs"/>
                      </a:rPr>
                      <a:pPr algn="ctr" rtl="0">
                        <a:defRPr lang="en-US" sz="600" b="0" i="0" u="none" strike="noStrike" kern="1200" baseline="0">
                          <a:solidFill>
                            <a:srgbClr val="000000">
                              <a:lumMod val="75000"/>
                              <a:lumOff val="25000"/>
                            </a:srgbClr>
                          </a:solidFill>
                          <a:latin typeface="+mn-lt"/>
                          <a:ea typeface="+mn-ea"/>
                          <a:cs typeface="+mn-cs"/>
                        </a:defRPr>
                      </a:pPr>
                      <a:t>[PERCENTAGE]</a:t>
                    </a:fld>
                    <a:endParaRPr lang="en-US" sz="600" b="0" i="0" u="none" strike="noStrike" kern="1200" baseline="0">
                      <a:solidFill>
                        <a:srgbClr val="000000">
                          <a:lumMod val="75000"/>
                          <a:lumOff val="25000"/>
                        </a:srgbClr>
                      </a:solidFill>
                      <a:latin typeface="+mn-lt"/>
                      <a:ea typeface="+mn-ea"/>
                      <a:cs typeface="+mn-cs"/>
                    </a:endParaRPr>
                  </a:p>
                </c:rich>
              </c:tx>
              <c:spPr>
                <a:noFill/>
                <a:ln>
                  <a:noFill/>
                </a:ln>
                <a:effectLst/>
              </c:spPr>
              <c:txPr>
                <a:bodyPr rot="0" spcFirstLastPara="1" vertOverflow="ellipsis" vert="horz" wrap="square" lIns="38100" tIns="19050" rIns="38100" bIns="19050" anchor="ctr" anchorCtr="0">
                  <a:spAutoFit/>
                </a:bodyPr>
                <a:lstStyle/>
                <a:p>
                  <a:pPr algn="ctr" rtl="0">
                    <a:defRPr lang="en-US" sz="600" b="0" i="0" u="none" strike="noStrike" kern="1200" baseline="0">
                      <a:solidFill>
                        <a:srgbClr val="000000">
                          <a:lumMod val="75000"/>
                          <a:lumOff val="25000"/>
                        </a:srgb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E91C-46B8-9446-7666DB14A6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Sheet7!$A$4:$A$15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Sheet7!$B$4:$B$15</c:f>
              <c:numCache>
                <c:formatCode>General</c:formatCode>
                <c:ptCount val="11"/>
                <c:pt idx="0">
                  <c:v>576.57067329762958</c:v>
                </c:pt>
                <c:pt idx="1">
                  <c:v>631.6895579133519</c:v>
                </c:pt>
                <c:pt idx="2">
                  <c:v>527.74564814814778</c:v>
                </c:pt>
                <c:pt idx="3">
                  <c:v>496.67284815813127</c:v>
                </c:pt>
                <c:pt idx="4">
                  <c:v>580.01947421131717</c:v>
                </c:pt>
                <c:pt idx="5">
                  <c:v>531.82125461254623</c:v>
                </c:pt>
                <c:pt idx="6">
                  <c:v>650.60563318777281</c:v>
                </c:pt>
                <c:pt idx="7">
                  <c:v>373.18780269058306</c:v>
                </c:pt>
                <c:pt idx="8">
                  <c:v>561.96475939353968</c:v>
                </c:pt>
                <c:pt idx="9">
                  <c:v>528.74824303797448</c:v>
                </c:pt>
                <c:pt idx="10">
                  <c:v>490.64293176972251</c:v>
                </c:pt>
              </c:numCache>
            </c:numRef>
          </c:val>
          <c:extLst>
            <c:ext xmlns:c16="http://schemas.microsoft.com/office/drawing/2014/chart" uri="{C3380CC4-5D6E-409C-BE32-E72D297353CC}">
              <c16:uniqueId val="{00000016-E91C-46B8-9446-7666DB14A6A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Reversed" id="25">
  <a:schemeClr val="accent5"/>
</cs:colorStyle>
</file>

<file path=ppt/charts/colors8.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Bernardo Augusto</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pt-PT" dirty="0"/>
              <a:t>Data </a:t>
            </a:r>
            <a:r>
              <a:rPr lang="pt-PT" dirty="0" err="1"/>
              <a:t>Exploration</a:t>
            </a:r>
            <a:endParaRPr dirty="0"/>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Average</a:t>
            </a:r>
            <a:r>
              <a:rPr lang="pt-PT" dirty="0"/>
              <a:t> </a:t>
            </a:r>
            <a:r>
              <a:rPr lang="pt-PT" dirty="0" err="1"/>
              <a:t>Profit</a:t>
            </a:r>
            <a:r>
              <a:rPr lang="pt-PT" dirty="0"/>
              <a:t> </a:t>
            </a:r>
            <a:r>
              <a:rPr lang="pt-PT" dirty="0" err="1"/>
              <a:t>by</a:t>
            </a:r>
            <a:r>
              <a:rPr lang="pt-PT" dirty="0"/>
              <a:t> </a:t>
            </a:r>
            <a:r>
              <a:rPr lang="pt-PT" dirty="0" err="1"/>
              <a:t>Month</a:t>
            </a:r>
            <a:r>
              <a:rPr lang="pt-PT" dirty="0"/>
              <a:t> </a:t>
            </a:r>
            <a:r>
              <a:rPr lang="pt-PT" dirty="0" err="1"/>
              <a:t>according</a:t>
            </a:r>
            <a:r>
              <a:rPr lang="pt-PT" dirty="0"/>
              <a:t> to </a:t>
            </a:r>
            <a:r>
              <a:rPr lang="pt-PT" dirty="0" err="1"/>
              <a:t>the</a:t>
            </a:r>
            <a:r>
              <a:rPr lang="pt-PT" dirty="0"/>
              <a:t> </a:t>
            </a:r>
            <a:r>
              <a:rPr lang="pt-PT" dirty="0" err="1"/>
              <a:t>Wealth</a:t>
            </a:r>
            <a:r>
              <a:rPr lang="pt-PT" dirty="0"/>
              <a:t> </a:t>
            </a:r>
            <a:r>
              <a:rPr lang="pt-PT" dirty="0" err="1"/>
              <a:t>Segment</a:t>
            </a:r>
            <a:endParaRPr dirty="0"/>
          </a:p>
        </p:txBody>
      </p:sp>
      <p:sp>
        <p:nvSpPr>
          <p:cNvPr id="142" name="Shape 91"/>
          <p:cNvSpPr/>
          <p:nvPr/>
        </p:nvSpPr>
        <p:spPr>
          <a:xfrm>
            <a:off x="205025" y="1854257"/>
            <a:ext cx="4134600" cy="16429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spcAft>
                <a:spcPts val="1200"/>
              </a:spcAft>
              <a:buFont typeface="Arial" panose="020B0604020202020204" pitchFamily="34" charset="0"/>
              <a:buChar char="•"/>
            </a:pPr>
            <a:r>
              <a:rPr lang="pt-PT" dirty="0" err="1"/>
              <a:t>It</a:t>
            </a:r>
            <a:r>
              <a:rPr lang="pt-PT" dirty="0"/>
              <a:t> </a:t>
            </a:r>
            <a:r>
              <a:rPr lang="pt-PT" dirty="0" err="1"/>
              <a:t>is</a:t>
            </a:r>
            <a:r>
              <a:rPr lang="pt-PT" dirty="0"/>
              <a:t> </a:t>
            </a:r>
            <a:r>
              <a:rPr lang="pt-PT" dirty="0" err="1"/>
              <a:t>visible</a:t>
            </a:r>
            <a:r>
              <a:rPr lang="pt-PT" dirty="0"/>
              <a:t> </a:t>
            </a:r>
            <a:r>
              <a:rPr lang="pt-PT" dirty="0" err="1"/>
              <a:t>an</a:t>
            </a:r>
            <a:r>
              <a:rPr lang="pt-PT" dirty="0"/>
              <a:t> </a:t>
            </a:r>
            <a:r>
              <a:rPr lang="pt-PT" dirty="0" err="1"/>
              <a:t>enormous</a:t>
            </a:r>
            <a:r>
              <a:rPr lang="pt-PT" dirty="0"/>
              <a:t> </a:t>
            </a:r>
            <a:r>
              <a:rPr lang="pt-PT" dirty="0" err="1"/>
              <a:t>down</a:t>
            </a:r>
            <a:r>
              <a:rPr lang="pt-PT" dirty="0"/>
              <a:t> </a:t>
            </a:r>
            <a:r>
              <a:rPr lang="pt-PT" dirty="0" err="1"/>
              <a:t>turn</a:t>
            </a:r>
            <a:r>
              <a:rPr lang="pt-PT" dirty="0"/>
              <a:t> in </a:t>
            </a:r>
            <a:r>
              <a:rPr lang="pt-PT" dirty="0" err="1"/>
              <a:t>February</a:t>
            </a:r>
            <a:r>
              <a:rPr lang="pt-PT" dirty="0"/>
              <a:t> to </a:t>
            </a:r>
            <a:r>
              <a:rPr lang="pt-PT" dirty="0" err="1"/>
              <a:t>the</a:t>
            </a:r>
            <a:r>
              <a:rPr lang="pt-PT" dirty="0"/>
              <a:t> </a:t>
            </a:r>
            <a:r>
              <a:rPr lang="pt-PT" dirty="0" err="1"/>
              <a:t>Affluent</a:t>
            </a:r>
            <a:r>
              <a:rPr lang="pt-PT" dirty="0"/>
              <a:t> </a:t>
            </a:r>
            <a:r>
              <a:rPr lang="pt-PT" dirty="0" err="1"/>
              <a:t>Customer</a:t>
            </a:r>
            <a:r>
              <a:rPr lang="pt-PT" dirty="0"/>
              <a:t> </a:t>
            </a:r>
            <a:r>
              <a:rPr lang="pt-PT" dirty="0" err="1"/>
              <a:t>Segment</a:t>
            </a:r>
            <a:r>
              <a:rPr lang="pt-PT" dirty="0"/>
              <a:t>. </a:t>
            </a:r>
          </a:p>
          <a:p>
            <a:pPr marL="285750" indent="-285750">
              <a:spcAft>
                <a:spcPts val="1200"/>
              </a:spcAft>
              <a:buFont typeface="Arial" panose="020B0604020202020204" pitchFamily="34" charset="0"/>
              <a:buChar char="•"/>
            </a:pPr>
            <a:r>
              <a:rPr lang="pt-PT" dirty="0" err="1"/>
              <a:t>And</a:t>
            </a:r>
            <a:r>
              <a:rPr lang="pt-PT" dirty="0"/>
              <a:t> a </a:t>
            </a:r>
            <a:r>
              <a:rPr lang="pt-PT" dirty="0" err="1"/>
              <a:t>fall</a:t>
            </a:r>
            <a:r>
              <a:rPr lang="pt-PT" dirty="0"/>
              <a:t> in </a:t>
            </a:r>
            <a:r>
              <a:rPr lang="pt-PT" dirty="0" err="1"/>
              <a:t>November</a:t>
            </a:r>
            <a:r>
              <a:rPr lang="pt-PT" dirty="0"/>
              <a:t>/</a:t>
            </a:r>
            <a:r>
              <a:rPr lang="pt-PT" dirty="0" err="1"/>
              <a:t>December</a:t>
            </a:r>
            <a:r>
              <a:rPr lang="pt-PT" dirty="0"/>
              <a:t> in </a:t>
            </a:r>
            <a:r>
              <a:rPr lang="pt-PT" dirty="0" err="1"/>
              <a:t>all</a:t>
            </a:r>
            <a:r>
              <a:rPr lang="pt-PT" dirty="0"/>
              <a:t> </a:t>
            </a:r>
            <a:r>
              <a:rPr lang="pt-PT" dirty="0" err="1"/>
              <a:t>segments</a:t>
            </a:r>
            <a:r>
              <a:rPr lang="pt-PT" dirty="0"/>
              <a:t>. </a:t>
            </a:r>
            <a:endParaRPr dirty="0"/>
          </a:p>
        </p:txBody>
      </p:sp>
      <p:graphicFrame>
        <p:nvGraphicFramePr>
          <p:cNvPr id="7" name="Chart 6">
            <a:extLst>
              <a:ext uri="{FF2B5EF4-FFF2-40B4-BE49-F238E27FC236}">
                <a16:creationId xmlns:a16="http://schemas.microsoft.com/office/drawing/2014/main" id="{6D6D9B7E-5960-4ED3-879D-6D3E586ACDB9}"/>
              </a:ext>
            </a:extLst>
          </p:cNvPr>
          <p:cNvGraphicFramePr>
            <a:graphicFrameLocks/>
          </p:cNvGraphicFramePr>
          <p:nvPr>
            <p:extLst>
              <p:ext uri="{D42A27DB-BD31-4B8C-83A1-F6EECF244321}">
                <p14:modId xmlns:p14="http://schemas.microsoft.com/office/powerpoint/2010/main" val="1927089317"/>
              </p:ext>
            </p:extLst>
          </p:nvPr>
        </p:nvGraphicFramePr>
        <p:xfrm>
          <a:off x="4580200" y="1854257"/>
          <a:ext cx="3966248" cy="235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21060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2164724"/>
            <a:ext cx="3502732"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Arial" panose="020B0604020202020204" pitchFamily="34" charset="0"/>
              <a:buChar char="•"/>
            </a:pPr>
            <a:endParaRPr b="0"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8" name="Table 7">
            <a:extLst>
              <a:ext uri="{FF2B5EF4-FFF2-40B4-BE49-F238E27FC236}">
                <a16:creationId xmlns:a16="http://schemas.microsoft.com/office/drawing/2014/main" id="{C5419764-EFDA-4E96-8AA8-0DD5E674BDA3}"/>
              </a:ext>
            </a:extLst>
          </p:cNvPr>
          <p:cNvGraphicFramePr>
            <a:graphicFrameLocks noGrp="1"/>
          </p:cNvGraphicFramePr>
          <p:nvPr>
            <p:extLst>
              <p:ext uri="{D42A27DB-BD31-4B8C-83A1-F6EECF244321}">
                <p14:modId xmlns:p14="http://schemas.microsoft.com/office/powerpoint/2010/main" val="344021500"/>
              </p:ext>
            </p:extLst>
          </p:nvPr>
        </p:nvGraphicFramePr>
        <p:xfrm>
          <a:off x="628214" y="1523999"/>
          <a:ext cx="7671187" cy="2538450"/>
        </p:xfrm>
        <a:graphic>
          <a:graphicData uri="http://schemas.openxmlformats.org/drawingml/2006/table">
            <a:tbl>
              <a:tblPr>
                <a:tableStyleId>{5940675A-B579-460E-94D1-54222C63F5DA}</a:tableStyleId>
              </a:tblPr>
              <a:tblGrid>
                <a:gridCol w="680308">
                  <a:extLst>
                    <a:ext uri="{9D8B030D-6E8A-4147-A177-3AD203B41FA5}">
                      <a16:colId xmlns:a16="http://schemas.microsoft.com/office/drawing/2014/main" val="1120217557"/>
                    </a:ext>
                  </a:extLst>
                </a:gridCol>
                <a:gridCol w="1477545">
                  <a:extLst>
                    <a:ext uri="{9D8B030D-6E8A-4147-A177-3AD203B41FA5}">
                      <a16:colId xmlns:a16="http://schemas.microsoft.com/office/drawing/2014/main" val="1861070461"/>
                    </a:ext>
                  </a:extLst>
                </a:gridCol>
                <a:gridCol w="4747987">
                  <a:extLst>
                    <a:ext uri="{9D8B030D-6E8A-4147-A177-3AD203B41FA5}">
                      <a16:colId xmlns:a16="http://schemas.microsoft.com/office/drawing/2014/main" val="212227140"/>
                    </a:ext>
                  </a:extLst>
                </a:gridCol>
                <a:gridCol w="765347">
                  <a:extLst>
                    <a:ext uri="{9D8B030D-6E8A-4147-A177-3AD203B41FA5}">
                      <a16:colId xmlns:a16="http://schemas.microsoft.com/office/drawing/2014/main" val="3229359748"/>
                    </a:ext>
                  </a:extLst>
                </a:gridCol>
              </a:tblGrid>
              <a:tr h="196153">
                <a:tc>
                  <a:txBody>
                    <a:bodyPr/>
                    <a:lstStyle/>
                    <a:p>
                      <a:pPr algn="l" fontAlgn="b"/>
                      <a:r>
                        <a:rPr lang="en-US" sz="1000" u="none" strike="noStrike" dirty="0" err="1">
                          <a:effectLst/>
                        </a:rPr>
                        <a:t>Rankc</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Customer Title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Description</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RFM Value</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64411287"/>
                  </a:ext>
                </a:extLst>
              </a:tr>
              <a:tr h="196153">
                <a:tc>
                  <a:txBody>
                    <a:bodyPr/>
                    <a:lstStyle/>
                    <a:p>
                      <a:pPr algn="r" fontAlgn="b"/>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Platinum Customer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Most recent buy, buys often, most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444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33564003"/>
                  </a:ext>
                </a:extLst>
              </a:tr>
              <a:tr h="196153">
                <a:tc>
                  <a:txBody>
                    <a:bodyPr/>
                    <a:lstStyle/>
                    <a:p>
                      <a:pPr algn="r" fontAlgn="b"/>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Very Loyal</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Most recent , buys often, spends large amount of money</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433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36518091"/>
                  </a:ext>
                </a:extLst>
              </a:tr>
              <a:tr h="196153">
                <a:tc>
                  <a:txBody>
                    <a:bodyPr/>
                    <a:lstStyle/>
                    <a:p>
                      <a:pPr algn="r" fontAlgn="b"/>
                      <a:r>
                        <a:rPr lang="en-US" sz="1000" u="none" strike="noStrike">
                          <a:effectLst/>
                        </a:rPr>
                        <a:t>3</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Becoming Loyal</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Relatevely recent, bought more than once, spends large amount of money</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421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64137749"/>
                  </a:ext>
                </a:extLst>
              </a:tr>
              <a:tr h="196153">
                <a:tc>
                  <a:txBody>
                    <a:bodyPr/>
                    <a:lstStyle/>
                    <a:p>
                      <a:pPr algn="r" fontAlgn="b"/>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Recent Customer</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recently, not very often, averagemoney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344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34510389"/>
                  </a:ext>
                </a:extLst>
              </a:tr>
              <a:tr h="196153">
                <a:tc>
                  <a:txBody>
                    <a:bodyPr/>
                    <a:lstStyle/>
                    <a:p>
                      <a:pPr algn="r" fontAlgn="b"/>
                      <a:r>
                        <a:rPr lang="en-US" sz="1000" u="none" strike="noStrike">
                          <a:effectLst/>
                        </a:rPr>
                        <a:t>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Potential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recentlt, never bought before, spent small amount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323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11405857"/>
                  </a:ext>
                </a:extLst>
              </a:tr>
              <a:tr h="196153">
                <a:tc>
                  <a:txBody>
                    <a:bodyPr/>
                    <a:lstStyle/>
                    <a:p>
                      <a:pPr algn="r" fontAlgn="b"/>
                      <a:r>
                        <a:rPr lang="en-US" sz="1000" u="none" strike="noStrike">
                          <a:effectLst/>
                        </a:rPr>
                        <a:t>6</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Late bloomer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 purchases recently, but RFM value is larger than average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79573669"/>
                  </a:ext>
                </a:extLst>
              </a:tr>
              <a:tr h="196153">
                <a:tc>
                  <a:txBody>
                    <a:bodyPr/>
                    <a:lstStyle/>
                    <a:p>
                      <a:pPr algn="r" fontAlgn="b"/>
                      <a:r>
                        <a:rPr lang="en-US" sz="1000" u="none" strike="noStrike">
                          <a:effectLst/>
                        </a:rPr>
                        <a:t>7</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Losing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Purchases was a while ago, bellow average RFM value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2136174"/>
                  </a:ext>
                </a:extLst>
              </a:tr>
              <a:tr h="380767">
                <a:tc>
                  <a:txBody>
                    <a:bodyPr/>
                    <a:lstStyle/>
                    <a:p>
                      <a:pPr algn="r" fontAlgn="b"/>
                      <a:r>
                        <a:rPr lang="en-US" sz="1000" u="none" strike="noStrike">
                          <a:effectLst/>
                        </a:rPr>
                        <a:t>8</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High Risk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Purchase was a long time ago, frequency is quite high, amount spent is high</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94972145"/>
                  </a:ext>
                </a:extLst>
              </a:tr>
              <a:tr h="196153">
                <a:tc>
                  <a:txBody>
                    <a:bodyPr/>
                    <a:lstStyle/>
                    <a:p>
                      <a:pPr algn="r" fontAlgn="b"/>
                      <a:r>
                        <a:rPr lang="en-US" sz="1000" u="none" strike="noStrike">
                          <a:effectLst/>
                        </a:rPr>
                        <a:t>9</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Almost Lost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low frequency, but high amount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014731"/>
                  </a:ext>
                </a:extLst>
              </a:tr>
              <a:tr h="196153">
                <a:tc>
                  <a:txBody>
                    <a:bodyPr/>
                    <a:lstStyle/>
                    <a:p>
                      <a:pPr algn="r" fontAlgn="b"/>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Evasive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very low frequency, small amount spent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91877758"/>
                  </a:ext>
                </a:extLst>
              </a:tr>
              <a:tr h="196153">
                <a:tc>
                  <a:txBody>
                    <a:bodyPr/>
                    <a:lstStyle/>
                    <a:p>
                      <a:pPr algn="r" fontAlgn="b"/>
                      <a:r>
                        <a:rPr lang="en-US" sz="1000" u="none" strike="noStrike">
                          <a:effectLst/>
                        </a:rPr>
                        <a:t>11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Lost Customer</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RFM</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111</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9485401"/>
                  </a:ext>
                </a:extLst>
              </a:tr>
            </a:tbl>
          </a:graphicData>
        </a:graphic>
      </p:graphicFrame>
    </p:spTree>
    <p:extLst>
      <p:ext uri="{BB962C8B-B14F-4D97-AF65-F5344CB8AC3E}">
        <p14:creationId xmlns:p14="http://schemas.microsoft.com/office/powerpoint/2010/main" val="42388270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a:t>RFM </a:t>
            </a:r>
            <a:r>
              <a:rPr lang="pt-PT" dirty="0" err="1"/>
              <a:t>Analysis</a:t>
            </a:r>
            <a:r>
              <a:rPr lang="pt-PT" dirty="0"/>
              <a:t> </a:t>
            </a:r>
            <a:r>
              <a:rPr lang="pt-PT" dirty="0" err="1"/>
              <a:t>and</a:t>
            </a:r>
            <a:r>
              <a:rPr lang="pt-PT" dirty="0"/>
              <a:t> </a:t>
            </a:r>
            <a:r>
              <a:rPr lang="pt-PT" dirty="0" err="1"/>
              <a:t>Customer</a:t>
            </a:r>
            <a:r>
              <a:rPr lang="pt-PT" dirty="0"/>
              <a:t> </a:t>
            </a:r>
            <a:r>
              <a:rPr lang="pt-PT" dirty="0" err="1"/>
              <a:t>Classification</a:t>
            </a:r>
            <a:r>
              <a:rPr lang="pt-PT" dirty="0"/>
              <a:t> </a:t>
            </a:r>
            <a:endParaRPr dirty="0"/>
          </a:p>
        </p:txBody>
      </p:sp>
      <p:sp>
        <p:nvSpPr>
          <p:cNvPr id="142" name="Shape 91"/>
          <p:cNvSpPr/>
          <p:nvPr/>
        </p:nvSpPr>
        <p:spPr>
          <a:xfrm>
            <a:off x="205025" y="1854257"/>
            <a:ext cx="4134600" cy="25932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spcAft>
                <a:spcPts val="1200"/>
              </a:spcAft>
              <a:buFont typeface="Arial" panose="020B0604020202020204" pitchFamily="34" charset="0"/>
              <a:buChar char="•"/>
            </a:pPr>
            <a:r>
              <a:rPr lang="en-US" dirty="0"/>
              <a:t>RFM classification is used to determine which customers the business should focus to increase its current revenue and value.</a:t>
            </a:r>
          </a:p>
          <a:p>
            <a:pPr marL="285750" indent="-285750">
              <a:spcAft>
                <a:spcPts val="1200"/>
              </a:spcAft>
              <a:buFont typeface="Arial" panose="020B0604020202020204" pitchFamily="34" charset="0"/>
              <a:buChar char="•"/>
            </a:pPr>
            <a:r>
              <a:rPr lang="pt-PT" dirty="0" err="1"/>
              <a:t>According</a:t>
            </a:r>
            <a:r>
              <a:rPr lang="pt-PT" dirty="0"/>
              <a:t> to </a:t>
            </a:r>
            <a:r>
              <a:rPr lang="pt-PT" dirty="0" err="1"/>
              <a:t>the</a:t>
            </a:r>
            <a:r>
              <a:rPr lang="pt-PT" dirty="0"/>
              <a:t> RFM (</a:t>
            </a:r>
            <a:r>
              <a:rPr lang="pt-PT" dirty="0" err="1"/>
              <a:t>Recency</a:t>
            </a:r>
            <a:r>
              <a:rPr lang="pt-PT" dirty="0"/>
              <a:t>, </a:t>
            </a:r>
            <a:r>
              <a:rPr lang="pt-PT" dirty="0" err="1"/>
              <a:t>Frequency</a:t>
            </a:r>
            <a:r>
              <a:rPr lang="pt-PT" dirty="0"/>
              <a:t> </a:t>
            </a:r>
            <a:r>
              <a:rPr lang="pt-PT" dirty="0" err="1"/>
              <a:t>and</a:t>
            </a:r>
            <a:r>
              <a:rPr lang="pt-PT" dirty="0"/>
              <a:t> </a:t>
            </a:r>
            <a:r>
              <a:rPr lang="pt-PT" dirty="0" err="1"/>
              <a:t>Monetary</a:t>
            </a:r>
            <a:r>
              <a:rPr lang="pt-PT" dirty="0"/>
              <a:t>) </a:t>
            </a:r>
            <a:r>
              <a:rPr lang="pt-PT" dirty="0" err="1"/>
              <a:t>model</a:t>
            </a:r>
            <a:r>
              <a:rPr lang="pt-PT" dirty="0"/>
              <a:t> </a:t>
            </a:r>
            <a:r>
              <a:rPr lang="pt-PT" dirty="0" err="1"/>
              <a:t>we</a:t>
            </a:r>
            <a:r>
              <a:rPr lang="pt-PT" dirty="0"/>
              <a:t> </a:t>
            </a:r>
            <a:r>
              <a:rPr lang="pt-PT" dirty="0" err="1"/>
              <a:t>will</a:t>
            </a:r>
            <a:r>
              <a:rPr lang="pt-PT" dirty="0"/>
              <a:t> </a:t>
            </a:r>
            <a:r>
              <a:rPr lang="pt-PT" dirty="0" err="1"/>
              <a:t>obtain</a:t>
            </a:r>
            <a:r>
              <a:rPr lang="pt-PT" dirty="0"/>
              <a:t> </a:t>
            </a:r>
            <a:r>
              <a:rPr lang="pt-PT" dirty="0" err="1"/>
              <a:t>various</a:t>
            </a:r>
            <a:r>
              <a:rPr lang="pt-PT" dirty="0"/>
              <a:t> </a:t>
            </a:r>
            <a:r>
              <a:rPr lang="pt-PT" dirty="0" err="1"/>
              <a:t>customer</a:t>
            </a:r>
            <a:r>
              <a:rPr lang="pt-PT" dirty="0"/>
              <a:t> </a:t>
            </a:r>
            <a:r>
              <a:rPr lang="pt-PT" dirty="0" err="1"/>
              <a:t>titles</a:t>
            </a:r>
            <a:r>
              <a:rPr lang="pt-PT" dirty="0"/>
              <a:t> (</a:t>
            </a:r>
            <a:r>
              <a:rPr lang="pt-PT" dirty="0" err="1"/>
              <a:t>shown</a:t>
            </a:r>
            <a:r>
              <a:rPr lang="pt-PT" dirty="0"/>
              <a:t> in </a:t>
            </a:r>
            <a:r>
              <a:rPr lang="pt-PT" dirty="0" err="1"/>
              <a:t>the</a:t>
            </a:r>
            <a:r>
              <a:rPr lang="pt-PT" dirty="0"/>
              <a:t> </a:t>
            </a:r>
            <a:r>
              <a:rPr lang="pt-PT" dirty="0" err="1"/>
              <a:t>table</a:t>
            </a:r>
            <a:r>
              <a:rPr lang="pt-PT" dirty="0"/>
              <a:t> </a:t>
            </a:r>
            <a:r>
              <a:rPr lang="pt-PT" dirty="0" err="1"/>
              <a:t>on</a:t>
            </a:r>
            <a:r>
              <a:rPr lang="pt-PT" dirty="0"/>
              <a:t> </a:t>
            </a:r>
            <a:r>
              <a:rPr lang="pt-PT" dirty="0" err="1"/>
              <a:t>the</a:t>
            </a:r>
            <a:r>
              <a:rPr lang="pt-PT" dirty="0"/>
              <a:t> </a:t>
            </a:r>
            <a:r>
              <a:rPr lang="pt-PT" dirty="0" err="1"/>
              <a:t>previous</a:t>
            </a:r>
            <a:r>
              <a:rPr lang="pt-PT" dirty="0"/>
              <a:t> slide). </a:t>
            </a:r>
          </a:p>
          <a:p>
            <a:pPr marL="285750" indent="-285750">
              <a:spcAft>
                <a:spcPts val="1200"/>
              </a:spcAft>
              <a:buFont typeface="Arial" panose="020B0604020202020204" pitchFamily="34" charset="0"/>
              <a:buChar char="•"/>
            </a:pPr>
            <a:r>
              <a:rPr lang="pt-PT" dirty="0" err="1"/>
              <a:t>The</a:t>
            </a:r>
            <a:r>
              <a:rPr lang="pt-PT" dirty="0"/>
              <a:t> </a:t>
            </a:r>
            <a:r>
              <a:rPr lang="pt-PT" dirty="0" err="1"/>
              <a:t>distribution</a:t>
            </a:r>
            <a:r>
              <a:rPr lang="pt-PT" dirty="0"/>
              <a:t> </a:t>
            </a:r>
            <a:r>
              <a:rPr lang="pt-PT" dirty="0" err="1"/>
              <a:t>is</a:t>
            </a:r>
            <a:r>
              <a:rPr lang="pt-PT" dirty="0"/>
              <a:t> </a:t>
            </a:r>
            <a:r>
              <a:rPr lang="pt-PT" dirty="0" err="1"/>
              <a:t>even</a:t>
            </a:r>
            <a:r>
              <a:rPr lang="pt-PT" dirty="0"/>
              <a:t>. </a:t>
            </a:r>
          </a:p>
        </p:txBody>
      </p:sp>
      <p:graphicFrame>
        <p:nvGraphicFramePr>
          <p:cNvPr id="7" name="Chart 6">
            <a:extLst>
              <a:ext uri="{FF2B5EF4-FFF2-40B4-BE49-F238E27FC236}">
                <a16:creationId xmlns:a16="http://schemas.microsoft.com/office/drawing/2014/main" id="{372EB2D7-505B-4744-A609-1C3CF8603261}"/>
              </a:ext>
            </a:extLst>
          </p:cNvPr>
          <p:cNvGraphicFramePr>
            <a:graphicFrameLocks/>
          </p:cNvGraphicFramePr>
          <p:nvPr>
            <p:extLst>
              <p:ext uri="{D42A27DB-BD31-4B8C-83A1-F6EECF244321}">
                <p14:modId xmlns:p14="http://schemas.microsoft.com/office/powerpoint/2010/main" val="3769895172"/>
              </p:ext>
            </p:extLst>
          </p:nvPr>
        </p:nvGraphicFramePr>
        <p:xfrm>
          <a:off x="4636025" y="2111657"/>
          <a:ext cx="4134600" cy="26012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Customer</a:t>
            </a:r>
            <a:r>
              <a:rPr lang="pt-PT" dirty="0"/>
              <a:t> Target </a:t>
            </a:r>
            <a:r>
              <a:rPr lang="pt-PT" dirty="0" err="1"/>
              <a:t>and</a:t>
            </a:r>
            <a:r>
              <a:rPr lang="pt-PT" dirty="0"/>
              <a:t> </a:t>
            </a:r>
            <a:r>
              <a:rPr lang="pt-PT" dirty="0" err="1"/>
              <a:t>Methodology</a:t>
            </a:r>
            <a:endParaRPr dirty="0"/>
          </a:p>
        </p:txBody>
      </p:sp>
      <p:sp>
        <p:nvSpPr>
          <p:cNvPr id="151" name="Shape 100"/>
          <p:cNvSpPr/>
          <p:nvPr/>
        </p:nvSpPr>
        <p:spPr>
          <a:xfrm>
            <a:off x="205025" y="1639166"/>
            <a:ext cx="8565600"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spcAft>
                <a:spcPts val="1200"/>
              </a:spcAft>
              <a:buFont typeface="Arial" panose="020B0604020202020204" pitchFamily="34" charset="0"/>
              <a:buChar char="•"/>
            </a:pPr>
            <a:endParaRPr dirty="0"/>
          </a:p>
        </p:txBody>
      </p:sp>
      <p:sp>
        <p:nvSpPr>
          <p:cNvPr id="11" name="Rectangle 10">
            <a:extLst>
              <a:ext uri="{FF2B5EF4-FFF2-40B4-BE49-F238E27FC236}">
                <a16:creationId xmlns:a16="http://schemas.microsoft.com/office/drawing/2014/main" id="{8BA43F59-B644-4550-B7DC-A728FA369316}"/>
              </a:ext>
            </a:extLst>
          </p:cNvPr>
          <p:cNvSpPr/>
          <p:nvPr/>
        </p:nvSpPr>
        <p:spPr>
          <a:xfrm>
            <a:off x="275716" y="1697098"/>
            <a:ext cx="6271668" cy="1723549"/>
          </a:xfrm>
          <a:prstGeom prst="rect">
            <a:avLst/>
          </a:prstGeom>
        </p:spPr>
        <p:txBody>
          <a:bodyPr wrap="square">
            <a:spAutoFit/>
          </a:bodyPr>
          <a:lstStyle/>
          <a:p>
            <a:pPr marL="285750" indent="-285750">
              <a:spcAft>
                <a:spcPts val="1200"/>
              </a:spcAft>
              <a:buFont typeface="Arial" panose="020B0604020202020204" pitchFamily="34" charset="0"/>
              <a:buChar char="•"/>
            </a:pPr>
            <a:r>
              <a:rPr lang="en-US" sz="1600" dirty="0"/>
              <a:t>In my opinion the most effective way to increase the revenue and value to the company is by focusing in the higher rank customers. </a:t>
            </a:r>
          </a:p>
          <a:p>
            <a:pPr marL="285750" indent="-285750">
              <a:spcAft>
                <a:spcPts val="1200"/>
              </a:spcAft>
              <a:buFont typeface="Arial" panose="020B0604020202020204" pitchFamily="34" charset="0"/>
              <a:buChar char="•"/>
            </a:pPr>
            <a:r>
              <a:rPr lang="en-US" sz="1600" dirty="0"/>
              <a:t>If we can turn the customers in the last sections into customers that are in the top of the table, we are going to be able to achieve the goals of the company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Customer</a:t>
            </a:r>
            <a:r>
              <a:rPr lang="pt-PT" dirty="0"/>
              <a:t> Target </a:t>
            </a:r>
            <a:r>
              <a:rPr lang="pt-PT" dirty="0" err="1"/>
              <a:t>and</a:t>
            </a:r>
            <a:r>
              <a:rPr lang="pt-PT" dirty="0"/>
              <a:t> </a:t>
            </a:r>
            <a:r>
              <a:rPr lang="pt-PT" dirty="0" err="1"/>
              <a:t>Methodology</a:t>
            </a:r>
            <a:endParaRPr dirty="0"/>
          </a:p>
        </p:txBody>
      </p:sp>
      <p:sp>
        <p:nvSpPr>
          <p:cNvPr id="151" name="Shape 100"/>
          <p:cNvSpPr/>
          <p:nvPr/>
        </p:nvSpPr>
        <p:spPr>
          <a:xfrm>
            <a:off x="205025" y="1639166"/>
            <a:ext cx="8565600"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spcAft>
                <a:spcPts val="1200"/>
              </a:spcAft>
              <a:buFont typeface="Arial" panose="020B0604020202020204" pitchFamily="34" charset="0"/>
              <a:buChar char="•"/>
            </a:pPr>
            <a:endParaRPr dirty="0"/>
          </a:p>
        </p:txBody>
      </p:sp>
      <p:graphicFrame>
        <p:nvGraphicFramePr>
          <p:cNvPr id="9" name="Table 8">
            <a:extLst>
              <a:ext uri="{FF2B5EF4-FFF2-40B4-BE49-F238E27FC236}">
                <a16:creationId xmlns:a16="http://schemas.microsoft.com/office/drawing/2014/main" id="{917B63A1-A39F-4EAC-8F1A-453E2D68160F}"/>
              </a:ext>
            </a:extLst>
          </p:cNvPr>
          <p:cNvGraphicFramePr>
            <a:graphicFrameLocks noGrp="1"/>
          </p:cNvGraphicFramePr>
          <p:nvPr/>
        </p:nvGraphicFramePr>
        <p:xfrm>
          <a:off x="736406" y="2164724"/>
          <a:ext cx="7671187" cy="2538450"/>
        </p:xfrm>
        <a:graphic>
          <a:graphicData uri="http://schemas.openxmlformats.org/drawingml/2006/table">
            <a:tbl>
              <a:tblPr>
                <a:tableStyleId>{5940675A-B579-460E-94D1-54222C63F5DA}</a:tableStyleId>
              </a:tblPr>
              <a:tblGrid>
                <a:gridCol w="680308">
                  <a:extLst>
                    <a:ext uri="{9D8B030D-6E8A-4147-A177-3AD203B41FA5}">
                      <a16:colId xmlns:a16="http://schemas.microsoft.com/office/drawing/2014/main" val="1120217557"/>
                    </a:ext>
                  </a:extLst>
                </a:gridCol>
                <a:gridCol w="1477545">
                  <a:extLst>
                    <a:ext uri="{9D8B030D-6E8A-4147-A177-3AD203B41FA5}">
                      <a16:colId xmlns:a16="http://schemas.microsoft.com/office/drawing/2014/main" val="1861070461"/>
                    </a:ext>
                  </a:extLst>
                </a:gridCol>
                <a:gridCol w="4747987">
                  <a:extLst>
                    <a:ext uri="{9D8B030D-6E8A-4147-A177-3AD203B41FA5}">
                      <a16:colId xmlns:a16="http://schemas.microsoft.com/office/drawing/2014/main" val="212227140"/>
                    </a:ext>
                  </a:extLst>
                </a:gridCol>
                <a:gridCol w="765347">
                  <a:extLst>
                    <a:ext uri="{9D8B030D-6E8A-4147-A177-3AD203B41FA5}">
                      <a16:colId xmlns:a16="http://schemas.microsoft.com/office/drawing/2014/main" val="3229359748"/>
                    </a:ext>
                  </a:extLst>
                </a:gridCol>
              </a:tblGrid>
              <a:tr h="196153">
                <a:tc>
                  <a:txBody>
                    <a:bodyPr/>
                    <a:lstStyle/>
                    <a:p>
                      <a:pPr algn="l" fontAlgn="b"/>
                      <a:r>
                        <a:rPr lang="en-US" sz="1000" u="none" strike="noStrike" dirty="0">
                          <a:effectLst/>
                        </a:rPr>
                        <a:t>Rank</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Customer Title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Description</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RFM Value</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64411287"/>
                  </a:ext>
                </a:extLst>
              </a:tr>
              <a:tr h="196153">
                <a:tc>
                  <a:txBody>
                    <a:bodyPr/>
                    <a:lstStyle/>
                    <a:p>
                      <a:pPr algn="r" fontAlgn="b"/>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Platinum Customer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Most recent buy, buys often, most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444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33564003"/>
                  </a:ext>
                </a:extLst>
              </a:tr>
              <a:tr h="196153">
                <a:tc>
                  <a:txBody>
                    <a:bodyPr/>
                    <a:lstStyle/>
                    <a:p>
                      <a:pPr algn="r" fontAlgn="b"/>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Loyal</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Most recent , buys often, spends large amount of money</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433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36518091"/>
                  </a:ext>
                </a:extLst>
              </a:tr>
              <a:tr h="196153">
                <a:tc>
                  <a:txBody>
                    <a:bodyPr/>
                    <a:lstStyle/>
                    <a:p>
                      <a:pPr algn="r" fontAlgn="b"/>
                      <a:r>
                        <a:rPr lang="en-US" sz="1000" u="none" strike="noStrike">
                          <a:effectLst/>
                        </a:rPr>
                        <a:t>3</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Becoming Loyal</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Relatevely recent, bought more than once, spends large amount of money</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421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64137749"/>
                  </a:ext>
                </a:extLst>
              </a:tr>
              <a:tr h="196153">
                <a:tc>
                  <a:txBody>
                    <a:bodyPr/>
                    <a:lstStyle/>
                    <a:p>
                      <a:pPr algn="r" fontAlgn="b"/>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Recent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recently, not very often, averagemoney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344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34510389"/>
                  </a:ext>
                </a:extLst>
              </a:tr>
              <a:tr h="196153">
                <a:tc>
                  <a:txBody>
                    <a:bodyPr/>
                    <a:lstStyle/>
                    <a:p>
                      <a:pPr algn="r" fontAlgn="b"/>
                      <a:r>
                        <a:rPr lang="en-US" sz="1000" u="none" strike="noStrike">
                          <a:effectLst/>
                        </a:rPr>
                        <a:t>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Potential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recentlt, never bought before, spent small amount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323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11405857"/>
                  </a:ext>
                </a:extLst>
              </a:tr>
              <a:tr h="196153">
                <a:tc>
                  <a:txBody>
                    <a:bodyPr/>
                    <a:lstStyle/>
                    <a:p>
                      <a:pPr algn="r" fontAlgn="b"/>
                      <a:r>
                        <a:rPr lang="en-US" sz="1000" u="none" strike="noStrike">
                          <a:effectLst/>
                        </a:rPr>
                        <a:t>6</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Late bloomer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 purchases recently, but RFM value is larger than average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79573669"/>
                  </a:ext>
                </a:extLst>
              </a:tr>
              <a:tr h="196153">
                <a:tc>
                  <a:txBody>
                    <a:bodyPr/>
                    <a:lstStyle/>
                    <a:p>
                      <a:pPr algn="r" fontAlgn="b"/>
                      <a:r>
                        <a:rPr lang="en-US" sz="1000" u="none" strike="noStrike">
                          <a:effectLst/>
                        </a:rPr>
                        <a:t>7</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Losing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Purchases was a while ago, bellow average RFM value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2136174"/>
                  </a:ext>
                </a:extLst>
              </a:tr>
              <a:tr h="380767">
                <a:tc>
                  <a:txBody>
                    <a:bodyPr/>
                    <a:lstStyle/>
                    <a:p>
                      <a:pPr algn="r" fontAlgn="b"/>
                      <a:r>
                        <a:rPr lang="en-US" sz="1000" u="none" strike="noStrike">
                          <a:effectLst/>
                        </a:rPr>
                        <a:t>8</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High Risk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Purchase was a long time ago, frequency is quite high, amount spent is high</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94972145"/>
                  </a:ext>
                </a:extLst>
              </a:tr>
              <a:tr h="196153">
                <a:tc>
                  <a:txBody>
                    <a:bodyPr/>
                    <a:lstStyle/>
                    <a:p>
                      <a:pPr algn="r" fontAlgn="b"/>
                      <a:r>
                        <a:rPr lang="en-US" sz="1000" u="none" strike="noStrike">
                          <a:effectLst/>
                        </a:rPr>
                        <a:t>9</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Almost Lost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low frequency, but high amount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014731"/>
                  </a:ext>
                </a:extLst>
              </a:tr>
              <a:tr h="196153">
                <a:tc>
                  <a:txBody>
                    <a:bodyPr/>
                    <a:lstStyle/>
                    <a:p>
                      <a:pPr algn="r" fontAlgn="b"/>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Evasive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very low frequency, small amount spent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91877758"/>
                  </a:ext>
                </a:extLst>
              </a:tr>
              <a:tr h="196153">
                <a:tc>
                  <a:txBody>
                    <a:bodyPr/>
                    <a:lstStyle/>
                    <a:p>
                      <a:pPr algn="r" fontAlgn="b"/>
                      <a:r>
                        <a:rPr lang="en-US" sz="1000" u="none" strike="noStrike">
                          <a:effectLst/>
                        </a:rPr>
                        <a:t>11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Lost Customer</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RFM</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111</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9485401"/>
                  </a:ext>
                </a:extLst>
              </a:tr>
            </a:tbl>
          </a:graphicData>
        </a:graphic>
      </p:graphicFrame>
      <p:sp>
        <p:nvSpPr>
          <p:cNvPr id="4" name="Rectangle 3">
            <a:extLst>
              <a:ext uri="{FF2B5EF4-FFF2-40B4-BE49-F238E27FC236}">
                <a16:creationId xmlns:a16="http://schemas.microsoft.com/office/drawing/2014/main" id="{78CAA229-41C2-4531-8FE4-69A6E03CEAD8}"/>
              </a:ext>
            </a:extLst>
          </p:cNvPr>
          <p:cNvSpPr/>
          <p:nvPr/>
        </p:nvSpPr>
        <p:spPr>
          <a:xfrm>
            <a:off x="495591" y="3490076"/>
            <a:ext cx="8020195" cy="1319249"/>
          </a:xfrm>
          <a:prstGeom prst="rect">
            <a:avLst/>
          </a:prstGeom>
          <a:noFill/>
          <a:ln w="25400" cap="flat">
            <a:solidFill>
              <a:srgbClr val="0070C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679232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3390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buClr>
                <a:srgbClr val="000000"/>
              </a:buClr>
              <a:buSzPts val="2000"/>
              <a:buAutoNum type="arabicPeriod"/>
              <a:defRPr sz="2000">
                <a:latin typeface="Open Sans"/>
                <a:ea typeface="Open Sans"/>
                <a:cs typeface="Open Sans"/>
                <a:sym typeface="Open Sans"/>
              </a:defRPr>
            </a:pPr>
            <a:r>
              <a:rPr dirty="0"/>
              <a:t>Introduction</a:t>
            </a:r>
            <a:endParaRPr lang="en-US" dirty="0"/>
          </a:p>
          <a:p>
            <a:pPr marL="457200" indent="-355600">
              <a:buClr>
                <a:srgbClr val="000000"/>
              </a:buClr>
              <a:buSzPts val="2000"/>
              <a:buAutoNum type="arabicPeriod"/>
              <a:defRPr sz="2000">
                <a:latin typeface="Open Sans"/>
                <a:ea typeface="Open Sans"/>
                <a:cs typeface="Open Sans"/>
                <a:sym typeface="Open Sans"/>
              </a:defRPr>
            </a:pPr>
            <a:endParaRPr dirty="0"/>
          </a:p>
          <a:p>
            <a:pPr marL="457200" indent="-355600">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buClr>
                <a:srgbClr val="000000"/>
              </a:buClr>
              <a:buSzPts val="2000"/>
              <a:buAutoNum type="arabicPeriod"/>
              <a:defRPr sz="2000">
                <a:latin typeface="Open Sans"/>
                <a:ea typeface="Open Sans"/>
                <a:cs typeface="Open Sans"/>
                <a:sym typeface="Open Sans"/>
              </a:defRPr>
            </a:pPr>
            <a:endParaRPr dirty="0"/>
          </a:p>
          <a:p>
            <a:pPr marL="457200" indent="-355600">
              <a:buClr>
                <a:srgbClr val="000000"/>
              </a:buClr>
              <a:buSzPts val="2000"/>
              <a:buAutoNum type="arabicPeriod"/>
              <a:defRPr sz="2000">
                <a:latin typeface="Open Sans"/>
                <a:ea typeface="Open Sans"/>
                <a:cs typeface="Open Sans"/>
                <a:sym typeface="Open Sans"/>
              </a:defRPr>
            </a:pPr>
            <a:r>
              <a:rPr dirty="0"/>
              <a:t>Model Development</a:t>
            </a:r>
            <a:endParaRPr lang="en-US" dirty="0"/>
          </a:p>
          <a:p>
            <a:pPr marL="457200" indent="-355600">
              <a:buClr>
                <a:srgbClr val="000000"/>
              </a:buClr>
              <a:buSzPts val="2000"/>
              <a:buAutoNum type="arabicPeriod"/>
              <a:defRPr sz="2000">
                <a:latin typeface="Open Sans"/>
                <a:ea typeface="Open Sans"/>
                <a:cs typeface="Open Sans"/>
                <a:sym typeface="Open Sans"/>
              </a:defRPr>
            </a:pPr>
            <a:endParaRPr dirty="0"/>
          </a:p>
          <a:p>
            <a:pPr marL="457200" indent="-355600">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205025" y="1296289"/>
            <a:ext cx="8565600"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Sprocket Central Pty Ltd is a long-standing KPMG client who specializes in high-quality bikes and accessible cycling accessories to riders. Their marketing team is looking to boost business by analyzing their existing customer dataset to determine customer trends and behavior. </a:t>
            </a:r>
          </a:p>
          <a:p>
            <a:endParaRPr lang="en-US" dirty="0"/>
          </a:p>
          <a:p>
            <a:pPr marL="285750" indent="-285750">
              <a:buFont typeface="Arial" panose="020B0604020202020204" pitchFamily="34" charset="0"/>
              <a:buChar char="•"/>
            </a:pPr>
            <a:r>
              <a:rPr lang="en-US" dirty="0"/>
              <a:t>Using the existing 3 datasets, the task was to recommend which of these 1000 new customers should be targeted to drive the most value for the organization.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PowerPoint will be three sections Data exploration, Model development, and Interpretation. </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2378356"/>
            <a:ext cx="3507589"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spcAft>
                <a:spcPts val="1200"/>
              </a:spcAft>
            </a:pPr>
            <a:endParaRPr sz="1800" b="0" dirty="0"/>
          </a:p>
        </p:txBody>
      </p:sp>
      <p:sp>
        <p:nvSpPr>
          <p:cNvPr id="133" name="Shape 82"/>
          <p:cNvSpPr/>
          <p:nvPr/>
        </p:nvSpPr>
        <p:spPr>
          <a:xfrm>
            <a:off x="205025" y="1848330"/>
            <a:ext cx="4134600" cy="144683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spcAft>
                <a:spcPts val="1200"/>
              </a:spcAft>
              <a:buFont typeface="Arial" panose="020B0604020202020204" pitchFamily="34" charset="0"/>
              <a:buChar char="•"/>
            </a:pPr>
            <a:r>
              <a:rPr lang="pt-PT" sz="1600" dirty="0" err="1"/>
              <a:t>Tenure</a:t>
            </a:r>
            <a:r>
              <a:rPr lang="pt-PT" sz="1600" dirty="0"/>
              <a:t> </a:t>
            </a:r>
            <a:r>
              <a:rPr lang="pt-PT" sz="1600" dirty="0" err="1"/>
              <a:t>is</a:t>
            </a:r>
            <a:r>
              <a:rPr lang="pt-PT" sz="1600" dirty="0"/>
              <a:t> </a:t>
            </a:r>
            <a:r>
              <a:rPr lang="pt-PT" sz="1600" dirty="0" err="1"/>
              <a:t>the</a:t>
            </a:r>
            <a:r>
              <a:rPr lang="pt-PT" sz="1600" dirty="0"/>
              <a:t> </a:t>
            </a:r>
            <a:r>
              <a:rPr lang="pt-PT" sz="1600" dirty="0" err="1"/>
              <a:t>number</a:t>
            </a:r>
            <a:r>
              <a:rPr lang="pt-PT" sz="1600" dirty="0"/>
              <a:t> </a:t>
            </a:r>
            <a:r>
              <a:rPr lang="pt-PT" sz="1600" dirty="0" err="1"/>
              <a:t>of</a:t>
            </a:r>
            <a:r>
              <a:rPr lang="pt-PT" sz="1600" dirty="0"/>
              <a:t> </a:t>
            </a:r>
            <a:r>
              <a:rPr lang="pt-PT" sz="1600" dirty="0" err="1"/>
              <a:t>cars</a:t>
            </a:r>
            <a:r>
              <a:rPr lang="pt-PT" sz="1600" dirty="0"/>
              <a:t>. </a:t>
            </a:r>
          </a:p>
          <a:p>
            <a:pPr marL="285750" indent="-285750">
              <a:spcAft>
                <a:spcPts val="1200"/>
              </a:spcAft>
              <a:buFont typeface="Arial" panose="020B0604020202020204" pitchFamily="34" charset="0"/>
              <a:buChar char="•"/>
            </a:pPr>
            <a:r>
              <a:rPr lang="pt-PT" sz="1600" dirty="0"/>
              <a:t>Financial </a:t>
            </a:r>
            <a:r>
              <a:rPr lang="pt-PT" sz="1600" dirty="0" err="1"/>
              <a:t>Services</a:t>
            </a:r>
            <a:r>
              <a:rPr lang="pt-PT" sz="1600" dirty="0"/>
              <a:t>, </a:t>
            </a:r>
            <a:r>
              <a:rPr lang="pt-PT" sz="1600" dirty="0" err="1"/>
              <a:t>Manufacturing</a:t>
            </a:r>
            <a:r>
              <a:rPr lang="pt-PT" sz="1600" dirty="0"/>
              <a:t> </a:t>
            </a:r>
            <a:r>
              <a:rPr lang="pt-PT" sz="1600" dirty="0" err="1"/>
              <a:t>and</a:t>
            </a:r>
            <a:r>
              <a:rPr lang="pt-PT" sz="1600" dirty="0"/>
              <a:t> </a:t>
            </a:r>
            <a:r>
              <a:rPr lang="pt-PT" sz="1600" dirty="0" err="1"/>
              <a:t>Health</a:t>
            </a:r>
            <a:r>
              <a:rPr lang="pt-PT" sz="1600" dirty="0"/>
              <a:t> are </a:t>
            </a:r>
            <a:r>
              <a:rPr lang="pt-PT" sz="1600" dirty="0" err="1"/>
              <a:t>the</a:t>
            </a:r>
            <a:r>
              <a:rPr lang="pt-PT" sz="1600" dirty="0"/>
              <a:t> </a:t>
            </a:r>
            <a:r>
              <a:rPr lang="pt-PT" sz="1600" dirty="0" err="1"/>
              <a:t>one</a:t>
            </a:r>
            <a:r>
              <a:rPr lang="pt-PT" sz="1600" dirty="0"/>
              <a:t> </a:t>
            </a:r>
            <a:r>
              <a:rPr lang="pt-PT" sz="1600" dirty="0" err="1"/>
              <a:t>with</a:t>
            </a:r>
            <a:r>
              <a:rPr lang="pt-PT" sz="1600" dirty="0"/>
              <a:t> </a:t>
            </a:r>
            <a:r>
              <a:rPr lang="pt-PT" sz="1600" dirty="0" err="1"/>
              <a:t>the</a:t>
            </a:r>
            <a:r>
              <a:rPr lang="pt-PT" sz="1600" dirty="0"/>
              <a:t> </a:t>
            </a:r>
            <a:r>
              <a:rPr lang="pt-PT" sz="1600" dirty="0" err="1"/>
              <a:t>largest</a:t>
            </a:r>
            <a:r>
              <a:rPr lang="pt-PT" sz="1600" dirty="0"/>
              <a:t> </a:t>
            </a:r>
            <a:r>
              <a:rPr lang="pt-PT" sz="1600" dirty="0" err="1"/>
              <a:t>percentage</a:t>
            </a:r>
            <a:r>
              <a:rPr lang="pt-PT" sz="1600" dirty="0"/>
              <a:t>.</a:t>
            </a:r>
            <a:endParaRPr lang="en-US" sz="1600" dirty="0"/>
          </a:p>
        </p:txBody>
      </p:sp>
      <p:graphicFrame>
        <p:nvGraphicFramePr>
          <p:cNvPr id="8" name="Chart 7">
            <a:extLst>
              <a:ext uri="{FF2B5EF4-FFF2-40B4-BE49-F238E27FC236}">
                <a16:creationId xmlns:a16="http://schemas.microsoft.com/office/drawing/2014/main" id="{FEBB1871-46D5-4233-BEF1-4D78E0D91A99}"/>
              </a:ext>
            </a:extLst>
          </p:cNvPr>
          <p:cNvGraphicFramePr>
            <a:graphicFrameLocks/>
          </p:cNvGraphicFramePr>
          <p:nvPr>
            <p:extLst>
              <p:ext uri="{D42A27DB-BD31-4B8C-83A1-F6EECF244321}">
                <p14:modId xmlns:p14="http://schemas.microsoft.com/office/powerpoint/2010/main" val="3452674605"/>
              </p:ext>
            </p:extLst>
          </p:nvPr>
        </p:nvGraphicFramePr>
        <p:xfrm>
          <a:off x="4366975" y="159148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90">
            <a:extLst>
              <a:ext uri="{FF2B5EF4-FFF2-40B4-BE49-F238E27FC236}">
                <a16:creationId xmlns:a16="http://schemas.microsoft.com/office/drawing/2014/main" id="{80908A36-4DDF-4535-8348-8B313A0885A9}"/>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a:t>Sum </a:t>
            </a:r>
            <a:r>
              <a:rPr lang="pt-PT" dirty="0" err="1"/>
              <a:t>Tenure</a:t>
            </a:r>
            <a:r>
              <a:rPr lang="pt-PT" dirty="0"/>
              <a:t> </a:t>
            </a:r>
            <a:r>
              <a:rPr lang="pt-PT" dirty="0" err="1"/>
              <a:t>by</a:t>
            </a:r>
            <a:r>
              <a:rPr lang="pt-PT" dirty="0"/>
              <a:t> Sector</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766682"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8" name="Chart 7">
            <a:extLst>
              <a:ext uri="{FF2B5EF4-FFF2-40B4-BE49-F238E27FC236}">
                <a16:creationId xmlns:a16="http://schemas.microsoft.com/office/drawing/2014/main" id="{DE47EEFA-612F-43CD-BC01-32887155E6B5}"/>
              </a:ext>
            </a:extLst>
          </p:cNvPr>
          <p:cNvGraphicFramePr>
            <a:graphicFrameLocks/>
          </p:cNvGraphicFramePr>
          <p:nvPr>
            <p:extLst>
              <p:ext uri="{D42A27DB-BD31-4B8C-83A1-F6EECF244321}">
                <p14:modId xmlns:p14="http://schemas.microsoft.com/office/powerpoint/2010/main" val="710839537"/>
              </p:ext>
            </p:extLst>
          </p:nvPr>
        </p:nvGraphicFramePr>
        <p:xfrm>
          <a:off x="4366975" y="194542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81">
            <a:extLst>
              <a:ext uri="{FF2B5EF4-FFF2-40B4-BE49-F238E27FC236}">
                <a16:creationId xmlns:a16="http://schemas.microsoft.com/office/drawing/2014/main" id="{A4455A17-E073-47BB-B597-221A17367AF4}"/>
              </a:ext>
            </a:extLst>
          </p:cNvPr>
          <p:cNvSpPr/>
          <p:nvPr/>
        </p:nvSpPr>
        <p:spPr>
          <a:xfrm>
            <a:off x="205025" y="2164724"/>
            <a:ext cx="3507589" cy="143145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spcAft>
                <a:spcPts val="1200"/>
              </a:spcAft>
              <a:buFont typeface="Arial" panose="020B0604020202020204" pitchFamily="34" charset="0"/>
              <a:buChar char="•"/>
            </a:pPr>
            <a:r>
              <a:rPr lang="en-US" sz="1800" b="0" dirty="0"/>
              <a:t>Most of the purchases of the last 3 years were made by the Female gender,  by a large margin.</a:t>
            </a:r>
          </a:p>
        </p:txBody>
      </p:sp>
      <p:sp>
        <p:nvSpPr>
          <p:cNvPr id="10" name="Shape 90">
            <a:extLst>
              <a:ext uri="{FF2B5EF4-FFF2-40B4-BE49-F238E27FC236}">
                <a16:creationId xmlns:a16="http://schemas.microsoft.com/office/drawing/2014/main" id="{35B3EA5E-1253-4AF9-85FB-BAFEA5DA6B4E}"/>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Last</a:t>
            </a:r>
            <a:r>
              <a:rPr lang="pt-PT" dirty="0"/>
              <a:t> 3 </a:t>
            </a:r>
            <a:r>
              <a:rPr lang="pt-PT" dirty="0" err="1"/>
              <a:t>Years</a:t>
            </a:r>
            <a:r>
              <a:rPr lang="pt-PT" dirty="0"/>
              <a:t> </a:t>
            </a:r>
            <a:r>
              <a:rPr lang="pt-PT" dirty="0" err="1"/>
              <a:t>Purchases</a:t>
            </a:r>
            <a:r>
              <a:rPr lang="pt-PT" dirty="0"/>
              <a:t> </a:t>
            </a:r>
            <a:r>
              <a:rPr lang="pt-PT" dirty="0" err="1"/>
              <a:t>by</a:t>
            </a:r>
            <a:r>
              <a:rPr lang="pt-PT" dirty="0"/>
              <a:t> </a:t>
            </a:r>
            <a:r>
              <a:rPr lang="pt-PT" dirty="0" err="1"/>
              <a:t>Gender</a:t>
            </a:r>
            <a:endParaRPr dirty="0"/>
          </a:p>
        </p:txBody>
      </p:sp>
    </p:spTree>
    <p:extLst>
      <p:ext uri="{BB962C8B-B14F-4D97-AF65-F5344CB8AC3E}">
        <p14:creationId xmlns:p14="http://schemas.microsoft.com/office/powerpoint/2010/main" val="42296877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20850" y="1945426"/>
            <a:ext cx="4366975" cy="20778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spcAft>
                <a:spcPts val="1200"/>
              </a:spcAft>
              <a:buFont typeface="Arial" panose="020B0604020202020204" pitchFamily="34" charset="0"/>
              <a:buChar char="•"/>
            </a:pPr>
            <a:r>
              <a:rPr lang="en-US" b="0" dirty="0"/>
              <a:t>The state that has the most purchases in the last 3 years is New South Wales.</a:t>
            </a:r>
          </a:p>
          <a:p>
            <a:pPr marL="342900" indent="-342900">
              <a:spcAft>
                <a:spcPts val="1200"/>
              </a:spcAft>
              <a:buFont typeface="Arial" panose="020B0604020202020204" pitchFamily="34" charset="0"/>
              <a:buChar char="•"/>
            </a:pPr>
            <a:r>
              <a:rPr lang="en-US" b="0" dirty="0"/>
              <a:t>Followed by Queensland and Victoria state. </a:t>
            </a:r>
            <a:endParaRPr b="0"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8" name="Chart 7">
            <a:extLst>
              <a:ext uri="{FF2B5EF4-FFF2-40B4-BE49-F238E27FC236}">
                <a16:creationId xmlns:a16="http://schemas.microsoft.com/office/drawing/2014/main" id="{192D4358-0C96-4CBE-964B-5327D02E2D62}"/>
              </a:ext>
            </a:extLst>
          </p:cNvPr>
          <p:cNvGraphicFramePr>
            <a:graphicFrameLocks/>
          </p:cNvGraphicFramePr>
          <p:nvPr>
            <p:extLst>
              <p:ext uri="{D42A27DB-BD31-4B8C-83A1-F6EECF244321}">
                <p14:modId xmlns:p14="http://schemas.microsoft.com/office/powerpoint/2010/main" val="1311920231"/>
              </p:ext>
            </p:extLst>
          </p:nvPr>
        </p:nvGraphicFramePr>
        <p:xfrm>
          <a:off x="4152254" y="1945426"/>
          <a:ext cx="4786721" cy="2905089"/>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90">
            <a:extLst>
              <a:ext uri="{FF2B5EF4-FFF2-40B4-BE49-F238E27FC236}">
                <a16:creationId xmlns:a16="http://schemas.microsoft.com/office/drawing/2014/main" id="{3D1C5254-9649-4EAD-8F8D-F899D9DCDE4B}"/>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Past</a:t>
            </a:r>
            <a:r>
              <a:rPr lang="pt-PT" dirty="0"/>
              <a:t> 3 </a:t>
            </a:r>
            <a:r>
              <a:rPr lang="pt-PT" dirty="0" err="1"/>
              <a:t>Years</a:t>
            </a:r>
            <a:r>
              <a:rPr lang="pt-PT" dirty="0"/>
              <a:t> </a:t>
            </a:r>
            <a:r>
              <a:rPr lang="pt-PT" dirty="0" err="1"/>
              <a:t>Purchases</a:t>
            </a:r>
            <a:r>
              <a:rPr lang="pt-PT" dirty="0"/>
              <a:t> </a:t>
            </a:r>
            <a:r>
              <a:rPr lang="pt-PT" dirty="0" err="1"/>
              <a:t>by</a:t>
            </a:r>
            <a:r>
              <a:rPr lang="pt-PT" dirty="0"/>
              <a:t> </a:t>
            </a:r>
            <a:r>
              <a:rPr lang="pt-PT" dirty="0" err="1"/>
              <a:t>State</a:t>
            </a:r>
            <a:endParaRPr dirty="0"/>
          </a:p>
        </p:txBody>
      </p:sp>
    </p:spTree>
    <p:extLst>
      <p:ext uri="{BB962C8B-B14F-4D97-AF65-F5344CB8AC3E}">
        <p14:creationId xmlns:p14="http://schemas.microsoft.com/office/powerpoint/2010/main" val="18013824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2164724"/>
            <a:ext cx="2699861" cy="121607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Arial" panose="020B0604020202020204" pitchFamily="34" charset="0"/>
              <a:buChar char="•"/>
            </a:pPr>
            <a:r>
              <a:rPr lang="en-US" b="0" dirty="0"/>
              <a:t>Most profit was made from Female customers. </a:t>
            </a:r>
            <a:endParaRPr b="0"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7" name="Chart 6">
            <a:extLst>
              <a:ext uri="{FF2B5EF4-FFF2-40B4-BE49-F238E27FC236}">
                <a16:creationId xmlns:a16="http://schemas.microsoft.com/office/drawing/2014/main" id="{CE01543F-ED0E-4782-B318-ABE388CF7340}"/>
              </a:ext>
            </a:extLst>
          </p:cNvPr>
          <p:cNvGraphicFramePr>
            <a:graphicFrameLocks/>
          </p:cNvGraphicFramePr>
          <p:nvPr>
            <p:extLst>
              <p:ext uri="{D42A27DB-BD31-4B8C-83A1-F6EECF244321}">
                <p14:modId xmlns:p14="http://schemas.microsoft.com/office/powerpoint/2010/main" val="3876125023"/>
              </p:ext>
            </p:extLst>
          </p:nvPr>
        </p:nvGraphicFramePr>
        <p:xfrm>
          <a:off x="3233057" y="1995523"/>
          <a:ext cx="5537568" cy="2770541"/>
        </p:xfrm>
        <a:graphic>
          <a:graphicData uri="http://schemas.openxmlformats.org/drawingml/2006/chart">
            <c:chart xmlns:c="http://schemas.openxmlformats.org/drawingml/2006/chart" xmlns:r="http://schemas.openxmlformats.org/officeDocument/2006/relationships" r:id="rId2"/>
          </a:graphicData>
        </a:graphic>
      </p:graphicFrame>
      <p:sp>
        <p:nvSpPr>
          <p:cNvPr id="8" name="Shape 90">
            <a:extLst>
              <a:ext uri="{FF2B5EF4-FFF2-40B4-BE49-F238E27FC236}">
                <a16:creationId xmlns:a16="http://schemas.microsoft.com/office/drawing/2014/main" id="{F59D34FA-045E-4CA9-A85E-1DD4B816F14F}"/>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Profit</a:t>
            </a:r>
            <a:r>
              <a:rPr lang="pt-PT" dirty="0"/>
              <a:t> </a:t>
            </a:r>
            <a:r>
              <a:rPr lang="pt-PT" dirty="0" err="1"/>
              <a:t>by</a:t>
            </a:r>
            <a:r>
              <a:rPr lang="pt-PT" dirty="0"/>
              <a:t> </a:t>
            </a:r>
            <a:r>
              <a:rPr lang="pt-PT" dirty="0" err="1"/>
              <a:t>Gender</a:t>
            </a:r>
            <a:endParaRPr dirty="0"/>
          </a:p>
        </p:txBody>
      </p:sp>
    </p:spTree>
    <p:extLst>
      <p:ext uri="{BB962C8B-B14F-4D97-AF65-F5344CB8AC3E}">
        <p14:creationId xmlns:p14="http://schemas.microsoft.com/office/powerpoint/2010/main" val="7505554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967243"/>
            <a:ext cx="3317325" cy="17239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spcAft>
                <a:spcPts val="1200"/>
              </a:spcAft>
              <a:buFont typeface="Arial" panose="020B0604020202020204" pitchFamily="34" charset="0"/>
              <a:buChar char="•"/>
            </a:pPr>
            <a:r>
              <a:rPr lang="en-US" b="0" dirty="0"/>
              <a:t>The distribution of Profit by Recency is even. </a:t>
            </a:r>
          </a:p>
          <a:p>
            <a:pPr marL="342900" indent="-342900">
              <a:spcAft>
                <a:spcPts val="1200"/>
              </a:spcAft>
              <a:buFont typeface="Arial" panose="020B0604020202020204" pitchFamily="34" charset="0"/>
              <a:buChar char="•"/>
            </a:pPr>
            <a:r>
              <a:rPr lang="en-US" b="0" dirty="0"/>
              <a:t>But there is a noticeable pike at 14 day. </a:t>
            </a:r>
            <a:endParaRPr b="0"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7" name="Chart 6">
            <a:extLst>
              <a:ext uri="{FF2B5EF4-FFF2-40B4-BE49-F238E27FC236}">
                <a16:creationId xmlns:a16="http://schemas.microsoft.com/office/drawing/2014/main" id="{4A72511A-7B35-4A50-A26B-20B08BD45241}"/>
              </a:ext>
            </a:extLst>
          </p:cNvPr>
          <p:cNvGraphicFramePr>
            <a:graphicFrameLocks/>
          </p:cNvGraphicFramePr>
          <p:nvPr>
            <p:extLst>
              <p:ext uri="{D42A27DB-BD31-4B8C-83A1-F6EECF244321}">
                <p14:modId xmlns:p14="http://schemas.microsoft.com/office/powerpoint/2010/main" val="3758145161"/>
              </p:ext>
            </p:extLst>
          </p:nvPr>
        </p:nvGraphicFramePr>
        <p:xfrm>
          <a:off x="3522350" y="1967243"/>
          <a:ext cx="5248275" cy="2962275"/>
        </p:xfrm>
        <a:graphic>
          <a:graphicData uri="http://schemas.openxmlformats.org/drawingml/2006/chart">
            <c:chart xmlns:c="http://schemas.openxmlformats.org/drawingml/2006/chart" xmlns:r="http://schemas.openxmlformats.org/officeDocument/2006/relationships" r:id="rId2"/>
          </a:graphicData>
        </a:graphic>
      </p:graphicFrame>
      <p:sp>
        <p:nvSpPr>
          <p:cNvPr id="8" name="Shape 90">
            <a:extLst>
              <a:ext uri="{FF2B5EF4-FFF2-40B4-BE49-F238E27FC236}">
                <a16:creationId xmlns:a16="http://schemas.microsoft.com/office/drawing/2014/main" id="{3D83D033-B2D2-48BB-9561-31B279D15F25}"/>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Profit</a:t>
            </a:r>
            <a:r>
              <a:rPr lang="pt-PT" dirty="0"/>
              <a:t> </a:t>
            </a:r>
            <a:r>
              <a:rPr lang="pt-PT" dirty="0" err="1"/>
              <a:t>by</a:t>
            </a:r>
            <a:r>
              <a:rPr lang="pt-PT" dirty="0"/>
              <a:t> </a:t>
            </a:r>
            <a:r>
              <a:rPr lang="pt-PT" dirty="0" err="1"/>
              <a:t>Recency</a:t>
            </a:r>
            <a:endParaRPr dirty="0"/>
          </a:p>
        </p:txBody>
      </p:sp>
    </p:spTree>
    <p:extLst>
      <p:ext uri="{BB962C8B-B14F-4D97-AF65-F5344CB8AC3E}">
        <p14:creationId xmlns:p14="http://schemas.microsoft.com/office/powerpoint/2010/main" val="16755616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2164724"/>
            <a:ext cx="3502732" cy="20778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spcAft>
                <a:spcPts val="1200"/>
              </a:spcAft>
              <a:buFont typeface="Arial" panose="020B0604020202020204" pitchFamily="34" charset="0"/>
              <a:buChar char="•"/>
            </a:pPr>
            <a:r>
              <a:rPr lang="en-US" b="0" dirty="0"/>
              <a:t>Most of the new clients are in the age of 40.</a:t>
            </a:r>
          </a:p>
          <a:p>
            <a:pPr marL="342900" indent="-342900">
              <a:spcAft>
                <a:spcPts val="1200"/>
              </a:spcAft>
              <a:buFont typeface="Arial" panose="020B0604020202020204" pitchFamily="34" charset="0"/>
              <a:buChar char="•"/>
            </a:pPr>
            <a:r>
              <a:rPr lang="en-US" b="0" dirty="0"/>
              <a:t>There is a little percentage of new clients in the age of 80.  </a:t>
            </a:r>
            <a:endParaRPr b="0" dirty="0"/>
          </a:p>
        </p:txBody>
      </p:sp>
      <p:sp>
        <p:nvSpPr>
          <p:cNvPr id="133" name="Shape 82"/>
          <p:cNvSpPr/>
          <p:nvPr/>
        </p:nvSpPr>
        <p:spPr>
          <a:xfrm>
            <a:off x="205025" y="2164724"/>
            <a:ext cx="4134600" cy="427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aphicFrame>
        <p:nvGraphicFramePr>
          <p:cNvPr id="7" name="Chart 6">
            <a:extLst>
              <a:ext uri="{FF2B5EF4-FFF2-40B4-BE49-F238E27FC236}">
                <a16:creationId xmlns:a16="http://schemas.microsoft.com/office/drawing/2014/main" id="{54C239F8-7218-4F70-A353-AF61A6B7D353}"/>
              </a:ext>
            </a:extLst>
          </p:cNvPr>
          <p:cNvGraphicFramePr>
            <a:graphicFrameLocks/>
          </p:cNvGraphicFramePr>
          <p:nvPr>
            <p:extLst>
              <p:ext uri="{D42A27DB-BD31-4B8C-83A1-F6EECF244321}">
                <p14:modId xmlns:p14="http://schemas.microsoft.com/office/powerpoint/2010/main" val="1214275037"/>
              </p:ext>
            </p:extLst>
          </p:nvPr>
        </p:nvGraphicFramePr>
        <p:xfrm>
          <a:off x="3707757" y="2165803"/>
          <a:ext cx="5231218" cy="2713723"/>
        </p:xfrm>
        <a:graphic>
          <a:graphicData uri="http://schemas.openxmlformats.org/drawingml/2006/chart">
            <c:chart xmlns:c="http://schemas.openxmlformats.org/drawingml/2006/chart" xmlns:r="http://schemas.openxmlformats.org/officeDocument/2006/relationships" r:id="rId2"/>
          </a:graphicData>
        </a:graphic>
      </p:graphicFrame>
      <p:sp>
        <p:nvSpPr>
          <p:cNvPr id="8" name="Shape 90">
            <a:extLst>
              <a:ext uri="{FF2B5EF4-FFF2-40B4-BE49-F238E27FC236}">
                <a16:creationId xmlns:a16="http://schemas.microsoft.com/office/drawing/2014/main" id="{A73A5095-2C42-4257-9393-6B63C4B1FE9D}"/>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pt-PT" dirty="0" err="1"/>
              <a:t>Distribution</a:t>
            </a:r>
            <a:r>
              <a:rPr lang="pt-PT" dirty="0"/>
              <a:t> </a:t>
            </a:r>
            <a:r>
              <a:rPr lang="pt-PT" dirty="0" err="1"/>
              <a:t>of</a:t>
            </a:r>
            <a:r>
              <a:rPr lang="pt-PT" dirty="0"/>
              <a:t> New Clientes </a:t>
            </a:r>
            <a:r>
              <a:rPr lang="pt-PT" dirty="0" err="1"/>
              <a:t>by</a:t>
            </a:r>
            <a:r>
              <a:rPr lang="pt-PT" dirty="0"/>
              <a:t> Age </a:t>
            </a:r>
            <a:r>
              <a:rPr lang="pt-PT" dirty="0" err="1"/>
              <a:t>Category</a:t>
            </a:r>
            <a:endParaRPr dirty="0"/>
          </a:p>
        </p:txBody>
      </p:sp>
    </p:spTree>
    <p:extLst>
      <p:ext uri="{BB962C8B-B14F-4D97-AF65-F5344CB8AC3E}">
        <p14:creationId xmlns:p14="http://schemas.microsoft.com/office/powerpoint/2010/main" val="387073389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387</TotalTime>
  <Words>807</Words>
  <Application>Microsoft Office PowerPoint</Application>
  <PresentationFormat>On-screen Show (16:9)</PresentationFormat>
  <Paragraphs>174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Bernardo</dc:creator>
  <cp:lastModifiedBy>bernardo augusto</cp:lastModifiedBy>
  <cp:revision>18</cp:revision>
  <dcterms:modified xsi:type="dcterms:W3CDTF">2020-08-01T14:27:17Z</dcterms:modified>
</cp:coreProperties>
</file>