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62f7dcc5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62f7dcc5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62f7dcc5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62f7dcc5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62f7dcc5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62f7dcc5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62f7dcc5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62f7dcc5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62f7dcc5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62f7dcc5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62f7dcc5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62f7dcc5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62f7dcc5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62f7dcc5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62f7dcc5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62f7dcc5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62f7dcc5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62f7dcc5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62f7dcc5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62f7dcc5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62f7dcc5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62f7dcc5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62f7dcc5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62f7dcc5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62f7dcc5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62f7dcc5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ivvy-tripdata.s3.amazonaws.com/index.html" TargetMode="External"/><Relationship Id="rId4" Type="http://schemas.openxmlformats.org/officeDocument/2006/relationships/hyperlink" Target="https://ride.divvybikes.com/data-license-agre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228575"/>
            <a:ext cx="8267100" cy="101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Cyclistic Bike-Share Case Study</a:t>
            </a:r>
            <a:endParaRPr/>
          </a:p>
        </p:txBody>
      </p:sp>
      <p:sp>
        <p:nvSpPr>
          <p:cNvPr id="87" name="Google Shape;87;p13"/>
          <p:cNvSpPr txBox="1"/>
          <p:nvPr>
            <p:ph idx="1" type="subTitle"/>
          </p:nvPr>
        </p:nvSpPr>
        <p:spPr>
          <a:xfrm>
            <a:off x="460075" y="2084725"/>
            <a:ext cx="7956000" cy="278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 Google Data Analytics Capstone Project</a:t>
            </a:r>
            <a:endParaRPr sz="2500"/>
          </a:p>
          <a:p>
            <a:pPr indent="0" lvl="0" marL="0" rtl="0" algn="ctr">
              <a:spcBef>
                <a:spcPts val="0"/>
              </a:spcBef>
              <a:spcAft>
                <a:spcPts val="0"/>
              </a:spcAft>
              <a:buNone/>
            </a:pPr>
            <a:r>
              <a:t/>
            </a:r>
            <a:endParaRPr sz="2500"/>
          </a:p>
          <a:p>
            <a:pPr indent="0" lvl="0" marL="0" rtl="0" algn="l">
              <a:spcBef>
                <a:spcPts val="0"/>
              </a:spcBef>
              <a:spcAft>
                <a:spcPts val="0"/>
              </a:spcAft>
              <a:buNone/>
            </a:pPr>
            <a:r>
              <a:rPr lang="en" sz="1700"/>
              <a:t>Presented by: Bernard Bamidele Aghedo</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20/07/2022</a:t>
            </a:r>
            <a:endParaRPr sz="1700"/>
          </a:p>
        </p:txBody>
      </p:sp>
      <p:pic>
        <p:nvPicPr>
          <p:cNvPr id="88" name="Google Shape;88;p13"/>
          <p:cNvPicPr preferRelativeResize="0"/>
          <p:nvPr/>
        </p:nvPicPr>
        <p:blipFill>
          <a:blip r:embed="rId3">
            <a:alphaModFix/>
          </a:blip>
          <a:stretch>
            <a:fillRect/>
          </a:stretch>
        </p:blipFill>
        <p:spPr>
          <a:xfrm>
            <a:off x="6751075" y="2976125"/>
            <a:ext cx="2392926" cy="2167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7650" y="58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Casual Riders Type by Month</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2"/>
          <p:cNvPicPr preferRelativeResize="0"/>
          <p:nvPr/>
        </p:nvPicPr>
        <p:blipFill>
          <a:blip r:embed="rId3">
            <a:alphaModFix/>
          </a:blip>
          <a:stretch>
            <a:fillRect/>
          </a:stretch>
        </p:blipFill>
        <p:spPr>
          <a:xfrm>
            <a:off x="359425" y="1380225"/>
            <a:ext cx="8525774" cy="376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58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Riders Type by Weekday</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3"/>
          <p:cNvPicPr preferRelativeResize="0"/>
          <p:nvPr/>
        </p:nvPicPr>
        <p:blipFill>
          <a:blip r:embed="rId3">
            <a:alphaModFix/>
          </a:blip>
          <a:stretch>
            <a:fillRect/>
          </a:stretch>
        </p:blipFill>
        <p:spPr>
          <a:xfrm>
            <a:off x="359425" y="1394600"/>
            <a:ext cx="8279201" cy="3748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571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Riders Type by Month</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4"/>
          <p:cNvPicPr preferRelativeResize="0"/>
          <p:nvPr/>
        </p:nvPicPr>
        <p:blipFill rotWithShape="1">
          <a:blip r:embed="rId3">
            <a:alphaModFix/>
          </a:blip>
          <a:srcRect b="1835" l="2185" r="2357" t="3071"/>
          <a:stretch/>
        </p:blipFill>
        <p:spPr>
          <a:xfrm>
            <a:off x="575100" y="1452125"/>
            <a:ext cx="8151950" cy="3623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600"/>
              <a:t>Classic bike is being used the most by both casual and member riders with most rides at the first half of the year, Docked bike is the next used bikes to classic bike</a:t>
            </a:r>
            <a:endParaRPr sz="1600"/>
          </a:p>
          <a:p>
            <a:pPr indent="0" lvl="0" marL="0" rtl="0" algn="l">
              <a:spcBef>
                <a:spcPts val="1200"/>
              </a:spcBef>
              <a:spcAft>
                <a:spcPts val="0"/>
              </a:spcAft>
              <a:buNone/>
            </a:pPr>
            <a:r>
              <a:rPr lang="en" sz="1600"/>
              <a:t>Member riders have more rides during the week which is between Mondays to Fridays While Casual have more rides during weekends which is Saturdays and Sundays</a:t>
            </a:r>
            <a:endParaRPr sz="1600"/>
          </a:p>
          <a:p>
            <a:pPr indent="0" lvl="0" marL="0" rtl="0" algn="l">
              <a:spcBef>
                <a:spcPts val="1200"/>
              </a:spcBef>
              <a:spcAft>
                <a:spcPts val="0"/>
              </a:spcAft>
              <a:buNone/>
            </a:pPr>
            <a:r>
              <a:rPr lang="en" sz="1600"/>
              <a:t>Rides around the mid months have relatively high number of rides with June being the highest</a:t>
            </a:r>
            <a:endParaRPr sz="16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Suggestions</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Casual Riders have more rides during weekends compared to other days of the week. Field interventions such as digital marketing awareness in each stations can be </a:t>
            </a:r>
            <a:r>
              <a:rPr lang="en"/>
              <a:t>created</a:t>
            </a:r>
            <a:r>
              <a:rPr lang="en"/>
              <a:t> as many  casual riders will be present</a:t>
            </a:r>
            <a:endParaRPr/>
          </a:p>
          <a:p>
            <a:pPr indent="0" lvl="0" marL="0" rtl="0" algn="l">
              <a:spcBef>
                <a:spcPts val="1200"/>
              </a:spcBef>
              <a:spcAft>
                <a:spcPts val="0"/>
              </a:spcAft>
              <a:buNone/>
            </a:pPr>
            <a:r>
              <a:rPr lang="en"/>
              <a:t>Classic bikes are the most used type of rideable bikes used by both membership and casual riders, followed by Docked bikes. The marketing analytics team can focus on more of the Classic and Docked bike types due to recent riders choices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A bike-share program that features more than 5,800 bicycles and 600 docking stations. Cyclistic sets itself apart by also offering reclining bikes, hand tricycles, and cargo bikes, making bike-share more inclusive to people with disabilities and riders who can’t use a standard two-wheeled bike. The majority of riders opt for traditional bikes; about 8% of riders use the assistive options. Cyclistic users are more likely to ride for leisure, but about 30% use them to commute to work each day.</a:t>
            </a:r>
            <a:endParaRPr sz="1600"/>
          </a:p>
          <a:p>
            <a:pPr indent="0" lvl="0" marL="0" rtl="0" algn="l">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Lily Moreno: The director of marketing</a:t>
            </a:r>
            <a:endParaRPr sz="1900"/>
          </a:p>
          <a:p>
            <a:pPr indent="0" lvl="0" marL="0" rtl="0" algn="l">
              <a:spcBef>
                <a:spcPts val="1200"/>
              </a:spcBef>
              <a:spcAft>
                <a:spcPts val="0"/>
              </a:spcAft>
              <a:buNone/>
            </a:pPr>
            <a:r>
              <a:rPr lang="en" sz="1900"/>
              <a:t>Cyclistic marketing analytics team</a:t>
            </a:r>
            <a:endParaRPr sz="1900"/>
          </a:p>
          <a:p>
            <a:pPr indent="0" lvl="0" marL="0" rtl="0" algn="l">
              <a:spcBef>
                <a:spcPts val="1200"/>
              </a:spcBef>
              <a:spcAft>
                <a:spcPts val="0"/>
              </a:spcAft>
              <a:buNone/>
            </a:pPr>
            <a:r>
              <a:rPr lang="en" sz="1900"/>
              <a:t>Cyclistic executive team</a:t>
            </a:r>
            <a:endParaRPr sz="1900"/>
          </a:p>
          <a:p>
            <a:pPr indent="0" lvl="0" marL="0" rtl="0" algn="l">
              <a:spcBef>
                <a:spcPts val="1200"/>
              </a:spcBef>
              <a:spcAft>
                <a:spcPts val="12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900"/>
              <a:t>How do annual members and casual riders use Cyclistic bikes differently?</a:t>
            </a:r>
            <a:endParaRPr sz="1900"/>
          </a:p>
          <a:p>
            <a:pPr indent="0" lvl="0" marL="0" rtl="0" algn="l">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I used the Cyclistic’s historical trip data to analyze and identify trends. The data has been made available by </a:t>
            </a:r>
            <a:r>
              <a:rPr lang="en" sz="1600" u="sng">
                <a:hlinkClick r:id="rId3"/>
              </a:rPr>
              <a:t>Motivate International Inc</a:t>
            </a:r>
            <a:r>
              <a:rPr lang="en" sz="1600"/>
              <a:t>. under this </a:t>
            </a:r>
            <a:r>
              <a:rPr lang="en" sz="1600" u="sng">
                <a:hlinkClick r:id="rId4"/>
              </a:rPr>
              <a:t>license</a:t>
            </a:r>
            <a:r>
              <a:rPr lang="en" sz="1600"/>
              <a:t>.</a:t>
            </a:r>
            <a:endParaRPr sz="1600"/>
          </a:p>
          <a:p>
            <a:pPr indent="0" lvl="0" marL="0" rtl="0" algn="l">
              <a:spcBef>
                <a:spcPts val="1200"/>
              </a:spcBef>
              <a:spcAft>
                <a:spcPts val="0"/>
              </a:spcAft>
              <a:buNone/>
            </a:pPr>
            <a:r>
              <a:rPr lang="en" sz="1600"/>
              <a:t>I downloaded the zip files from the above link, extracted the csv files and imported it into google sheets for glimpse of the data set.</a:t>
            </a:r>
            <a:endParaRPr sz="1600"/>
          </a:p>
          <a:p>
            <a:pPr indent="0" lvl="0" marL="0" rtl="0" algn="l">
              <a:spcBef>
                <a:spcPts val="1200"/>
              </a:spcBef>
              <a:spcAft>
                <a:spcPts val="0"/>
              </a:spcAft>
              <a:buNone/>
            </a:pPr>
            <a:r>
              <a:rPr lang="en" sz="1600"/>
              <a:t>The dataset is then </a:t>
            </a:r>
            <a:r>
              <a:rPr lang="en" sz="1600"/>
              <a:t>imported</a:t>
            </a:r>
            <a:r>
              <a:rPr lang="en" sz="1600"/>
              <a:t> into R for further analysis</a:t>
            </a:r>
            <a:endParaRPr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t>
            </a:r>
            <a:endParaRPr/>
          </a:p>
        </p:txBody>
      </p:sp>
      <p:sp>
        <p:nvSpPr>
          <p:cNvPr id="118" name="Google Shape;118;p18"/>
          <p:cNvSpPr txBox="1"/>
          <p:nvPr>
            <p:ph idx="1" type="body"/>
          </p:nvPr>
        </p:nvSpPr>
        <p:spPr>
          <a:xfrm>
            <a:off x="729450" y="2078875"/>
            <a:ext cx="7688700" cy="286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 used R for the data cleaning process.</a:t>
            </a:r>
            <a:endParaRPr sz="1600"/>
          </a:p>
          <a:p>
            <a:pPr indent="0" lvl="0" marL="0" rtl="0" algn="l">
              <a:spcBef>
                <a:spcPts val="1200"/>
              </a:spcBef>
              <a:spcAft>
                <a:spcPts val="0"/>
              </a:spcAft>
              <a:buNone/>
            </a:pPr>
            <a:r>
              <a:rPr lang="en" sz="1600"/>
              <a:t>I read all 26 csv files from April 2019 to April 2022 and binded all into a dataframe: bike_rides</a:t>
            </a:r>
            <a:endParaRPr sz="1600"/>
          </a:p>
          <a:p>
            <a:pPr indent="0" lvl="0" marL="0" rtl="0" algn="l">
              <a:spcBef>
                <a:spcPts val="1200"/>
              </a:spcBef>
              <a:spcAft>
                <a:spcPts val="0"/>
              </a:spcAft>
              <a:buNone/>
            </a:pPr>
            <a:r>
              <a:rPr lang="en" sz="1600"/>
              <a:t>I removed empty columns from the dataframe</a:t>
            </a:r>
            <a:endParaRPr sz="1600"/>
          </a:p>
          <a:p>
            <a:pPr indent="0" lvl="0" marL="0" rtl="0" algn="l">
              <a:spcBef>
                <a:spcPts val="1200"/>
              </a:spcBef>
              <a:spcAft>
                <a:spcPts val="0"/>
              </a:spcAft>
              <a:buNone/>
            </a:pPr>
            <a:r>
              <a:rPr lang="en" sz="1600"/>
              <a:t>I checked and filtered  Test stations </a:t>
            </a:r>
            <a:endParaRPr sz="1600"/>
          </a:p>
          <a:p>
            <a:pPr indent="0" lvl="0" marL="0" rtl="0" algn="l">
              <a:spcBef>
                <a:spcPts val="1200"/>
              </a:spcBef>
              <a:spcAft>
                <a:spcPts val="0"/>
              </a:spcAft>
              <a:buNone/>
            </a:pPr>
            <a:r>
              <a:rPr lang="en" sz="1600"/>
              <a:t>Columns were created for hours,  weekday, month and year of rides</a:t>
            </a:r>
            <a:endParaRPr sz="1600"/>
          </a:p>
          <a:p>
            <a:pPr indent="0" lvl="0" marL="0" rtl="0" algn="l">
              <a:spcBef>
                <a:spcPts val="1200"/>
              </a:spcBef>
              <a:spcAft>
                <a:spcPts val="1200"/>
              </a:spcAft>
              <a:buNone/>
            </a:pPr>
            <a:r>
              <a:rPr lang="en" sz="1600"/>
              <a:t>Graphical representations were made with  its respective correlations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8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Membership Rides</a:t>
            </a:r>
            <a:endParaRPr/>
          </a:p>
        </p:txBody>
      </p:sp>
      <p:sp>
        <p:nvSpPr>
          <p:cNvPr id="124" name="Google Shape;124;p19"/>
          <p:cNvSpPr txBox="1"/>
          <p:nvPr>
            <p:ph idx="1" type="body"/>
          </p:nvPr>
        </p:nvSpPr>
        <p:spPr>
          <a:xfrm>
            <a:off x="729450" y="2078875"/>
            <a:ext cx="7192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19"/>
          <p:cNvPicPr preferRelativeResize="0"/>
          <p:nvPr/>
        </p:nvPicPr>
        <p:blipFill>
          <a:blip r:embed="rId3">
            <a:alphaModFix/>
          </a:blip>
          <a:stretch>
            <a:fillRect/>
          </a:stretch>
        </p:blipFill>
        <p:spPr>
          <a:xfrm>
            <a:off x="233225" y="1365850"/>
            <a:ext cx="8263801" cy="377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58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Monthly Membership Rides</a:t>
            </a:r>
            <a:endParaRPr/>
          </a:p>
        </p:txBody>
      </p:sp>
      <p:sp>
        <p:nvSpPr>
          <p:cNvPr id="131" name="Google Shape;131;p20"/>
          <p:cNvSpPr txBox="1"/>
          <p:nvPr>
            <p:ph idx="1" type="body"/>
          </p:nvPr>
        </p:nvSpPr>
        <p:spPr>
          <a:xfrm>
            <a:off x="729450" y="1308350"/>
            <a:ext cx="7688700" cy="353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316300" y="1308350"/>
            <a:ext cx="8712674" cy="383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Casual Riders Type by Weekday</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p:cNvPicPr preferRelativeResize="0"/>
          <p:nvPr/>
        </p:nvPicPr>
        <p:blipFill rotWithShape="1">
          <a:blip r:embed="rId3">
            <a:alphaModFix/>
          </a:blip>
          <a:srcRect b="2159" l="2388" r="1707" t="1871"/>
          <a:stretch/>
        </p:blipFill>
        <p:spPr>
          <a:xfrm>
            <a:off x="474450" y="1380225"/>
            <a:ext cx="8080076" cy="3680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