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21" autoAdjust="0"/>
  </p:normalViewPr>
  <p:slideViewPr>
    <p:cSldViewPr snapToGrid="0">
      <p:cViewPr varScale="1">
        <p:scale>
          <a:sx n="67" d="100"/>
          <a:sy n="67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A5517-0850-4547-A670-7A2CC35478E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CC1BB-2324-4974-BF2C-DCCB31FD5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Kasih Gambar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menarik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Kasih icon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dan </a:t>
            </a:r>
            <a:r>
              <a:rPr lang="en-US" dirty="0" err="1"/>
              <a:t>perbagus</a:t>
            </a:r>
            <a:r>
              <a:rPr lang="en-US" dirty="0"/>
              <a:t> </a:t>
            </a:r>
            <a:r>
              <a:rPr lang="en-US" dirty="0" err="1"/>
              <a:t>susunannya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desainnya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Kasih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nuansa</a:t>
            </a:r>
            <a:r>
              <a:rPr lang="en-US" dirty="0"/>
              <a:t> </a:t>
            </a:r>
            <a:r>
              <a:rPr lang="en-US" dirty="0" err="1"/>
              <a:t>igracias</a:t>
            </a:r>
            <a:r>
              <a:rPr lang="en-US" dirty="0"/>
              <a:t> ITTP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Cari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aslinya</a:t>
            </a:r>
            <a:r>
              <a:rPr lang="en-US" dirty="0"/>
              <a:t> dan </a:t>
            </a:r>
            <a:r>
              <a:rPr lang="en-US" dirty="0" err="1"/>
              <a:t>rapikan</a:t>
            </a:r>
            <a:r>
              <a:rPr lang="en-US" dirty="0"/>
              <a:t> (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Mbak</a:t>
            </a:r>
            <a:r>
              <a:rPr lang="en-US" dirty="0"/>
              <a:t> </a:t>
            </a:r>
            <a:r>
              <a:rPr lang="en-US" dirty="0" err="1"/>
              <a:t>Silvi</a:t>
            </a:r>
            <a:r>
              <a:rPr lang="en-US" dirty="0"/>
              <a:t> humas)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Cari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aslinya</a:t>
            </a:r>
            <a:r>
              <a:rPr lang="en-US" dirty="0"/>
              <a:t> dan </a:t>
            </a:r>
            <a:r>
              <a:rPr lang="en-US" dirty="0" err="1"/>
              <a:t>rapikan</a:t>
            </a:r>
            <a:r>
              <a:rPr lang="en-US" dirty="0"/>
              <a:t> (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Mbak</a:t>
            </a:r>
            <a:r>
              <a:rPr lang="en-US" dirty="0"/>
              <a:t> </a:t>
            </a:r>
            <a:r>
              <a:rPr lang="en-US" dirty="0" err="1"/>
              <a:t>Silvi</a:t>
            </a:r>
            <a:r>
              <a:rPr lang="en-US" dirty="0"/>
              <a:t> humas)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9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Cari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aslinya</a:t>
            </a:r>
            <a:r>
              <a:rPr lang="en-US" dirty="0"/>
              <a:t> dan </a:t>
            </a:r>
            <a:r>
              <a:rPr lang="en-US" dirty="0" err="1"/>
              <a:t>rapikan</a:t>
            </a:r>
            <a:r>
              <a:rPr lang="en-US" dirty="0"/>
              <a:t> (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Mbak</a:t>
            </a:r>
            <a:r>
              <a:rPr lang="en-US" dirty="0"/>
              <a:t> </a:t>
            </a:r>
            <a:r>
              <a:rPr lang="en-US" dirty="0" err="1"/>
              <a:t>Silvi</a:t>
            </a:r>
            <a:r>
              <a:rPr lang="en-US" dirty="0"/>
              <a:t> humas)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gambarnya</a:t>
            </a:r>
            <a:r>
              <a:rPr lang="en-US" dirty="0"/>
              <a:t> dan </a:t>
            </a:r>
            <a:r>
              <a:rPr lang="en-US" dirty="0" err="1"/>
              <a:t>rapikan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4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Kasih </a:t>
            </a:r>
            <a:r>
              <a:rPr lang="en-US" dirty="0" err="1"/>
              <a:t>gambar</a:t>
            </a:r>
            <a:r>
              <a:rPr lang="en-US" dirty="0"/>
              <a:t> Gedung ITTP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logo Tel U </a:t>
            </a:r>
            <a:r>
              <a:rPr lang="en-US" dirty="0" err="1"/>
              <a:t>nya</a:t>
            </a:r>
            <a:r>
              <a:rPr lang="en-US" dirty="0"/>
              <a:t> (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Mbak</a:t>
            </a:r>
            <a:r>
              <a:rPr lang="en-US" dirty="0"/>
              <a:t> </a:t>
            </a:r>
            <a:r>
              <a:rPr lang="en-US" dirty="0" err="1"/>
              <a:t>Silvi</a:t>
            </a:r>
            <a:r>
              <a:rPr lang="en-US" dirty="0"/>
              <a:t> humas)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0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Kasih </a:t>
            </a:r>
            <a:r>
              <a:rPr lang="en-US" dirty="0" err="1"/>
              <a:t>gambar</a:t>
            </a:r>
            <a:r>
              <a:rPr lang="en-US" dirty="0"/>
              <a:t> produk2 </a:t>
            </a:r>
            <a:r>
              <a:rPr lang="en-US" dirty="0" err="1"/>
              <a:t>teknologi</a:t>
            </a:r>
            <a:r>
              <a:rPr lang="en-US" dirty="0"/>
              <a:t> ITTP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7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Kasih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dunia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6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Kasih foto2 </a:t>
            </a:r>
            <a:r>
              <a:rPr lang="en-US" dirty="0" err="1"/>
              <a:t>orangnya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Cari foto2 dan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aslinya</a:t>
            </a:r>
            <a:r>
              <a:rPr lang="en-US" dirty="0"/>
              <a:t> (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Mas </a:t>
            </a:r>
            <a:r>
              <a:rPr lang="en-US" dirty="0" err="1"/>
              <a:t>Anggi</a:t>
            </a:r>
            <a:r>
              <a:rPr lang="en-US" dirty="0"/>
              <a:t> PMB)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deainnya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Kasih gambar2 </a:t>
            </a:r>
            <a:r>
              <a:rPr lang="en-US" dirty="0" err="1"/>
              <a:t>pelengkap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4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Kasih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Kasih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, </a:t>
            </a:r>
            <a:r>
              <a:rPr lang="en-US" dirty="0" err="1"/>
              <a:t>rapikan</a:t>
            </a:r>
            <a:r>
              <a:rPr lang="en-US" dirty="0"/>
              <a:t> dan </a:t>
            </a:r>
            <a:r>
              <a:rPr lang="en-US" dirty="0" err="1"/>
              <a:t>perbagus</a:t>
            </a:r>
            <a:r>
              <a:rPr lang="en-US" dirty="0"/>
              <a:t> </a:t>
            </a:r>
            <a:r>
              <a:rPr lang="en-US" dirty="0" err="1"/>
              <a:t>tabelnya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CC1BB-2324-4974-BF2C-DCCB31FD55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E8C4-0401-01E7-F672-ACFB2BF35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29207-B375-2BA3-1C30-03320994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1EBC-CD3C-EAC9-152B-9C587A4B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64804-8E8B-755D-9DD3-CBEBF2BA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6BAA-B3B1-869F-43D5-4B8633B5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1066-4204-E4AC-7877-E78F3CEE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055B7-34D3-65DD-895F-B5068DA2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BB56-8C1F-FB26-6920-AB44099A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016F-7EE3-0D13-F56E-B02C506A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03619-1EC4-85D1-6464-2941C113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75990-91CD-C729-DE67-BC3708800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D2E72-89BE-E5FB-92D7-079715B4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1A1B-A420-0102-A6BE-BA04764E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C36A-0AC9-9CDF-0EE1-5F1EAE27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2F97-30CD-9024-6DBB-943C8DE6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6E97-FDA1-6F2C-4BB1-95B26982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3060-B10C-90C9-43EF-605DFF65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18CC-C308-BABD-4B42-8D8B6751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E031-6891-917D-A46E-DC142893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51DC-7984-6BE4-40F2-BCBF1317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42C8-7B92-5DDF-E5F3-8E3A84A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FEDAF-C47B-C02F-1DA4-A75583E8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2654-672D-DA5C-916D-8D6C0AEA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BDCB-1842-B11A-5620-E79D5319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95FC-1505-2B0F-8036-1E2F3B8D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341F-A7C9-360A-5225-B892B2B8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69C1-0384-605F-153E-0752D57A2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97CCE-DA57-733A-BFA3-05F86A37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8EDFF-77FF-D66D-B221-F1774203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C153-D371-1861-DB0F-DED4258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F5563-98DF-76F2-DCDF-0931D54B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C007-F223-2283-1201-9BB47D2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E1487-C2A4-4BD9-0C97-8DF068281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7B37A-0EE0-63BB-C466-A9F9AB880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351E-5433-4B22-C99E-64AA82C28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F83C8-2CB4-6BA5-182A-8B83A7F96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682BD-92D4-C314-AEDF-D5CA9356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1EC03-8261-D269-0E17-C97EB1FC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69735-05C2-6A1F-D29F-FE180ED6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F95-5F78-FD11-11C1-9572B863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BD151-88AC-F38E-1DA9-2E1987E2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A60E9-6652-EA29-A6C3-37185D85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1370C-C1DA-3A48-46DD-F0F12F92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D3F06-0CC8-647B-4E42-800F11B3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22309-DF25-634E-8806-CEE31679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33907-7480-6654-A3F3-249BDB17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539C-40A4-9A9F-29E0-73B7DEC1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1553-F16D-AAAC-30DC-796870B1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D6A6-F2F0-EFC0-E69A-CB94EBE41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33F65-7114-3437-B899-4BAD7EAA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A6FE5-E8C1-916D-4C63-B5AAAFCB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CC567-3F29-BCE1-6CD5-03096927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42B2-8D58-06C4-9EC1-01B36071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4F0A4-1999-80F8-19B6-B051F2CF8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9BA0E-3446-9F70-1BFC-D4DA10AF2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9B72D-1D31-6384-98F2-BD385C7A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95E47-76CD-AE17-A529-00D91216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FEC50-06E4-C1BC-883F-79F393E9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2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AF9D-D7B0-9579-E329-B40D3B6B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1A6B-1617-3976-D857-74EE8B767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CE376-8AA0-2E45-D1EB-FDAF63E09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6E568-1F9E-479A-B970-3A62A906198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C089-27C9-C477-C6A0-825F324EC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76E5-5D31-A158-AB7F-9E279A0E3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15DD-9586-406B-ABDC-AA8C88D9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gracias.ittelkom-pwt.ac.id/parentslogin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6393-1E85-3119-3626-BD4A03CAA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64" y="1122363"/>
            <a:ext cx="10690698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Pertemuan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/Wali</a:t>
            </a:r>
            <a:br>
              <a:rPr lang="en-US" dirty="0"/>
            </a:br>
            <a:r>
              <a:rPr lang="en-US" dirty="0" err="1"/>
              <a:t>Mahasiswa</a:t>
            </a:r>
            <a:r>
              <a:rPr lang="en-US" dirty="0"/>
              <a:t> Baru </a:t>
            </a:r>
            <a:br>
              <a:rPr lang="en-US" dirty="0"/>
            </a:b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Telkom </a:t>
            </a:r>
            <a:r>
              <a:rPr lang="en-US" dirty="0" err="1"/>
              <a:t>Purwokerto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608C1-D376-E780-F46B-498DED48B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549" y="4380251"/>
            <a:ext cx="9144000" cy="1655762"/>
          </a:xfrm>
        </p:spPr>
        <p:txBody>
          <a:bodyPr/>
          <a:lstStyle/>
          <a:p>
            <a:r>
              <a:rPr lang="en-US" dirty="0"/>
              <a:t>8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98821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ADB8-57E9-4B9D-03A2-37E1F4CB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LAYANAN KEMAHASISWAAN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6FF776-D716-6144-8F85-93486537D4B7}"/>
              </a:ext>
            </a:extLst>
          </p:cNvPr>
          <p:cNvSpPr txBox="1">
            <a:spLocks/>
          </p:cNvSpPr>
          <p:nvPr/>
        </p:nvSpPr>
        <p:spPr>
          <a:xfrm>
            <a:off x="317848" y="2128955"/>
            <a:ext cx="3761567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PRESTASI</a:t>
            </a:r>
          </a:p>
          <a:p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DC40BE-6796-0442-B0C2-2AAC9B24D912}"/>
              </a:ext>
            </a:extLst>
          </p:cNvPr>
          <p:cNvSpPr txBox="1">
            <a:spLocks/>
          </p:cNvSpPr>
          <p:nvPr/>
        </p:nvSpPr>
        <p:spPr>
          <a:xfrm>
            <a:off x="4167616" y="2173964"/>
            <a:ext cx="3933541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BEASISWA</a:t>
            </a:r>
          </a:p>
          <a:p>
            <a:endParaRPr lang="en-US" sz="3600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F43C17C-022C-2246-3D76-87FDB193A427}"/>
              </a:ext>
            </a:extLst>
          </p:cNvPr>
          <p:cNvSpPr txBox="1">
            <a:spLocks/>
          </p:cNvSpPr>
          <p:nvPr/>
        </p:nvSpPr>
        <p:spPr>
          <a:xfrm>
            <a:off x="7858934" y="2128955"/>
            <a:ext cx="3933541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KESEHATAN</a:t>
            </a:r>
          </a:p>
          <a:p>
            <a:endParaRPr lang="en-US" sz="3600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7622FA4-F3FB-D819-7396-A55B0C58F92F}"/>
              </a:ext>
            </a:extLst>
          </p:cNvPr>
          <p:cNvSpPr txBox="1">
            <a:spLocks/>
          </p:cNvSpPr>
          <p:nvPr/>
        </p:nvSpPr>
        <p:spPr>
          <a:xfrm>
            <a:off x="538305" y="3326602"/>
            <a:ext cx="3302175" cy="281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Internasional</a:t>
            </a:r>
            <a:r>
              <a:rPr lang="en-US" dirty="0"/>
              <a:t> : ……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Nasional : …..</a:t>
            </a:r>
          </a:p>
          <a:p>
            <a:endParaRPr lang="en-US" dirty="0"/>
          </a:p>
          <a:p>
            <a:r>
              <a:rPr lang="en-US" dirty="0"/>
              <a:t>Regional : …….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8CE7BD8-B76A-D4DE-3DAD-74E8393CF89C}"/>
              </a:ext>
            </a:extLst>
          </p:cNvPr>
          <p:cNvSpPr txBox="1">
            <a:spLocks/>
          </p:cNvSpPr>
          <p:nvPr/>
        </p:nvSpPr>
        <p:spPr>
          <a:xfrm>
            <a:off x="8271509" y="3912871"/>
            <a:ext cx="3302175" cy="281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Kerjasama </a:t>
            </a:r>
            <a:r>
              <a:rPr lang="en-US" dirty="0" err="1"/>
              <a:t>Dengan</a:t>
            </a:r>
            <a:r>
              <a:rPr lang="en-US" dirty="0"/>
              <a:t> Telkom </a:t>
            </a:r>
            <a:r>
              <a:rPr lang="en-US" dirty="0" err="1"/>
              <a:t>Medika</a:t>
            </a:r>
            <a:br>
              <a:rPr lang="en-US" dirty="0"/>
            </a:b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8016216-20BC-240B-AB62-7A000A2EEE84}"/>
              </a:ext>
            </a:extLst>
          </p:cNvPr>
          <p:cNvSpPr txBox="1">
            <a:spLocks/>
          </p:cNvSpPr>
          <p:nvPr/>
        </p:nvSpPr>
        <p:spPr>
          <a:xfrm>
            <a:off x="4534161" y="3227684"/>
            <a:ext cx="3302175" cy="2811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BAIK </a:t>
            </a:r>
          </a:p>
          <a:p>
            <a:r>
              <a:rPr lang="en-US" dirty="0"/>
              <a:t>(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Akademik</a:t>
            </a:r>
            <a:br>
              <a:rPr lang="en-US" dirty="0"/>
            </a:br>
            <a:endParaRPr lang="en-US" dirty="0"/>
          </a:p>
          <a:p>
            <a:r>
              <a:rPr lang="en-US" dirty="0"/>
              <a:t>KITA </a:t>
            </a:r>
          </a:p>
          <a:p>
            <a:r>
              <a:rPr lang="en-US" dirty="0"/>
              <a:t>(</a:t>
            </a:r>
            <a:r>
              <a:rPr lang="en-US" dirty="0" err="1"/>
              <a:t>Kontribusi</a:t>
            </a:r>
            <a:r>
              <a:rPr lang="en-US" dirty="0"/>
              <a:t> &amp;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Beasiswa</a:t>
            </a:r>
            <a:r>
              <a:rPr lang="en-US" dirty="0"/>
              <a:t> </a:t>
            </a:r>
            <a:r>
              <a:rPr lang="en-US" dirty="0" err="1"/>
              <a:t>Difabel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FD59A8-2C5C-C5A3-B810-A677C15BD9F3}"/>
              </a:ext>
            </a:extLst>
          </p:cNvPr>
          <p:cNvSpPr/>
          <p:nvPr/>
        </p:nvSpPr>
        <p:spPr>
          <a:xfrm>
            <a:off x="308610" y="1588770"/>
            <a:ext cx="3761567" cy="49041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519FD6-392F-D0FF-E346-EC05C95A6EC2}"/>
              </a:ext>
            </a:extLst>
          </p:cNvPr>
          <p:cNvSpPr/>
          <p:nvPr/>
        </p:nvSpPr>
        <p:spPr>
          <a:xfrm>
            <a:off x="4304466" y="1588769"/>
            <a:ext cx="3761567" cy="49041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8A6B1-BBCE-3F3F-6335-71535634CD59}"/>
              </a:ext>
            </a:extLst>
          </p:cNvPr>
          <p:cNvSpPr/>
          <p:nvPr/>
        </p:nvSpPr>
        <p:spPr>
          <a:xfrm>
            <a:off x="8197977" y="1588768"/>
            <a:ext cx="3761567" cy="49041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1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2932F3-A375-547D-8E82-5C4B04C0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KTM (KARTU TANDA MAHASISWA)</a:t>
            </a:r>
          </a:p>
        </p:txBody>
      </p:sp>
      <p:pic>
        <p:nvPicPr>
          <p:cNvPr id="6" name="Picture 5" descr="A red credit card with a person's face&#10;&#10;Description automatically generated">
            <a:extLst>
              <a:ext uri="{FF2B5EF4-FFF2-40B4-BE49-F238E27FC236}">
                <a16:creationId xmlns:a16="http://schemas.microsoft.com/office/drawing/2014/main" id="{6CA091B4-82D3-C518-DCCB-C16F1DD0A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473518"/>
            <a:ext cx="5362575" cy="338075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2409492-03CD-69E3-2D70-BBD5BF1CC3E2}"/>
              </a:ext>
            </a:extLst>
          </p:cNvPr>
          <p:cNvSpPr txBox="1">
            <a:spLocks/>
          </p:cNvSpPr>
          <p:nvPr/>
        </p:nvSpPr>
        <p:spPr>
          <a:xfrm>
            <a:off x="0" y="5255776"/>
            <a:ext cx="12192000" cy="123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KTM </a:t>
            </a:r>
            <a:r>
              <a:rPr lang="en-US" sz="2400" dirty="0" err="1"/>
              <a:t>Terintegrasi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ATM BNI (</a:t>
            </a:r>
            <a:r>
              <a:rPr lang="en-US" sz="2400" dirty="0" err="1"/>
              <a:t>Setoran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Rp. 100.000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potongan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 err="1"/>
              <a:t>Pembayaran</a:t>
            </a:r>
            <a:r>
              <a:rPr lang="en-US" sz="2400" dirty="0"/>
              <a:t> BPP </a:t>
            </a:r>
            <a:r>
              <a:rPr lang="en-US" sz="2400" dirty="0" err="1"/>
              <a:t>setiap</a:t>
            </a:r>
            <a:r>
              <a:rPr lang="en-US" sz="2400" dirty="0"/>
              <a:t> semester </a:t>
            </a:r>
            <a:r>
              <a:rPr lang="en-US" sz="2400" dirty="0" err="1"/>
              <a:t>dibayarkan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VA 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uang </a:t>
            </a:r>
            <a:r>
              <a:rPr lang="en-US" sz="2400" dirty="0" err="1"/>
              <a:t>tunai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443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2EE7D4-ECD3-7376-C3BA-5D718A2F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SISTEM INFORMASI STUDI MAHASISWA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A5E706-E6C5-EB9B-3EF3-F0D6875B16A1}"/>
              </a:ext>
            </a:extLst>
          </p:cNvPr>
          <p:cNvSpPr txBox="1">
            <a:spLocks/>
          </p:cNvSpPr>
          <p:nvPr/>
        </p:nvSpPr>
        <p:spPr>
          <a:xfrm>
            <a:off x="3462782" y="1051560"/>
            <a:ext cx="5061869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“IGRACIAS”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949EEE-40F9-BDFB-5688-D9356EA8491A}"/>
              </a:ext>
            </a:extLst>
          </p:cNvPr>
          <p:cNvSpPr txBox="1">
            <a:spLocks/>
          </p:cNvSpPr>
          <p:nvPr/>
        </p:nvSpPr>
        <p:spPr>
          <a:xfrm>
            <a:off x="0" y="1843685"/>
            <a:ext cx="12192000" cy="123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Orang </a:t>
            </a:r>
            <a:r>
              <a:rPr lang="en-US" sz="2400" dirty="0" err="1"/>
              <a:t>Tua</a:t>
            </a:r>
            <a:r>
              <a:rPr lang="en-US" sz="2400" dirty="0"/>
              <a:t>/Wali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https://igracias.ittelkom-pwt.ac.id/parentslogin.php</a:t>
            </a:r>
            <a:endParaRPr lang="en-US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F1A372-EA4B-A3E9-C06F-FDB93B4DEE98}"/>
              </a:ext>
            </a:extLst>
          </p:cNvPr>
          <p:cNvSpPr txBox="1">
            <a:spLocks/>
          </p:cNvSpPr>
          <p:nvPr/>
        </p:nvSpPr>
        <p:spPr>
          <a:xfrm>
            <a:off x="1405890" y="3429000"/>
            <a:ext cx="10504169" cy="2811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Fitur </a:t>
            </a:r>
            <a:r>
              <a:rPr lang="en-US" sz="3600" dirty="0" err="1"/>
              <a:t>Untuk</a:t>
            </a:r>
            <a:r>
              <a:rPr lang="en-US" sz="3600" dirty="0"/>
              <a:t> Orang </a:t>
            </a:r>
            <a:r>
              <a:rPr lang="en-US" sz="3600" dirty="0" err="1"/>
              <a:t>Tua</a:t>
            </a:r>
            <a:r>
              <a:rPr lang="en-US" sz="3600" dirty="0"/>
              <a:t> :</a:t>
            </a:r>
          </a:p>
          <a:p>
            <a:pPr marL="742950" indent="-742950" algn="l">
              <a:buAutoNum type="arabicPeriod"/>
            </a:pPr>
            <a:r>
              <a:rPr lang="en-US" sz="3600" dirty="0"/>
              <a:t>Lembar </a:t>
            </a:r>
            <a:r>
              <a:rPr lang="en-US" sz="3600" dirty="0" err="1"/>
              <a:t>Kemajuan</a:t>
            </a:r>
            <a:r>
              <a:rPr lang="en-US" sz="3600" dirty="0"/>
              <a:t> </a:t>
            </a:r>
            <a:r>
              <a:rPr lang="en-US" sz="3600" dirty="0" err="1"/>
              <a:t>Studi</a:t>
            </a:r>
            <a:r>
              <a:rPr lang="en-US" sz="3600" dirty="0"/>
              <a:t> (LKS)</a:t>
            </a:r>
          </a:p>
          <a:p>
            <a:pPr marL="742950" indent="-742950" algn="l">
              <a:buAutoNum type="arabicPeriod"/>
            </a:pPr>
            <a:r>
              <a:rPr lang="en-US" sz="3600" dirty="0" err="1"/>
              <a:t>Rencana</a:t>
            </a:r>
            <a:r>
              <a:rPr lang="en-US" sz="3600" dirty="0"/>
              <a:t> Study dan Nilai (IPK)</a:t>
            </a:r>
          </a:p>
          <a:p>
            <a:pPr marL="742950" indent="-742950" algn="l">
              <a:buAutoNum type="arabicPeriod"/>
            </a:pPr>
            <a:r>
              <a:rPr lang="en-US" sz="3600" dirty="0" err="1"/>
              <a:t>Transkrip</a:t>
            </a:r>
            <a:r>
              <a:rPr lang="en-US" sz="3600" dirty="0"/>
              <a:t> </a:t>
            </a:r>
            <a:r>
              <a:rPr lang="en-US" sz="3600" dirty="0" err="1"/>
              <a:t>Aktivitas</a:t>
            </a:r>
            <a:r>
              <a:rPr lang="en-US" sz="3600" dirty="0"/>
              <a:t> </a:t>
            </a:r>
            <a:r>
              <a:rPr lang="en-US" sz="3600" dirty="0" err="1"/>
              <a:t>Kemahasiswaan</a:t>
            </a:r>
            <a:r>
              <a:rPr lang="en-US" sz="3600" dirty="0"/>
              <a:t> (TAK)</a:t>
            </a:r>
          </a:p>
          <a:p>
            <a:pPr marL="742950" indent="-742950" algn="l">
              <a:buAutoNum type="arabicPeriod"/>
            </a:pPr>
            <a:r>
              <a:rPr lang="en-US" sz="3600" dirty="0" err="1"/>
              <a:t>Jadwal</a:t>
            </a:r>
            <a:r>
              <a:rPr lang="en-US" sz="3600" dirty="0"/>
              <a:t> dan </a:t>
            </a:r>
            <a:r>
              <a:rPr lang="en-US" sz="3600" dirty="0" err="1"/>
              <a:t>Kehadiran</a:t>
            </a:r>
            <a:r>
              <a:rPr lang="en-US" sz="3600" dirty="0"/>
              <a:t> </a:t>
            </a:r>
            <a:r>
              <a:rPr lang="en-US" sz="3600" dirty="0" err="1"/>
              <a:t>Kuliah</a:t>
            </a:r>
            <a:endParaRPr lang="en-US" sz="3600" dirty="0"/>
          </a:p>
          <a:p>
            <a:pPr marL="742950" indent="-742950" algn="l">
              <a:buAutoNum type="arabicPeriod"/>
            </a:pPr>
            <a:r>
              <a:rPr lang="en-US" sz="3600" dirty="0"/>
              <a:t>Status </a:t>
            </a:r>
            <a:r>
              <a:rPr lang="en-US" sz="3600" dirty="0" err="1"/>
              <a:t>Pembayaran</a:t>
            </a:r>
            <a:r>
              <a:rPr lang="en-US" sz="3600" dirty="0"/>
              <a:t> BPP semester</a:t>
            </a:r>
          </a:p>
        </p:txBody>
      </p:sp>
    </p:spTree>
    <p:extLst>
      <p:ext uri="{BB962C8B-B14F-4D97-AF65-F5344CB8AC3E}">
        <p14:creationId xmlns:p14="http://schemas.microsoft.com/office/powerpoint/2010/main" val="248484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DD6A0BE-334D-03BF-05ED-F5D09FA61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358140"/>
            <a:ext cx="5428354" cy="1413510"/>
          </a:xfrm>
          <a:prstGeom prst="rect">
            <a:avLst/>
          </a:prstGeom>
        </p:spPr>
      </p:pic>
      <p:pic>
        <p:nvPicPr>
          <p:cNvPr id="7" name="Picture 6" descr="A collage of people in different poses&#10;&#10;Description automatically generated">
            <a:extLst>
              <a:ext uri="{FF2B5EF4-FFF2-40B4-BE49-F238E27FC236}">
                <a16:creationId xmlns:a16="http://schemas.microsoft.com/office/drawing/2014/main" id="{4C6BD71D-584C-62BD-E2D5-CBD234BBB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987" y="498794"/>
            <a:ext cx="3177540" cy="5631180"/>
          </a:xfrm>
          <a:prstGeom prst="rect">
            <a:avLst/>
          </a:prstGeom>
        </p:spPr>
      </p:pic>
      <p:pic>
        <p:nvPicPr>
          <p:cNvPr id="9" name="Picture 8" descr="A close up of text&#10;&#10;Description automatically generated">
            <a:extLst>
              <a:ext uri="{FF2B5EF4-FFF2-40B4-BE49-F238E27FC236}">
                <a16:creationId xmlns:a16="http://schemas.microsoft.com/office/drawing/2014/main" id="{F7FEC1E0-6056-B0DF-CDAD-63B59B517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67" y="1988820"/>
            <a:ext cx="6240780" cy="1534618"/>
          </a:xfrm>
          <a:prstGeom prst="rect">
            <a:avLst/>
          </a:prstGeom>
        </p:spPr>
      </p:pic>
      <p:pic>
        <p:nvPicPr>
          <p:cNvPr id="21" name="Picture 2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45905E3-DC4D-B2BB-2824-F44908F5D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53" y="3809020"/>
            <a:ext cx="3133255" cy="971446"/>
          </a:xfrm>
          <a:prstGeom prst="rect">
            <a:avLst/>
          </a:prstGeom>
        </p:spPr>
      </p:pic>
      <p:pic>
        <p:nvPicPr>
          <p:cNvPr id="23" name="Picture 22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91C5CC54-683E-ACBF-9BDE-DB7CF85CC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52" y="3740608"/>
            <a:ext cx="3010115" cy="1039858"/>
          </a:xfrm>
          <a:prstGeom prst="rect">
            <a:avLst/>
          </a:prstGeom>
        </p:spPr>
      </p:pic>
      <p:pic>
        <p:nvPicPr>
          <p:cNvPr id="25" name="Picture 24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E8B33688-0D32-2955-5B15-048A9B5CF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1" y="5062752"/>
            <a:ext cx="2353361" cy="1067222"/>
          </a:xfrm>
          <a:prstGeom prst="rect">
            <a:avLst/>
          </a:prstGeom>
        </p:spPr>
      </p:pic>
      <p:pic>
        <p:nvPicPr>
          <p:cNvPr id="27" name="Picture 26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EA398C2D-251E-F34F-505D-AB866B778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396" y="4994340"/>
            <a:ext cx="2558597" cy="1135634"/>
          </a:xfrm>
          <a:prstGeom prst="rect">
            <a:avLst/>
          </a:prstGeom>
        </p:spPr>
      </p:pic>
      <p:pic>
        <p:nvPicPr>
          <p:cNvPr id="29" name="Picture 2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4B1AE3EF-95DC-6D6E-3622-05D1C14469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87" y="5037136"/>
            <a:ext cx="2873291" cy="10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D6A0BE-334D-03BF-05ED-F5D09FA61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390" y="593418"/>
            <a:ext cx="5428354" cy="94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BD71D-584C-62BD-E2D5-CBD234BBB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5545" y="498794"/>
            <a:ext cx="3020423" cy="5631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EC1E0-6056-B0DF-CDAD-63B59B517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366" y="1779766"/>
            <a:ext cx="6348026" cy="1832114"/>
          </a:xfrm>
          <a:prstGeom prst="rect">
            <a:avLst/>
          </a:prstGeom>
        </p:spPr>
      </p:pic>
      <p:pic>
        <p:nvPicPr>
          <p:cNvPr id="3" name="Picture 2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6E9F44EA-E0BD-0517-DC6F-40004CC82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69" y="3926517"/>
            <a:ext cx="3304247" cy="1045882"/>
          </a:xfrm>
          <a:prstGeom prst="rect">
            <a:avLst/>
          </a:prstGeom>
        </p:spPr>
      </p:pic>
      <p:pic>
        <p:nvPicPr>
          <p:cNvPr id="6" name="Picture 5" descr="A white card with black text&#10;&#10;Description automatically generated">
            <a:extLst>
              <a:ext uri="{FF2B5EF4-FFF2-40B4-BE49-F238E27FC236}">
                <a16:creationId xmlns:a16="http://schemas.microsoft.com/office/drawing/2014/main" id="{CB74F886-CA94-9B43-6443-5CCB6311B8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64" y="3880240"/>
            <a:ext cx="2434219" cy="1119926"/>
          </a:xfrm>
          <a:prstGeom prst="rect">
            <a:avLst/>
          </a:prstGeom>
        </p:spPr>
      </p:pic>
      <p:pic>
        <p:nvPicPr>
          <p:cNvPr id="10" name="Picture 9" descr="A white box with black text&#10;&#10;Description automatically generated">
            <a:extLst>
              <a:ext uri="{FF2B5EF4-FFF2-40B4-BE49-F238E27FC236}">
                <a16:creationId xmlns:a16="http://schemas.microsoft.com/office/drawing/2014/main" id="{C2B19F41-D6E9-9FFC-9739-D56DBDBE7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2" y="4944632"/>
            <a:ext cx="2582311" cy="1230994"/>
          </a:xfrm>
          <a:prstGeom prst="rect">
            <a:avLst/>
          </a:prstGeom>
        </p:spPr>
      </p:pic>
      <p:pic>
        <p:nvPicPr>
          <p:cNvPr id="12" name="Picture 11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4C216FC0-7270-5182-A68C-81CAEBB5C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73" y="4960933"/>
            <a:ext cx="2323153" cy="130503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6ECC865-B8C8-4ECF-99B5-781E6ED4C5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29" y="5000166"/>
            <a:ext cx="2545287" cy="11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D6A0BE-334D-03BF-05ED-F5D09FA61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390" y="790327"/>
            <a:ext cx="5428354" cy="549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BD71D-584C-62BD-E2D5-CBD234BBB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6776" y="498794"/>
            <a:ext cx="2977961" cy="5631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EC1E0-6056-B0DF-CDAD-63B59B517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10" y="1634490"/>
            <a:ext cx="5739293" cy="1534618"/>
          </a:xfrm>
          <a:prstGeom prst="rect">
            <a:avLst/>
          </a:prstGeom>
        </p:spPr>
      </p:pic>
      <p:pic>
        <p:nvPicPr>
          <p:cNvPr id="3" name="Picture 2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86D2CF89-20E7-E698-88CE-D77F94D04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34" y="3684270"/>
            <a:ext cx="2724151" cy="1226411"/>
          </a:xfrm>
          <a:prstGeom prst="rect">
            <a:avLst/>
          </a:prstGeom>
        </p:spPr>
      </p:pic>
      <p:pic>
        <p:nvPicPr>
          <p:cNvPr id="6" name="Picture 5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DDD30456-063B-273D-9335-9841F4B08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53" y="4787022"/>
            <a:ext cx="3449082" cy="1364590"/>
          </a:xfrm>
          <a:prstGeom prst="rect">
            <a:avLst/>
          </a:prstGeom>
        </p:spPr>
      </p:pic>
      <p:pic>
        <p:nvPicPr>
          <p:cNvPr id="10" name="Picture 9" descr="A white card with black text&#10;&#10;Description automatically generated">
            <a:extLst>
              <a:ext uri="{FF2B5EF4-FFF2-40B4-BE49-F238E27FC236}">
                <a16:creationId xmlns:a16="http://schemas.microsoft.com/office/drawing/2014/main" id="{1FA5967C-61E3-B95C-043B-DB7843240C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68" y="3657149"/>
            <a:ext cx="2940375" cy="1280651"/>
          </a:xfrm>
          <a:prstGeom prst="rect">
            <a:avLst/>
          </a:prstGeom>
        </p:spPr>
      </p:pic>
      <p:pic>
        <p:nvPicPr>
          <p:cNvPr id="12" name="Picture 11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9B59F4EB-6F80-E6FA-879C-9707E2F823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07" y="4824588"/>
            <a:ext cx="2542618" cy="132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2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F6F544-A11B-35DC-FB48-A624CA4E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PUSAT INFORMASI &amp; KONTAK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055F7-50F9-FA8A-2003-1D90CDC7CEBA}"/>
              </a:ext>
            </a:extLst>
          </p:cNvPr>
          <p:cNvSpPr txBox="1"/>
          <p:nvPr/>
        </p:nvSpPr>
        <p:spPr>
          <a:xfrm>
            <a:off x="1039178" y="5673390"/>
            <a:ext cx="9839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effectLst/>
                <a:latin typeface="poppins" panose="00000500000000000000" pitchFamily="2" charset="0"/>
              </a:rPr>
              <a:t>Jl. D.I Panjaitan No. 128 </a:t>
            </a:r>
            <a:r>
              <a:rPr lang="en-US" sz="2400" b="0" i="0" dirty="0" err="1">
                <a:effectLst/>
                <a:latin typeface="poppins" panose="00000500000000000000" pitchFamily="2" charset="0"/>
              </a:rPr>
              <a:t>Purwokerto</a:t>
            </a:r>
            <a:r>
              <a:rPr lang="en-US" sz="2400" b="0" i="0" dirty="0">
                <a:effectLst/>
                <a:latin typeface="poppins" panose="00000500000000000000" pitchFamily="2" charset="0"/>
              </a:rPr>
              <a:t> 53147, </a:t>
            </a:r>
            <a:r>
              <a:rPr lang="en-US" sz="2400" b="0" i="0" dirty="0" err="1">
                <a:effectLst/>
                <a:latin typeface="poppins" panose="00000500000000000000" pitchFamily="2" charset="0"/>
              </a:rPr>
              <a:t>Jawa</a:t>
            </a:r>
            <a:r>
              <a:rPr lang="en-US" sz="2400" b="0" i="0" dirty="0">
                <a:effectLst/>
                <a:latin typeface="poppins" panose="00000500000000000000" pitchFamily="2" charset="0"/>
              </a:rPr>
              <a:t> Tengah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E0365-A200-8AB8-B704-B7F6A4012ADF}"/>
              </a:ext>
            </a:extLst>
          </p:cNvPr>
          <p:cNvSpPr txBox="1"/>
          <p:nvPr/>
        </p:nvSpPr>
        <p:spPr>
          <a:xfrm>
            <a:off x="5471162" y="361962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poppins" panose="00000500000000000000" pitchFamily="2" charset="0"/>
              </a:rPr>
              <a:t>info@ittelkom-pwt.ac.id</a:t>
            </a:r>
            <a:endParaRPr lang="en-US" b="0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0172CA-C5E5-C421-0CC4-4C671F02548F}"/>
              </a:ext>
            </a:extLst>
          </p:cNvPr>
          <p:cNvSpPr/>
          <p:nvPr/>
        </p:nvSpPr>
        <p:spPr>
          <a:xfrm>
            <a:off x="4263390" y="1304341"/>
            <a:ext cx="1198246" cy="923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Telepon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7B05C-A910-D4F8-FC16-C4B43A41ED9D}"/>
              </a:ext>
            </a:extLst>
          </p:cNvPr>
          <p:cNvSpPr txBox="1"/>
          <p:nvPr/>
        </p:nvSpPr>
        <p:spPr>
          <a:xfrm>
            <a:off x="5461636" y="158134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poppins" panose="00000500000000000000" pitchFamily="2" charset="0"/>
              </a:rPr>
              <a:t>0281-641629</a:t>
            </a:r>
            <a:r>
              <a:rPr lang="en-US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: Indonesia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4035A-6BCC-77E0-91FC-B2182FCC9AE1}"/>
              </a:ext>
            </a:extLst>
          </p:cNvPr>
          <p:cNvSpPr/>
          <p:nvPr/>
        </p:nvSpPr>
        <p:spPr>
          <a:xfrm>
            <a:off x="4263390" y="2315967"/>
            <a:ext cx="1198246" cy="923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Whatsapp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22F8C-3401-C6EE-305D-BD18D3AB3D7C}"/>
              </a:ext>
            </a:extLst>
          </p:cNvPr>
          <p:cNvSpPr txBox="1"/>
          <p:nvPr/>
        </p:nvSpPr>
        <p:spPr>
          <a:xfrm>
            <a:off x="5461636" y="257749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poppins" panose="00000500000000000000" pitchFamily="2" charset="0"/>
              </a:rPr>
              <a:t>0812-2831-9222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12C415-0373-C969-BAEC-9BB5A86C6C27}"/>
              </a:ext>
            </a:extLst>
          </p:cNvPr>
          <p:cNvSpPr/>
          <p:nvPr/>
        </p:nvSpPr>
        <p:spPr>
          <a:xfrm>
            <a:off x="4272916" y="3342625"/>
            <a:ext cx="1198246" cy="923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E5CE4-03C2-D94B-901E-EB2F6E30AA03}"/>
              </a:ext>
            </a:extLst>
          </p:cNvPr>
          <p:cNvSpPr/>
          <p:nvPr/>
        </p:nvSpPr>
        <p:spPr>
          <a:xfrm>
            <a:off x="2722246" y="4403217"/>
            <a:ext cx="2798444" cy="923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 IG, FB, </a:t>
            </a:r>
            <a:r>
              <a:rPr lang="en-US" dirty="0" err="1">
                <a:solidFill>
                  <a:schemeClr val="tx1"/>
                </a:solidFill>
              </a:rPr>
              <a:t>Tiktok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Youtube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59676-FFCC-4BE6-275E-93EC34181A67}"/>
              </a:ext>
            </a:extLst>
          </p:cNvPr>
          <p:cNvSpPr txBox="1"/>
          <p:nvPr/>
        </p:nvSpPr>
        <p:spPr>
          <a:xfrm>
            <a:off x="5520690" y="468021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poppins" panose="00000500000000000000" pitchFamily="2" charset="0"/>
              </a:rPr>
              <a:t>@ittelkompurwokerto</a:t>
            </a:r>
            <a:endParaRPr lang="en-US" b="0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7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FA7B16-573A-0C2C-DFAD-D6854F58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1873885"/>
            <a:ext cx="10515600" cy="68643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TERIMAKASIH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1E1E124-B890-6FC5-0C65-E8E0D5237BAD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07139" cy="1680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“ITTP MENUJU TELKOM UNIVERSITY </a:t>
            </a:r>
          </a:p>
          <a:p>
            <a:pPr marL="0" indent="0" algn="ctr">
              <a:buNone/>
            </a:pPr>
            <a:r>
              <a:rPr lang="en-US" sz="3600" dirty="0"/>
              <a:t>KAMPUS PURWOKERTO</a:t>
            </a:r>
          </a:p>
          <a:p>
            <a:pPr marL="0" indent="0" algn="ctr">
              <a:buNone/>
            </a:pPr>
            <a:r>
              <a:rPr lang="en-US" sz="3600" dirty="0"/>
              <a:t>PADA TAHUN 2024”</a:t>
            </a:r>
          </a:p>
        </p:txBody>
      </p:sp>
    </p:spTree>
    <p:extLst>
      <p:ext uri="{BB962C8B-B14F-4D97-AF65-F5344CB8AC3E}">
        <p14:creationId xmlns:p14="http://schemas.microsoft.com/office/powerpoint/2010/main" val="389699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6393-1E85-3119-3626-BD4A03CAA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412244"/>
            <a:ext cx="11887199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Telkom </a:t>
            </a:r>
            <a:r>
              <a:rPr lang="en-US" dirty="0" err="1"/>
              <a:t>Purwokerto</a:t>
            </a:r>
            <a:br>
              <a:rPr lang="en-US" dirty="0"/>
            </a:br>
            <a:r>
              <a:rPr lang="en-US" dirty="0"/>
              <a:t>(ITTP)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ITTPizen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608C1-D376-E780-F46B-498DED48B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1" y="3429000"/>
            <a:ext cx="9144000" cy="600311"/>
          </a:xfrm>
        </p:spPr>
        <p:txBody>
          <a:bodyPr>
            <a:normAutofit/>
          </a:bodyPr>
          <a:lstStyle/>
          <a:p>
            <a:r>
              <a:rPr lang="en-US" sz="3600" dirty="0"/>
              <a:t>“BRIDGING TECHNOLOGY FOR HUMANITY”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797260-62ED-05AC-E788-E579071FDF80}"/>
              </a:ext>
            </a:extLst>
          </p:cNvPr>
          <p:cNvSpPr txBox="1">
            <a:spLocks/>
          </p:cNvSpPr>
          <p:nvPr/>
        </p:nvSpPr>
        <p:spPr>
          <a:xfrm>
            <a:off x="0" y="4898496"/>
            <a:ext cx="12191999" cy="163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Visi</a:t>
            </a:r>
            <a:r>
              <a:rPr lang="en-US" b="1" dirty="0"/>
              <a:t> :</a:t>
            </a:r>
          </a:p>
          <a:p>
            <a:r>
              <a:rPr lang="en-US" b="0" i="0" dirty="0" err="1">
                <a:solidFill>
                  <a:srgbClr val="1A1A1A"/>
                </a:solidFill>
                <a:effectLst/>
              </a:rPr>
              <a:t>Menjadi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perguruan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tinggi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yang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unggul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di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tingkat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internasional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dalam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pengembangan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ilmu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pengetahuan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berbasis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teknologi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informasi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dengan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keunggulan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pada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bidang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Healthcare,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Agro</a:t>
            </a:r>
            <a:r>
              <a:rPr lang="en-US" b="0" i="0" dirty="0">
                <a:solidFill>
                  <a:srgbClr val="1A1A1A"/>
                </a:solidFill>
                <a:effectLst/>
              </a:rPr>
              <a:t>-industry, Tourism, dan Small-Medium Enterprise.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2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8029A-14BA-091F-B9C2-743C82958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543925"/>
            <a:ext cx="11887199" cy="1576576"/>
          </a:xfrm>
        </p:spPr>
        <p:txBody>
          <a:bodyPr>
            <a:normAutofit/>
          </a:bodyPr>
          <a:lstStyle/>
          <a:p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4.0 &amp; Society 5.0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A17B11-EB17-201B-4C51-143D3BE0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1" y="2960370"/>
            <a:ext cx="9144000" cy="600311"/>
          </a:xfrm>
        </p:spPr>
        <p:txBody>
          <a:bodyPr>
            <a:normAutofit/>
          </a:bodyPr>
          <a:lstStyle/>
          <a:p>
            <a:r>
              <a:rPr lang="en-US" sz="3600" dirty="0" err="1"/>
              <a:t>Peluang</a:t>
            </a:r>
            <a:r>
              <a:rPr lang="en-US" sz="3600" dirty="0"/>
              <a:t>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Lapangan</a:t>
            </a:r>
            <a:r>
              <a:rPr lang="en-US" sz="3600" dirty="0"/>
              <a:t> </a:t>
            </a:r>
            <a:r>
              <a:rPr lang="en-US" sz="3600" dirty="0" err="1"/>
              <a:t>Kerja</a:t>
            </a:r>
            <a:r>
              <a:rPr lang="en-US" sz="3600" dirty="0"/>
              <a:t> Baru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EA96773-65B2-CE4B-138D-ED4DA398F8EE}"/>
              </a:ext>
            </a:extLst>
          </p:cNvPr>
          <p:cNvSpPr txBox="1">
            <a:spLocks/>
          </p:cNvSpPr>
          <p:nvPr/>
        </p:nvSpPr>
        <p:spPr>
          <a:xfrm>
            <a:off x="1703879" y="4437343"/>
            <a:ext cx="3933541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23 JUTA</a:t>
            </a:r>
          </a:p>
          <a:p>
            <a:endParaRPr lang="en-US" sz="3600" b="1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F228B0-9E0B-1AC1-3BC3-2F3B395441A7}"/>
              </a:ext>
            </a:extLst>
          </p:cNvPr>
          <p:cNvSpPr txBox="1">
            <a:spLocks/>
          </p:cNvSpPr>
          <p:nvPr/>
        </p:nvSpPr>
        <p:spPr>
          <a:xfrm>
            <a:off x="2608471" y="5037654"/>
            <a:ext cx="2124359" cy="1443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Pekerjaan</a:t>
            </a:r>
            <a:r>
              <a:rPr lang="en-US" dirty="0"/>
              <a:t> Akan </a:t>
            </a:r>
            <a:r>
              <a:rPr lang="en-US" dirty="0" err="1"/>
              <a:t>digantikan</a:t>
            </a:r>
            <a:r>
              <a:rPr lang="en-US" dirty="0"/>
              <a:t> oleh automation </a:t>
            </a:r>
            <a:r>
              <a:rPr lang="en-US" dirty="0" err="1"/>
              <a:t>hingga</a:t>
            </a:r>
            <a:r>
              <a:rPr lang="en-US" dirty="0"/>
              <a:t> 2030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64DA0DD-9A46-97BF-DDCD-2F3997670161}"/>
              </a:ext>
            </a:extLst>
          </p:cNvPr>
          <p:cNvSpPr txBox="1">
            <a:spLocks/>
          </p:cNvSpPr>
          <p:nvPr/>
        </p:nvSpPr>
        <p:spPr>
          <a:xfrm>
            <a:off x="6325409" y="4437343"/>
            <a:ext cx="3933541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27 - 46 JUTA</a:t>
            </a:r>
          </a:p>
          <a:p>
            <a:endParaRPr lang="en-US" sz="3600" b="1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1499B09-04B8-6802-2501-AA71A4A51AC4}"/>
              </a:ext>
            </a:extLst>
          </p:cNvPr>
          <p:cNvSpPr txBox="1">
            <a:spLocks/>
          </p:cNvSpPr>
          <p:nvPr/>
        </p:nvSpPr>
        <p:spPr>
          <a:xfrm>
            <a:off x="6926580" y="5037654"/>
            <a:ext cx="2656949" cy="1443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Pekerjaan</a:t>
            </a:r>
            <a:r>
              <a:rPr lang="en-US" dirty="0"/>
              <a:t> Baru Lahir</a:t>
            </a:r>
          </a:p>
          <a:p>
            <a:r>
              <a:rPr lang="en-US" dirty="0"/>
              <a:t>10 Juta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6393-1E85-3119-3626-BD4A03CAA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685" y="412244"/>
            <a:ext cx="11648629" cy="765046"/>
          </a:xfrm>
        </p:spPr>
        <p:txBody>
          <a:bodyPr>
            <a:normAutofit fontScale="90000"/>
          </a:bodyPr>
          <a:lstStyle/>
          <a:p>
            <a:r>
              <a:rPr lang="en-US" dirty="0"/>
              <a:t>JAJARAN REKTORAT ITTP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0A9BAD9-849C-ADE1-15B9-B64D322CC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2839520"/>
            <a:ext cx="9144000" cy="600311"/>
          </a:xfrm>
        </p:spPr>
        <p:txBody>
          <a:bodyPr>
            <a:normAutofit/>
          </a:bodyPr>
          <a:lstStyle/>
          <a:p>
            <a:r>
              <a:rPr lang="en-US" dirty="0"/>
              <a:t>Dr. Tenia </a:t>
            </a:r>
            <a:r>
              <a:rPr lang="en-US" dirty="0" err="1"/>
              <a:t>Wahyuningrum</a:t>
            </a:r>
            <a:r>
              <a:rPr lang="en-US" dirty="0"/>
              <a:t>, S.</a:t>
            </a:r>
            <a:r>
              <a:rPr lang="en-US" dirty="0" err="1"/>
              <a:t>Kom</a:t>
            </a:r>
            <a:r>
              <a:rPr lang="en-US" dirty="0"/>
              <a:t>.,M.T.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E1550E-917E-39F2-8A02-16CCC028FD65}"/>
              </a:ext>
            </a:extLst>
          </p:cNvPr>
          <p:cNvSpPr txBox="1">
            <a:spLocks/>
          </p:cNvSpPr>
          <p:nvPr/>
        </p:nvSpPr>
        <p:spPr>
          <a:xfrm>
            <a:off x="4040059" y="1817370"/>
            <a:ext cx="3933541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REKTOR</a:t>
            </a:r>
          </a:p>
          <a:p>
            <a:endParaRPr lang="en-US" sz="36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854FA7-9856-4555-44CF-55940F34FE53}"/>
              </a:ext>
            </a:extLst>
          </p:cNvPr>
          <p:cNvSpPr txBox="1">
            <a:spLocks/>
          </p:cNvSpPr>
          <p:nvPr/>
        </p:nvSpPr>
        <p:spPr>
          <a:xfrm>
            <a:off x="-105586" y="4380665"/>
            <a:ext cx="3933541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WAREK 1</a:t>
            </a:r>
          </a:p>
          <a:p>
            <a:endParaRPr lang="en-US" sz="3600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8B6F253-4DCE-0B09-A0AC-E483F5FE3045}"/>
              </a:ext>
            </a:extLst>
          </p:cNvPr>
          <p:cNvSpPr txBox="1">
            <a:spLocks/>
          </p:cNvSpPr>
          <p:nvPr/>
        </p:nvSpPr>
        <p:spPr>
          <a:xfrm>
            <a:off x="-958216" y="4827270"/>
            <a:ext cx="5916930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Akademik</a:t>
            </a:r>
            <a:r>
              <a:rPr lang="en-US" sz="2000" dirty="0"/>
              <a:t> &amp; </a:t>
            </a:r>
            <a:r>
              <a:rPr lang="en-US" sz="2000" dirty="0" err="1"/>
              <a:t>Riset</a:t>
            </a:r>
            <a:endParaRPr lang="en-US" sz="20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A254371-5589-05F8-7C58-B67EF04FACDB}"/>
              </a:ext>
            </a:extLst>
          </p:cNvPr>
          <p:cNvSpPr txBox="1">
            <a:spLocks/>
          </p:cNvSpPr>
          <p:nvPr/>
        </p:nvSpPr>
        <p:spPr>
          <a:xfrm>
            <a:off x="-739141" y="6149576"/>
            <a:ext cx="5478780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Dr. Tenia </a:t>
            </a:r>
            <a:r>
              <a:rPr lang="en-US" sz="2000" dirty="0" err="1"/>
              <a:t>Wahyuningrum</a:t>
            </a:r>
            <a:r>
              <a:rPr lang="en-US" sz="2000" dirty="0"/>
              <a:t>, S.</a:t>
            </a:r>
            <a:r>
              <a:rPr lang="en-US" sz="2000" dirty="0" err="1"/>
              <a:t>Kom</a:t>
            </a:r>
            <a:r>
              <a:rPr lang="en-US" sz="2000" dirty="0"/>
              <a:t>.,M.T. 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3E78713-0822-8DD0-66D3-30AE7314E228}"/>
              </a:ext>
            </a:extLst>
          </p:cNvPr>
          <p:cNvSpPr txBox="1">
            <a:spLocks/>
          </p:cNvSpPr>
          <p:nvPr/>
        </p:nvSpPr>
        <p:spPr>
          <a:xfrm>
            <a:off x="4129229" y="4380665"/>
            <a:ext cx="3933541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WAREK 2</a:t>
            </a:r>
          </a:p>
          <a:p>
            <a:endParaRPr lang="en-US" sz="3600" b="1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AE76DBD-0BE0-C692-9583-DAE0C828778F}"/>
              </a:ext>
            </a:extLst>
          </p:cNvPr>
          <p:cNvSpPr txBox="1">
            <a:spLocks/>
          </p:cNvSpPr>
          <p:nvPr/>
        </p:nvSpPr>
        <p:spPr>
          <a:xfrm>
            <a:off x="3276599" y="4827270"/>
            <a:ext cx="5916930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Daya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BAE2302-9DA4-75E4-CC73-73A822C3A3F4}"/>
              </a:ext>
            </a:extLst>
          </p:cNvPr>
          <p:cNvSpPr txBox="1">
            <a:spLocks/>
          </p:cNvSpPr>
          <p:nvPr/>
        </p:nvSpPr>
        <p:spPr>
          <a:xfrm>
            <a:off x="3495674" y="6149576"/>
            <a:ext cx="5478780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Tata </a:t>
            </a:r>
            <a:r>
              <a:rPr lang="en-US" sz="2000" dirty="0" err="1"/>
              <a:t>Sambada</a:t>
            </a:r>
            <a:r>
              <a:rPr lang="en-US" sz="2000" dirty="0"/>
              <a:t>, S.T., M.B.A 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D8F9237-912F-6778-536D-127523A8F05E}"/>
              </a:ext>
            </a:extLst>
          </p:cNvPr>
          <p:cNvSpPr txBox="1">
            <a:spLocks/>
          </p:cNvSpPr>
          <p:nvPr/>
        </p:nvSpPr>
        <p:spPr>
          <a:xfrm>
            <a:off x="8121824" y="4380665"/>
            <a:ext cx="3933541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WAREK 3</a:t>
            </a:r>
          </a:p>
          <a:p>
            <a:endParaRPr lang="en-US" sz="3600" b="1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20A7DE9-134A-BBA6-97B4-30A8AA22A6BD}"/>
              </a:ext>
            </a:extLst>
          </p:cNvPr>
          <p:cNvSpPr txBox="1">
            <a:spLocks/>
          </p:cNvSpPr>
          <p:nvPr/>
        </p:nvSpPr>
        <p:spPr>
          <a:xfrm>
            <a:off x="7269194" y="4827270"/>
            <a:ext cx="5916930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Kemasiswaan</a:t>
            </a:r>
            <a:r>
              <a:rPr lang="en-US" sz="2000" dirty="0"/>
              <a:t> &amp; </a:t>
            </a:r>
            <a:r>
              <a:rPr lang="en-US" sz="2000" dirty="0" err="1"/>
              <a:t>Pemasaran</a:t>
            </a:r>
            <a:r>
              <a:rPr lang="en-US" sz="2000" dirty="0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141305B-98D3-7D34-0BE3-4A167445D90D}"/>
              </a:ext>
            </a:extLst>
          </p:cNvPr>
          <p:cNvSpPr txBox="1">
            <a:spLocks/>
          </p:cNvSpPr>
          <p:nvPr/>
        </p:nvSpPr>
        <p:spPr>
          <a:xfrm>
            <a:off x="7488269" y="6149576"/>
            <a:ext cx="5478780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Dadiek Pranindito, S.T.,M.T.</a:t>
            </a:r>
          </a:p>
        </p:txBody>
      </p:sp>
    </p:spTree>
    <p:extLst>
      <p:ext uri="{BB962C8B-B14F-4D97-AF65-F5344CB8AC3E}">
        <p14:creationId xmlns:p14="http://schemas.microsoft.com/office/powerpoint/2010/main" val="46393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6FB8BF0-FD8F-DA70-0D34-CB7537BAB506}"/>
              </a:ext>
            </a:extLst>
          </p:cNvPr>
          <p:cNvSpPr txBox="1">
            <a:spLocks/>
          </p:cNvSpPr>
          <p:nvPr/>
        </p:nvSpPr>
        <p:spPr>
          <a:xfrm>
            <a:off x="543371" y="355094"/>
            <a:ext cx="11648629" cy="1039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PRESTASI ITTP</a:t>
            </a:r>
          </a:p>
        </p:txBody>
      </p:sp>
      <p:pic>
        <p:nvPicPr>
          <p:cNvPr id="7" name="Picture 6" descr="A collage of women wearing a face mask&#10;&#10;Description automatically generated">
            <a:extLst>
              <a:ext uri="{FF2B5EF4-FFF2-40B4-BE49-F238E27FC236}">
                <a16:creationId xmlns:a16="http://schemas.microsoft.com/office/drawing/2014/main" id="{26F55846-5DF3-B3CF-AA65-D86E175EA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1670220"/>
            <a:ext cx="5593080" cy="1402825"/>
          </a:xfrm>
          <a:prstGeom prst="rect">
            <a:avLst/>
          </a:prstGeom>
        </p:spPr>
      </p:pic>
      <p:pic>
        <p:nvPicPr>
          <p:cNvPr id="9" name="Picture 8" descr="A yellow square with a laurel wreath and text&#10;&#10;Description automatically generated">
            <a:extLst>
              <a:ext uri="{FF2B5EF4-FFF2-40B4-BE49-F238E27FC236}">
                <a16:creationId xmlns:a16="http://schemas.microsoft.com/office/drawing/2014/main" id="{8044A917-A996-BB66-7EBB-D26F27F11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40" y="1586153"/>
            <a:ext cx="1664950" cy="1649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281F4F-FA3C-9DA5-5BBA-E8D9D8AAF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0570" y="3402237"/>
            <a:ext cx="5593080" cy="1398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C27869-3347-E65D-7B6E-75C371410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0916" y="3315893"/>
            <a:ext cx="1639016" cy="1649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28847F-A376-8110-E97F-5B5E1FED16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950" y="5141130"/>
            <a:ext cx="5593080" cy="1402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A3E4AE-F72A-5E12-6A3D-570B728045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0695" y="5057063"/>
            <a:ext cx="1644219" cy="16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8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men standing in front of a red background&#10;&#10;Description automatically generated">
            <a:extLst>
              <a:ext uri="{FF2B5EF4-FFF2-40B4-BE49-F238E27FC236}">
                <a16:creationId xmlns:a16="http://schemas.microsoft.com/office/drawing/2014/main" id="{13FF8A9E-F6FD-7572-D71D-604924753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" y="314008"/>
            <a:ext cx="11132820" cy="62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9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AFBF4B-D696-4564-F2D7-BE7E3F8A2556}"/>
              </a:ext>
            </a:extLst>
          </p:cNvPr>
          <p:cNvSpPr txBox="1">
            <a:spLocks/>
          </p:cNvSpPr>
          <p:nvPr/>
        </p:nvSpPr>
        <p:spPr>
          <a:xfrm>
            <a:off x="3163475" y="312349"/>
            <a:ext cx="6071965" cy="76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PERAN ORANG TUA/WALI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DBF3CD3-0042-1ED2-6414-5DD0B0F3216C}"/>
              </a:ext>
            </a:extLst>
          </p:cNvPr>
          <p:cNvSpPr txBox="1">
            <a:spLocks/>
          </p:cNvSpPr>
          <p:nvPr/>
        </p:nvSpPr>
        <p:spPr>
          <a:xfrm>
            <a:off x="3474212" y="1565910"/>
            <a:ext cx="5061869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Keberhasilan</a:t>
            </a:r>
            <a:r>
              <a:rPr lang="en-US" sz="3600" dirty="0"/>
              <a:t> </a:t>
            </a:r>
            <a:r>
              <a:rPr lang="en-US" sz="3600" dirty="0" err="1"/>
              <a:t>Studi</a:t>
            </a:r>
            <a:endParaRPr lang="en-US" sz="3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B6D1A4-360D-D542-D1E5-D6E25896A75A}"/>
              </a:ext>
            </a:extLst>
          </p:cNvPr>
          <p:cNvSpPr txBox="1">
            <a:spLocks/>
          </p:cNvSpPr>
          <p:nvPr/>
        </p:nvSpPr>
        <p:spPr>
          <a:xfrm>
            <a:off x="1360170" y="3143251"/>
            <a:ext cx="10504169" cy="281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rabicPeriod"/>
            </a:pPr>
            <a:r>
              <a:rPr lang="en-US" sz="3600" dirty="0" err="1"/>
              <a:t>Pembimbing</a:t>
            </a:r>
            <a:r>
              <a:rPr lang="en-US" sz="3600" dirty="0"/>
              <a:t>, </a:t>
            </a:r>
            <a:r>
              <a:rPr lang="en-US" sz="3600" dirty="0" err="1"/>
              <a:t>Pengawas</a:t>
            </a:r>
            <a:r>
              <a:rPr lang="en-US" sz="3600" dirty="0"/>
              <a:t> &amp; </a:t>
            </a:r>
            <a:r>
              <a:rPr lang="en-US" sz="3600" dirty="0" err="1"/>
              <a:t>Pelindung</a:t>
            </a:r>
            <a:endParaRPr lang="en-US" sz="3600" dirty="0"/>
          </a:p>
          <a:p>
            <a:pPr marL="742950" indent="-742950" algn="l">
              <a:buAutoNum type="arabicPeriod"/>
            </a:pPr>
            <a:r>
              <a:rPr lang="en-US" sz="3600" dirty="0" err="1"/>
              <a:t>Memotivasi</a:t>
            </a:r>
            <a:r>
              <a:rPr lang="en-US" sz="3600" dirty="0"/>
              <a:t> dan </a:t>
            </a:r>
            <a:r>
              <a:rPr lang="en-US" sz="3600" dirty="0" err="1"/>
              <a:t>Memahami</a:t>
            </a:r>
            <a:r>
              <a:rPr lang="en-US" sz="3600" dirty="0"/>
              <a:t> </a:t>
            </a:r>
            <a:r>
              <a:rPr lang="en-US" sz="3600" dirty="0" err="1"/>
              <a:t>Bakat</a:t>
            </a:r>
            <a:r>
              <a:rPr lang="en-US" sz="3600" dirty="0"/>
              <a:t> &amp; </a:t>
            </a:r>
            <a:r>
              <a:rPr lang="en-US" sz="3600" dirty="0" err="1"/>
              <a:t>Minat</a:t>
            </a:r>
            <a:r>
              <a:rPr lang="en-US" sz="3600" dirty="0"/>
              <a:t> Anak</a:t>
            </a:r>
          </a:p>
          <a:p>
            <a:pPr marL="742950" indent="-742950" algn="l">
              <a:buAutoNum type="arabicPeriod"/>
            </a:pPr>
            <a:r>
              <a:rPr lang="en-US" sz="3600" dirty="0" err="1"/>
              <a:t>Pendidik</a:t>
            </a:r>
            <a:r>
              <a:rPr lang="en-US" sz="3600" dirty="0"/>
              <a:t> dan </a:t>
            </a:r>
            <a:r>
              <a:rPr lang="en-US" sz="3600" dirty="0" err="1"/>
              <a:t>Penasehat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228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4547E0-B144-2177-EBB4-E3FA2ED3B480}"/>
              </a:ext>
            </a:extLst>
          </p:cNvPr>
          <p:cNvSpPr txBox="1">
            <a:spLocks/>
          </p:cNvSpPr>
          <p:nvPr/>
        </p:nvSpPr>
        <p:spPr>
          <a:xfrm>
            <a:off x="2729135" y="449509"/>
            <a:ext cx="6940645" cy="76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PERAN DOSEN PEMBIMBING AKADEMIK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108DC18-73DF-F196-BD9F-8E73666F548D}"/>
              </a:ext>
            </a:extLst>
          </p:cNvPr>
          <p:cNvSpPr txBox="1">
            <a:spLocks/>
          </p:cNvSpPr>
          <p:nvPr/>
        </p:nvSpPr>
        <p:spPr>
          <a:xfrm>
            <a:off x="3462782" y="1051560"/>
            <a:ext cx="5061869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“DOSEN WALI”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35D449-BA6C-59FD-0E4E-1B33A0ED7F0E}"/>
              </a:ext>
            </a:extLst>
          </p:cNvPr>
          <p:cNvSpPr txBox="1">
            <a:spLocks/>
          </p:cNvSpPr>
          <p:nvPr/>
        </p:nvSpPr>
        <p:spPr>
          <a:xfrm>
            <a:off x="1405890" y="2617471"/>
            <a:ext cx="10504169" cy="2811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rabicPeriod"/>
            </a:pPr>
            <a:r>
              <a:rPr lang="en-US" sz="3600" dirty="0" err="1"/>
              <a:t>Membantu</a:t>
            </a:r>
            <a:r>
              <a:rPr lang="en-US" sz="3600" dirty="0"/>
              <a:t> </a:t>
            </a:r>
            <a:r>
              <a:rPr lang="en-US" sz="3600" dirty="0" err="1"/>
              <a:t>Pengembangan</a:t>
            </a:r>
            <a:r>
              <a:rPr lang="en-US" sz="3600" dirty="0"/>
              <a:t> </a:t>
            </a:r>
            <a:r>
              <a:rPr lang="en-US" sz="3600" dirty="0" err="1"/>
              <a:t>Diri</a:t>
            </a:r>
            <a:r>
              <a:rPr lang="en-US" sz="3600" dirty="0"/>
              <a:t> </a:t>
            </a:r>
            <a:r>
              <a:rPr lang="en-US" sz="3600" dirty="0" err="1"/>
              <a:t>Mahasiswa</a:t>
            </a:r>
            <a:r>
              <a:rPr lang="en-US" sz="3600" dirty="0"/>
              <a:t> (</a:t>
            </a:r>
            <a:r>
              <a:rPr lang="en-US" sz="3600" dirty="0" err="1"/>
              <a:t>Akademik</a:t>
            </a:r>
            <a:r>
              <a:rPr lang="en-US" sz="3600" dirty="0"/>
              <a:t>, </a:t>
            </a:r>
            <a:r>
              <a:rPr lang="en-US" sz="3600" dirty="0" err="1"/>
              <a:t>Perencanaan</a:t>
            </a:r>
            <a:r>
              <a:rPr lang="en-US" sz="3600" dirty="0"/>
              <a:t> </a:t>
            </a:r>
            <a:r>
              <a:rPr lang="en-US" sz="3600" dirty="0" err="1"/>
              <a:t>Karir</a:t>
            </a:r>
            <a:r>
              <a:rPr lang="en-US" sz="3600" dirty="0"/>
              <a:t>, Soft Skill)</a:t>
            </a:r>
          </a:p>
          <a:p>
            <a:pPr marL="742950" indent="-742950" algn="l">
              <a:buAutoNum type="arabicPeriod"/>
            </a:pP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Bimbingan</a:t>
            </a:r>
            <a:r>
              <a:rPr lang="en-US" sz="3600" dirty="0"/>
              <a:t> </a:t>
            </a:r>
            <a:r>
              <a:rPr lang="en-US" sz="3600" dirty="0" err="1"/>
              <a:t>Akademik</a:t>
            </a:r>
            <a:r>
              <a:rPr lang="en-US" sz="3600" dirty="0"/>
              <a:t> / </a:t>
            </a:r>
            <a:r>
              <a:rPr lang="en-US" sz="3600" dirty="0" err="1"/>
              <a:t>Perwalian</a:t>
            </a:r>
            <a:r>
              <a:rPr lang="en-US" sz="3600" dirty="0"/>
              <a:t> (Min. 3 Kali/semester)</a:t>
            </a:r>
          </a:p>
          <a:p>
            <a:pPr marL="742950" indent="-742950" algn="l">
              <a:buAutoNum type="arabicPeriod"/>
            </a:pPr>
            <a:r>
              <a:rPr lang="en-US" sz="3600" dirty="0"/>
              <a:t>Bersama </a:t>
            </a:r>
            <a:r>
              <a:rPr lang="en-US" sz="3600" dirty="0" err="1"/>
              <a:t>Ketua</a:t>
            </a:r>
            <a:r>
              <a:rPr lang="en-US" sz="3600" dirty="0"/>
              <a:t> Program </a:t>
            </a:r>
            <a:r>
              <a:rPr lang="en-US" sz="3600" dirty="0" err="1"/>
              <a:t>Studi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Evaluasi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661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7C63D-03CF-0234-D6CF-2CCB497F79E9}"/>
              </a:ext>
            </a:extLst>
          </p:cNvPr>
          <p:cNvSpPr txBox="1">
            <a:spLocks/>
          </p:cNvSpPr>
          <p:nvPr/>
        </p:nvSpPr>
        <p:spPr>
          <a:xfrm>
            <a:off x="240484" y="3046476"/>
            <a:ext cx="6940645" cy="76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Waktu </a:t>
            </a:r>
            <a:r>
              <a:rPr lang="en-US" sz="2800" b="1" dirty="0" err="1"/>
              <a:t>Studi</a:t>
            </a:r>
            <a:r>
              <a:rPr lang="en-US" sz="2800" b="1" dirty="0"/>
              <a:t> &amp; IPK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71B2DBD-95EF-4553-3BCF-76244B4EE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10" y="1625239"/>
            <a:ext cx="5566411" cy="36075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CD84C0-2216-2CD0-24C9-D0888998FAD8}"/>
              </a:ext>
            </a:extLst>
          </p:cNvPr>
          <p:cNvSpPr txBox="1">
            <a:spLocks/>
          </p:cNvSpPr>
          <p:nvPr/>
        </p:nvSpPr>
        <p:spPr>
          <a:xfrm>
            <a:off x="240484" y="5629286"/>
            <a:ext cx="6940645" cy="76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/>
              <a:t>Transkrip</a:t>
            </a:r>
            <a:r>
              <a:rPr lang="en-US" sz="2800" b="1" dirty="0"/>
              <a:t> </a:t>
            </a:r>
            <a:r>
              <a:rPr lang="en-US" sz="2800" b="1" dirty="0" err="1"/>
              <a:t>Aktivitas</a:t>
            </a:r>
            <a:r>
              <a:rPr lang="en-US" sz="2800" b="1" dirty="0"/>
              <a:t> </a:t>
            </a:r>
            <a:r>
              <a:rPr lang="en-US" sz="2800" b="1" dirty="0" err="1"/>
              <a:t>Kemahasiswaan</a:t>
            </a:r>
            <a:r>
              <a:rPr lang="en-US" sz="2800" b="1" dirty="0"/>
              <a:t> (TAK)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16D54B-8667-A1DB-66F8-6F2D6B9F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NILAI &amp; TAK MAHASISWA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AAABDBA-5F69-5FF7-BA30-8CE763400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39011"/>
              </p:ext>
            </p:extLst>
          </p:nvPr>
        </p:nvGraphicFramePr>
        <p:xfrm>
          <a:off x="6788965" y="5568248"/>
          <a:ext cx="43819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6495">
                  <a:extLst>
                    <a:ext uri="{9D8B030D-6E8A-4147-A177-3AD203B41FA5}">
                      <a16:colId xmlns:a16="http://schemas.microsoft.com/office/drawing/2014/main" val="1063733273"/>
                    </a:ext>
                  </a:extLst>
                </a:gridCol>
                <a:gridCol w="1775461">
                  <a:extLst>
                    <a:ext uri="{9D8B030D-6E8A-4147-A177-3AD203B41FA5}">
                      <a16:colId xmlns:a16="http://schemas.microsoft.com/office/drawing/2014/main" val="356775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JENJANG PENDIDIKAN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JUMLAH POIN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7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 (DIPLOMA)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1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 (SARJANA)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91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596</Words>
  <Application>Microsoft Office PowerPoint</Application>
  <PresentationFormat>Widescreen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poppins</vt:lpstr>
      <vt:lpstr>Office Theme</vt:lpstr>
      <vt:lpstr>Pertemuan Orang Tua/Wali Mahasiswa Baru  Institut Teknologi Telkom Purwokerto</vt:lpstr>
      <vt:lpstr>Institut Teknologi Telkom Purwokerto (ITTP) “ITTPizen”</vt:lpstr>
      <vt:lpstr>Revolusi Industri 4.0 &amp; Society 5.0</vt:lpstr>
      <vt:lpstr>JAJARAN REKTORAT ITTP</vt:lpstr>
      <vt:lpstr>PowerPoint Presentation</vt:lpstr>
      <vt:lpstr>PowerPoint Presentation</vt:lpstr>
      <vt:lpstr>PowerPoint Presentation</vt:lpstr>
      <vt:lpstr>PowerPoint Presentation</vt:lpstr>
      <vt:lpstr>NILAI &amp; TAK MAHASISWA</vt:lpstr>
      <vt:lpstr>LAYANAN KEMAHASISWAAN</vt:lpstr>
      <vt:lpstr>KTM (KARTU TANDA MAHASISWA)</vt:lpstr>
      <vt:lpstr>SISTEM INFORMASI STUDI MAHASISWA</vt:lpstr>
      <vt:lpstr>PowerPoint Presentation</vt:lpstr>
      <vt:lpstr>PowerPoint Presentation</vt:lpstr>
      <vt:lpstr>PowerPoint Presentation</vt:lpstr>
      <vt:lpstr>PUSAT INFORMASI &amp; KONTAK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Orang Tua Mahasiswa Baru  Institut Teknologi Telkom Purwokerto</dc:title>
  <dc:creator>Dadiek Pranindito</dc:creator>
  <cp:lastModifiedBy>Dadiek Pranindito</cp:lastModifiedBy>
  <cp:revision>6</cp:revision>
  <dcterms:created xsi:type="dcterms:W3CDTF">2023-09-05T07:46:17Z</dcterms:created>
  <dcterms:modified xsi:type="dcterms:W3CDTF">2023-09-05T10:08:58Z</dcterms:modified>
</cp:coreProperties>
</file>