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80" r:id="rId4"/>
    <p:sldId id="259" r:id="rId5"/>
    <p:sldId id="262" r:id="rId6"/>
    <p:sldId id="263" r:id="rId7"/>
    <p:sldId id="351" r:id="rId8"/>
    <p:sldId id="265" r:id="rId9"/>
    <p:sldId id="271" r:id="rId10"/>
    <p:sldId id="273" r:id="rId11"/>
    <p:sldId id="274" r:id="rId12"/>
    <p:sldId id="276" r:id="rId13"/>
    <p:sldId id="279" r:id="rId14"/>
    <p:sldId id="281" r:id="rId15"/>
    <p:sldId id="282" r:id="rId16"/>
    <p:sldId id="285" r:id="rId17"/>
    <p:sldId id="293" r:id="rId18"/>
    <p:sldId id="296" r:id="rId19"/>
    <p:sldId id="297" r:id="rId20"/>
    <p:sldId id="300" r:id="rId21"/>
    <p:sldId id="301" r:id="rId22"/>
    <p:sldId id="302" r:id="rId23"/>
    <p:sldId id="303" r:id="rId24"/>
    <p:sldId id="298" r:id="rId25"/>
    <p:sldId id="304" r:id="rId26"/>
    <p:sldId id="349" r:id="rId27"/>
    <p:sldId id="305" r:id="rId28"/>
    <p:sldId id="306" r:id="rId29"/>
    <p:sldId id="308" r:id="rId30"/>
    <p:sldId id="309" r:id="rId31"/>
    <p:sldId id="313" r:id="rId32"/>
    <p:sldId id="314" r:id="rId33"/>
    <p:sldId id="315" r:id="rId34"/>
    <p:sldId id="318" r:id="rId35"/>
    <p:sldId id="347" r:id="rId36"/>
    <p:sldId id="334" r:id="rId37"/>
    <p:sldId id="346" r:id="rId38"/>
    <p:sldId id="320" r:id="rId39"/>
    <p:sldId id="321" r:id="rId40"/>
    <p:sldId id="336" r:id="rId41"/>
    <p:sldId id="337" r:id="rId42"/>
    <p:sldId id="342" r:id="rId43"/>
    <p:sldId id="343" r:id="rId44"/>
    <p:sldId id="339" r:id="rId45"/>
    <p:sldId id="340" r:id="rId46"/>
    <p:sldId id="341" r:id="rId47"/>
    <p:sldId id="345" r:id="rId48"/>
    <p:sldId id="352" r:id="rId49"/>
    <p:sldId id="344" r:id="rId5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164A"/>
    <a:srgbClr val="FA8F00"/>
    <a:srgbClr val="5DF0FF"/>
    <a:srgbClr val="FF4747"/>
    <a:srgbClr val="A2023F"/>
    <a:srgbClr val="C23E47"/>
    <a:srgbClr val="5EEC3C"/>
    <a:srgbClr val="5B4101"/>
    <a:srgbClr val="956B01"/>
    <a:srgbClr val="FE7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660"/>
  </p:normalViewPr>
  <p:slideViewPr>
    <p:cSldViewPr>
      <p:cViewPr varScale="1">
        <p:scale>
          <a:sx n="85" d="100"/>
          <a:sy n="85" d="100"/>
        </p:scale>
        <p:origin x="106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637-D75D-47A6-8C98-E5D747AFC5D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72248-AF3C-42E1-B487-8E33F886CE3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2248-AF3C-42E1-B487-8E33F886CE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20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2248-AF3C-42E1-B487-8E33F886CE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11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2248-AF3C-42E1-B487-8E33F886CE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8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2248-AF3C-42E1-B487-8E33F886CE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7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2248-AF3C-42E1-B487-8E33F886CE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38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2248-AF3C-42E1-B487-8E33F886CE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9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2248-AF3C-42E1-B487-8E33F886CE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63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2248-AF3C-42E1-B487-8E33F886CE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7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2248-AF3C-42E1-B487-8E33F886CE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09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2248-AF3C-42E1-B487-8E33F886CE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4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2248-AF3C-42E1-B487-8E33F886CE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05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69" y="1808225"/>
            <a:ext cx="7787955" cy="1374345"/>
          </a:xfrm>
          <a:noFill/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FF0000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335275"/>
            <a:ext cx="7787955" cy="1068935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3929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6"/>
          </a:xfrm>
          <a:noFill/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281175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4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4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69" y="1808225"/>
            <a:ext cx="7329841" cy="1374345"/>
          </a:xfrm>
        </p:spPr>
        <p:txBody>
          <a:bodyPr/>
          <a:lstStyle/>
          <a:p>
            <a:r>
              <a:rPr lang="en-US" dirty="0" err="1"/>
              <a:t>IoS</a:t>
            </a:r>
            <a:r>
              <a:rPr lang="en-US" dirty="0"/>
              <a:t> Forensics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7B7905A-9ED5-450A-B6C2-7A9F0F23EFBE}"/>
              </a:ext>
            </a:extLst>
          </p:cNvPr>
          <p:cNvSpPr txBox="1"/>
          <p:nvPr/>
        </p:nvSpPr>
        <p:spPr>
          <a:xfrm>
            <a:off x="352244" y="3640685"/>
            <a:ext cx="2290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Docente</a:t>
            </a:r>
          </a:p>
          <a:p>
            <a:r>
              <a:rPr lang="it-IT" dirty="0" err="1"/>
              <a:t>Prof.Alfredo</a:t>
            </a:r>
            <a:r>
              <a:rPr lang="it-IT" dirty="0"/>
              <a:t> de Santis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2E8612B-C6EB-4D7A-BAB5-C5947B216C74}"/>
              </a:ext>
            </a:extLst>
          </p:cNvPr>
          <p:cNvSpPr txBox="1"/>
          <p:nvPr/>
        </p:nvSpPr>
        <p:spPr>
          <a:xfrm>
            <a:off x="6501182" y="3640685"/>
            <a:ext cx="2595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Candidato</a:t>
            </a:r>
          </a:p>
          <a:p>
            <a:r>
              <a:rPr lang="it-IT" dirty="0"/>
              <a:t>Bernardino Sagliocca</a:t>
            </a:r>
          </a:p>
          <a:p>
            <a:r>
              <a:rPr lang="it-IT" dirty="0" err="1"/>
              <a:t>matr</a:t>
            </a:r>
            <a:r>
              <a:rPr lang="it-IT" dirty="0"/>
              <a:t>. 0522500841</a:t>
            </a:r>
          </a:p>
        </p:txBody>
      </p:sp>
      <p:pic>
        <p:nvPicPr>
          <p:cNvPr id="6" name="Immagine 5" descr="Immagine che contiene regina&#10;&#10;Descrizione generata automaticamente">
            <a:extLst>
              <a:ext uri="{FF2B5EF4-FFF2-40B4-BE49-F238E27FC236}">
                <a16:creationId xmlns:a16="http://schemas.microsoft.com/office/drawing/2014/main" id="{1F9A2C8F-DB66-4748-B93C-566071848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85" y="1832615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294B1-A1A1-4BE4-840A-D319C9E8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Nozioni</a:t>
            </a:r>
            <a:r>
              <a:rPr lang="en-US" dirty="0"/>
              <a:t> di Digital Forensics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984DBD-A6C3-402C-AB6B-B1E3AB6CC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 </a:t>
            </a:r>
            <a:r>
              <a:rPr lang="en-US" dirty="0" err="1"/>
              <a:t>mantenere</a:t>
            </a:r>
            <a:r>
              <a:rPr lang="en-US" dirty="0"/>
              <a:t> e </a:t>
            </a:r>
            <a:r>
              <a:rPr lang="en-US" dirty="0" err="1"/>
              <a:t>verificare</a:t>
            </a:r>
            <a:r>
              <a:rPr lang="en-US" dirty="0"/>
              <a:t> </a:t>
            </a:r>
            <a:r>
              <a:rPr lang="en-US" dirty="0" err="1"/>
              <a:t>l’integrità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usano</a:t>
            </a:r>
            <a:r>
              <a:rPr lang="en-US" dirty="0"/>
              <a:t> </a:t>
            </a:r>
            <a:r>
              <a:rPr lang="en-US" dirty="0" err="1"/>
              <a:t>alcuni</a:t>
            </a:r>
            <a:r>
              <a:rPr lang="en-US" dirty="0"/>
              <a:t> tipi di </a:t>
            </a:r>
            <a:r>
              <a:rPr lang="en-US" dirty="0" err="1"/>
              <a:t>documenti</a:t>
            </a:r>
            <a:r>
              <a:rPr lang="en-US" dirty="0"/>
              <a:t> e </a:t>
            </a:r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tecniche</a:t>
            </a:r>
            <a:r>
              <a:rPr lang="en-US" dirty="0"/>
              <a:t> di </a:t>
            </a:r>
            <a:r>
              <a:rPr lang="en-US" dirty="0" err="1"/>
              <a:t>verifica</a:t>
            </a:r>
            <a:r>
              <a:rPr lang="en-US" dirty="0"/>
              <a:t>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64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BCACBB-FB78-4E9F-AE94-55196674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Nozioni</a:t>
            </a:r>
            <a:r>
              <a:rPr lang="en-US" dirty="0"/>
              <a:t> di Digital Forensics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3A6176-21F5-41CD-B9DA-747383C52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quanto riguarda la documentazione lo strumento più usato è il chain of </a:t>
            </a:r>
            <a:r>
              <a:rPr lang="it-IT" dirty="0" err="1"/>
              <a:t>custody</a:t>
            </a:r>
            <a:r>
              <a:rPr lang="it-IT" dirty="0"/>
              <a:t>.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C40C73D-8037-432C-917E-4BF6A68E8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50" y="2538207"/>
            <a:ext cx="4275739" cy="217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89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0A17C2-6F3B-4AAF-8091-2F30AEF5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Nozioni</a:t>
            </a:r>
            <a:r>
              <a:rPr lang="en-US" dirty="0"/>
              <a:t> di Digital Forensics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5A1AA8-391A-4115-A0C3-B1B0A54C9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704" y="1197405"/>
            <a:ext cx="5955495" cy="3511061"/>
          </a:xfrm>
        </p:spPr>
        <p:txBody>
          <a:bodyPr/>
          <a:lstStyle/>
          <a:p>
            <a:r>
              <a:rPr lang="it-IT" dirty="0"/>
              <a:t>Per quanto riguarda le tecniche di verifica sono 2 quelle utilizzate:</a:t>
            </a:r>
          </a:p>
          <a:p>
            <a:pPr marL="971550" lvl="1" indent="-514350">
              <a:buFont typeface="+mj-lt"/>
              <a:buAutoNum type="alphaLcParenR"/>
            </a:pPr>
            <a:r>
              <a:rPr lang="it-IT" dirty="0"/>
              <a:t>Confronto di valori </a:t>
            </a:r>
            <a:r>
              <a:rPr lang="it-IT" dirty="0" err="1"/>
              <a:t>hash</a:t>
            </a:r>
            <a:endParaRPr lang="it-IT" dirty="0"/>
          </a:p>
          <a:p>
            <a:pPr marL="971550" lvl="1" indent="-514350">
              <a:buFont typeface="+mj-lt"/>
              <a:buAutoNum type="alphaLcParenR"/>
            </a:pPr>
            <a:r>
              <a:rPr lang="it-IT" dirty="0"/>
              <a:t>Confronto di firma digitale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9690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626657-01B9-49A0-843B-A2FE64B9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Nozioni</a:t>
            </a:r>
            <a:r>
              <a:rPr lang="en-US" dirty="0"/>
              <a:t> di Digital Forensics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0BF0DA-44A0-4F45-9BAF-EB3CD23AC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Analisi</a:t>
            </a:r>
          </a:p>
          <a:p>
            <a:pPr marL="0" indent="0">
              <a:buNone/>
            </a:pPr>
            <a:r>
              <a:rPr lang="en-US" dirty="0"/>
              <a:t>    Questa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nell’analisi</a:t>
            </a:r>
            <a:r>
              <a:rPr lang="en-US" dirty="0"/>
              <a:t> </a:t>
            </a:r>
            <a:r>
              <a:rPr lang="en-US" dirty="0" err="1"/>
              <a:t>dei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acquisiti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dirty="0" err="1"/>
              <a:t>opportuni</a:t>
            </a:r>
            <a:r>
              <a:rPr lang="en-US" dirty="0"/>
              <a:t> tool.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2924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0A6F21-23CD-4810-898D-44F5CBB47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                           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Overview</a:t>
            </a:r>
            <a:r>
              <a:rPr lang="it-IT" dirty="0">
                <a:solidFill>
                  <a:srgbClr val="FF0000"/>
                </a:solidFill>
              </a:rPr>
              <a:t> sulle device </a:t>
            </a:r>
            <a:r>
              <a:rPr lang="it-IT" dirty="0" err="1">
                <a:solidFill>
                  <a:srgbClr val="FF0000"/>
                </a:solidFill>
              </a:rPr>
              <a:t>IoS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70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EDF8D1-6382-4B32-A0C0-CB631926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Overview</a:t>
            </a:r>
            <a:r>
              <a:rPr lang="it-IT" dirty="0"/>
              <a:t> sulle device </a:t>
            </a:r>
            <a:r>
              <a:rPr lang="it-IT" dirty="0" err="1"/>
              <a:t>IoS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12B6E7-BEC6-4824-ABE5-C722A638B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Introduciamo</a:t>
            </a:r>
            <a:r>
              <a:rPr lang="en-US" dirty="0"/>
              <a:t> </a:t>
            </a:r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caratteristiche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device </a:t>
            </a:r>
            <a:r>
              <a:rPr lang="en-US" dirty="0" err="1"/>
              <a:t>Ios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ci </a:t>
            </a:r>
            <a:r>
              <a:rPr lang="en-US" dirty="0" err="1"/>
              <a:t>saranno</a:t>
            </a:r>
            <a:r>
              <a:rPr lang="en-US" dirty="0"/>
              <a:t> </a:t>
            </a:r>
            <a:r>
              <a:rPr lang="en-US" dirty="0" err="1"/>
              <a:t>utili</a:t>
            </a:r>
            <a:r>
              <a:rPr lang="en-US" dirty="0"/>
              <a:t> in </a:t>
            </a:r>
            <a:r>
              <a:rPr lang="en-US" dirty="0" err="1"/>
              <a:t>seguito</a:t>
            </a:r>
            <a:r>
              <a:rPr lang="en-US" dirty="0"/>
              <a:t>.</a:t>
            </a:r>
          </a:p>
          <a:p>
            <a:r>
              <a:rPr lang="en-US" dirty="0" err="1"/>
              <a:t>Tutte</a:t>
            </a:r>
            <a:r>
              <a:rPr lang="en-US" dirty="0"/>
              <a:t> le device </a:t>
            </a:r>
            <a:r>
              <a:rPr lang="en-US" dirty="0" err="1"/>
              <a:t>Apple,sono</a:t>
            </a:r>
            <a:r>
              <a:rPr lang="en-US" dirty="0"/>
              <a:t> </a:t>
            </a:r>
            <a:r>
              <a:rPr lang="en-US" dirty="0" err="1"/>
              <a:t>caratterizzate</a:t>
            </a:r>
            <a:r>
              <a:rPr lang="en-US" dirty="0"/>
              <a:t> da un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operativo</a:t>
            </a:r>
            <a:r>
              <a:rPr lang="en-US" dirty="0"/>
              <a:t> </a:t>
            </a:r>
            <a:r>
              <a:rPr lang="en-US" dirty="0" err="1"/>
              <a:t>IoS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5555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04B6BF-E2C6-4FC9-9F51-C3C3A7C8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Overview</a:t>
            </a:r>
            <a:r>
              <a:rPr lang="it-IT" dirty="0"/>
              <a:t> sulle device </a:t>
            </a:r>
            <a:r>
              <a:rPr lang="it-IT" dirty="0" err="1"/>
              <a:t>IoS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200EB1-E177-4175-9716-DCF272C80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Tutte</a:t>
            </a:r>
            <a:r>
              <a:rPr lang="en-US" dirty="0"/>
              <a:t> le device </a:t>
            </a:r>
            <a:r>
              <a:rPr lang="en-US" dirty="0" err="1"/>
              <a:t>IoS</a:t>
            </a:r>
            <a:r>
              <a:rPr lang="en-US" dirty="0"/>
              <a:t> </a:t>
            </a:r>
            <a:r>
              <a:rPr lang="en-US" dirty="0" err="1"/>
              <a:t>usano</a:t>
            </a:r>
            <a:r>
              <a:rPr lang="en-US" dirty="0"/>
              <a:t> come file system </a:t>
            </a:r>
            <a:r>
              <a:rPr lang="en-US" dirty="0" err="1"/>
              <a:t>HFSX,una</a:t>
            </a:r>
            <a:r>
              <a:rPr lang="en-US" dirty="0"/>
              <a:t> </a:t>
            </a:r>
            <a:r>
              <a:rPr lang="en-US" dirty="0" err="1"/>
              <a:t>variante</a:t>
            </a:r>
            <a:r>
              <a:rPr lang="en-US" dirty="0"/>
              <a:t> di HFS+.</a:t>
            </a:r>
          </a:p>
          <a:p>
            <a:r>
              <a:rPr lang="en-US" dirty="0"/>
              <a:t>HFS+ è </a:t>
            </a:r>
            <a:r>
              <a:rPr lang="en-US" dirty="0" err="1"/>
              <a:t>caratterizzato</a:t>
            </a:r>
            <a:r>
              <a:rPr lang="en-US" dirty="0"/>
              <a:t> da </a:t>
            </a:r>
            <a:r>
              <a:rPr lang="en-US" dirty="0" err="1"/>
              <a:t>volumi.Un</a:t>
            </a:r>
            <a:r>
              <a:rPr lang="en-US" dirty="0"/>
              <a:t> volume HFS+ è un </a:t>
            </a:r>
            <a:r>
              <a:rPr lang="en-US" dirty="0" err="1"/>
              <a:t>insieme</a:t>
            </a:r>
            <a:r>
              <a:rPr lang="en-US" dirty="0"/>
              <a:t> di </a:t>
            </a:r>
            <a:r>
              <a:rPr lang="en-US" dirty="0" err="1"/>
              <a:t>settori</a:t>
            </a:r>
            <a:r>
              <a:rPr lang="en-US" dirty="0"/>
              <a:t> </a:t>
            </a:r>
            <a:r>
              <a:rPr lang="en-US" dirty="0" err="1"/>
              <a:t>raggruppati</a:t>
            </a:r>
            <a:r>
              <a:rPr lang="en-US" dirty="0"/>
              <a:t> in </a:t>
            </a:r>
            <a:r>
              <a:rPr lang="en-US" dirty="0" err="1"/>
              <a:t>blocchi</a:t>
            </a:r>
            <a:r>
              <a:rPr lang="en-US" dirty="0"/>
              <a:t> </a:t>
            </a:r>
            <a:r>
              <a:rPr lang="en-US" dirty="0" err="1"/>
              <a:t>allocabili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897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6EAE99-AA4E-4F2F-9B09-7A72CA35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Overview</a:t>
            </a:r>
            <a:r>
              <a:rPr lang="it-IT" dirty="0"/>
              <a:t> sulle device </a:t>
            </a:r>
            <a:r>
              <a:rPr lang="it-IT" dirty="0" err="1"/>
              <a:t>IoS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988E54-DE8E-4F20-BFA0-11537D0E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Tutte</a:t>
            </a:r>
            <a:r>
              <a:rPr lang="en-US" dirty="0"/>
              <a:t> le device </a:t>
            </a:r>
            <a:r>
              <a:rPr lang="en-US" dirty="0" err="1"/>
              <a:t>IoS</a:t>
            </a:r>
            <a:r>
              <a:rPr lang="en-US" dirty="0"/>
              <a:t> </a:t>
            </a:r>
            <a:r>
              <a:rPr lang="en-US" dirty="0" err="1"/>
              <a:t>hanno</a:t>
            </a:r>
            <a:r>
              <a:rPr lang="en-US" dirty="0"/>
              <a:t> una </a:t>
            </a:r>
            <a:r>
              <a:rPr lang="en-US" dirty="0" err="1"/>
              <a:t>memoria</a:t>
            </a:r>
            <a:r>
              <a:rPr lang="en-US" dirty="0"/>
              <a:t> divisa in 2 </a:t>
            </a:r>
            <a:r>
              <a:rPr lang="en-US" dirty="0" err="1"/>
              <a:t>partizioni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la </a:t>
            </a:r>
            <a:r>
              <a:rPr lang="en-US" dirty="0" err="1"/>
              <a:t>partizione</a:t>
            </a:r>
            <a:r>
              <a:rPr lang="en-US" dirty="0"/>
              <a:t> di </a:t>
            </a:r>
            <a:r>
              <a:rPr lang="en-US" dirty="0" err="1"/>
              <a:t>sistema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la </a:t>
            </a:r>
            <a:r>
              <a:rPr lang="en-US" dirty="0" err="1"/>
              <a:t>partizione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601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F55263-50C5-447E-8462-9263AB89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Overview</a:t>
            </a:r>
            <a:r>
              <a:rPr lang="it-IT" dirty="0"/>
              <a:t> sulle device </a:t>
            </a:r>
            <a:r>
              <a:rPr lang="it-IT" dirty="0" err="1"/>
              <a:t>IoS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02BF3F-CCC7-4B30-8E50-157B1F6D5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err="1"/>
              <a:t>Property</a:t>
            </a:r>
            <a:r>
              <a:rPr lang="it-IT" dirty="0"/>
              <a:t> list file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Tutte</a:t>
            </a:r>
            <a:r>
              <a:rPr lang="en-US" dirty="0"/>
              <a:t> le device </a:t>
            </a:r>
            <a:r>
              <a:rPr lang="en-US" dirty="0" err="1"/>
              <a:t>IoS</a:t>
            </a:r>
            <a:r>
              <a:rPr lang="en-US" dirty="0"/>
              <a:t> </a:t>
            </a:r>
            <a:r>
              <a:rPr lang="en-US" dirty="0" err="1"/>
              <a:t>usano</a:t>
            </a:r>
            <a:r>
              <a:rPr lang="en-US" dirty="0"/>
              <a:t> le property list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file,meglio</a:t>
            </a:r>
            <a:r>
              <a:rPr lang="en-US" dirty="0"/>
              <a:t> note come </a:t>
            </a:r>
            <a:r>
              <a:rPr lang="en-US" dirty="0" err="1"/>
              <a:t>plist.Questi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usati</a:t>
            </a:r>
            <a:r>
              <a:rPr lang="en-US" dirty="0"/>
              <a:t> per la </a:t>
            </a: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delle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configurazioni</a:t>
            </a:r>
            <a:r>
              <a:rPr lang="en-US" dirty="0"/>
              <a:t> relative al </a:t>
            </a:r>
            <a:r>
              <a:rPr lang="en-US" dirty="0" err="1"/>
              <a:t>sistema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operativo</a:t>
            </a:r>
            <a:r>
              <a:rPr lang="en-US" dirty="0"/>
              <a:t> e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applicazioni</a:t>
            </a:r>
            <a:r>
              <a:rPr lang="en-US" dirty="0"/>
              <a:t> </a:t>
            </a:r>
            <a:r>
              <a:rPr lang="en-US" dirty="0" err="1"/>
              <a:t>presenti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sulla</a:t>
            </a:r>
            <a:r>
              <a:rPr lang="en-US" dirty="0"/>
              <a:t> device.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7073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886F36-6C3F-472E-97EA-CB222D85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Overview</a:t>
            </a:r>
            <a:r>
              <a:rPr lang="it-IT" dirty="0"/>
              <a:t> sulle device </a:t>
            </a:r>
            <a:r>
              <a:rPr lang="it-IT" dirty="0" err="1"/>
              <a:t>IoS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C52376-EB8A-455C-949E-53BB0491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SQLite</a:t>
            </a:r>
            <a:r>
              <a:rPr lang="it-IT" dirty="0"/>
              <a:t> database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en-US" dirty="0"/>
              <a:t>Le device </a:t>
            </a:r>
            <a:r>
              <a:rPr lang="en-US" dirty="0" err="1"/>
              <a:t>IoS</a:t>
            </a:r>
            <a:r>
              <a:rPr lang="en-US" dirty="0"/>
              <a:t> </a:t>
            </a:r>
            <a:r>
              <a:rPr lang="en-US" dirty="0" err="1"/>
              <a:t>usano</a:t>
            </a:r>
            <a:r>
              <a:rPr lang="en-US" dirty="0"/>
              <a:t> </a:t>
            </a:r>
            <a:r>
              <a:rPr lang="en-US" dirty="0" err="1"/>
              <a:t>questi</a:t>
            </a:r>
            <a:r>
              <a:rPr lang="en-US" dirty="0"/>
              <a:t> database</a:t>
            </a:r>
          </a:p>
          <a:p>
            <a:pPr marL="0" indent="0">
              <a:buNone/>
            </a:pPr>
            <a:r>
              <a:rPr lang="en-US" dirty="0"/>
              <a:t>    per </a:t>
            </a:r>
            <a:r>
              <a:rPr lang="en-US" dirty="0" err="1"/>
              <a:t>memorizzare</a:t>
            </a:r>
            <a:r>
              <a:rPr lang="en-US" dirty="0"/>
              <a:t> </a:t>
            </a:r>
            <a:r>
              <a:rPr lang="en-US" dirty="0" err="1"/>
              <a:t>informazioni</a:t>
            </a:r>
            <a:r>
              <a:rPr lang="en-US" dirty="0"/>
              <a:t> e </a:t>
            </a:r>
            <a:r>
              <a:rPr lang="en-US" dirty="0" err="1"/>
              <a:t>dati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utenti.A</a:t>
            </a:r>
            <a:r>
              <a:rPr lang="en-US" dirty="0"/>
              <a:t> </a:t>
            </a:r>
            <a:r>
              <a:rPr lang="en-US" dirty="0" err="1"/>
              <a:t>differenza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property</a:t>
            </a:r>
          </a:p>
          <a:p>
            <a:pPr marL="0" indent="0">
              <a:buNone/>
            </a:pPr>
            <a:r>
              <a:rPr lang="en-US" dirty="0"/>
              <a:t>    list </a:t>
            </a:r>
            <a:r>
              <a:rPr lang="en-US" dirty="0" err="1"/>
              <a:t>files,questi</a:t>
            </a:r>
            <a:r>
              <a:rPr lang="en-US" dirty="0"/>
              <a:t> database </a:t>
            </a:r>
            <a:r>
              <a:rPr lang="en-US" dirty="0" err="1"/>
              <a:t>contengono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interpretati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solo con </a:t>
            </a:r>
            <a:r>
              <a:rPr lang="en-US" dirty="0" err="1"/>
              <a:t>particolari</a:t>
            </a:r>
            <a:r>
              <a:rPr lang="en-US" dirty="0"/>
              <a:t> tool.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17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3929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600" err="1">
                <a:solidFill>
                  <a:schemeClr val="bg1"/>
                </a:solidFill>
              </a:rPr>
              <a:t>Indice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US" dirty="0" err="1"/>
              <a:t>Nozioni</a:t>
            </a:r>
            <a:r>
              <a:rPr lang="en-US" dirty="0"/>
              <a:t> </a:t>
            </a:r>
            <a:r>
              <a:rPr lang="en-US" sz="2800" dirty="0">
                <a:solidFill>
                  <a:schemeClr val="tx1"/>
                </a:solidFill>
              </a:rPr>
              <a:t>di Digital Forensics</a:t>
            </a:r>
          </a:p>
          <a:p>
            <a:r>
              <a:rPr lang="en-US" sz="2800" dirty="0">
                <a:solidFill>
                  <a:schemeClr val="tx1"/>
                </a:solidFill>
              </a:rPr>
              <a:t>Overview </a:t>
            </a:r>
            <a:r>
              <a:rPr lang="en-US" sz="2800" dirty="0" err="1">
                <a:solidFill>
                  <a:schemeClr val="tx1"/>
                </a:solidFill>
              </a:rPr>
              <a:t>sulle</a:t>
            </a:r>
            <a:r>
              <a:rPr lang="en-US" sz="2800" dirty="0">
                <a:solidFill>
                  <a:schemeClr val="tx1"/>
                </a:solidFill>
              </a:rPr>
              <a:t> device </a:t>
            </a:r>
            <a:r>
              <a:rPr lang="en-US" sz="2800" dirty="0" err="1">
                <a:solidFill>
                  <a:schemeClr val="tx1"/>
                </a:solidFill>
              </a:rPr>
              <a:t>IoS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IoS</a:t>
            </a:r>
            <a:r>
              <a:rPr lang="en-US" sz="2800" dirty="0">
                <a:solidFill>
                  <a:schemeClr val="tx1"/>
                </a:solidFill>
              </a:rPr>
              <a:t> acquisition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IoS</a:t>
            </a:r>
            <a:r>
              <a:rPr lang="en-US" sz="2800" dirty="0">
                <a:solidFill>
                  <a:schemeClr val="tx1"/>
                </a:solidFill>
              </a:rPr>
              <a:t> analysis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DBBF0C-33C6-4D4F-9C6F-6878AFBD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Overview</a:t>
            </a:r>
            <a:r>
              <a:rPr lang="it-IT" dirty="0"/>
              <a:t> sulle device </a:t>
            </a:r>
            <a:r>
              <a:rPr lang="it-IT" dirty="0" err="1"/>
              <a:t>IoS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E4BAAF-FF01-476E-B790-FB7D9A72C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Modalità operative di una device</a:t>
            </a:r>
          </a:p>
          <a:p>
            <a:pPr marL="0" indent="0">
              <a:buNone/>
            </a:pPr>
            <a:r>
              <a:rPr lang="it-IT" dirty="0"/>
              <a:t>    Le device </a:t>
            </a:r>
            <a:r>
              <a:rPr lang="it-IT" dirty="0" err="1"/>
              <a:t>IoS</a:t>
            </a:r>
            <a:r>
              <a:rPr lang="it-IT" dirty="0"/>
              <a:t> possono avere 3</a:t>
            </a:r>
          </a:p>
          <a:p>
            <a:pPr marL="0" indent="0">
              <a:buNone/>
            </a:pPr>
            <a:r>
              <a:rPr lang="it-IT" dirty="0"/>
              <a:t>    modalità operative: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err="1"/>
              <a:t>Normal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Recovery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err="1"/>
              <a:t>Dfu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2375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E8AA8C-2D1C-440E-83D4-55547784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Overview sulle device IoS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71C17B-BA15-4ECF-912C-AB7348118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400" dirty="0" err="1"/>
              <a:t>Normal</a:t>
            </a:r>
            <a:endParaRPr lang="it-IT" sz="2400" dirty="0"/>
          </a:p>
          <a:p>
            <a:pPr marL="0" indent="0">
              <a:buNone/>
            </a:pPr>
            <a:r>
              <a:rPr lang="it-IT" sz="2400" dirty="0"/>
              <a:t>    Questa è la modalità operativa tradizionale.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Recovery</a:t>
            </a:r>
          </a:p>
          <a:p>
            <a:pPr marL="0" indent="0">
              <a:buNone/>
            </a:pPr>
            <a:r>
              <a:rPr lang="it-IT" sz="2400" dirty="0"/>
              <a:t>    Questa è la modalità usata quando si deve</a:t>
            </a:r>
          </a:p>
          <a:p>
            <a:pPr marL="0" indent="0">
              <a:buNone/>
            </a:pPr>
            <a:r>
              <a:rPr lang="it-IT" sz="2400" dirty="0"/>
              <a:t>    fare un’attivazione o un aggiornamento su</a:t>
            </a:r>
          </a:p>
          <a:p>
            <a:pPr marL="0" indent="0">
              <a:buNone/>
            </a:pPr>
            <a:r>
              <a:rPr lang="it-IT" sz="2400" dirty="0"/>
              <a:t>    una device.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 err="1"/>
              <a:t>Dfu</a:t>
            </a:r>
            <a:endParaRPr lang="it-IT" sz="2400" dirty="0"/>
          </a:p>
          <a:p>
            <a:pPr marL="0" indent="0">
              <a:buNone/>
            </a:pPr>
            <a:r>
              <a:rPr lang="it-IT" sz="2400" dirty="0"/>
              <a:t>    Questa è la modalità usata quando qualcosa</a:t>
            </a:r>
          </a:p>
          <a:p>
            <a:pPr marL="0" indent="0">
              <a:buNone/>
            </a:pPr>
            <a:r>
              <a:rPr lang="it-IT" sz="2400" dirty="0"/>
              <a:t>    fallisce durante la fase di avvio della device.</a:t>
            </a:r>
          </a:p>
        </p:txBody>
      </p:sp>
    </p:spTree>
    <p:extLst>
      <p:ext uri="{BB962C8B-B14F-4D97-AF65-F5344CB8AC3E}">
        <p14:creationId xmlns:p14="http://schemas.microsoft.com/office/powerpoint/2010/main" val="452138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0BD5AA-9C16-412B-BEDA-3C2BDAE5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Overview</a:t>
            </a:r>
            <a:r>
              <a:rPr lang="it-IT" dirty="0"/>
              <a:t> sulle device </a:t>
            </a:r>
            <a:r>
              <a:rPr lang="it-IT" dirty="0" err="1"/>
              <a:t>IoS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14D6CC-EA10-4481-9549-F2C6D4A6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UDID</a:t>
            </a:r>
          </a:p>
          <a:p>
            <a:pPr marL="0" indent="0">
              <a:buNone/>
            </a:pPr>
            <a:r>
              <a:rPr lang="it-IT" dirty="0"/>
              <a:t>    Tutte le device </a:t>
            </a:r>
            <a:r>
              <a:rPr lang="it-IT" dirty="0" err="1"/>
              <a:t>IoS</a:t>
            </a:r>
            <a:r>
              <a:rPr lang="it-IT" dirty="0"/>
              <a:t> hanno un’id unico</a:t>
            </a:r>
          </a:p>
          <a:p>
            <a:pPr marL="0" indent="0">
              <a:buNone/>
            </a:pPr>
            <a:r>
              <a:rPr lang="it-IT" dirty="0"/>
              <a:t>    che le distingue una dall’altra.</a:t>
            </a:r>
          </a:p>
        </p:txBody>
      </p:sp>
    </p:spTree>
    <p:extLst>
      <p:ext uri="{BB962C8B-B14F-4D97-AF65-F5344CB8AC3E}">
        <p14:creationId xmlns:p14="http://schemas.microsoft.com/office/powerpoint/2010/main" val="70759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405FEB-47A0-404B-A308-0EF606A3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Overview</a:t>
            </a:r>
            <a:r>
              <a:rPr lang="it-IT" dirty="0"/>
              <a:t> sulle device </a:t>
            </a:r>
            <a:r>
              <a:rPr lang="it-IT" dirty="0" err="1"/>
              <a:t>IoS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A7202F-DC13-4CEB-A005-AB3A8D58C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 </a:t>
            </a:r>
            <a:r>
              <a:rPr lang="it-IT" dirty="0" err="1"/>
              <a:t>Lockdown</a:t>
            </a:r>
            <a:r>
              <a:rPr lang="it-IT" dirty="0"/>
              <a:t> certificate</a:t>
            </a:r>
          </a:p>
          <a:p>
            <a:pPr marL="0" indent="0">
              <a:buNone/>
            </a:pPr>
            <a:r>
              <a:rPr lang="it-IT" dirty="0"/>
              <a:t>     Questo certificato è una </a:t>
            </a:r>
            <a:r>
              <a:rPr lang="it-IT" dirty="0" err="1"/>
              <a:t>plist.Per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   ottenere questo certificato basta</a:t>
            </a:r>
          </a:p>
          <a:p>
            <a:pPr marL="0" indent="0">
              <a:buNone/>
            </a:pPr>
            <a:r>
              <a:rPr lang="it-IT" dirty="0"/>
              <a:t>     collegare la device </a:t>
            </a:r>
            <a:r>
              <a:rPr lang="it-IT" dirty="0" err="1"/>
              <a:t>IoS</a:t>
            </a:r>
            <a:r>
              <a:rPr lang="it-IT" dirty="0"/>
              <a:t> al PC ,avviare</a:t>
            </a:r>
          </a:p>
          <a:p>
            <a:pPr marL="0" indent="0">
              <a:buNone/>
            </a:pPr>
            <a:r>
              <a:rPr lang="it-IT" dirty="0"/>
              <a:t>     </a:t>
            </a:r>
            <a:r>
              <a:rPr lang="it-IT" dirty="0" err="1"/>
              <a:t>Itunes</a:t>
            </a:r>
            <a:r>
              <a:rPr lang="it-IT" dirty="0"/>
              <a:t> e inserire la password della</a:t>
            </a:r>
          </a:p>
          <a:p>
            <a:pPr marL="0" indent="0">
              <a:buNone/>
            </a:pPr>
            <a:r>
              <a:rPr lang="it-IT" dirty="0"/>
              <a:t>     device.</a:t>
            </a:r>
          </a:p>
        </p:txBody>
      </p:sp>
    </p:spTree>
    <p:extLst>
      <p:ext uri="{BB962C8B-B14F-4D97-AF65-F5344CB8AC3E}">
        <p14:creationId xmlns:p14="http://schemas.microsoft.com/office/powerpoint/2010/main" val="1709934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D71425-FAA2-453F-A529-650041797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                                     </a:t>
            </a:r>
            <a:r>
              <a:rPr lang="it-IT" dirty="0" err="1">
                <a:solidFill>
                  <a:srgbClr val="FF0000"/>
                </a:solidFill>
              </a:rPr>
              <a:t>IoS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acquisition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05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B424D-8830-4C28-A48A-BA3CBBEC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 </a:t>
            </a:r>
            <a:r>
              <a:rPr lang="it-IT" dirty="0" err="1"/>
              <a:t>IoS</a:t>
            </a:r>
            <a:r>
              <a:rPr lang="it-IT" dirty="0"/>
              <a:t> </a:t>
            </a:r>
            <a:r>
              <a:rPr lang="it-IT" dirty="0" err="1"/>
              <a:t>acquisition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697274-90D4-46FF-868D-CE9945B58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generale ci sono 2 tipologie di</a:t>
            </a:r>
          </a:p>
          <a:p>
            <a:pPr marL="0" indent="0">
              <a:buNone/>
            </a:pPr>
            <a:r>
              <a:rPr lang="it-IT" dirty="0"/>
              <a:t>    acquisizione dei dati:</a:t>
            </a:r>
          </a:p>
          <a:p>
            <a:pPr marL="971550" lvl="1" indent="-514350">
              <a:buFont typeface="+mj-lt"/>
              <a:buAutoNum type="arabicParenR"/>
            </a:pPr>
            <a:r>
              <a:rPr lang="it-IT" dirty="0"/>
              <a:t> Logica </a:t>
            </a:r>
          </a:p>
          <a:p>
            <a:pPr marL="971550" lvl="1" indent="-514350">
              <a:buFont typeface="+mj-lt"/>
              <a:buAutoNum type="arabicParenR"/>
            </a:pPr>
            <a:r>
              <a:rPr lang="it-IT" dirty="0"/>
              <a:t> Fisica</a:t>
            </a:r>
          </a:p>
        </p:txBody>
      </p:sp>
    </p:spTree>
    <p:extLst>
      <p:ext uri="{BB962C8B-B14F-4D97-AF65-F5344CB8AC3E}">
        <p14:creationId xmlns:p14="http://schemas.microsoft.com/office/powerpoint/2010/main" val="3120916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7BA394-0BBC-4D36-9C2F-19164F2B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Acquisizione logica</a:t>
            </a:r>
          </a:p>
          <a:p>
            <a:pPr marL="0" indent="0">
              <a:buNone/>
            </a:pPr>
            <a:r>
              <a:rPr lang="it-IT" dirty="0"/>
              <a:t>    Questo tipo di acquisizione si</a:t>
            </a:r>
          </a:p>
          <a:p>
            <a:pPr marL="0" indent="0">
              <a:buNone/>
            </a:pPr>
            <a:r>
              <a:rPr lang="it-IT" dirty="0"/>
              <a:t>    concentra principalmente solo sui</a:t>
            </a:r>
          </a:p>
          <a:p>
            <a:pPr marL="0" indent="0">
              <a:buNone/>
            </a:pPr>
            <a:r>
              <a:rPr lang="it-IT" dirty="0"/>
              <a:t>    dati accessibili dal file </a:t>
            </a:r>
            <a:r>
              <a:rPr lang="it-IT" dirty="0" err="1"/>
              <a:t>system.Quindi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  con una acquisizione logica non si</a:t>
            </a:r>
          </a:p>
          <a:p>
            <a:pPr marL="0" indent="0">
              <a:buNone/>
            </a:pPr>
            <a:r>
              <a:rPr lang="it-IT" dirty="0"/>
              <a:t>    possono recuperare i dati cancellati.</a:t>
            </a:r>
          </a:p>
          <a:p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8673815B-531C-4CD6-9F03-85852D788E81}"/>
              </a:ext>
            </a:extLst>
          </p:cNvPr>
          <p:cNvSpPr txBox="1">
            <a:spLocks/>
          </p:cNvSpPr>
          <p:nvPr/>
        </p:nvSpPr>
        <p:spPr>
          <a:xfrm>
            <a:off x="2586530" y="128470"/>
            <a:ext cx="5955495" cy="610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DCDA597E-0B23-496F-AB43-329970184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426" y="281175"/>
            <a:ext cx="6108200" cy="572644"/>
          </a:xfrm>
        </p:spPr>
        <p:txBody>
          <a:bodyPr>
            <a:normAutofit fontScale="90000"/>
          </a:bodyPr>
          <a:lstStyle/>
          <a:p>
            <a:r>
              <a:rPr lang="it-IT" dirty="0"/>
              <a:t>   </a:t>
            </a:r>
            <a:r>
              <a:rPr lang="it-IT" dirty="0" err="1"/>
              <a:t>IoS</a:t>
            </a:r>
            <a:r>
              <a:rPr lang="it-IT" dirty="0"/>
              <a:t> </a:t>
            </a:r>
            <a:r>
              <a:rPr lang="it-IT" dirty="0" err="1"/>
              <a:t>acquisition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1846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AC544E-673E-4823-A593-84B197F2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 </a:t>
            </a:r>
            <a:r>
              <a:rPr lang="it-IT" dirty="0" err="1"/>
              <a:t>IoS</a:t>
            </a:r>
            <a:r>
              <a:rPr lang="it-IT" dirty="0"/>
              <a:t> </a:t>
            </a:r>
            <a:r>
              <a:rPr lang="it-IT" dirty="0" err="1"/>
              <a:t>acquisition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7CA489-65CC-45D7-A16C-B2E21768C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Acquisizione logica-Backup</a:t>
            </a:r>
          </a:p>
          <a:p>
            <a:pPr marL="0" indent="0">
              <a:buNone/>
            </a:pPr>
            <a:r>
              <a:rPr lang="it-IT" dirty="0"/>
              <a:t>    Questo tipo di acquisizione punta a</a:t>
            </a:r>
          </a:p>
          <a:p>
            <a:pPr marL="0" indent="0">
              <a:buNone/>
            </a:pPr>
            <a:r>
              <a:rPr lang="it-IT" dirty="0"/>
              <a:t>    recuperare i dati di una device</a:t>
            </a:r>
          </a:p>
          <a:p>
            <a:pPr marL="0" indent="0">
              <a:buNone/>
            </a:pPr>
            <a:r>
              <a:rPr lang="it-IT" dirty="0"/>
              <a:t>    tramite un suo backup fatto in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precedenza.Questo</a:t>
            </a:r>
            <a:r>
              <a:rPr lang="it-IT" dirty="0"/>
              <a:t> tipo di</a:t>
            </a:r>
          </a:p>
          <a:p>
            <a:pPr marL="0" indent="0">
              <a:buNone/>
            </a:pPr>
            <a:r>
              <a:rPr lang="it-IT" dirty="0"/>
              <a:t>    acquisizione è usata quando la device</a:t>
            </a:r>
          </a:p>
          <a:p>
            <a:pPr marL="0" indent="0">
              <a:buNone/>
            </a:pPr>
            <a:r>
              <a:rPr lang="it-IT" dirty="0"/>
              <a:t>    reale non è disponibile.</a:t>
            </a:r>
          </a:p>
        </p:txBody>
      </p:sp>
    </p:spTree>
    <p:extLst>
      <p:ext uri="{BB962C8B-B14F-4D97-AF65-F5344CB8AC3E}">
        <p14:creationId xmlns:p14="http://schemas.microsoft.com/office/powerpoint/2010/main" val="1987472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1E2BC1-E3CE-4D1F-B82F-FC63C2B5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 </a:t>
            </a:r>
            <a:r>
              <a:rPr lang="it-IT" dirty="0" err="1"/>
              <a:t>IoS</a:t>
            </a:r>
            <a:r>
              <a:rPr lang="it-IT" dirty="0"/>
              <a:t> </a:t>
            </a:r>
            <a:r>
              <a:rPr lang="it-IT" dirty="0" err="1"/>
              <a:t>acquisition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8BFF0D-974C-41F6-AF74-120AB5870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Un caso di </a:t>
            </a:r>
            <a:r>
              <a:rPr lang="it-IT" dirty="0" err="1"/>
              <a:t>studio:IPhone</a:t>
            </a:r>
            <a:r>
              <a:rPr lang="it-IT" dirty="0"/>
              <a:t> backup </a:t>
            </a:r>
            <a:r>
              <a:rPr lang="it-IT" dirty="0" err="1"/>
              <a:t>extractor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   </a:t>
            </a:r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A831C648-F9FE-4E69-9174-25296AB9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891" y="2113634"/>
            <a:ext cx="2137871" cy="2443280"/>
          </a:xfrm>
          <a:prstGeom prst="rect">
            <a:avLst/>
          </a:prstGeom>
        </p:spPr>
      </p:pic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6F88C54A-6F8F-4ADF-9906-ED663737305F}"/>
              </a:ext>
            </a:extLst>
          </p:cNvPr>
          <p:cNvSpPr/>
          <p:nvPr/>
        </p:nvSpPr>
        <p:spPr>
          <a:xfrm>
            <a:off x="5017985" y="3106216"/>
            <a:ext cx="916230" cy="458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38C64F3-43C5-434C-A1BF-1C6C21B27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44" y="2113634"/>
            <a:ext cx="2137871" cy="24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33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C2617A-FB88-4427-B91C-FACDD8A6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 </a:t>
            </a:r>
            <a:r>
              <a:rPr lang="it-IT" dirty="0" err="1"/>
              <a:t>IoS</a:t>
            </a:r>
            <a:r>
              <a:rPr lang="it-IT" dirty="0"/>
              <a:t> </a:t>
            </a:r>
            <a:r>
              <a:rPr lang="it-IT" dirty="0" err="1"/>
              <a:t>acquisition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2058FF-36C8-40BB-ADD9-6B8B53246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Acquisizione logica-device</a:t>
            </a:r>
          </a:p>
          <a:p>
            <a:pPr marL="0" indent="0">
              <a:buNone/>
            </a:pPr>
            <a:r>
              <a:rPr lang="it-IT" dirty="0"/>
              <a:t>    Questo tipo di acquisizione logica</a:t>
            </a:r>
          </a:p>
          <a:p>
            <a:pPr marL="0" indent="0">
              <a:buNone/>
            </a:pPr>
            <a:r>
              <a:rPr lang="it-IT" dirty="0"/>
              <a:t>    punta a recuperare i dati di una</a:t>
            </a:r>
          </a:p>
          <a:p>
            <a:pPr marL="0" indent="0">
              <a:buNone/>
            </a:pPr>
            <a:r>
              <a:rPr lang="it-IT" dirty="0"/>
              <a:t>    device senza usare un suo backup.</a:t>
            </a:r>
          </a:p>
          <a:p>
            <a:pPr marL="0" indent="0">
              <a:buNone/>
            </a:pPr>
            <a:r>
              <a:rPr lang="it-IT" dirty="0"/>
              <a:t>    </a:t>
            </a:r>
          </a:p>
          <a:p>
            <a:pPr marL="0" indent="0">
              <a:buNone/>
            </a:pPr>
            <a:r>
              <a:rPr lang="it-IT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8546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0A6F21-23CD-4810-898D-44F5CBB47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                           </a:t>
            </a:r>
            <a:r>
              <a:rPr lang="it-IT" dirty="0">
                <a:solidFill>
                  <a:srgbClr val="FF0000"/>
                </a:solidFill>
              </a:rPr>
              <a:t>Nozioni di Digital </a:t>
            </a:r>
            <a:r>
              <a:rPr lang="it-IT" dirty="0" err="1">
                <a:solidFill>
                  <a:srgbClr val="FF0000"/>
                </a:solidFill>
              </a:rPr>
              <a:t>Forensics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286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F6F1C1-89E5-48DF-9A1E-343AB9F4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 </a:t>
            </a:r>
            <a:r>
              <a:rPr lang="it-IT" dirty="0" err="1"/>
              <a:t>IoS</a:t>
            </a:r>
            <a:r>
              <a:rPr lang="it-IT" dirty="0"/>
              <a:t> </a:t>
            </a:r>
            <a:r>
              <a:rPr lang="it-IT" dirty="0" err="1"/>
              <a:t>acquisition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24204D-6919-446A-8D1B-56C963A79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Un caso di </a:t>
            </a:r>
            <a:r>
              <a:rPr lang="it-IT" sz="2400" dirty="0" err="1"/>
              <a:t>studio:Oxygen</a:t>
            </a:r>
            <a:r>
              <a:rPr lang="it-IT" sz="2400" dirty="0"/>
              <a:t> </a:t>
            </a:r>
            <a:r>
              <a:rPr lang="it-IT" sz="2400" dirty="0" err="1"/>
              <a:t>Forensic</a:t>
            </a:r>
            <a:r>
              <a:rPr lang="it-IT" sz="2400" dirty="0"/>
              <a:t> Suite</a:t>
            </a:r>
          </a:p>
          <a:p>
            <a:pPr marL="0" indent="0">
              <a:buNone/>
            </a:pPr>
            <a:r>
              <a:rPr lang="it-IT" dirty="0"/>
              <a:t>     </a:t>
            </a:r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F7BD15FE-96FF-4E41-9AF8-034207126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60" y="1655520"/>
            <a:ext cx="3970330" cy="290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25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1C6A22-7A6F-4691-873C-7B9CCF35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 </a:t>
            </a:r>
            <a:r>
              <a:rPr lang="it-IT" dirty="0" err="1"/>
              <a:t>IoS</a:t>
            </a:r>
            <a:r>
              <a:rPr lang="it-IT" dirty="0"/>
              <a:t> </a:t>
            </a:r>
            <a:r>
              <a:rPr lang="it-IT" dirty="0" err="1"/>
              <a:t>acquisition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2E8EA86-E9B1-4C8F-A903-4150FE10B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45"/>
          <a:stretch/>
        </p:blipFill>
        <p:spPr>
          <a:xfrm>
            <a:off x="2253272" y="1302837"/>
            <a:ext cx="2086240" cy="3206805"/>
          </a:xfrm>
        </p:spPr>
      </p:pic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E4AED6FC-FEB3-4F76-BC4F-16165562E384}"/>
              </a:ext>
            </a:extLst>
          </p:cNvPr>
          <p:cNvSpPr/>
          <p:nvPr/>
        </p:nvSpPr>
        <p:spPr>
          <a:xfrm>
            <a:off x="4607389" y="2877160"/>
            <a:ext cx="816997" cy="447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3CAF55D-A793-46CA-8595-27F1806025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90"/>
          <a:stretch/>
        </p:blipFill>
        <p:spPr>
          <a:xfrm>
            <a:off x="5667245" y="1333556"/>
            <a:ext cx="1851906" cy="314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34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3D0F0E-844E-4517-BA68-6787A765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 </a:t>
            </a:r>
            <a:r>
              <a:rPr lang="it-IT" dirty="0" err="1"/>
              <a:t>IoS</a:t>
            </a:r>
            <a:r>
              <a:rPr lang="it-IT" dirty="0"/>
              <a:t> </a:t>
            </a:r>
            <a:r>
              <a:rPr lang="it-IT" dirty="0" err="1"/>
              <a:t>acquisition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696DCF-7F7A-4FBE-ABCD-7334AC607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Acquisizione fisica</a:t>
            </a:r>
          </a:p>
          <a:p>
            <a:pPr marL="0" indent="0">
              <a:buNone/>
            </a:pPr>
            <a:r>
              <a:rPr lang="it-IT" dirty="0"/>
              <a:t>    A differenza della acquisizione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logica,questo</a:t>
            </a:r>
            <a:r>
              <a:rPr lang="it-IT" dirty="0"/>
              <a:t> tipo di acquisizione</a:t>
            </a:r>
          </a:p>
          <a:p>
            <a:pPr marL="0" indent="0">
              <a:buNone/>
            </a:pPr>
            <a:r>
              <a:rPr lang="it-IT" dirty="0"/>
              <a:t>    permette di estrarre una copia della</a:t>
            </a:r>
          </a:p>
          <a:p>
            <a:pPr marL="0" indent="0">
              <a:buNone/>
            </a:pPr>
            <a:r>
              <a:rPr lang="it-IT" dirty="0"/>
              <a:t>    memoria della device bit a bit e</a:t>
            </a:r>
          </a:p>
          <a:p>
            <a:pPr marL="0" indent="0">
              <a:buNone/>
            </a:pPr>
            <a:r>
              <a:rPr lang="it-IT" dirty="0"/>
              <a:t>    quindi ci permette di accedere a tutti i</a:t>
            </a:r>
          </a:p>
          <a:p>
            <a:pPr marL="0" indent="0">
              <a:buNone/>
            </a:pPr>
            <a:r>
              <a:rPr lang="it-IT" dirty="0"/>
              <a:t>    dati memorizzati al suo interno anche a</a:t>
            </a:r>
          </a:p>
          <a:p>
            <a:pPr marL="0" indent="0">
              <a:buNone/>
            </a:pPr>
            <a:r>
              <a:rPr lang="it-IT" dirty="0"/>
              <a:t>    quelli cancellati.</a:t>
            </a:r>
          </a:p>
        </p:txBody>
      </p:sp>
    </p:spTree>
    <p:extLst>
      <p:ext uri="{BB962C8B-B14F-4D97-AF65-F5344CB8AC3E}">
        <p14:creationId xmlns:p14="http://schemas.microsoft.com/office/powerpoint/2010/main" val="3228759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80812D-EB08-4E9A-A8C8-596E5595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 </a:t>
            </a:r>
            <a:r>
              <a:rPr lang="it-IT" dirty="0" err="1"/>
              <a:t>IoS</a:t>
            </a:r>
            <a:r>
              <a:rPr lang="it-IT" dirty="0"/>
              <a:t> </a:t>
            </a:r>
            <a:r>
              <a:rPr lang="it-IT" dirty="0" err="1"/>
              <a:t>acquisition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BB686C-8D31-4D4E-B8D6-B2D101FDF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1800" dirty="0"/>
              <a:t>Un caso di </a:t>
            </a:r>
            <a:r>
              <a:rPr lang="it-IT" sz="1800" dirty="0" err="1"/>
              <a:t>studio:Cellbrite</a:t>
            </a:r>
            <a:r>
              <a:rPr lang="it-IT" sz="1800" dirty="0"/>
              <a:t> UFED</a:t>
            </a:r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C627F562-FB71-41A3-A797-934D3A268A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" t="5171"/>
          <a:stretch/>
        </p:blipFill>
        <p:spPr>
          <a:xfrm>
            <a:off x="2892244" y="1655520"/>
            <a:ext cx="5039265" cy="290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49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65A85C-950F-44F4-A7C5-FBA063A2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 </a:t>
            </a:r>
            <a:r>
              <a:rPr lang="it-IT" dirty="0" err="1"/>
              <a:t>IoS</a:t>
            </a:r>
            <a:r>
              <a:rPr lang="it-IT" dirty="0"/>
              <a:t> </a:t>
            </a:r>
            <a:r>
              <a:rPr lang="it-IT" dirty="0" err="1"/>
              <a:t>acquisition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392DBA-6214-4C5D-A3F4-1481CB5ED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 seconda del tipo di acquisizione se la device è protetta da password ,il tool cracca la password  attraverso un attacco di forza bruta o un attacco a dizionario.</a:t>
            </a:r>
          </a:p>
        </p:txBody>
      </p:sp>
    </p:spTree>
    <p:extLst>
      <p:ext uri="{BB962C8B-B14F-4D97-AF65-F5344CB8AC3E}">
        <p14:creationId xmlns:p14="http://schemas.microsoft.com/office/powerpoint/2010/main" val="1255602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6A5E0F-2208-410F-9E10-24806E7D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 </a:t>
            </a:r>
            <a:r>
              <a:rPr lang="it-IT" dirty="0" err="1"/>
              <a:t>IoS</a:t>
            </a:r>
            <a:r>
              <a:rPr lang="it-IT" dirty="0"/>
              <a:t> </a:t>
            </a:r>
            <a:r>
              <a:rPr lang="it-IT" dirty="0" err="1"/>
              <a:t>acquisition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D30A22-6CB0-4DB7-BB97-DB604AA8B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L‘acquisizione fisica permette di recuperare quindi anche i file cancellati.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In alcuni </a:t>
            </a:r>
            <a:r>
              <a:rPr lang="it-IT" dirty="0" err="1"/>
              <a:t>casi,per</a:t>
            </a:r>
            <a:r>
              <a:rPr lang="it-IT" dirty="0"/>
              <a:t> recuperare questo tipo di </a:t>
            </a:r>
            <a:r>
              <a:rPr lang="it-IT" dirty="0" err="1"/>
              <a:t>file,è</a:t>
            </a:r>
            <a:r>
              <a:rPr lang="it-IT" dirty="0"/>
              <a:t> possibile utilizzare anche una tecnica chiamata file carving.</a:t>
            </a:r>
          </a:p>
        </p:txBody>
      </p:sp>
    </p:spTree>
    <p:extLst>
      <p:ext uri="{BB962C8B-B14F-4D97-AF65-F5344CB8AC3E}">
        <p14:creationId xmlns:p14="http://schemas.microsoft.com/office/powerpoint/2010/main" val="8318921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D88C5C-4110-4A0F-95A9-787142ED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  </a:t>
            </a:r>
            <a:r>
              <a:rPr lang="it-IT" dirty="0" err="1"/>
              <a:t>IoS</a:t>
            </a:r>
            <a:r>
              <a:rPr lang="it-IT" dirty="0"/>
              <a:t> </a:t>
            </a:r>
            <a:r>
              <a:rPr lang="it-IT" dirty="0" err="1"/>
              <a:t>acquisition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1B78B2-B255-4C2F-881A-71ECB7A68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 sz="3000" dirty="0"/>
              <a:t>File Carving</a:t>
            </a:r>
          </a:p>
          <a:p>
            <a:pPr marL="0" indent="0">
              <a:buNone/>
            </a:pPr>
            <a:r>
              <a:rPr lang="it-IT" dirty="0"/>
              <a:t>     Il file carving è un processo che</a:t>
            </a:r>
          </a:p>
          <a:p>
            <a:pPr marL="0" indent="0">
              <a:buNone/>
            </a:pPr>
            <a:r>
              <a:rPr lang="it-IT" dirty="0"/>
              <a:t>     consente di estrarre file di cui si è</a:t>
            </a:r>
          </a:p>
          <a:p>
            <a:pPr marL="0" indent="0">
              <a:buNone/>
            </a:pPr>
            <a:r>
              <a:rPr lang="it-IT" dirty="0"/>
              <a:t>     perso il riferimento all’interno della</a:t>
            </a:r>
          </a:p>
          <a:p>
            <a:pPr marL="0" indent="0">
              <a:buNone/>
            </a:pPr>
            <a:r>
              <a:rPr lang="it-IT" dirty="0"/>
              <a:t>     memoria.</a:t>
            </a:r>
          </a:p>
        </p:txBody>
      </p:sp>
    </p:spTree>
    <p:extLst>
      <p:ext uri="{BB962C8B-B14F-4D97-AF65-F5344CB8AC3E}">
        <p14:creationId xmlns:p14="http://schemas.microsoft.com/office/powerpoint/2010/main" val="3560636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8AD58D-0216-4400-ACBB-A0DBDF10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 </a:t>
            </a:r>
            <a:r>
              <a:rPr lang="it-IT" dirty="0" err="1"/>
              <a:t>IoS</a:t>
            </a:r>
            <a:r>
              <a:rPr lang="it-IT" dirty="0"/>
              <a:t> </a:t>
            </a:r>
            <a:r>
              <a:rPr lang="it-IT" dirty="0" err="1"/>
              <a:t>acquisition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A28DFD-ADE4-4C82-BFFC-21CFBBFE5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Funzionamento:</a:t>
            </a:r>
          </a:p>
          <a:p>
            <a:pPr marL="0" indent="0">
              <a:buNone/>
            </a:pPr>
            <a:r>
              <a:rPr lang="it-IT" dirty="0"/>
              <a:t>     Tutto avviene grazie a un algoritmo.</a:t>
            </a:r>
          </a:p>
          <a:p>
            <a:pPr marL="0" indent="0">
              <a:buNone/>
            </a:pPr>
            <a:r>
              <a:rPr lang="it-IT" dirty="0"/>
              <a:t>     Quest’ultimo ricerca nella device delle     </a:t>
            </a:r>
          </a:p>
          <a:p>
            <a:pPr marL="0" indent="0">
              <a:buNone/>
            </a:pPr>
            <a:r>
              <a:rPr lang="it-IT" dirty="0"/>
              <a:t>     specifiche signature(sequenze di bit),   </a:t>
            </a:r>
          </a:p>
          <a:p>
            <a:pPr marL="0" indent="0">
              <a:buNone/>
            </a:pPr>
            <a:r>
              <a:rPr lang="it-IT" dirty="0"/>
              <a:t>     che permettono di identificare e </a:t>
            </a:r>
          </a:p>
          <a:p>
            <a:pPr marL="0" indent="0">
              <a:buNone/>
            </a:pPr>
            <a:r>
              <a:rPr lang="it-IT" dirty="0"/>
              <a:t>     localizzare file con una certa estensione.</a:t>
            </a:r>
          </a:p>
        </p:txBody>
      </p:sp>
    </p:spTree>
    <p:extLst>
      <p:ext uri="{BB962C8B-B14F-4D97-AF65-F5344CB8AC3E}">
        <p14:creationId xmlns:p14="http://schemas.microsoft.com/office/powerpoint/2010/main" val="33696057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D71425-FAA2-453F-A529-650041797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                                        </a:t>
            </a:r>
            <a:r>
              <a:rPr lang="it-IT" dirty="0" err="1">
                <a:solidFill>
                  <a:srgbClr val="FF0000"/>
                </a:solidFill>
              </a:rPr>
              <a:t>IoS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analysis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384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F669EB-B733-433F-83D6-53E384ED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IoS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0F4056-FCA1-4B6D-BA4D-CFB64E7B9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Una volta acquisiti i dati vanno analizzati con determinati tool.</a:t>
            </a:r>
          </a:p>
          <a:p>
            <a:endParaRPr lang="it-IT" dirty="0"/>
          </a:p>
          <a:p>
            <a:r>
              <a:rPr lang="it-IT" dirty="0"/>
              <a:t>I dati acquisiti sono contenuti in </a:t>
            </a:r>
            <a:r>
              <a:rPr lang="it-IT" dirty="0" err="1"/>
              <a:t>plists</a:t>
            </a:r>
            <a:r>
              <a:rPr lang="it-IT" dirty="0"/>
              <a:t> e databases </a:t>
            </a:r>
            <a:r>
              <a:rPr lang="it-IT" dirty="0" err="1"/>
              <a:t>SQLite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821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30" y="281175"/>
            <a:ext cx="5955495" cy="57264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 err="1">
                <a:solidFill>
                  <a:srgbClr val="FF0000"/>
                </a:solidFill>
              </a:rPr>
              <a:t>Nozioni</a:t>
            </a:r>
            <a:r>
              <a:rPr lang="en-US" sz="3300" dirty="0">
                <a:solidFill>
                  <a:srgbClr val="FF0000"/>
                </a:solidFill>
              </a:rPr>
              <a:t> di Digital Forensics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198559"/>
            <a:ext cx="5955495" cy="351106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sz="2800">
                <a:solidFill>
                  <a:schemeClr val="bg1"/>
                </a:solidFill>
              </a:rPr>
              <a:t>La digital forensics è l’insieme di tutte quelle discipline e attività che hanno a che fare sia con crimini informatici che con crimini comuni.</a:t>
            </a:r>
          </a:p>
          <a:p>
            <a:r>
              <a:rPr lang="en-US"/>
              <a:t>Durante le indagini di questi crimini,gli analisti forensi hanno spesso a che fare con prove digitali,meglio note come Digital Evidences.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CF56A-ECAA-484F-89C5-DFFBC6D7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IoS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B36F2F-38E3-4401-8F50-C6B76D264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 caso di </a:t>
            </a:r>
            <a:r>
              <a:rPr lang="it-IT" dirty="0" err="1"/>
              <a:t>studio:Oxygen</a:t>
            </a:r>
            <a:r>
              <a:rPr lang="it-IT" dirty="0"/>
              <a:t> </a:t>
            </a:r>
            <a:r>
              <a:rPr lang="it-IT" dirty="0" err="1"/>
              <a:t>Forensics</a:t>
            </a:r>
            <a:r>
              <a:rPr lang="it-IT" dirty="0"/>
              <a:t> Suite</a:t>
            </a:r>
          </a:p>
          <a:p>
            <a:pPr marL="0" indent="0">
              <a:buNone/>
            </a:pPr>
            <a:r>
              <a:rPr lang="it-IT" dirty="0"/>
              <a:t>    Questo tool che abbiamo introdotto</a:t>
            </a:r>
          </a:p>
          <a:p>
            <a:pPr marL="0" indent="0">
              <a:buNone/>
            </a:pPr>
            <a:r>
              <a:rPr lang="it-IT" dirty="0"/>
              <a:t>    in precedenza permette sia</a:t>
            </a:r>
          </a:p>
          <a:p>
            <a:pPr marL="0" indent="0">
              <a:buNone/>
            </a:pPr>
            <a:r>
              <a:rPr lang="it-IT" dirty="0"/>
              <a:t>    l’acquisizione logica che l’analisi</a:t>
            </a:r>
          </a:p>
          <a:p>
            <a:pPr marL="0" indent="0">
              <a:buNone/>
            </a:pPr>
            <a:r>
              <a:rPr lang="it-IT" dirty="0"/>
              <a:t>    dei dati.</a:t>
            </a:r>
          </a:p>
        </p:txBody>
      </p:sp>
    </p:spTree>
    <p:extLst>
      <p:ext uri="{BB962C8B-B14F-4D97-AF65-F5344CB8AC3E}">
        <p14:creationId xmlns:p14="http://schemas.microsoft.com/office/powerpoint/2010/main" val="4576021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6BE9AF-FC6B-4704-ACC1-6BCA71E1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IoS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AA5CA6-8424-4FA9-80E5-7B50FB1B8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    Funzionamento:</a:t>
            </a:r>
          </a:p>
          <a:p>
            <a:pPr marL="0" indent="0">
              <a:buNone/>
            </a:pPr>
            <a:r>
              <a:rPr lang="it-IT" dirty="0"/>
              <a:t>    Una volta eseguita l’acquisizione logica</a:t>
            </a:r>
          </a:p>
          <a:p>
            <a:pPr marL="0" indent="0">
              <a:buNone/>
            </a:pPr>
            <a:r>
              <a:rPr lang="it-IT" dirty="0"/>
              <a:t>    vengono mostrate 2 </a:t>
            </a:r>
            <a:r>
              <a:rPr lang="it-IT" dirty="0" err="1"/>
              <a:t>aree:Common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Section</a:t>
            </a:r>
            <a:r>
              <a:rPr lang="it-IT" dirty="0"/>
              <a:t> e Application.</a:t>
            </a:r>
          </a:p>
          <a:p>
            <a:pPr marL="0" indent="0">
              <a:buNone/>
            </a:pPr>
            <a:r>
              <a:rPr lang="it-IT" dirty="0"/>
              <a:t>    La prima contiene le informazioni sulle</a:t>
            </a:r>
          </a:p>
          <a:p>
            <a:pPr marL="0" indent="0">
              <a:buNone/>
            </a:pPr>
            <a:r>
              <a:rPr lang="it-IT" dirty="0"/>
              <a:t>    app native e le attività fatte su </a:t>
            </a:r>
          </a:p>
          <a:p>
            <a:pPr marL="0" indent="0">
              <a:buNone/>
            </a:pPr>
            <a:r>
              <a:rPr lang="it-IT" dirty="0"/>
              <a:t>    quest'ultime.</a:t>
            </a:r>
          </a:p>
          <a:p>
            <a:pPr marL="0" indent="0">
              <a:buNone/>
            </a:pPr>
            <a:r>
              <a:rPr lang="it-IT" dirty="0"/>
              <a:t>    La seconda contiene informazioni sulle</a:t>
            </a:r>
          </a:p>
          <a:p>
            <a:pPr marL="0" indent="0">
              <a:buNone/>
            </a:pPr>
            <a:r>
              <a:rPr lang="it-IT" dirty="0"/>
              <a:t>    app installate dall’utente.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7650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379E7E-0904-4B7C-BE1E-F1D4D10D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IoS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8EB1E35-2E64-42E5-92A4-73E37514A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" t="24895" r="5133" b="34065"/>
          <a:stretch/>
        </p:blipFill>
        <p:spPr>
          <a:xfrm>
            <a:off x="2128721" y="1655520"/>
            <a:ext cx="6260903" cy="2595986"/>
          </a:xfrm>
        </p:spPr>
      </p:pic>
    </p:spTree>
    <p:extLst>
      <p:ext uri="{BB962C8B-B14F-4D97-AF65-F5344CB8AC3E}">
        <p14:creationId xmlns:p14="http://schemas.microsoft.com/office/powerpoint/2010/main" val="29206571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B5818-38F8-49F5-9D6E-94C061E5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IoS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4D9F6-3466-4F2F-B0E7-13D907A7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Se si vuole analizzare ad esempio le informazioni sulle chiamate ,cliccando sull’icona dell’app relativa si ha:</a:t>
            </a:r>
          </a:p>
        </p:txBody>
      </p:sp>
      <p:pic>
        <p:nvPicPr>
          <p:cNvPr id="5" name="Immagine 4" descr="Immagine che contiene screenshot, computer&#10;&#10;Descrizione generata automaticamente">
            <a:extLst>
              <a:ext uri="{FF2B5EF4-FFF2-40B4-BE49-F238E27FC236}">
                <a16:creationId xmlns:a16="http://schemas.microsoft.com/office/drawing/2014/main" id="{C59C3901-FC95-4049-9476-1F21E2B5E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2266340"/>
            <a:ext cx="5955495" cy="24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068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94C7D1-0FAF-44BD-A247-1D719AE2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IoS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F8AB83-B950-4445-BBA8-CFB25770C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caso di </a:t>
            </a:r>
            <a:r>
              <a:rPr lang="it-IT" dirty="0" err="1"/>
              <a:t>studio:Cellbrite</a:t>
            </a:r>
            <a:r>
              <a:rPr lang="it-IT" dirty="0"/>
              <a:t> UFED</a:t>
            </a:r>
          </a:p>
          <a:p>
            <a:pPr marL="0" indent="0">
              <a:buNone/>
            </a:pPr>
            <a:r>
              <a:rPr lang="it-IT" dirty="0"/>
              <a:t>    Questo tool che abbiamo introdotto</a:t>
            </a:r>
          </a:p>
          <a:p>
            <a:pPr marL="0" indent="0">
              <a:buNone/>
            </a:pPr>
            <a:r>
              <a:rPr lang="it-IT" dirty="0"/>
              <a:t>    in precedenza consente sia</a:t>
            </a:r>
          </a:p>
          <a:p>
            <a:pPr marL="0" indent="0">
              <a:buNone/>
            </a:pPr>
            <a:r>
              <a:rPr lang="it-IT" dirty="0"/>
              <a:t>    l’acquisizione fisica che l’analisi dei</a:t>
            </a:r>
          </a:p>
          <a:p>
            <a:pPr marL="0" indent="0">
              <a:buNone/>
            </a:pPr>
            <a:r>
              <a:rPr lang="it-IT" dirty="0"/>
              <a:t>    dati.</a:t>
            </a:r>
          </a:p>
        </p:txBody>
      </p:sp>
    </p:spTree>
    <p:extLst>
      <p:ext uri="{BB962C8B-B14F-4D97-AF65-F5344CB8AC3E}">
        <p14:creationId xmlns:p14="http://schemas.microsoft.com/office/powerpoint/2010/main" val="30144058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EC3622-3C0E-4661-8A75-E214A23A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IoS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48255-1CDD-46D4-8E7D-F669C4958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Funzionamento:</a:t>
            </a:r>
          </a:p>
          <a:p>
            <a:pPr marL="0" indent="0">
              <a:buNone/>
            </a:pPr>
            <a:r>
              <a:rPr lang="it-IT" dirty="0"/>
              <a:t>    Una volta acquisiti i </a:t>
            </a:r>
            <a:r>
              <a:rPr lang="it-IT" dirty="0" err="1"/>
              <a:t>dati,si</a:t>
            </a:r>
            <a:r>
              <a:rPr lang="it-IT"/>
              <a:t> avvia un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  report manager, che oltre a farci un</a:t>
            </a:r>
          </a:p>
          <a:p>
            <a:pPr marL="0" indent="0">
              <a:buNone/>
            </a:pPr>
            <a:r>
              <a:rPr lang="it-IT" dirty="0"/>
              <a:t>    report di tutto quello che è stato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acquisito,ci</a:t>
            </a:r>
            <a:r>
              <a:rPr lang="it-IT" dirty="0"/>
              <a:t> consente di visualizzare e</a:t>
            </a:r>
          </a:p>
          <a:p>
            <a:pPr marL="0" indent="0">
              <a:buNone/>
            </a:pPr>
            <a:r>
              <a:rPr lang="it-IT" dirty="0"/>
              <a:t>    analizzare i contenuti ottenuti tramite</a:t>
            </a:r>
          </a:p>
          <a:p>
            <a:pPr marL="0" indent="0">
              <a:buNone/>
            </a:pPr>
            <a:r>
              <a:rPr lang="it-IT" dirty="0"/>
              <a:t>    un click su una delle icone riportate a</a:t>
            </a:r>
          </a:p>
          <a:p>
            <a:pPr marL="0" indent="0">
              <a:buNone/>
            </a:pPr>
            <a:r>
              <a:rPr lang="it-IT" dirty="0"/>
              <a:t>    sinistra.</a:t>
            </a:r>
          </a:p>
        </p:txBody>
      </p:sp>
    </p:spTree>
    <p:extLst>
      <p:ext uri="{BB962C8B-B14F-4D97-AF65-F5344CB8AC3E}">
        <p14:creationId xmlns:p14="http://schemas.microsoft.com/office/powerpoint/2010/main" val="38055587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FB454E-0BDF-48B9-8839-7734F5B3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IoS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277100-0827-41D9-A279-B939B0D78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/>
              <a:t>Se si vuole </a:t>
            </a:r>
            <a:r>
              <a:rPr lang="it-IT" sz="2200" dirty="0" err="1"/>
              <a:t>analizzare,ad</a:t>
            </a:r>
            <a:r>
              <a:rPr lang="it-IT" sz="2200" dirty="0"/>
              <a:t> esempio, le immagini basta cliccare sull’icona relativa e si ottiene: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9B93C09-2310-436F-97B8-E3B569D23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5" y="1998245"/>
            <a:ext cx="5039265" cy="27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303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3929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Conclusioni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Abbiamo</a:t>
            </a:r>
            <a:r>
              <a:rPr lang="en-US" sz="1800" dirty="0">
                <a:solidFill>
                  <a:schemeClr val="tx1"/>
                </a:solidFill>
              </a:rPr>
              <a:t> visto </a:t>
            </a:r>
            <a:r>
              <a:rPr lang="en-US" sz="1800" dirty="0" err="1">
                <a:solidFill>
                  <a:schemeClr val="tx1"/>
                </a:solidFill>
              </a:rPr>
              <a:t>quindi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tutto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processo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relativo</a:t>
            </a:r>
            <a:r>
              <a:rPr lang="en-US" sz="1800" dirty="0">
                <a:solidFill>
                  <a:schemeClr val="tx1"/>
                </a:solidFill>
              </a:rPr>
              <a:t> al mondo </a:t>
            </a:r>
            <a:r>
              <a:rPr lang="en-US" sz="1800" dirty="0" err="1">
                <a:solidFill>
                  <a:schemeClr val="tx1"/>
                </a:solidFill>
              </a:rPr>
              <a:t>dell’IoS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forensics,partendo</a:t>
            </a:r>
            <a:r>
              <a:rPr lang="en-US" sz="1800" dirty="0">
                <a:solidFill>
                  <a:schemeClr val="tx1"/>
                </a:solidFill>
              </a:rPr>
              <a:t> dal </a:t>
            </a:r>
            <a:r>
              <a:rPr lang="en-US" sz="1800" dirty="0" err="1">
                <a:solidFill>
                  <a:schemeClr val="tx1"/>
                </a:solidFill>
              </a:rPr>
              <a:t>collezionamento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delle</a:t>
            </a:r>
            <a:r>
              <a:rPr lang="en-US" sz="1800" dirty="0">
                <a:solidFill>
                  <a:schemeClr val="tx1"/>
                </a:solidFill>
              </a:rPr>
              <a:t> digital evidences </a:t>
            </a:r>
            <a:r>
              <a:rPr lang="en-US" sz="1800" dirty="0" err="1">
                <a:solidFill>
                  <a:schemeClr val="tx1"/>
                </a:solidFill>
              </a:rPr>
              <a:t>fino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alla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loro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analisi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</a:rPr>
              <a:t>Di </a:t>
            </a:r>
            <a:r>
              <a:rPr lang="en-US" sz="1800" dirty="0" err="1">
                <a:solidFill>
                  <a:schemeClr val="tx1"/>
                </a:solidFill>
              </a:rPr>
              <a:t>conseguenza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si</a:t>
            </a:r>
            <a:r>
              <a:rPr lang="en-US" sz="1800" dirty="0">
                <a:solidFill>
                  <a:schemeClr val="tx1"/>
                </a:solidFill>
              </a:rPr>
              <a:t> è </a:t>
            </a:r>
            <a:r>
              <a:rPr lang="en-US" sz="1800" dirty="0" err="1">
                <a:solidFill>
                  <a:schemeClr val="tx1"/>
                </a:solidFill>
              </a:rPr>
              <a:t>potuto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vedere</a:t>
            </a:r>
            <a:r>
              <a:rPr lang="en-US" sz="1800" dirty="0">
                <a:solidFill>
                  <a:schemeClr val="tx1"/>
                </a:solidFill>
              </a:rPr>
              <a:t> come </a:t>
            </a:r>
            <a:r>
              <a:rPr lang="en-US" sz="1800" dirty="0" err="1">
                <a:solidFill>
                  <a:schemeClr val="tx1"/>
                </a:solidFill>
              </a:rPr>
              <a:t>l’analisi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forense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sia</a:t>
            </a:r>
            <a:r>
              <a:rPr lang="en-US" sz="1800" dirty="0">
                <a:solidFill>
                  <a:schemeClr val="tx1"/>
                </a:solidFill>
              </a:rPr>
              <a:t> utile non solo </a:t>
            </a:r>
            <a:r>
              <a:rPr lang="en-US" sz="1800" dirty="0" err="1">
                <a:solidFill>
                  <a:schemeClr val="tx1"/>
                </a:solidFill>
              </a:rPr>
              <a:t>nel</a:t>
            </a:r>
            <a:r>
              <a:rPr lang="en-US" sz="1800" dirty="0">
                <a:solidFill>
                  <a:schemeClr val="tx1"/>
                </a:solidFill>
              </a:rPr>
              <a:t> mondo </a:t>
            </a:r>
            <a:r>
              <a:rPr lang="en-US" sz="1800" dirty="0" err="1">
                <a:solidFill>
                  <a:schemeClr val="tx1"/>
                </a:solidFill>
              </a:rPr>
              <a:t>della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sicurezza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dei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dati,ma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anche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nella</a:t>
            </a:r>
            <a:r>
              <a:rPr lang="en-US" sz="1800" dirty="0">
                <a:solidFill>
                  <a:schemeClr val="tx1"/>
                </a:solidFill>
              </a:rPr>
              <a:t> vita </a:t>
            </a:r>
            <a:r>
              <a:rPr lang="en-US" sz="1800" dirty="0" err="1">
                <a:solidFill>
                  <a:schemeClr val="tx1"/>
                </a:solidFill>
              </a:rPr>
              <a:t>reale</a:t>
            </a:r>
            <a:r>
              <a:rPr lang="en-US" sz="1800" dirty="0">
                <a:solidFill>
                  <a:schemeClr val="tx1"/>
                </a:solidFill>
              </a:rPr>
              <a:t> e in </a:t>
            </a:r>
            <a:r>
              <a:rPr lang="en-US" sz="1800" dirty="0" err="1">
                <a:solidFill>
                  <a:schemeClr val="tx1"/>
                </a:solidFill>
              </a:rPr>
              <a:t>particolare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nella</a:t>
            </a:r>
            <a:r>
              <a:rPr lang="en-US" sz="1800" dirty="0">
                <a:solidFill>
                  <a:schemeClr val="tx1"/>
                </a:solidFill>
              </a:rPr>
              <a:t> lotta </a:t>
            </a:r>
            <a:r>
              <a:rPr lang="en-US" sz="1800" dirty="0" err="1">
                <a:solidFill>
                  <a:schemeClr val="tx1"/>
                </a:solidFill>
              </a:rPr>
              <a:t>contro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crimine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21893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AC6EFC-6DB5-45DC-A5FA-D80895C6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Bibliografia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D1D15D-3F8C-4005-AFF2-56145B15D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0000"/>
                </a:solidFill>
              </a:rPr>
              <a:t>iPhone and iOS Forensics Investigation, Analysis and Mobile Security for Apple iPhone, iPad, and iOS Devices</a:t>
            </a:r>
            <a:r>
              <a:rPr lang="en-US" sz="1800" dirty="0"/>
              <a:t>-Andrew </a:t>
            </a:r>
            <a:r>
              <a:rPr lang="en-US" sz="1800" dirty="0" err="1"/>
              <a:t>Hoog,Katie</a:t>
            </a:r>
            <a:r>
              <a:rPr lang="en-US" sz="1800" dirty="0"/>
              <a:t> Strzempka-2011-ISBN 978-1-59749-659-9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0000"/>
                </a:solidFill>
              </a:rPr>
              <a:t>Learning </a:t>
            </a:r>
            <a:r>
              <a:rPr lang="en-US" sz="1800" dirty="0" err="1">
                <a:solidFill>
                  <a:srgbClr val="FF0000"/>
                </a:solidFill>
              </a:rPr>
              <a:t>IoS</a:t>
            </a:r>
            <a:r>
              <a:rPr lang="en-US" sz="1800" dirty="0">
                <a:solidFill>
                  <a:srgbClr val="FF0000"/>
                </a:solidFill>
              </a:rPr>
              <a:t> Forensics</a:t>
            </a:r>
            <a:r>
              <a:rPr lang="en-US" sz="1800" dirty="0"/>
              <a:t>-Mattia </a:t>
            </a:r>
            <a:r>
              <a:rPr lang="en-US" sz="1800" dirty="0" err="1"/>
              <a:t>Epifani,Pasquale</a:t>
            </a:r>
            <a:r>
              <a:rPr lang="en-US" sz="1800" dirty="0"/>
              <a:t> Stirparo-2015-ISBN 978-1-78355-351-8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0182373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69" y="1808225"/>
            <a:ext cx="7787955" cy="1374345"/>
          </a:xfrm>
        </p:spPr>
        <p:txBody>
          <a:bodyPr/>
          <a:lstStyle/>
          <a:p>
            <a:r>
              <a:rPr lang="en-US" dirty="0" err="1"/>
              <a:t>Grazie</a:t>
            </a:r>
            <a:r>
              <a:rPr lang="en-US" dirty="0"/>
              <a:t> per </a:t>
            </a:r>
            <a:r>
              <a:rPr lang="en-US" dirty="0" err="1"/>
              <a:t>l’attenzione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3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60AC97-D3A5-4660-BFE8-CEB24BE4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Nozioni</a:t>
            </a:r>
            <a:r>
              <a:rPr lang="en-US" dirty="0"/>
              <a:t> di Digital Forensics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BB2B75-30EB-418F-9933-9285D096B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ha a </a:t>
            </a:r>
            <a:r>
              <a:rPr lang="en-US" dirty="0" err="1"/>
              <a:t>che</a:t>
            </a:r>
            <a:r>
              <a:rPr lang="en-US" dirty="0"/>
              <a:t> fare con prove di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è </a:t>
            </a:r>
            <a:r>
              <a:rPr lang="en-US" dirty="0" err="1"/>
              <a:t>fondamentale</a:t>
            </a:r>
            <a:r>
              <a:rPr lang="en-US" dirty="0"/>
              <a:t> </a:t>
            </a:r>
            <a:r>
              <a:rPr lang="en-US" dirty="0" err="1"/>
              <a:t>seguire</a:t>
            </a:r>
            <a:r>
              <a:rPr lang="en-US" dirty="0"/>
              <a:t> un </a:t>
            </a:r>
            <a:r>
              <a:rPr lang="en-US" dirty="0" err="1"/>
              <a:t>certo</a:t>
            </a:r>
            <a:r>
              <a:rPr lang="en-US" dirty="0"/>
              <a:t> schema </a:t>
            </a:r>
            <a:r>
              <a:rPr lang="en-US" dirty="0" err="1"/>
              <a:t>che</a:t>
            </a:r>
            <a:r>
              <a:rPr lang="en-US" dirty="0"/>
              <a:t> è </a:t>
            </a:r>
            <a:r>
              <a:rPr lang="en-US" dirty="0" err="1"/>
              <a:t>fatto</a:t>
            </a:r>
            <a:r>
              <a:rPr lang="en-US" dirty="0"/>
              <a:t> da 3 </a:t>
            </a:r>
            <a:r>
              <a:rPr lang="en-US" dirty="0" err="1"/>
              <a:t>fasi</a:t>
            </a:r>
            <a:r>
              <a:rPr lang="en-US" dirty="0"/>
              <a:t>:</a:t>
            </a:r>
            <a:endParaRPr lang="it-IT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Collezionamento</a:t>
            </a:r>
            <a:endParaRPr lang="it-IT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Preservazione</a:t>
            </a:r>
            <a:endParaRPr lang="it-IT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Analisi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905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6D9939-BCC0-4EFB-B464-B8B55C7A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Nozioni</a:t>
            </a:r>
            <a:r>
              <a:rPr lang="en-US" dirty="0"/>
              <a:t> di Digital Forensics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21F9DF-3FDE-4648-9343-96FB958D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dirty="0" err="1"/>
              <a:t>Collezionamento</a:t>
            </a:r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fase</a:t>
            </a:r>
            <a:r>
              <a:rPr lang="en-US" dirty="0"/>
              <a:t> di </a:t>
            </a:r>
            <a:r>
              <a:rPr lang="en-US" dirty="0" err="1"/>
              <a:t>collezionamento</a:t>
            </a:r>
            <a:r>
              <a:rPr lang="en-US" dirty="0"/>
              <a:t> </a:t>
            </a:r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raccogliere</a:t>
            </a:r>
            <a:r>
              <a:rPr lang="en-US" dirty="0"/>
              <a:t> e </a:t>
            </a:r>
            <a:r>
              <a:rPr lang="en-US" dirty="0" err="1"/>
              <a:t>trasportare</a:t>
            </a:r>
            <a:r>
              <a:rPr lang="en-US" dirty="0"/>
              <a:t> in </a:t>
            </a:r>
            <a:r>
              <a:rPr lang="en-US" dirty="0" err="1"/>
              <a:t>laboratorio</a:t>
            </a:r>
            <a:r>
              <a:rPr lang="en-US" dirty="0"/>
              <a:t> le digital evidences </a:t>
            </a:r>
            <a:r>
              <a:rPr lang="en-US" dirty="0" err="1"/>
              <a:t>trovati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una </a:t>
            </a:r>
            <a:r>
              <a:rPr lang="en-US" dirty="0" err="1"/>
              <a:t>scena</a:t>
            </a:r>
            <a:r>
              <a:rPr lang="en-US" dirty="0"/>
              <a:t> del </a:t>
            </a:r>
            <a:r>
              <a:rPr lang="en-US" dirty="0" err="1"/>
              <a:t>crimine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997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C62822-E391-45C5-A680-CB6BAFA2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Nozioni di Digital </a:t>
            </a:r>
            <a:r>
              <a:rPr lang="it-IT" dirty="0" err="1"/>
              <a:t>Forensics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61BF8F-0509-4589-BB05-BC681153A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Durante il trasporto delle prove in laboratorio vengono usate tecniche di isolamento per evitare alterazioni o perdite di dati delle prove </a:t>
            </a:r>
            <a:r>
              <a:rPr lang="it-IT" dirty="0" err="1"/>
              <a:t>digitali,dovute</a:t>
            </a:r>
            <a:r>
              <a:rPr lang="it-IT" dirty="0"/>
              <a:t> a probabili attacchi network</a:t>
            </a:r>
          </a:p>
        </p:txBody>
      </p:sp>
    </p:spTree>
    <p:extLst>
      <p:ext uri="{BB962C8B-B14F-4D97-AF65-F5344CB8AC3E}">
        <p14:creationId xmlns:p14="http://schemas.microsoft.com/office/powerpoint/2010/main" val="353877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25C609-9788-407A-9549-D94BA54D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Nozioni</a:t>
            </a:r>
            <a:r>
              <a:rPr lang="en-US" dirty="0"/>
              <a:t> di Digital Forensics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7A38CF-D7C2-4241-933B-77E618C7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tecniche</a:t>
            </a:r>
            <a:r>
              <a:rPr lang="en-US" dirty="0"/>
              <a:t> di </a:t>
            </a:r>
            <a:r>
              <a:rPr lang="en-US" dirty="0" err="1"/>
              <a:t>isolamento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: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dirty="0" err="1"/>
              <a:t>modalità</a:t>
            </a:r>
            <a:r>
              <a:rPr lang="en-US" dirty="0"/>
              <a:t> </a:t>
            </a:r>
            <a:r>
              <a:rPr lang="en-US" dirty="0" err="1"/>
              <a:t>aereo</a:t>
            </a:r>
            <a:r>
              <a:rPr lang="en-US" dirty="0"/>
              <a:t>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dirty="0" err="1"/>
              <a:t>zaino</a:t>
            </a:r>
            <a:r>
              <a:rPr lang="en-US" dirty="0"/>
              <a:t> di Faraday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jamming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dirty="0" err="1"/>
              <a:t>spegnimento</a:t>
            </a:r>
            <a:r>
              <a:rPr lang="en-US" dirty="0"/>
              <a:t> device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dirty="0" err="1"/>
              <a:t>rimozione</a:t>
            </a:r>
            <a:r>
              <a:rPr lang="en-US" dirty="0"/>
              <a:t> sim</a:t>
            </a:r>
            <a:endParaRPr lang="it-IT" dirty="0"/>
          </a:p>
          <a:p>
            <a:endParaRPr lang="it-IT" dirty="0"/>
          </a:p>
        </p:txBody>
      </p:sp>
      <p:pic>
        <p:nvPicPr>
          <p:cNvPr id="4" name="Immagine 3" descr="Immagine che contiene accessorio, monitor, sedendo, valigia&#10;&#10;Descrizione generata automaticamente">
            <a:extLst>
              <a:ext uri="{FF2B5EF4-FFF2-40B4-BE49-F238E27FC236}">
                <a16:creationId xmlns:a16="http://schemas.microsoft.com/office/drawing/2014/main" id="{04E1B3B8-21AC-48FB-A8D0-F985DE34AD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904" y="2171332"/>
            <a:ext cx="458115" cy="49542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CC7A3B1-C06F-4BC0-B8D5-191A126679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057" y="2725031"/>
            <a:ext cx="610820" cy="45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72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BD5C76-C9E6-408B-B5B6-996B8E8D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Nozioni</a:t>
            </a:r>
            <a:r>
              <a:rPr lang="en-US" dirty="0"/>
              <a:t> di Digital Forensics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2B8DAF-D557-41B8-911A-E3C452A0C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Preservazione delle prove</a:t>
            </a:r>
          </a:p>
          <a:p>
            <a:r>
              <a:rPr lang="en-US" dirty="0"/>
              <a:t>La </a:t>
            </a:r>
            <a:r>
              <a:rPr lang="en-US" dirty="0" err="1"/>
              <a:t>fase</a:t>
            </a:r>
            <a:r>
              <a:rPr lang="en-US" dirty="0"/>
              <a:t> di </a:t>
            </a:r>
            <a:r>
              <a:rPr lang="en-US" dirty="0" err="1"/>
              <a:t>preservazione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mantenere</a:t>
            </a:r>
            <a:r>
              <a:rPr lang="en-US" dirty="0"/>
              <a:t> e </a:t>
            </a:r>
            <a:r>
              <a:rPr lang="en-US" dirty="0" err="1"/>
              <a:t>verificare</a:t>
            </a:r>
            <a:r>
              <a:rPr lang="en-US" dirty="0"/>
              <a:t> </a:t>
            </a:r>
            <a:r>
              <a:rPr lang="en-US" dirty="0" err="1"/>
              <a:t>l’integrità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402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1347</Words>
  <Application>Microsoft Office PowerPoint</Application>
  <PresentationFormat>Presentazione su schermo (16:9)</PresentationFormat>
  <Paragraphs>239</Paragraphs>
  <Slides>49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49</vt:i4>
      </vt:variant>
    </vt:vector>
  </HeadingPairs>
  <TitlesOfParts>
    <vt:vector size="53" baseType="lpstr">
      <vt:lpstr>Arial</vt:lpstr>
      <vt:lpstr>Calibri</vt:lpstr>
      <vt:lpstr>Wingdings</vt:lpstr>
      <vt:lpstr>Office Theme</vt:lpstr>
      <vt:lpstr>IoS Forensics</vt:lpstr>
      <vt:lpstr>Indice</vt:lpstr>
      <vt:lpstr>Presentazione standard di PowerPoint</vt:lpstr>
      <vt:lpstr>Nozioni di Digital Forensics</vt:lpstr>
      <vt:lpstr>Nozioni di Digital Forensics</vt:lpstr>
      <vt:lpstr>Nozioni di Digital Forensics</vt:lpstr>
      <vt:lpstr>Nozioni di Digital Forensics</vt:lpstr>
      <vt:lpstr>Nozioni di Digital Forensics</vt:lpstr>
      <vt:lpstr>Nozioni di Digital Forensics</vt:lpstr>
      <vt:lpstr>Nozioni di Digital Forensics</vt:lpstr>
      <vt:lpstr>Nozioni di Digital Forensics</vt:lpstr>
      <vt:lpstr>Nozioni di Digital Forensics</vt:lpstr>
      <vt:lpstr>Nozioni di Digital Forensics</vt:lpstr>
      <vt:lpstr>Presentazione standard di PowerPoint</vt:lpstr>
      <vt:lpstr>Overview sulle device IoS</vt:lpstr>
      <vt:lpstr>Overview sulle device IoS</vt:lpstr>
      <vt:lpstr>Overview sulle device IoS</vt:lpstr>
      <vt:lpstr>Overview sulle device IoS</vt:lpstr>
      <vt:lpstr>Overview sulle device IoS</vt:lpstr>
      <vt:lpstr>Overview sulle device IoS</vt:lpstr>
      <vt:lpstr>Overview sulle device IoS</vt:lpstr>
      <vt:lpstr>Overview sulle device IoS</vt:lpstr>
      <vt:lpstr>Overview sulle device IoS</vt:lpstr>
      <vt:lpstr>Presentazione standard di PowerPoint</vt:lpstr>
      <vt:lpstr> IoS acquisition </vt:lpstr>
      <vt:lpstr>   IoS acquisition</vt:lpstr>
      <vt:lpstr> IoS acquisition</vt:lpstr>
      <vt:lpstr> IoS acquisition</vt:lpstr>
      <vt:lpstr> IoS acquisition</vt:lpstr>
      <vt:lpstr> IoS acquisition</vt:lpstr>
      <vt:lpstr> IoS acquisition</vt:lpstr>
      <vt:lpstr> IoS acquisition</vt:lpstr>
      <vt:lpstr> IoS acquisition</vt:lpstr>
      <vt:lpstr> IoS acquisition</vt:lpstr>
      <vt:lpstr> IoS acquisition</vt:lpstr>
      <vt:lpstr>  IoS acquisition</vt:lpstr>
      <vt:lpstr> IoS acquisition</vt:lpstr>
      <vt:lpstr>Presentazione standard di PowerPoint</vt:lpstr>
      <vt:lpstr>IoS analysis</vt:lpstr>
      <vt:lpstr>IoS analysis</vt:lpstr>
      <vt:lpstr>IoS analysis</vt:lpstr>
      <vt:lpstr>IoS analysis</vt:lpstr>
      <vt:lpstr>IoS analysis</vt:lpstr>
      <vt:lpstr>IoS analysis</vt:lpstr>
      <vt:lpstr>IoS analysis</vt:lpstr>
      <vt:lpstr>IoS analysis</vt:lpstr>
      <vt:lpstr>Conclusioni</vt:lpstr>
      <vt:lpstr>Bibliografia</vt:lpstr>
      <vt:lpstr>Grazie per l’attenzione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bernardino sagliocca</cp:lastModifiedBy>
  <cp:revision>294</cp:revision>
  <dcterms:created xsi:type="dcterms:W3CDTF">2013-08-21T19:17:07Z</dcterms:created>
  <dcterms:modified xsi:type="dcterms:W3CDTF">2020-01-31T12:57:23Z</dcterms:modified>
</cp:coreProperties>
</file>