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Lst>
  <p:sldSz cx="20104100" cy="11309350"/>
  <p:notesSz cx="20104100" cy="11309350"/>
  <p:embeddedFontLst>
    <p:embeddedFont>
      <p:font typeface="Arial Black" panose="020B0A04020102020204"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iZszd2DOg8adnZRUyJSqRkNif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2" y="9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673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 name="Google Shape;4;n"/>
          <p:cNvSpPr txBox="1">
            <a:spLocks noGrp="1"/>
          </p:cNvSpPr>
          <p:nvPr>
            <p:ph type="dt" idx="10"/>
          </p:nvPr>
        </p:nvSpPr>
        <p:spPr>
          <a:xfrm>
            <a:off x="11387138" y="0"/>
            <a:ext cx="8712200" cy="566738"/>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 name="Google Shape;5;n"/>
          <p:cNvSpPr>
            <a:spLocks noGrp="1" noRot="1" noChangeAspect="1"/>
          </p:cNvSpPr>
          <p:nvPr>
            <p:ph type="sldImg" idx="3"/>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2009775" y="5441950"/>
            <a:ext cx="16084550" cy="44545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742613"/>
            <a:ext cx="8712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n"/>
          <p:cNvSpPr txBox="1">
            <a:spLocks noGrp="1"/>
          </p:cNvSpPr>
          <p:nvPr>
            <p:ph type="sldNum" idx="12"/>
          </p:nvPr>
        </p:nvSpPr>
        <p:spPr>
          <a:xfrm>
            <a:off x="11387138" y="10742613"/>
            <a:ext cx="8712200" cy="56673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sz="1200"/>
              <a:t>‹Nº›</a:t>
            </a:fld>
            <a:endParaRPr sz="120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2009775" y="5441950"/>
            <a:ext cx="16084550"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txBox="1">
            <a:spLocks noGrp="1"/>
          </p:cNvSpPr>
          <p:nvPr>
            <p:ph type="body" idx="1"/>
          </p:nvPr>
        </p:nvSpPr>
        <p:spPr>
          <a:xfrm>
            <a:off x="2009775" y="5441950"/>
            <a:ext cx="16084550"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1: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2:notes"/>
          <p:cNvSpPr txBox="1">
            <a:spLocks noGrp="1"/>
          </p:cNvSpPr>
          <p:nvPr>
            <p:ph type="body" idx="1"/>
          </p:nvPr>
        </p:nvSpPr>
        <p:spPr>
          <a:xfrm>
            <a:off x="2009775" y="5441950"/>
            <a:ext cx="16084550"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2009775" y="5441950"/>
            <a:ext cx="16084550"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164a789189_0_55: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3164a789189_0_55: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2009775" y="5441950"/>
            <a:ext cx="16084550"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3: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164a789189_0_79: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3164a789189_0_79: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164a789189_0_88: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3164a789189_0_88: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64a789189_7_65: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3164a789189_7_65: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164a789189_0_96: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3164a789189_0_96: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164a789189_0_101: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3164a789189_0_101: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93b9e2da0_0_6: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g3193b9e2da0_0_6: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180f086b1e_0_12: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3180f086b1e_0_12: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180f086b1e_0_1: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3180f086b1e_0_1: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1ccd762913_0_15: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31ccd762913_0_15: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1ccd762913_0_22: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31ccd762913_0_22: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1ccd762913_0_30: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1ccd762913_0_30: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164a789189_0_111: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3164a789189_0_111: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164a789189_0_121: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3164a789189_0_121: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164a789189_0_127: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3164a789189_0_127: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164a789189_0_132: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g3164a789189_0_132: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2009775" y="5441950"/>
            <a:ext cx="16084550"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2009775" y="5441950"/>
            <a:ext cx="16084550"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18ac767422_0_7:notes"/>
          <p:cNvSpPr txBox="1">
            <a:spLocks noGrp="1"/>
          </p:cNvSpPr>
          <p:nvPr>
            <p:ph type="body" idx="1"/>
          </p:nvPr>
        </p:nvSpPr>
        <p:spPr>
          <a:xfrm>
            <a:off x="2009775" y="5441950"/>
            <a:ext cx="16084500" cy="445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318ac767422_0_7:notes"/>
          <p:cNvSpPr>
            <a:spLocks noGrp="1" noRot="1" noChangeAspect="1"/>
          </p:cNvSpPr>
          <p:nvPr>
            <p:ph type="sldImg" idx="2"/>
          </p:nvPr>
        </p:nvSpPr>
        <p:spPr>
          <a:xfrm>
            <a:off x="6659563" y="1414463"/>
            <a:ext cx="6785100" cy="38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0:notes"/>
          <p:cNvSpPr txBox="1">
            <a:spLocks noGrp="1"/>
          </p:cNvSpPr>
          <p:nvPr>
            <p:ph type="body" idx="1"/>
          </p:nvPr>
        </p:nvSpPr>
        <p:spPr>
          <a:xfrm>
            <a:off x="2009775" y="5441950"/>
            <a:ext cx="16084550"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0: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2009775" y="5441950"/>
            <a:ext cx="16084550"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2009775" y="5441950"/>
            <a:ext cx="16084550"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2009775" y="5441950"/>
            <a:ext cx="16084550" cy="4454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pic>
        <p:nvPicPr>
          <p:cNvPr id="16" name="Google Shape;16;p17"/>
          <p:cNvPicPr preferRelativeResize="0"/>
          <p:nvPr/>
        </p:nvPicPr>
        <p:blipFill rotWithShape="1">
          <a:blip r:embed="rId2">
            <a:alphaModFix/>
          </a:blip>
          <a:srcRect/>
          <a:stretch/>
        </p:blipFill>
        <p:spPr>
          <a:xfrm>
            <a:off x="0" y="396"/>
            <a:ext cx="20104810" cy="11308953"/>
          </a:xfrm>
          <a:prstGeom prst="rect">
            <a:avLst/>
          </a:prstGeom>
          <a:noFill/>
          <a:ln>
            <a:noFill/>
          </a:ln>
        </p:spPr>
      </p:pic>
      <p:sp>
        <p:nvSpPr>
          <p:cNvPr id="17" name="Google Shape;17;p17"/>
          <p:cNvSpPr txBox="1">
            <a:spLocks noGrp="1"/>
          </p:cNvSpPr>
          <p:nvPr>
            <p:ph type="ctrTitle"/>
          </p:nvPr>
        </p:nvSpPr>
        <p:spPr>
          <a:xfrm>
            <a:off x="2838209" y="8700548"/>
            <a:ext cx="6781800" cy="5847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7"/>
          <p:cNvSpPr txBox="1">
            <a:spLocks noGrp="1"/>
          </p:cNvSpPr>
          <p:nvPr>
            <p:ph type="subTitle" idx="1"/>
          </p:nvPr>
        </p:nvSpPr>
        <p:spPr>
          <a:xfrm>
            <a:off x="2838209" y="9612314"/>
            <a:ext cx="8712681" cy="3693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p:nvPr/>
        </p:nvSpPr>
        <p:spPr>
          <a:xfrm>
            <a:off x="2838209" y="9464675"/>
            <a:ext cx="8841105" cy="0"/>
          </a:xfrm>
          <a:custGeom>
            <a:avLst/>
            <a:gdLst/>
            <a:ahLst/>
            <a:cxnLst/>
            <a:rect l="l" t="t" r="r" b="b"/>
            <a:pathLst>
              <a:path w="8841105" h="120000" extrusionOk="0">
                <a:moveTo>
                  <a:pt x="0" y="0"/>
                </a:moveTo>
                <a:lnTo>
                  <a:pt x="8840652" y="0"/>
                </a:lnTo>
              </a:path>
            </a:pathLst>
          </a:custGeom>
          <a:noFill/>
          <a:ln w="1045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60"/>
        <p:cNvGrpSpPr/>
        <p:nvPr/>
      </p:nvGrpSpPr>
      <p:grpSpPr>
        <a:xfrm>
          <a:off x="0" y="0"/>
          <a:ext cx="0" cy="0"/>
          <a:chOff x="0" y="0"/>
          <a:chExt cx="0" cy="0"/>
        </a:xfrm>
      </p:grpSpPr>
      <p:pic>
        <p:nvPicPr>
          <p:cNvPr id="61" name="Google Shape;61;p26"/>
          <p:cNvPicPr preferRelativeResize="0"/>
          <p:nvPr/>
        </p:nvPicPr>
        <p:blipFill rotWithShape="1">
          <a:blip r:embed="rId2">
            <a:alphaModFix/>
          </a:blip>
          <a:srcRect/>
          <a:stretch/>
        </p:blipFill>
        <p:spPr>
          <a:xfrm>
            <a:off x="0" y="396"/>
            <a:ext cx="20104810" cy="11308953"/>
          </a:xfrm>
          <a:prstGeom prst="rect">
            <a:avLst/>
          </a:prstGeom>
          <a:noFill/>
          <a:ln>
            <a:noFill/>
          </a:ln>
        </p:spPr>
      </p:pic>
      <p:pic>
        <p:nvPicPr>
          <p:cNvPr id="62" name="Google Shape;62;p26"/>
          <p:cNvPicPr preferRelativeResize="0"/>
          <p:nvPr/>
        </p:nvPicPr>
        <p:blipFill rotWithShape="1">
          <a:blip r:embed="rId3">
            <a:alphaModFix/>
          </a:blip>
          <a:srcRect/>
          <a:stretch/>
        </p:blipFill>
        <p:spPr>
          <a:xfrm>
            <a:off x="3362" y="0"/>
            <a:ext cx="20097375" cy="11309350"/>
          </a:xfrm>
          <a:prstGeom prst="rect">
            <a:avLst/>
          </a:prstGeom>
          <a:noFill/>
          <a:ln>
            <a:noFill/>
          </a:ln>
        </p:spPr>
      </p:pic>
      <p:sp>
        <p:nvSpPr>
          <p:cNvPr id="63" name="Google Shape;63;p26"/>
          <p:cNvSpPr/>
          <p:nvPr/>
        </p:nvSpPr>
        <p:spPr>
          <a:xfrm>
            <a:off x="7004050" y="7331075"/>
            <a:ext cx="9892434" cy="2286000"/>
          </a:xfrm>
          <a:prstGeom prst="rect">
            <a:avLst/>
          </a:prstGeom>
          <a:solidFill>
            <a:schemeClr val="dk1">
              <a:alpha val="58823"/>
            </a:schemeClr>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00">
              <a:solidFill>
                <a:schemeClr val="lt1"/>
              </a:solidFill>
            </a:endParaRPr>
          </a:p>
        </p:txBody>
      </p:sp>
      <p:sp>
        <p:nvSpPr>
          <p:cNvPr id="64" name="Google Shape;64;p26"/>
          <p:cNvSpPr txBox="1">
            <a:spLocks noGrp="1"/>
          </p:cNvSpPr>
          <p:nvPr>
            <p:ph type="title"/>
          </p:nvPr>
        </p:nvSpPr>
        <p:spPr>
          <a:xfrm>
            <a:off x="7432828" y="7658201"/>
            <a:ext cx="9020022" cy="153888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_Diseño personalizado">
  <p:cSld name="3_Diseño personalizado">
    <p:spTree>
      <p:nvGrpSpPr>
        <p:cNvPr id="1" name="Shape 65"/>
        <p:cNvGrpSpPr/>
        <p:nvPr/>
      </p:nvGrpSpPr>
      <p:grpSpPr>
        <a:xfrm>
          <a:off x="0" y="0"/>
          <a:ext cx="0" cy="0"/>
          <a:chOff x="0" y="0"/>
          <a:chExt cx="0" cy="0"/>
        </a:xfrm>
      </p:grpSpPr>
      <p:pic>
        <p:nvPicPr>
          <p:cNvPr id="66" name="Google Shape;66;p27"/>
          <p:cNvPicPr preferRelativeResize="0"/>
          <p:nvPr/>
        </p:nvPicPr>
        <p:blipFill rotWithShape="1">
          <a:blip r:embed="rId2">
            <a:alphaModFix/>
          </a:blip>
          <a:srcRect/>
          <a:stretch/>
        </p:blipFill>
        <p:spPr>
          <a:xfrm>
            <a:off x="3362" y="0"/>
            <a:ext cx="20097375" cy="11309350"/>
          </a:xfrm>
          <a:prstGeom prst="rect">
            <a:avLst/>
          </a:prstGeom>
          <a:noFill/>
          <a:ln>
            <a:noFill/>
          </a:ln>
        </p:spPr>
      </p:pic>
      <p:sp>
        <p:nvSpPr>
          <p:cNvPr id="67" name="Google Shape;67;p27"/>
          <p:cNvSpPr txBox="1">
            <a:spLocks noGrp="1"/>
          </p:cNvSpPr>
          <p:nvPr>
            <p:ph type="title"/>
          </p:nvPr>
        </p:nvSpPr>
        <p:spPr>
          <a:xfrm>
            <a:off x="6623050" y="7026275"/>
            <a:ext cx="9782022" cy="153888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pic>
        <p:nvPicPr>
          <p:cNvPr id="21" name="Google Shape;21;p18"/>
          <p:cNvPicPr preferRelativeResize="0"/>
          <p:nvPr/>
        </p:nvPicPr>
        <p:blipFill rotWithShape="1">
          <a:blip r:embed="rId2">
            <a:alphaModFix/>
          </a:blip>
          <a:srcRect/>
          <a:stretch/>
        </p:blipFill>
        <p:spPr>
          <a:xfrm>
            <a:off x="3362" y="0"/>
            <a:ext cx="20097375" cy="11309350"/>
          </a:xfrm>
          <a:prstGeom prst="rect">
            <a:avLst/>
          </a:prstGeom>
          <a:noFill/>
          <a:ln>
            <a:noFill/>
          </a:ln>
        </p:spPr>
      </p:pic>
      <p:sp>
        <p:nvSpPr>
          <p:cNvPr id="22" name="Google Shape;22;p18"/>
          <p:cNvSpPr txBox="1">
            <a:spLocks noGrp="1"/>
          </p:cNvSpPr>
          <p:nvPr>
            <p:ph type="title"/>
          </p:nvPr>
        </p:nvSpPr>
        <p:spPr>
          <a:xfrm>
            <a:off x="6851650" y="7483475"/>
            <a:ext cx="9782022" cy="153888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
        <p:cNvGrpSpPr/>
        <p:nvPr/>
      </p:nvGrpSpPr>
      <p:grpSpPr>
        <a:xfrm>
          <a:off x="0" y="0"/>
          <a:ext cx="0" cy="0"/>
          <a:chOff x="0" y="0"/>
          <a:chExt cx="0" cy="0"/>
        </a:xfrm>
      </p:grpSpPr>
      <p:pic>
        <p:nvPicPr>
          <p:cNvPr id="24" name="Google Shape;24;p19"/>
          <p:cNvPicPr preferRelativeResize="0"/>
          <p:nvPr/>
        </p:nvPicPr>
        <p:blipFill rotWithShape="1">
          <a:blip r:embed="rId2">
            <a:alphaModFix/>
          </a:blip>
          <a:srcRect/>
          <a:stretch/>
        </p:blipFill>
        <p:spPr>
          <a:xfrm>
            <a:off x="3362" y="0"/>
            <a:ext cx="20097375" cy="11309350"/>
          </a:xfrm>
          <a:prstGeom prst="rect">
            <a:avLst/>
          </a:prstGeom>
          <a:noFill/>
          <a:ln>
            <a:noFill/>
          </a:ln>
        </p:spPr>
      </p:pic>
      <p:sp>
        <p:nvSpPr>
          <p:cNvPr id="25" name="Google Shape;25;p19"/>
          <p:cNvSpPr txBox="1">
            <a:spLocks noGrp="1"/>
          </p:cNvSpPr>
          <p:nvPr>
            <p:ph type="title"/>
          </p:nvPr>
        </p:nvSpPr>
        <p:spPr>
          <a:xfrm>
            <a:off x="4794250" y="6950075"/>
            <a:ext cx="9782022" cy="1538883"/>
          </a:xfrm>
          <a:prstGeom prst="rect">
            <a:avLst/>
          </a:prstGeom>
          <a:noFill/>
          <a:ln>
            <a:noFill/>
          </a:ln>
        </p:spPr>
        <p:txBody>
          <a:bodyPr spcFirstLastPara="1" wrap="square" lIns="0" tIns="0" rIns="0" bIns="0" anchor="t" anchorCtr="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2432050" y="714594"/>
            <a:ext cx="16988263" cy="73866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0"/>
          <p:cNvSpPr/>
          <p:nvPr/>
        </p:nvSpPr>
        <p:spPr>
          <a:xfrm>
            <a:off x="-6350" y="656116"/>
            <a:ext cx="2243455" cy="1060450"/>
          </a:xfrm>
          <a:custGeom>
            <a:avLst/>
            <a:gdLst/>
            <a:ahLst/>
            <a:cxnLst/>
            <a:rect l="l" t="t" r="r" b="b"/>
            <a:pathLst>
              <a:path w="2243455" h="1060450" extrusionOk="0">
                <a:moveTo>
                  <a:pt x="2243429" y="0"/>
                </a:moveTo>
                <a:lnTo>
                  <a:pt x="0" y="0"/>
                </a:lnTo>
                <a:lnTo>
                  <a:pt x="0" y="1059999"/>
                </a:lnTo>
                <a:lnTo>
                  <a:pt x="2243429" y="1059999"/>
                </a:lnTo>
                <a:lnTo>
                  <a:pt x="2243429" y="0"/>
                </a:lnTo>
                <a:close/>
              </a:path>
            </a:pathLst>
          </a:custGeom>
          <a:solidFill>
            <a:srgbClr val="257CE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9" name="Google Shape;29;p20"/>
          <p:cNvSpPr/>
          <p:nvPr/>
        </p:nvSpPr>
        <p:spPr>
          <a:xfrm>
            <a:off x="16938421" y="10202309"/>
            <a:ext cx="1576070" cy="511175"/>
          </a:xfrm>
          <a:custGeom>
            <a:avLst/>
            <a:gdLst/>
            <a:ahLst/>
            <a:cxnLst/>
            <a:rect l="l" t="t" r="r" b="b"/>
            <a:pathLst>
              <a:path w="1576069" h="511175" extrusionOk="0">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extrusionOk="0">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extrusionOk="0">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extrusionOk="0">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0" name="Google Shape;30;p20"/>
          <p:cNvSpPr/>
          <p:nvPr/>
        </p:nvSpPr>
        <p:spPr>
          <a:xfrm>
            <a:off x="18623540" y="10245307"/>
            <a:ext cx="378460" cy="469900"/>
          </a:xfrm>
          <a:custGeom>
            <a:avLst/>
            <a:gdLst/>
            <a:ahLst/>
            <a:cxnLst/>
            <a:rect l="l" t="t" r="r" b="b"/>
            <a:pathLst>
              <a:path w="378459" h="469900" extrusionOk="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31" name="Google Shape;31;p20"/>
          <p:cNvGrpSpPr/>
          <p:nvPr/>
        </p:nvGrpSpPr>
        <p:grpSpPr>
          <a:xfrm>
            <a:off x="19053919" y="10117702"/>
            <a:ext cx="427015" cy="597582"/>
            <a:chOff x="19053919" y="10117702"/>
            <a:chExt cx="427015" cy="597582"/>
          </a:xfrm>
        </p:grpSpPr>
        <p:sp>
          <p:nvSpPr>
            <p:cNvPr id="32" name="Google Shape;32;p20"/>
            <p:cNvSpPr/>
            <p:nvPr/>
          </p:nvSpPr>
          <p:spPr>
            <a:xfrm>
              <a:off x="19053919" y="10237764"/>
              <a:ext cx="366395" cy="477520"/>
            </a:xfrm>
            <a:custGeom>
              <a:avLst/>
              <a:gdLst/>
              <a:ahLst/>
              <a:cxnLst/>
              <a:rect l="l" t="t" r="r" b="b"/>
              <a:pathLst>
                <a:path w="366394" h="477520" extrusionOk="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33" name="Google Shape;33;p20"/>
            <p:cNvPicPr preferRelativeResize="0"/>
            <p:nvPr/>
          </p:nvPicPr>
          <p:blipFill rotWithShape="1">
            <a:blip r:embed="rId2">
              <a:alphaModFix/>
            </a:blip>
            <a:srcRect/>
            <a:stretch/>
          </p:blipFill>
          <p:spPr>
            <a:xfrm>
              <a:off x="19368634" y="10117702"/>
              <a:ext cx="112300" cy="1122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pic>
        <p:nvPicPr>
          <p:cNvPr id="35" name="Google Shape;35;p21"/>
          <p:cNvPicPr preferRelativeResize="0"/>
          <p:nvPr/>
        </p:nvPicPr>
        <p:blipFill rotWithShape="1">
          <a:blip r:embed="rId2">
            <a:alphaModFix/>
          </a:blip>
          <a:srcRect/>
          <a:stretch/>
        </p:blipFill>
        <p:spPr>
          <a:xfrm>
            <a:off x="0" y="396"/>
            <a:ext cx="20104810" cy="11308953"/>
          </a:xfrm>
          <a:prstGeom prst="rect">
            <a:avLst/>
          </a:prstGeom>
          <a:noFill/>
          <a:ln>
            <a:noFill/>
          </a:ln>
        </p:spPr>
      </p:pic>
      <p:pic>
        <p:nvPicPr>
          <p:cNvPr id="36" name="Google Shape;36;p21"/>
          <p:cNvPicPr preferRelativeResize="0"/>
          <p:nvPr/>
        </p:nvPicPr>
        <p:blipFill rotWithShape="1">
          <a:blip r:embed="rId3">
            <a:alphaModFix/>
          </a:blip>
          <a:srcRect/>
          <a:stretch/>
        </p:blipFill>
        <p:spPr>
          <a:xfrm>
            <a:off x="0" y="3340"/>
            <a:ext cx="20109342" cy="11305614"/>
          </a:xfrm>
          <a:prstGeom prst="rect">
            <a:avLst/>
          </a:prstGeom>
          <a:noFill/>
          <a:ln>
            <a:noFill/>
          </a:ln>
        </p:spPr>
      </p:pic>
      <p:sp>
        <p:nvSpPr>
          <p:cNvPr id="37" name="Google Shape;37;p21"/>
          <p:cNvSpPr/>
          <p:nvPr/>
        </p:nvSpPr>
        <p:spPr>
          <a:xfrm>
            <a:off x="755650" y="6264275"/>
            <a:ext cx="9892434" cy="2286000"/>
          </a:xfrm>
          <a:prstGeom prst="rect">
            <a:avLst/>
          </a:prstGeom>
          <a:solidFill>
            <a:schemeClr val="dk1">
              <a:alpha val="58823"/>
            </a:schemeClr>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00">
              <a:solidFill>
                <a:schemeClr val="lt1"/>
              </a:solidFill>
            </a:endParaRPr>
          </a:p>
        </p:txBody>
      </p:sp>
      <p:sp>
        <p:nvSpPr>
          <p:cNvPr id="38" name="Google Shape;38;p21"/>
          <p:cNvSpPr txBox="1">
            <a:spLocks noGrp="1"/>
          </p:cNvSpPr>
          <p:nvPr>
            <p:ph type="title"/>
          </p:nvPr>
        </p:nvSpPr>
        <p:spPr>
          <a:xfrm>
            <a:off x="1184428" y="6591401"/>
            <a:ext cx="9020022" cy="153888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9"/>
        <p:cNvGrpSpPr/>
        <p:nvPr/>
      </p:nvGrpSpPr>
      <p:grpSpPr>
        <a:xfrm>
          <a:off x="0" y="0"/>
          <a:ext cx="0" cy="0"/>
          <a:chOff x="0" y="0"/>
          <a:chExt cx="0" cy="0"/>
        </a:xfrm>
      </p:grpSpPr>
      <p:sp>
        <p:nvSpPr>
          <p:cNvPr id="40" name="Google Shape;40;p22"/>
          <p:cNvSpPr/>
          <p:nvPr/>
        </p:nvSpPr>
        <p:spPr>
          <a:xfrm>
            <a:off x="727227" y="10202309"/>
            <a:ext cx="1576070" cy="511175"/>
          </a:xfrm>
          <a:custGeom>
            <a:avLst/>
            <a:gdLst/>
            <a:ahLst/>
            <a:cxnLst/>
            <a:rect l="l" t="t" r="r" b="b"/>
            <a:pathLst>
              <a:path w="1576070" h="511175" extrusionOk="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extrusionOk="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extrusionOk="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extrusionOk="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41" name="Google Shape;41;p22"/>
          <p:cNvSpPr/>
          <p:nvPr/>
        </p:nvSpPr>
        <p:spPr>
          <a:xfrm>
            <a:off x="2412348" y="10245307"/>
            <a:ext cx="378460" cy="469900"/>
          </a:xfrm>
          <a:custGeom>
            <a:avLst/>
            <a:gdLst/>
            <a:ahLst/>
            <a:cxnLst/>
            <a:rect l="l" t="t" r="r" b="b"/>
            <a:pathLst>
              <a:path w="378460" h="469900" extrusionOk="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42" name="Google Shape;42;p22"/>
          <p:cNvGrpSpPr/>
          <p:nvPr/>
        </p:nvGrpSpPr>
        <p:grpSpPr>
          <a:xfrm>
            <a:off x="2842727" y="10117702"/>
            <a:ext cx="427015" cy="597582"/>
            <a:chOff x="2842727" y="10117702"/>
            <a:chExt cx="427015" cy="597582"/>
          </a:xfrm>
        </p:grpSpPr>
        <p:sp>
          <p:nvSpPr>
            <p:cNvPr id="43" name="Google Shape;43;p22"/>
            <p:cNvSpPr/>
            <p:nvPr/>
          </p:nvSpPr>
          <p:spPr>
            <a:xfrm>
              <a:off x="2842727" y="10237764"/>
              <a:ext cx="366395" cy="477520"/>
            </a:xfrm>
            <a:custGeom>
              <a:avLst/>
              <a:gdLst/>
              <a:ahLst/>
              <a:cxnLst/>
              <a:rect l="l" t="t" r="r" b="b"/>
              <a:pathLst>
                <a:path w="366394" h="477520" extrusionOk="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44" name="Google Shape;44;p22"/>
            <p:cNvPicPr preferRelativeResize="0"/>
            <p:nvPr/>
          </p:nvPicPr>
          <p:blipFill rotWithShape="1">
            <a:blip r:embed="rId2">
              <a:alphaModFix/>
            </a:blip>
            <a:srcRect/>
            <a:stretch/>
          </p:blipFill>
          <p:spPr>
            <a:xfrm>
              <a:off x="3157442" y="10117702"/>
              <a:ext cx="112300" cy="112268"/>
            </a:xfrm>
            <a:prstGeom prst="rect">
              <a:avLst/>
            </a:prstGeom>
            <a:noFill/>
            <a:ln>
              <a:noFill/>
            </a:ln>
          </p:spPr>
        </p:pic>
      </p:grpSp>
      <p:sp>
        <p:nvSpPr>
          <p:cNvPr id="45" name="Google Shape;45;p22"/>
          <p:cNvSpPr/>
          <p:nvPr/>
        </p:nvSpPr>
        <p:spPr>
          <a:xfrm>
            <a:off x="17840597" y="656116"/>
            <a:ext cx="2243455" cy="1060450"/>
          </a:xfrm>
          <a:custGeom>
            <a:avLst/>
            <a:gdLst/>
            <a:ahLst/>
            <a:cxnLst/>
            <a:rect l="l" t="t" r="r" b="b"/>
            <a:pathLst>
              <a:path w="2243455" h="1060450" extrusionOk="0">
                <a:moveTo>
                  <a:pt x="2243429" y="0"/>
                </a:moveTo>
                <a:lnTo>
                  <a:pt x="0" y="0"/>
                </a:lnTo>
                <a:lnTo>
                  <a:pt x="0" y="1059999"/>
                </a:lnTo>
                <a:lnTo>
                  <a:pt x="2243429" y="1059999"/>
                </a:lnTo>
                <a:lnTo>
                  <a:pt x="2243429" y="0"/>
                </a:lnTo>
                <a:close/>
              </a:path>
            </a:pathLst>
          </a:custGeom>
          <a:solidFill>
            <a:srgbClr val="257CE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46" name="Google Shape;46;p22"/>
          <p:cNvSpPr txBox="1">
            <a:spLocks noGrp="1"/>
          </p:cNvSpPr>
          <p:nvPr>
            <p:ph type="body" idx="1"/>
          </p:nvPr>
        </p:nvSpPr>
        <p:spPr>
          <a:xfrm>
            <a:off x="727227" y="755454"/>
            <a:ext cx="16792423" cy="738664"/>
          </a:xfrm>
          <a:prstGeom prst="rect">
            <a:avLst/>
          </a:prstGeom>
          <a:noFill/>
          <a:ln>
            <a:noFill/>
          </a:ln>
        </p:spPr>
        <p:txBody>
          <a:bodyPr spcFirstLastPara="1" wrap="square" lIns="0" tIns="0" rIns="0" bIns="0" anchor="t" anchorCtr="0">
            <a:spAutoFit/>
          </a:bodyPr>
          <a:lstStyle>
            <a:lvl1pPr marL="457200" lvl="0" indent="-228600" algn="r">
              <a:spcBef>
                <a:spcPts val="0"/>
              </a:spcBef>
              <a:spcAft>
                <a:spcPts val="0"/>
              </a:spcAft>
              <a:buSzPts val="1400"/>
              <a:buNone/>
              <a:defRPr sz="4800" b="1">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Diseño personalizado">
  <p:cSld name="5_Diseño personalizado">
    <p:spTree>
      <p:nvGrpSpPr>
        <p:cNvPr id="1" name="Shape 47"/>
        <p:cNvGrpSpPr/>
        <p:nvPr/>
      </p:nvGrpSpPr>
      <p:grpSpPr>
        <a:xfrm>
          <a:off x="0" y="0"/>
          <a:ext cx="0" cy="0"/>
          <a:chOff x="0" y="0"/>
          <a:chExt cx="0" cy="0"/>
        </a:xfrm>
      </p:grpSpPr>
      <p:pic>
        <p:nvPicPr>
          <p:cNvPr id="48" name="Google Shape;48;p23"/>
          <p:cNvPicPr preferRelativeResize="0"/>
          <p:nvPr/>
        </p:nvPicPr>
        <p:blipFill rotWithShape="1">
          <a:blip r:embed="rId2">
            <a:alphaModFix/>
          </a:blip>
          <a:srcRect/>
          <a:stretch/>
        </p:blipFill>
        <p:spPr>
          <a:xfrm>
            <a:off x="-1" y="3340"/>
            <a:ext cx="20110047" cy="11306010"/>
          </a:xfrm>
          <a:prstGeom prst="rect">
            <a:avLst/>
          </a:prstGeom>
          <a:noFill/>
          <a:ln>
            <a:noFill/>
          </a:ln>
        </p:spPr>
      </p:pic>
      <p:sp>
        <p:nvSpPr>
          <p:cNvPr id="49" name="Google Shape;49;p23"/>
          <p:cNvSpPr txBox="1">
            <a:spLocks noGrp="1"/>
          </p:cNvSpPr>
          <p:nvPr>
            <p:ph type="title"/>
          </p:nvPr>
        </p:nvSpPr>
        <p:spPr>
          <a:xfrm>
            <a:off x="831850" y="7178675"/>
            <a:ext cx="9782022" cy="1538883"/>
          </a:xfrm>
          <a:prstGeom prst="rect">
            <a:avLst/>
          </a:prstGeom>
          <a:noFill/>
          <a:ln>
            <a:noFill/>
          </a:ln>
        </p:spPr>
        <p:txBody>
          <a:bodyPr spcFirstLastPara="1" wrap="square" lIns="0" tIns="0" rIns="0" bIns="0" anchor="t" anchorCtr="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6_Diseño personalizado">
  <p:cSld name="6_Diseño personalizado">
    <p:spTree>
      <p:nvGrpSpPr>
        <p:cNvPr id="1" name="Shape 50"/>
        <p:cNvGrpSpPr/>
        <p:nvPr/>
      </p:nvGrpSpPr>
      <p:grpSpPr>
        <a:xfrm>
          <a:off x="0" y="0"/>
          <a:ext cx="0" cy="0"/>
          <a:chOff x="0" y="0"/>
          <a:chExt cx="0" cy="0"/>
        </a:xfrm>
      </p:grpSpPr>
      <p:pic>
        <p:nvPicPr>
          <p:cNvPr id="51" name="Google Shape;51;p24"/>
          <p:cNvPicPr preferRelativeResize="0"/>
          <p:nvPr/>
        </p:nvPicPr>
        <p:blipFill rotWithShape="1">
          <a:blip r:embed="rId2">
            <a:alphaModFix/>
          </a:blip>
          <a:srcRect/>
          <a:stretch/>
        </p:blipFill>
        <p:spPr>
          <a:xfrm>
            <a:off x="0" y="396"/>
            <a:ext cx="20104810" cy="11308953"/>
          </a:xfrm>
          <a:prstGeom prst="rect">
            <a:avLst/>
          </a:prstGeom>
          <a:noFill/>
          <a:ln>
            <a:noFill/>
          </a:ln>
        </p:spPr>
      </p:pic>
      <p:pic>
        <p:nvPicPr>
          <p:cNvPr id="52" name="Google Shape;52;p24"/>
          <p:cNvPicPr preferRelativeResize="0"/>
          <p:nvPr/>
        </p:nvPicPr>
        <p:blipFill rotWithShape="1">
          <a:blip r:embed="rId3">
            <a:alphaModFix/>
          </a:blip>
          <a:srcRect/>
          <a:stretch/>
        </p:blipFill>
        <p:spPr>
          <a:xfrm>
            <a:off x="3362" y="0"/>
            <a:ext cx="20097375" cy="11309350"/>
          </a:xfrm>
          <a:prstGeom prst="rect">
            <a:avLst/>
          </a:prstGeom>
          <a:noFill/>
          <a:ln>
            <a:noFill/>
          </a:ln>
        </p:spPr>
      </p:pic>
      <p:sp>
        <p:nvSpPr>
          <p:cNvPr id="53" name="Google Shape;53;p24"/>
          <p:cNvSpPr/>
          <p:nvPr/>
        </p:nvSpPr>
        <p:spPr>
          <a:xfrm>
            <a:off x="7232650" y="7880350"/>
            <a:ext cx="9892434" cy="2286000"/>
          </a:xfrm>
          <a:prstGeom prst="rect">
            <a:avLst/>
          </a:prstGeom>
          <a:solidFill>
            <a:schemeClr val="dk1">
              <a:alpha val="58823"/>
            </a:schemeClr>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00">
              <a:solidFill>
                <a:schemeClr val="lt1"/>
              </a:solidFill>
            </a:endParaRPr>
          </a:p>
        </p:txBody>
      </p:sp>
      <p:sp>
        <p:nvSpPr>
          <p:cNvPr id="54" name="Google Shape;54;p24"/>
          <p:cNvSpPr txBox="1">
            <a:spLocks noGrp="1"/>
          </p:cNvSpPr>
          <p:nvPr>
            <p:ph type="title"/>
          </p:nvPr>
        </p:nvSpPr>
        <p:spPr>
          <a:xfrm>
            <a:off x="7661428" y="8207476"/>
            <a:ext cx="9020022" cy="153888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_Diseño personalizado">
  <p:cSld name="4_Diseño personalizado">
    <p:spTree>
      <p:nvGrpSpPr>
        <p:cNvPr id="1" name="Shape 55"/>
        <p:cNvGrpSpPr/>
        <p:nvPr/>
      </p:nvGrpSpPr>
      <p:grpSpPr>
        <a:xfrm>
          <a:off x="0" y="0"/>
          <a:ext cx="0" cy="0"/>
          <a:chOff x="0" y="0"/>
          <a:chExt cx="0" cy="0"/>
        </a:xfrm>
      </p:grpSpPr>
      <p:pic>
        <p:nvPicPr>
          <p:cNvPr id="56" name="Google Shape;56;p25"/>
          <p:cNvPicPr preferRelativeResize="0"/>
          <p:nvPr/>
        </p:nvPicPr>
        <p:blipFill rotWithShape="1">
          <a:blip r:embed="rId2">
            <a:alphaModFix/>
          </a:blip>
          <a:srcRect/>
          <a:stretch/>
        </p:blipFill>
        <p:spPr>
          <a:xfrm>
            <a:off x="0" y="396"/>
            <a:ext cx="20104810" cy="11308953"/>
          </a:xfrm>
          <a:prstGeom prst="rect">
            <a:avLst/>
          </a:prstGeom>
          <a:noFill/>
          <a:ln>
            <a:noFill/>
          </a:ln>
        </p:spPr>
      </p:pic>
      <p:pic>
        <p:nvPicPr>
          <p:cNvPr id="57" name="Google Shape;57;p25"/>
          <p:cNvPicPr preferRelativeResize="0"/>
          <p:nvPr/>
        </p:nvPicPr>
        <p:blipFill rotWithShape="1">
          <a:blip r:embed="rId3">
            <a:alphaModFix/>
          </a:blip>
          <a:srcRect/>
          <a:stretch/>
        </p:blipFill>
        <p:spPr>
          <a:xfrm>
            <a:off x="3362" y="0"/>
            <a:ext cx="20097375" cy="11309350"/>
          </a:xfrm>
          <a:prstGeom prst="rect">
            <a:avLst/>
          </a:prstGeom>
          <a:noFill/>
          <a:ln>
            <a:noFill/>
          </a:ln>
        </p:spPr>
      </p:pic>
      <p:sp>
        <p:nvSpPr>
          <p:cNvPr id="58" name="Google Shape;58;p25"/>
          <p:cNvSpPr/>
          <p:nvPr/>
        </p:nvSpPr>
        <p:spPr>
          <a:xfrm>
            <a:off x="4413250" y="4206875"/>
            <a:ext cx="9892434" cy="2286000"/>
          </a:xfrm>
          <a:prstGeom prst="rect">
            <a:avLst/>
          </a:prstGeom>
          <a:solidFill>
            <a:schemeClr val="dk1">
              <a:alpha val="58823"/>
            </a:schemeClr>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1800">
              <a:solidFill>
                <a:schemeClr val="lt1"/>
              </a:solidFill>
            </a:endParaRPr>
          </a:p>
        </p:txBody>
      </p:sp>
      <p:sp>
        <p:nvSpPr>
          <p:cNvPr id="59" name="Google Shape;59;p25"/>
          <p:cNvSpPr txBox="1">
            <a:spLocks noGrp="1"/>
          </p:cNvSpPr>
          <p:nvPr>
            <p:ph type="title"/>
          </p:nvPr>
        </p:nvSpPr>
        <p:spPr>
          <a:xfrm>
            <a:off x="4842028" y="4534001"/>
            <a:ext cx="9020022" cy="153888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12314421" y="714594"/>
            <a:ext cx="5259705" cy="91566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5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1005205" y="2601150"/>
            <a:ext cx="18093690" cy="7464171"/>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16"/>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6"/>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6"/>
          <p:cNvSpPr txBox="1">
            <a:spLocks noGrp="1"/>
          </p:cNvSpPr>
          <p:nvPr>
            <p:ph type="sldNum" idx="12"/>
          </p:nvPr>
        </p:nvSpPr>
        <p:spPr>
          <a:xfrm>
            <a:off x="14474953" y="10517696"/>
            <a:ext cx="4623943" cy="565467"/>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s-CL"/>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docs.google.com/spreadsheets/d/1OvZJxOxHMiSegzUK6e5DsDh-j_ElyyvT/edit?gid=2067758824#gid=2067758824"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drive.google.com/file/d/1AxUbV92fNMZQgqj6VCjiFdka6TGzzYHy/view"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9.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
          <p:cNvSpPr txBox="1">
            <a:spLocks noGrp="1"/>
          </p:cNvSpPr>
          <p:nvPr>
            <p:ph type="ctrTitle"/>
          </p:nvPr>
        </p:nvSpPr>
        <p:spPr>
          <a:xfrm>
            <a:off x="1583913" y="6738225"/>
            <a:ext cx="11619300" cy="1154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s-CL" sz="7500"/>
              <a:t>PROYECTO APT:</a:t>
            </a:r>
            <a:endParaRPr sz="8200"/>
          </a:p>
        </p:txBody>
      </p:sp>
      <p:sp>
        <p:nvSpPr>
          <p:cNvPr id="75" name="Google Shape;75;p1"/>
          <p:cNvSpPr txBox="1">
            <a:spLocks noGrp="1"/>
          </p:cNvSpPr>
          <p:nvPr>
            <p:ph type="subTitle" idx="1"/>
          </p:nvPr>
        </p:nvSpPr>
        <p:spPr>
          <a:xfrm>
            <a:off x="3727450" y="9617075"/>
            <a:ext cx="7911300" cy="1477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s-CL"/>
              <a:t>Bernardita Muñoz</a:t>
            </a:r>
            <a:endParaRPr/>
          </a:p>
          <a:p>
            <a:pPr marL="0" lvl="0" indent="0" algn="ctr" rtl="0">
              <a:spcBef>
                <a:spcPts val="0"/>
              </a:spcBef>
              <a:spcAft>
                <a:spcPts val="0"/>
              </a:spcAft>
              <a:buNone/>
            </a:pPr>
            <a:r>
              <a:rPr lang="es-CL"/>
              <a:t>Docente: Fabián Álvarez Montenegro</a:t>
            </a:r>
            <a:endParaRPr/>
          </a:p>
          <a:p>
            <a:pPr marL="0" lvl="0" indent="0" algn="l" rtl="0">
              <a:spcBef>
                <a:spcPts val="0"/>
              </a:spcBef>
              <a:spcAft>
                <a:spcPts val="0"/>
              </a:spcAft>
              <a:buNone/>
            </a:pPr>
            <a:endParaRPr/>
          </a:p>
          <a:p>
            <a:pPr marL="0" lvl="0" indent="0" algn="l" rtl="0">
              <a:spcBef>
                <a:spcPts val="0"/>
              </a:spcBef>
              <a:spcAft>
                <a:spcPts val="0"/>
              </a:spcAft>
              <a:buNone/>
            </a:pPr>
            <a:r>
              <a:rPr lang="es-CL" sz="2400" b="1">
                <a:latin typeface="Arial"/>
                <a:ea typeface="Arial"/>
                <a:cs typeface="Arial"/>
                <a:sym typeface="Arial"/>
              </a:rPr>
              <a:t>				Maipú, </a:t>
            </a:r>
            <a:r>
              <a:rPr lang="es-CL" b="1"/>
              <a:t>19</a:t>
            </a:r>
            <a:r>
              <a:rPr lang="es-CL" sz="2400" b="1">
                <a:latin typeface="Arial"/>
                <a:ea typeface="Arial"/>
                <a:cs typeface="Arial"/>
                <a:sym typeface="Arial"/>
              </a:rPr>
              <a:t> de </a:t>
            </a:r>
            <a:r>
              <a:rPr lang="es-CL" b="1"/>
              <a:t>noviembre</a:t>
            </a:r>
            <a:r>
              <a:rPr lang="es-CL" sz="2400" b="1">
                <a:latin typeface="Arial"/>
                <a:ea typeface="Arial"/>
                <a:cs typeface="Arial"/>
                <a:sym typeface="Arial"/>
              </a:rPr>
              <a:t> 2024</a:t>
            </a:r>
            <a:endParaRPr/>
          </a:p>
        </p:txBody>
      </p:sp>
      <p:sp>
        <p:nvSpPr>
          <p:cNvPr id="76" name="Google Shape;76;p1"/>
          <p:cNvSpPr/>
          <p:nvPr/>
        </p:nvSpPr>
        <p:spPr>
          <a:xfrm>
            <a:off x="13501925" y="3461950"/>
            <a:ext cx="6497700" cy="1015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s-CL" sz="5400" b="1">
                <a:solidFill>
                  <a:schemeClr val="lt1"/>
                </a:solidFill>
                <a:latin typeface="Arial Black"/>
                <a:ea typeface="Arial Black"/>
                <a:cs typeface="Arial Black"/>
                <a:sym typeface="Arial Black"/>
              </a:rPr>
              <a:t>CAPSTONE 009D</a:t>
            </a:r>
            <a:endParaRPr sz="800"/>
          </a:p>
        </p:txBody>
      </p:sp>
      <p:pic>
        <p:nvPicPr>
          <p:cNvPr id="77" name="Google Shape;77;p1"/>
          <p:cNvPicPr preferRelativeResize="0"/>
          <p:nvPr/>
        </p:nvPicPr>
        <p:blipFill>
          <a:blip r:embed="rId3">
            <a:alphaModFix/>
          </a:blip>
          <a:stretch>
            <a:fillRect/>
          </a:stretch>
        </p:blipFill>
        <p:spPr>
          <a:xfrm>
            <a:off x="4282562" y="7892625"/>
            <a:ext cx="5880325" cy="1366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p:nvPr/>
        </p:nvSpPr>
        <p:spPr>
          <a:xfrm>
            <a:off x="4718050" y="4177347"/>
            <a:ext cx="1905000" cy="2154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135" name="Google Shape;135;p11"/>
          <p:cNvSpPr txBox="1">
            <a:spLocks noGrp="1"/>
          </p:cNvSpPr>
          <p:nvPr>
            <p:ph type="title"/>
          </p:nvPr>
        </p:nvSpPr>
        <p:spPr>
          <a:xfrm>
            <a:off x="4794250" y="5349875"/>
            <a:ext cx="9020022" cy="101566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s-CL" sz="6600"/>
              <a:t>METODOLOGÍA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2"/>
          <p:cNvPicPr preferRelativeResize="0"/>
          <p:nvPr/>
        </p:nvPicPr>
        <p:blipFill rotWithShape="1">
          <a:blip r:embed="rId3">
            <a:alphaModFix/>
          </a:blip>
          <a:srcRect t="5120" b="5353"/>
          <a:stretch/>
        </p:blipFill>
        <p:spPr>
          <a:xfrm>
            <a:off x="3429000" y="3860575"/>
            <a:ext cx="12675475" cy="7448774"/>
          </a:xfrm>
          <a:prstGeom prst="rect">
            <a:avLst/>
          </a:prstGeom>
          <a:noFill/>
          <a:ln>
            <a:noFill/>
          </a:ln>
        </p:spPr>
      </p:pic>
      <p:sp>
        <p:nvSpPr>
          <p:cNvPr id="141" name="Google Shape;141;p12"/>
          <p:cNvSpPr txBox="1">
            <a:spLocks noGrp="1"/>
          </p:cNvSpPr>
          <p:nvPr>
            <p:ph type="title"/>
          </p:nvPr>
        </p:nvSpPr>
        <p:spPr>
          <a:xfrm>
            <a:off x="2432050" y="714594"/>
            <a:ext cx="16988400" cy="738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s-CL"/>
              <a:t>METODOLOGÍA DEL PROYECTO</a:t>
            </a:r>
            <a:endParaRPr/>
          </a:p>
        </p:txBody>
      </p:sp>
      <p:sp>
        <p:nvSpPr>
          <p:cNvPr id="142" name="Google Shape;142;p12"/>
          <p:cNvSpPr txBox="1"/>
          <p:nvPr/>
        </p:nvSpPr>
        <p:spPr>
          <a:xfrm>
            <a:off x="514925" y="1679625"/>
            <a:ext cx="19268400" cy="2247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CL" sz="2500" b="1">
                <a:solidFill>
                  <a:srgbClr val="4A86E8"/>
                </a:solidFill>
              </a:rPr>
              <a:t>Explicación de la metodología utilizada:</a:t>
            </a:r>
            <a:endParaRPr sz="2500" b="1">
              <a:solidFill>
                <a:srgbClr val="4A86E8"/>
              </a:solidFill>
            </a:endParaRPr>
          </a:p>
          <a:p>
            <a:pPr marL="0" lvl="0" indent="0" algn="just" rtl="0">
              <a:spcBef>
                <a:spcPts val="0"/>
              </a:spcBef>
              <a:spcAft>
                <a:spcPts val="0"/>
              </a:spcAft>
              <a:buNone/>
            </a:pPr>
            <a:r>
              <a:rPr lang="es-CL" sz="2500" i="1"/>
              <a:t>Se implementó la metodología ágil SCRUM, ya que este enfoque permite trabajar en ciclos iterativos denominados sprint, favoreciendo la retroalimentación continua, la entrega incremental y la capacidad de adaptarse rápidamente a los cambios en los requerimientos.</a:t>
            </a:r>
            <a:endParaRPr sz="2500" i="1"/>
          </a:p>
          <a:p>
            <a:pPr marL="0" lvl="0" indent="0" algn="just" rtl="0">
              <a:lnSpc>
                <a:spcPct val="100000"/>
              </a:lnSpc>
              <a:spcBef>
                <a:spcPts val="0"/>
              </a:spcBef>
              <a:spcAft>
                <a:spcPts val="0"/>
              </a:spcAft>
              <a:buNone/>
            </a:pPr>
            <a:r>
              <a:rPr lang="es-CL" sz="3500" u="sng">
                <a:solidFill>
                  <a:schemeClr val="hlink"/>
                </a:solidFill>
                <a:hlinkClick r:id="rId4"/>
              </a:rPr>
              <a:t>Roadmap</a:t>
            </a:r>
            <a:endParaRPr sz="3500">
              <a:solidFill>
                <a:srgbClr val="257CE1"/>
              </a:solidFill>
            </a:endParaRPr>
          </a:p>
          <a:p>
            <a:pPr marL="0" lvl="0" indent="0" algn="just" rtl="0">
              <a:spcBef>
                <a:spcPts val="0"/>
              </a:spcBef>
              <a:spcAft>
                <a:spcPts val="0"/>
              </a:spcAft>
              <a:buClr>
                <a:schemeClr val="dk1"/>
              </a:buClr>
              <a:buSzPts val="1100"/>
              <a:buFont typeface="Arial"/>
              <a:buNone/>
            </a:pPr>
            <a:endParaRPr sz="2400" b="1">
              <a:solidFill>
                <a:srgbClr val="257CE1"/>
              </a:solidFill>
            </a:endParaRPr>
          </a:p>
        </p:txBody>
      </p:sp>
      <p:sp>
        <p:nvSpPr>
          <p:cNvPr id="143" name="Google Shape;143;p12"/>
          <p:cNvSpPr txBox="1"/>
          <p:nvPr/>
        </p:nvSpPr>
        <p:spPr>
          <a:xfrm>
            <a:off x="8597638" y="3357525"/>
            <a:ext cx="2338200" cy="569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CL" sz="2500" b="1">
                <a:solidFill>
                  <a:srgbClr val="4A86E8"/>
                </a:solidFill>
              </a:rPr>
              <a:t>Justificación:</a:t>
            </a:r>
            <a:endParaRPr sz="2400" b="1">
              <a:solidFill>
                <a:srgbClr val="257CE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9"/>
          <p:cNvSpPr txBox="1">
            <a:spLocks noGrp="1"/>
          </p:cNvSpPr>
          <p:nvPr>
            <p:ph type="title"/>
          </p:nvPr>
        </p:nvSpPr>
        <p:spPr>
          <a:xfrm>
            <a:off x="7389125" y="9117125"/>
            <a:ext cx="10502700" cy="9543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s-CL" sz="6200"/>
              <a:t>ASIGNACIÓN DE ROLES</a:t>
            </a:r>
            <a:endParaRPr sz="4600"/>
          </a:p>
        </p:txBody>
      </p:sp>
      <p:sp>
        <p:nvSpPr>
          <p:cNvPr id="149" name="Google Shape;149;p9"/>
          <p:cNvSpPr txBox="1"/>
          <p:nvPr/>
        </p:nvSpPr>
        <p:spPr>
          <a:xfrm>
            <a:off x="7389125" y="7909000"/>
            <a:ext cx="3372000" cy="2154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3164a789189_0_55"/>
          <p:cNvSpPr txBox="1">
            <a:spLocks noGrp="1"/>
          </p:cNvSpPr>
          <p:nvPr>
            <p:ph type="body" idx="1"/>
          </p:nvPr>
        </p:nvSpPr>
        <p:spPr>
          <a:xfrm>
            <a:off x="727227" y="755454"/>
            <a:ext cx="16792500" cy="738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s-CL"/>
              <a:t>ASIGNACIÓN DE ROLES SCRUM</a:t>
            </a:r>
            <a:endParaRPr/>
          </a:p>
        </p:txBody>
      </p:sp>
      <p:pic>
        <p:nvPicPr>
          <p:cNvPr id="155" name="Google Shape;155;g3164a789189_0_55"/>
          <p:cNvPicPr preferRelativeResize="0"/>
          <p:nvPr/>
        </p:nvPicPr>
        <p:blipFill rotWithShape="1">
          <a:blip r:embed="rId3">
            <a:alphaModFix/>
          </a:blip>
          <a:srcRect b="22726"/>
          <a:stretch/>
        </p:blipFill>
        <p:spPr>
          <a:xfrm>
            <a:off x="2007025" y="2483000"/>
            <a:ext cx="3169175" cy="2508225"/>
          </a:xfrm>
          <a:prstGeom prst="rect">
            <a:avLst/>
          </a:prstGeom>
          <a:noFill/>
          <a:ln>
            <a:noFill/>
          </a:ln>
        </p:spPr>
      </p:pic>
      <p:pic>
        <p:nvPicPr>
          <p:cNvPr id="156" name="Google Shape;156;g3164a789189_0_55"/>
          <p:cNvPicPr preferRelativeResize="0"/>
          <p:nvPr/>
        </p:nvPicPr>
        <p:blipFill rotWithShape="1">
          <a:blip r:embed="rId4">
            <a:alphaModFix/>
          </a:blip>
          <a:srcRect t="2434" b="17482"/>
          <a:stretch/>
        </p:blipFill>
        <p:spPr>
          <a:xfrm>
            <a:off x="8580475" y="2073575"/>
            <a:ext cx="2943175" cy="2815675"/>
          </a:xfrm>
          <a:prstGeom prst="rect">
            <a:avLst/>
          </a:prstGeom>
          <a:noFill/>
          <a:ln>
            <a:noFill/>
          </a:ln>
        </p:spPr>
      </p:pic>
      <p:pic>
        <p:nvPicPr>
          <p:cNvPr id="157" name="Google Shape;157;g3164a789189_0_55"/>
          <p:cNvPicPr preferRelativeResize="0"/>
          <p:nvPr/>
        </p:nvPicPr>
        <p:blipFill>
          <a:blip r:embed="rId5">
            <a:alphaModFix/>
          </a:blip>
          <a:stretch>
            <a:fillRect/>
          </a:stretch>
        </p:blipFill>
        <p:spPr>
          <a:xfrm>
            <a:off x="14611200" y="1822025"/>
            <a:ext cx="3169175" cy="3169197"/>
          </a:xfrm>
          <a:prstGeom prst="rect">
            <a:avLst/>
          </a:prstGeom>
          <a:noFill/>
          <a:ln>
            <a:noFill/>
          </a:ln>
        </p:spPr>
      </p:pic>
      <p:sp>
        <p:nvSpPr>
          <p:cNvPr id="158" name="Google Shape;158;g3164a789189_0_55"/>
          <p:cNvSpPr txBox="1"/>
          <p:nvPr/>
        </p:nvSpPr>
        <p:spPr>
          <a:xfrm>
            <a:off x="14372388" y="4834725"/>
            <a:ext cx="3646800" cy="51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L" sz="2600" b="1">
                <a:solidFill>
                  <a:srgbClr val="257CE1"/>
                </a:solidFill>
                <a:latin typeface="Calibri"/>
                <a:ea typeface="Calibri"/>
                <a:cs typeface="Calibri"/>
                <a:sym typeface="Calibri"/>
              </a:rPr>
              <a:t>EQUIPO DE DESARROLLO</a:t>
            </a:r>
            <a:endParaRPr sz="2600" b="1">
              <a:solidFill>
                <a:srgbClr val="257CE1"/>
              </a:solidFill>
              <a:latin typeface="Calibri"/>
              <a:ea typeface="Calibri"/>
              <a:cs typeface="Calibri"/>
              <a:sym typeface="Calibri"/>
            </a:endParaRPr>
          </a:p>
        </p:txBody>
      </p:sp>
      <p:sp>
        <p:nvSpPr>
          <p:cNvPr id="159" name="Google Shape;159;g3164a789189_0_55"/>
          <p:cNvSpPr txBox="1"/>
          <p:nvPr/>
        </p:nvSpPr>
        <p:spPr>
          <a:xfrm>
            <a:off x="8506000" y="4834725"/>
            <a:ext cx="3092100" cy="51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L" sz="2600" b="1">
                <a:solidFill>
                  <a:srgbClr val="257CE1"/>
                </a:solidFill>
                <a:latin typeface="Calibri"/>
                <a:ea typeface="Calibri"/>
                <a:cs typeface="Calibri"/>
                <a:sym typeface="Calibri"/>
              </a:rPr>
              <a:t>SCRUM MASTER</a:t>
            </a:r>
            <a:endParaRPr sz="2600" b="1">
              <a:solidFill>
                <a:srgbClr val="257CE1"/>
              </a:solidFill>
              <a:latin typeface="Calibri"/>
              <a:ea typeface="Calibri"/>
              <a:cs typeface="Calibri"/>
              <a:sym typeface="Calibri"/>
            </a:endParaRPr>
          </a:p>
        </p:txBody>
      </p:sp>
      <p:sp>
        <p:nvSpPr>
          <p:cNvPr id="160" name="Google Shape;160;g3164a789189_0_55"/>
          <p:cNvSpPr txBox="1"/>
          <p:nvPr/>
        </p:nvSpPr>
        <p:spPr>
          <a:xfrm>
            <a:off x="1562227" y="4777875"/>
            <a:ext cx="3494400" cy="6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L" sz="2600" b="1">
                <a:solidFill>
                  <a:srgbClr val="257CE1"/>
                </a:solidFill>
                <a:latin typeface="Calibri"/>
                <a:ea typeface="Calibri"/>
                <a:cs typeface="Calibri"/>
                <a:sym typeface="Calibri"/>
              </a:rPr>
              <a:t>PRODUCT OWNER</a:t>
            </a:r>
            <a:endParaRPr sz="2600" b="1">
              <a:solidFill>
                <a:srgbClr val="257CE1"/>
              </a:solidFill>
              <a:latin typeface="Calibri"/>
              <a:ea typeface="Calibri"/>
              <a:cs typeface="Calibri"/>
              <a:sym typeface="Calibri"/>
            </a:endParaRPr>
          </a:p>
        </p:txBody>
      </p:sp>
      <p:sp>
        <p:nvSpPr>
          <p:cNvPr id="161" name="Google Shape;161;g3164a789189_0_55"/>
          <p:cNvSpPr txBox="1"/>
          <p:nvPr/>
        </p:nvSpPr>
        <p:spPr>
          <a:xfrm>
            <a:off x="8155750" y="5749125"/>
            <a:ext cx="3792600" cy="28017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s-CL" sz="1800"/>
              <a:t>Facilitar las ceremonias SCRUM: planificación, daily meetings, revisión y retrospectiva.</a:t>
            </a:r>
            <a:endParaRPr sz="1800"/>
          </a:p>
          <a:p>
            <a:pPr marL="457200" lvl="0" indent="0" algn="just" rtl="0">
              <a:spcBef>
                <a:spcPts val="0"/>
              </a:spcBef>
              <a:spcAft>
                <a:spcPts val="0"/>
              </a:spcAft>
              <a:buNone/>
            </a:pPr>
            <a:endParaRPr sz="1800"/>
          </a:p>
          <a:p>
            <a:pPr marL="457200" lvl="0" indent="-342900" algn="just" rtl="0">
              <a:spcBef>
                <a:spcPts val="0"/>
              </a:spcBef>
              <a:spcAft>
                <a:spcPts val="0"/>
              </a:spcAft>
              <a:buSzPts val="1800"/>
              <a:buChar char="●"/>
            </a:pPr>
            <a:r>
              <a:rPr lang="es-CL" sz="1800"/>
              <a:t>Remover obstáculos que dificulten el progreso del equipo.</a:t>
            </a:r>
            <a:endParaRPr sz="1800"/>
          </a:p>
          <a:p>
            <a:pPr marL="457200" lvl="0" indent="0" algn="just" rtl="0">
              <a:spcBef>
                <a:spcPts val="0"/>
              </a:spcBef>
              <a:spcAft>
                <a:spcPts val="0"/>
              </a:spcAft>
              <a:buNone/>
            </a:pPr>
            <a:endParaRPr sz="1800"/>
          </a:p>
          <a:p>
            <a:pPr marL="457200" lvl="0" indent="-342900" algn="just" rtl="0">
              <a:spcBef>
                <a:spcPts val="0"/>
              </a:spcBef>
              <a:spcAft>
                <a:spcPts val="0"/>
              </a:spcAft>
              <a:buSzPts val="1800"/>
              <a:buChar char="●"/>
            </a:pPr>
            <a:r>
              <a:rPr lang="es-CL" sz="1800"/>
              <a:t>Asegurar que el equipo siga las prácticas ágiles y se cumplan los plazos establecidos.</a:t>
            </a:r>
            <a:endParaRPr sz="1800"/>
          </a:p>
        </p:txBody>
      </p:sp>
      <p:sp>
        <p:nvSpPr>
          <p:cNvPr id="162" name="Google Shape;162;g3164a789189_0_55"/>
          <p:cNvSpPr txBox="1"/>
          <p:nvPr/>
        </p:nvSpPr>
        <p:spPr>
          <a:xfrm>
            <a:off x="1413125" y="5749125"/>
            <a:ext cx="3792600" cy="28017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s-CL" sz="1800"/>
              <a:t>Definir la visión del producto y priorizar las funcionalidades en el Product Backlog.</a:t>
            </a:r>
            <a:endParaRPr sz="1800"/>
          </a:p>
          <a:p>
            <a:pPr marL="457200" lvl="0" indent="0" algn="just" rtl="0">
              <a:spcBef>
                <a:spcPts val="0"/>
              </a:spcBef>
              <a:spcAft>
                <a:spcPts val="0"/>
              </a:spcAft>
              <a:buNone/>
            </a:pPr>
            <a:endParaRPr sz="1800"/>
          </a:p>
          <a:p>
            <a:pPr marL="457200" lvl="0" indent="-342900" algn="just" rtl="0">
              <a:spcBef>
                <a:spcPts val="0"/>
              </a:spcBef>
              <a:spcAft>
                <a:spcPts val="0"/>
              </a:spcAft>
              <a:buSzPts val="1800"/>
              <a:buChar char="●"/>
            </a:pPr>
            <a:r>
              <a:rPr lang="es-CL" sz="1800"/>
              <a:t>Recopilar los requerimientos de usuarios (Psicólogos y pacientes) a través de entrevistas.</a:t>
            </a:r>
            <a:endParaRPr sz="1800"/>
          </a:p>
          <a:p>
            <a:pPr marL="457200" lvl="0" indent="0" algn="just" rtl="0">
              <a:spcBef>
                <a:spcPts val="0"/>
              </a:spcBef>
              <a:spcAft>
                <a:spcPts val="0"/>
              </a:spcAft>
              <a:buNone/>
            </a:pPr>
            <a:endParaRPr sz="1800"/>
          </a:p>
          <a:p>
            <a:pPr marL="457200" lvl="0" indent="-342900" algn="just" rtl="0">
              <a:spcBef>
                <a:spcPts val="0"/>
              </a:spcBef>
              <a:spcAft>
                <a:spcPts val="0"/>
              </a:spcAft>
              <a:buSzPts val="1800"/>
              <a:buChar char="●"/>
            </a:pPr>
            <a:r>
              <a:rPr lang="es-CL" sz="1800"/>
              <a:t>Asegurar que la solución entregue valor a los usuarios finales.</a:t>
            </a:r>
            <a:endParaRPr sz="1800"/>
          </a:p>
        </p:txBody>
      </p:sp>
      <p:sp>
        <p:nvSpPr>
          <p:cNvPr id="163" name="Google Shape;163;g3164a789189_0_55"/>
          <p:cNvSpPr txBox="1"/>
          <p:nvPr/>
        </p:nvSpPr>
        <p:spPr>
          <a:xfrm>
            <a:off x="14299488" y="5749125"/>
            <a:ext cx="3792600" cy="28017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s-CL" sz="1800"/>
              <a:t>Desarrollo frontend</a:t>
            </a:r>
            <a:endParaRPr sz="1800"/>
          </a:p>
          <a:p>
            <a:pPr marL="914400" lvl="0" indent="0" algn="just" rtl="0">
              <a:spcBef>
                <a:spcPts val="0"/>
              </a:spcBef>
              <a:spcAft>
                <a:spcPts val="0"/>
              </a:spcAft>
              <a:buNone/>
            </a:pPr>
            <a:endParaRPr sz="1800"/>
          </a:p>
          <a:p>
            <a:pPr marL="457200" lvl="0" indent="-342900" algn="just" rtl="0">
              <a:spcBef>
                <a:spcPts val="0"/>
              </a:spcBef>
              <a:spcAft>
                <a:spcPts val="0"/>
              </a:spcAft>
              <a:buSzPts val="1800"/>
              <a:buChar char="●"/>
            </a:pPr>
            <a:r>
              <a:rPr lang="es-CL" sz="1800"/>
              <a:t>Desarrollo backend</a:t>
            </a:r>
            <a:endParaRPr sz="1800"/>
          </a:p>
          <a:p>
            <a:pPr marL="914400" lvl="0" indent="0" algn="just" rtl="0">
              <a:spcBef>
                <a:spcPts val="0"/>
              </a:spcBef>
              <a:spcAft>
                <a:spcPts val="0"/>
              </a:spcAft>
              <a:buNone/>
            </a:pPr>
            <a:endParaRPr sz="1800"/>
          </a:p>
          <a:p>
            <a:pPr marL="457200" lvl="0" indent="-342900" algn="just" rtl="0">
              <a:spcBef>
                <a:spcPts val="0"/>
              </a:spcBef>
              <a:spcAft>
                <a:spcPts val="0"/>
              </a:spcAft>
              <a:buSzPts val="1800"/>
              <a:buChar char="●"/>
            </a:pPr>
            <a:r>
              <a:rPr lang="es-CL" sz="1800"/>
              <a:t>Soporte en diseño del sistema y gestión de datos.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p:nvPr/>
        </p:nvSpPr>
        <p:spPr>
          <a:xfrm>
            <a:off x="7304600" y="7397647"/>
            <a:ext cx="1905000" cy="615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sz="400"/>
          </a:p>
        </p:txBody>
      </p:sp>
      <p:sp>
        <p:nvSpPr>
          <p:cNvPr id="169" name="Google Shape;169;p13"/>
          <p:cNvSpPr txBox="1">
            <a:spLocks noGrp="1"/>
          </p:cNvSpPr>
          <p:nvPr>
            <p:ph type="title"/>
          </p:nvPr>
        </p:nvSpPr>
        <p:spPr>
          <a:xfrm>
            <a:off x="7367275" y="8580275"/>
            <a:ext cx="10977300" cy="8004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s-CL" sz="5200"/>
              <a:t>TOPOLOGÍA DEL PROYECTO</a:t>
            </a:r>
            <a:endParaRPr sz="36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3164a789189_0_79"/>
          <p:cNvSpPr txBox="1">
            <a:spLocks noGrp="1"/>
          </p:cNvSpPr>
          <p:nvPr>
            <p:ph type="title"/>
          </p:nvPr>
        </p:nvSpPr>
        <p:spPr>
          <a:xfrm>
            <a:off x="2432050" y="714594"/>
            <a:ext cx="16988400" cy="738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s-CL"/>
              <a:t>TOPOLOGÍA DEL PROYECTO</a:t>
            </a:r>
            <a:endParaRPr/>
          </a:p>
        </p:txBody>
      </p:sp>
      <p:sp>
        <p:nvSpPr>
          <p:cNvPr id="175" name="Google Shape;175;g3164a789189_0_79"/>
          <p:cNvSpPr txBox="1"/>
          <p:nvPr/>
        </p:nvSpPr>
        <p:spPr>
          <a:xfrm>
            <a:off x="2239950" y="1799200"/>
            <a:ext cx="16556700" cy="5079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CL" sz="3000" b="1" i="1">
                <a:solidFill>
                  <a:srgbClr val="257CE1"/>
                </a:solidFill>
              </a:rPr>
              <a:t>La topología del sistema  se compone de los siguientes componentes: </a:t>
            </a:r>
            <a:endParaRPr sz="3000" b="1" i="1">
              <a:solidFill>
                <a:srgbClr val="257CE1"/>
              </a:solidFill>
            </a:endParaRPr>
          </a:p>
          <a:p>
            <a:pPr marL="0" lvl="0" indent="0" algn="just" rtl="0">
              <a:spcBef>
                <a:spcPts val="0"/>
              </a:spcBef>
              <a:spcAft>
                <a:spcPts val="0"/>
              </a:spcAft>
              <a:buNone/>
            </a:pPr>
            <a:endParaRPr sz="2400">
              <a:solidFill>
                <a:schemeClr val="dk1"/>
              </a:solidFill>
            </a:endParaRPr>
          </a:p>
          <a:p>
            <a:pPr marL="457200" lvl="0" indent="-381000" algn="just" rtl="0">
              <a:spcBef>
                <a:spcPts val="0"/>
              </a:spcBef>
              <a:spcAft>
                <a:spcPts val="0"/>
              </a:spcAft>
              <a:buClr>
                <a:srgbClr val="257CE1"/>
              </a:buClr>
              <a:buSzPts val="2400"/>
              <a:buChar char="●"/>
            </a:pPr>
            <a:r>
              <a:rPr lang="es-CL" sz="2400" b="1">
                <a:solidFill>
                  <a:schemeClr val="dk1"/>
                </a:solidFill>
              </a:rPr>
              <a:t>Cliente (Navegador Web):</a:t>
            </a:r>
            <a:r>
              <a:rPr lang="es-CL" sz="2400">
                <a:solidFill>
                  <a:schemeClr val="dk1"/>
                </a:solidFill>
              </a:rPr>
              <a:t> Los usuarios (pacientes y psicólogos) interactúan con la página web a través de sus navegadores.</a:t>
            </a:r>
            <a:endParaRPr sz="2400">
              <a:solidFill>
                <a:schemeClr val="dk1"/>
              </a:solidFill>
            </a:endParaRPr>
          </a:p>
          <a:p>
            <a:pPr marL="0" lvl="0" indent="0" algn="just" rtl="0">
              <a:spcBef>
                <a:spcPts val="0"/>
              </a:spcBef>
              <a:spcAft>
                <a:spcPts val="0"/>
              </a:spcAft>
              <a:buNone/>
            </a:pPr>
            <a:endParaRPr sz="2400">
              <a:solidFill>
                <a:srgbClr val="257CE1"/>
              </a:solidFill>
            </a:endParaRPr>
          </a:p>
          <a:p>
            <a:pPr marL="457200" lvl="0" indent="-381000" algn="just" rtl="0">
              <a:spcBef>
                <a:spcPts val="0"/>
              </a:spcBef>
              <a:spcAft>
                <a:spcPts val="0"/>
              </a:spcAft>
              <a:buClr>
                <a:srgbClr val="257CE1"/>
              </a:buClr>
              <a:buSzPts val="2400"/>
              <a:buChar char="●"/>
            </a:pPr>
            <a:r>
              <a:rPr lang="es-CL" sz="2400" b="1">
                <a:solidFill>
                  <a:schemeClr val="dk1"/>
                </a:solidFill>
              </a:rPr>
              <a:t>Frontend (HTML, CSS, JS):</a:t>
            </a:r>
            <a:r>
              <a:rPr lang="es-CL" sz="2400">
                <a:solidFill>
                  <a:schemeClr val="dk1"/>
                </a:solidFill>
              </a:rPr>
              <a:t> La interfaz de usuario interactiva que se presenta al cliente, gestionando las solicitudes y mostrando la información.</a:t>
            </a:r>
            <a:endParaRPr sz="2400">
              <a:solidFill>
                <a:schemeClr val="dk1"/>
              </a:solidFill>
            </a:endParaRPr>
          </a:p>
          <a:p>
            <a:pPr marL="457200" lvl="0" indent="0" algn="just" rtl="0">
              <a:spcBef>
                <a:spcPts val="0"/>
              </a:spcBef>
              <a:spcAft>
                <a:spcPts val="0"/>
              </a:spcAft>
              <a:buNone/>
            </a:pPr>
            <a:endParaRPr sz="2400">
              <a:solidFill>
                <a:schemeClr val="dk1"/>
              </a:solidFill>
            </a:endParaRPr>
          </a:p>
          <a:p>
            <a:pPr marL="457200" lvl="0" indent="-381000" algn="just" rtl="0">
              <a:spcBef>
                <a:spcPts val="0"/>
              </a:spcBef>
              <a:spcAft>
                <a:spcPts val="0"/>
              </a:spcAft>
              <a:buClr>
                <a:srgbClr val="257CE1"/>
              </a:buClr>
              <a:buSzPts val="2400"/>
              <a:buChar char="●"/>
            </a:pPr>
            <a:r>
              <a:rPr lang="es-CL" sz="2400" b="1">
                <a:solidFill>
                  <a:schemeClr val="dk1"/>
                </a:solidFill>
              </a:rPr>
              <a:t>Backend (Python y Node.js):</a:t>
            </a:r>
            <a:r>
              <a:rPr lang="es-CL" sz="2400">
                <a:solidFill>
                  <a:srgbClr val="257CE1"/>
                </a:solidFill>
              </a:rPr>
              <a:t> </a:t>
            </a:r>
            <a:r>
              <a:rPr lang="es-CL" sz="2400">
                <a:solidFill>
                  <a:schemeClr val="dk1"/>
                </a:solidFill>
              </a:rPr>
              <a:t>El servidor que procesa las solicitudes del cliente y maneja la lógica de negocio, autenticación y las respuestas de la aplicación.</a:t>
            </a:r>
            <a:endParaRPr sz="2400">
              <a:solidFill>
                <a:schemeClr val="dk1"/>
              </a:solidFill>
            </a:endParaRPr>
          </a:p>
          <a:p>
            <a:pPr marL="914400" lvl="0" indent="0" algn="just" rtl="0">
              <a:spcBef>
                <a:spcPts val="0"/>
              </a:spcBef>
              <a:spcAft>
                <a:spcPts val="0"/>
              </a:spcAft>
              <a:buNone/>
            </a:pPr>
            <a:endParaRPr sz="2400">
              <a:solidFill>
                <a:srgbClr val="257CE1"/>
              </a:solidFill>
            </a:endParaRPr>
          </a:p>
          <a:p>
            <a:pPr marL="457200" lvl="0" indent="-381000" algn="just" rtl="0">
              <a:spcBef>
                <a:spcPts val="0"/>
              </a:spcBef>
              <a:spcAft>
                <a:spcPts val="0"/>
              </a:spcAft>
              <a:buClr>
                <a:srgbClr val="257CE1"/>
              </a:buClr>
              <a:buSzPts val="2400"/>
              <a:buChar char="●"/>
            </a:pPr>
            <a:r>
              <a:rPr lang="es-CL" sz="2400" b="1">
                <a:solidFill>
                  <a:schemeClr val="dk1"/>
                </a:solidFill>
              </a:rPr>
              <a:t>Base de Datos (Supabase):</a:t>
            </a:r>
            <a:r>
              <a:rPr lang="es-CL" sz="2400">
                <a:solidFill>
                  <a:srgbClr val="257CE1"/>
                </a:solidFill>
              </a:rPr>
              <a:t> </a:t>
            </a:r>
            <a:r>
              <a:rPr lang="es-CL" sz="2400">
                <a:solidFill>
                  <a:schemeClr val="dk1"/>
                </a:solidFill>
              </a:rPr>
              <a:t>Almacena la información de pacientes, psicólogos, citas y demás datos relevantes</a:t>
            </a:r>
            <a:r>
              <a:rPr lang="es-CL" sz="2400">
                <a:solidFill>
                  <a:srgbClr val="257CE1"/>
                </a:solidFill>
              </a:rPr>
              <a:t>.</a:t>
            </a:r>
            <a:endParaRPr sz="2400">
              <a:solidFill>
                <a:srgbClr val="257CE1"/>
              </a:solidFill>
            </a:endParaRPr>
          </a:p>
          <a:p>
            <a:pPr marL="914400" lvl="0" indent="0" algn="just" rtl="0">
              <a:spcBef>
                <a:spcPts val="0"/>
              </a:spcBef>
              <a:spcAft>
                <a:spcPts val="0"/>
              </a:spcAft>
              <a:buNone/>
            </a:pPr>
            <a:endParaRPr sz="2400">
              <a:solidFill>
                <a:srgbClr val="257CE1"/>
              </a:solidFill>
            </a:endParaRPr>
          </a:p>
        </p:txBody>
      </p:sp>
      <p:pic>
        <p:nvPicPr>
          <p:cNvPr id="176" name="Google Shape;176;g3164a789189_0_79"/>
          <p:cNvPicPr preferRelativeResize="0"/>
          <p:nvPr/>
        </p:nvPicPr>
        <p:blipFill>
          <a:blip r:embed="rId3">
            <a:alphaModFix/>
          </a:blip>
          <a:stretch>
            <a:fillRect/>
          </a:stretch>
        </p:blipFill>
        <p:spPr>
          <a:xfrm>
            <a:off x="4969975" y="6997050"/>
            <a:ext cx="8526075" cy="394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3164a789189_0_88"/>
          <p:cNvSpPr txBox="1">
            <a:spLocks noGrp="1"/>
          </p:cNvSpPr>
          <p:nvPr>
            <p:ph type="title"/>
          </p:nvPr>
        </p:nvSpPr>
        <p:spPr>
          <a:xfrm>
            <a:off x="2781600" y="255075"/>
            <a:ext cx="10134600" cy="16932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s-CL" sz="5500"/>
              <a:t>PLATAFORMA/TECNOLOGÍA UTILIZADA</a:t>
            </a:r>
            <a:endParaRPr sz="3900"/>
          </a:p>
        </p:txBody>
      </p:sp>
      <p:sp>
        <p:nvSpPr>
          <p:cNvPr id="182" name="Google Shape;182;g3164a789189_0_88"/>
          <p:cNvSpPr txBox="1"/>
          <p:nvPr/>
        </p:nvSpPr>
        <p:spPr>
          <a:xfrm>
            <a:off x="381981" y="255072"/>
            <a:ext cx="1905000" cy="2154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endParaRPr/>
          </a:p>
        </p:txBody>
      </p:sp>
      <p:sp>
        <p:nvSpPr>
          <p:cNvPr id="183" name="Google Shape;183;g3164a789189_0_88"/>
          <p:cNvSpPr txBox="1"/>
          <p:nvPr/>
        </p:nvSpPr>
        <p:spPr>
          <a:xfrm>
            <a:off x="381975" y="2102825"/>
            <a:ext cx="14390100" cy="7296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CL" sz="3000" b="1" i="1">
                <a:solidFill>
                  <a:srgbClr val="257CE1"/>
                </a:solidFill>
              </a:rPr>
              <a:t>Tecnologías Utilizadas</a:t>
            </a:r>
            <a:endParaRPr sz="3000" b="1" i="1">
              <a:solidFill>
                <a:srgbClr val="257CE1"/>
              </a:solidFill>
            </a:endParaRPr>
          </a:p>
          <a:p>
            <a:pPr marL="0" lvl="0" indent="0" algn="just" rtl="0">
              <a:spcBef>
                <a:spcPts val="0"/>
              </a:spcBef>
              <a:spcAft>
                <a:spcPts val="0"/>
              </a:spcAft>
              <a:buNone/>
            </a:pPr>
            <a:endParaRPr sz="2400">
              <a:solidFill>
                <a:schemeClr val="dk1"/>
              </a:solidFill>
            </a:endParaRPr>
          </a:p>
          <a:p>
            <a:pPr marL="0" lvl="0" indent="0" algn="just" rtl="0">
              <a:spcBef>
                <a:spcPts val="0"/>
              </a:spcBef>
              <a:spcAft>
                <a:spcPts val="0"/>
              </a:spcAft>
              <a:buNone/>
            </a:pPr>
            <a:r>
              <a:rPr lang="es-CL" sz="2400" b="1">
                <a:solidFill>
                  <a:schemeClr val="dk1"/>
                </a:solidFill>
              </a:rPr>
              <a:t>Frontend:</a:t>
            </a:r>
            <a:endParaRPr sz="2400" b="1">
              <a:solidFill>
                <a:schemeClr val="dk1"/>
              </a:solidFill>
            </a:endParaRPr>
          </a:p>
          <a:p>
            <a:pPr marL="457200" lvl="0" indent="-381000" algn="just" rtl="0">
              <a:spcBef>
                <a:spcPts val="0"/>
              </a:spcBef>
              <a:spcAft>
                <a:spcPts val="0"/>
              </a:spcAft>
              <a:buClr>
                <a:schemeClr val="dk1"/>
              </a:buClr>
              <a:buSzPts val="2400"/>
              <a:buChar char="●"/>
            </a:pPr>
            <a:r>
              <a:rPr lang="es-CL" sz="2400">
                <a:solidFill>
                  <a:schemeClr val="dk1"/>
                </a:solidFill>
              </a:rPr>
              <a:t>HTML: Estructura de las páginas web.</a:t>
            </a:r>
            <a:endParaRPr sz="2400">
              <a:solidFill>
                <a:schemeClr val="dk1"/>
              </a:solidFill>
            </a:endParaRPr>
          </a:p>
          <a:p>
            <a:pPr marL="457200" lvl="0" indent="-381000" algn="just" rtl="0">
              <a:spcBef>
                <a:spcPts val="0"/>
              </a:spcBef>
              <a:spcAft>
                <a:spcPts val="0"/>
              </a:spcAft>
              <a:buClr>
                <a:schemeClr val="dk1"/>
              </a:buClr>
              <a:buSzPts val="2400"/>
              <a:buChar char="●"/>
            </a:pPr>
            <a:r>
              <a:rPr lang="es-CL" sz="2400">
                <a:solidFill>
                  <a:schemeClr val="dk1"/>
                </a:solidFill>
              </a:rPr>
              <a:t>CSS: Estilos y diseño visual de la interfaz de usuario.</a:t>
            </a:r>
            <a:endParaRPr sz="2400">
              <a:solidFill>
                <a:schemeClr val="dk1"/>
              </a:solidFill>
            </a:endParaRPr>
          </a:p>
          <a:p>
            <a:pPr marL="457200" lvl="0" indent="-381000" algn="just" rtl="0">
              <a:spcBef>
                <a:spcPts val="0"/>
              </a:spcBef>
              <a:spcAft>
                <a:spcPts val="0"/>
              </a:spcAft>
              <a:buClr>
                <a:schemeClr val="dk1"/>
              </a:buClr>
              <a:buSzPts val="2400"/>
              <a:buChar char="●"/>
            </a:pPr>
            <a:r>
              <a:rPr lang="es-CL" sz="2400">
                <a:solidFill>
                  <a:schemeClr val="dk1"/>
                </a:solidFill>
              </a:rPr>
              <a:t>JavaScript: Funcionalidades interactivas como validación de formularios y gestión dinámica de citas.</a:t>
            </a:r>
            <a:endParaRPr sz="2400">
              <a:solidFill>
                <a:schemeClr val="dk1"/>
              </a:solidFill>
            </a:endParaRPr>
          </a:p>
          <a:p>
            <a:pPr marL="0" lvl="0" indent="0" algn="just" rtl="0">
              <a:spcBef>
                <a:spcPts val="0"/>
              </a:spcBef>
              <a:spcAft>
                <a:spcPts val="0"/>
              </a:spcAft>
              <a:buNone/>
            </a:pPr>
            <a:endParaRPr sz="2400">
              <a:solidFill>
                <a:schemeClr val="dk1"/>
              </a:solidFill>
            </a:endParaRPr>
          </a:p>
          <a:p>
            <a:pPr marL="0" lvl="0" indent="0" algn="just" rtl="0">
              <a:spcBef>
                <a:spcPts val="0"/>
              </a:spcBef>
              <a:spcAft>
                <a:spcPts val="0"/>
              </a:spcAft>
              <a:buNone/>
            </a:pPr>
            <a:r>
              <a:rPr lang="es-CL" sz="2400" b="1">
                <a:solidFill>
                  <a:schemeClr val="dk1"/>
                </a:solidFill>
              </a:rPr>
              <a:t>Backend: </a:t>
            </a:r>
            <a:endParaRPr sz="2400" b="1">
              <a:solidFill>
                <a:schemeClr val="dk1"/>
              </a:solidFill>
            </a:endParaRPr>
          </a:p>
          <a:p>
            <a:pPr marL="457200" lvl="0" indent="-381000" algn="just" rtl="0">
              <a:spcBef>
                <a:spcPts val="0"/>
              </a:spcBef>
              <a:spcAft>
                <a:spcPts val="0"/>
              </a:spcAft>
              <a:buClr>
                <a:schemeClr val="dk1"/>
              </a:buClr>
              <a:buSzPts val="2400"/>
              <a:buChar char="●"/>
            </a:pPr>
            <a:r>
              <a:rPr lang="es-CL" sz="2400">
                <a:solidFill>
                  <a:schemeClr val="dk1"/>
                </a:solidFill>
              </a:rPr>
              <a:t>Python: Utilizado para la lógica de negocio del servidor (por ejemplo, procesamientos de solicitudes y validación)</a:t>
            </a:r>
            <a:endParaRPr sz="2400">
              <a:solidFill>
                <a:schemeClr val="dk1"/>
              </a:solidFill>
            </a:endParaRPr>
          </a:p>
          <a:p>
            <a:pPr marL="457200" lvl="0" indent="-381000" algn="just" rtl="0">
              <a:spcBef>
                <a:spcPts val="0"/>
              </a:spcBef>
              <a:spcAft>
                <a:spcPts val="0"/>
              </a:spcAft>
              <a:buClr>
                <a:schemeClr val="dk1"/>
              </a:buClr>
              <a:buSzPts val="2400"/>
              <a:buChar char="●"/>
            </a:pPr>
            <a:r>
              <a:rPr lang="es-CL" sz="2400">
                <a:solidFill>
                  <a:schemeClr val="dk1"/>
                </a:solidFill>
              </a:rPr>
              <a:t>Node.js: Utilizado para manejar la parte del servidor de aplicaciones, como la gestión de citas, autenticación de usuarios y manejo de peticiones HTTP.</a:t>
            </a:r>
            <a:endParaRPr sz="2400">
              <a:solidFill>
                <a:schemeClr val="dk1"/>
              </a:solidFill>
            </a:endParaRPr>
          </a:p>
          <a:p>
            <a:pPr marL="457200" lvl="0" indent="0" algn="just" rtl="0">
              <a:spcBef>
                <a:spcPts val="0"/>
              </a:spcBef>
              <a:spcAft>
                <a:spcPts val="0"/>
              </a:spcAft>
              <a:buNone/>
            </a:pPr>
            <a:endParaRPr sz="2400">
              <a:solidFill>
                <a:schemeClr val="dk1"/>
              </a:solidFill>
            </a:endParaRPr>
          </a:p>
          <a:p>
            <a:pPr marL="0" lvl="0" indent="0" algn="just" rtl="0">
              <a:spcBef>
                <a:spcPts val="0"/>
              </a:spcBef>
              <a:spcAft>
                <a:spcPts val="0"/>
              </a:spcAft>
              <a:buNone/>
            </a:pPr>
            <a:r>
              <a:rPr lang="es-CL" sz="2400" b="1">
                <a:solidFill>
                  <a:schemeClr val="dk1"/>
                </a:solidFill>
              </a:rPr>
              <a:t>Base de Datos:</a:t>
            </a:r>
            <a:endParaRPr sz="2400" b="1">
              <a:solidFill>
                <a:schemeClr val="dk1"/>
              </a:solidFill>
            </a:endParaRPr>
          </a:p>
          <a:p>
            <a:pPr marL="0" lvl="0" indent="0" algn="just" rtl="0">
              <a:spcBef>
                <a:spcPts val="0"/>
              </a:spcBef>
              <a:spcAft>
                <a:spcPts val="0"/>
              </a:spcAft>
              <a:buNone/>
            </a:pPr>
            <a:r>
              <a:rPr lang="es-CL" sz="2400">
                <a:solidFill>
                  <a:schemeClr val="dk1"/>
                </a:solidFill>
              </a:rPr>
              <a:t> </a:t>
            </a:r>
            <a:endParaRPr sz="2400">
              <a:solidFill>
                <a:schemeClr val="dk1"/>
              </a:solidFill>
            </a:endParaRPr>
          </a:p>
          <a:p>
            <a:pPr marL="457200" lvl="0" indent="-381000" algn="just" rtl="0">
              <a:spcBef>
                <a:spcPts val="0"/>
              </a:spcBef>
              <a:spcAft>
                <a:spcPts val="0"/>
              </a:spcAft>
              <a:buClr>
                <a:schemeClr val="dk1"/>
              </a:buClr>
              <a:buSzPts val="2400"/>
              <a:buChar char="●"/>
            </a:pPr>
            <a:r>
              <a:rPr lang="es-CL" sz="2400">
                <a:solidFill>
                  <a:schemeClr val="dk1"/>
                </a:solidFill>
              </a:rPr>
              <a:t>Supabase: Plataforma de base de datos basada en PostgreSQL para almacenar la información de pacientes, psicólogos, citas, etc.</a:t>
            </a:r>
            <a:endParaRPr sz="2400">
              <a:solidFill>
                <a:schemeClr val="dk1"/>
              </a:solidFill>
            </a:endParaRPr>
          </a:p>
          <a:p>
            <a:pPr marL="0" lvl="0" indent="0" algn="just" rtl="0">
              <a:spcBef>
                <a:spcPts val="0"/>
              </a:spcBef>
              <a:spcAft>
                <a:spcPts val="0"/>
              </a:spcAft>
              <a:buNone/>
            </a:pPr>
            <a:endParaRPr sz="2400">
              <a:solidFill>
                <a:schemeClr val="dk1"/>
              </a:solidFill>
            </a:endParaRPr>
          </a:p>
          <a:p>
            <a:pPr marL="0" lvl="0" indent="0" algn="just" rtl="0">
              <a:spcBef>
                <a:spcPts val="0"/>
              </a:spcBef>
              <a:spcAft>
                <a:spcPts val="0"/>
              </a:spcAft>
              <a:buNone/>
            </a:pPr>
            <a:endParaRPr sz="2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3164a789189_7_65"/>
          <p:cNvSpPr txBox="1">
            <a:spLocks noGrp="1"/>
          </p:cNvSpPr>
          <p:nvPr>
            <p:ph type="title"/>
          </p:nvPr>
        </p:nvSpPr>
        <p:spPr>
          <a:xfrm>
            <a:off x="2781600" y="255075"/>
            <a:ext cx="10134600" cy="16932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s-CL" sz="5500"/>
              <a:t>PLATAFORMA/TECNOLOGÍA UTILIZADA</a:t>
            </a:r>
            <a:endParaRPr sz="3900"/>
          </a:p>
        </p:txBody>
      </p:sp>
      <p:sp>
        <p:nvSpPr>
          <p:cNvPr id="189" name="Google Shape;189;g3164a789189_7_65"/>
          <p:cNvSpPr txBox="1"/>
          <p:nvPr/>
        </p:nvSpPr>
        <p:spPr>
          <a:xfrm>
            <a:off x="381981" y="255072"/>
            <a:ext cx="1905000" cy="2154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endParaRPr/>
          </a:p>
        </p:txBody>
      </p:sp>
      <p:sp>
        <p:nvSpPr>
          <p:cNvPr id="190" name="Google Shape;190;g3164a789189_7_65"/>
          <p:cNvSpPr txBox="1"/>
          <p:nvPr/>
        </p:nvSpPr>
        <p:spPr>
          <a:xfrm>
            <a:off x="381975" y="2102825"/>
            <a:ext cx="14390100" cy="6557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s-CL" sz="3000" b="1" i="1">
                <a:solidFill>
                  <a:srgbClr val="257CE1"/>
                </a:solidFill>
              </a:rPr>
              <a:t>Factibilidad Técnica</a:t>
            </a:r>
            <a:endParaRPr sz="3000" b="1" i="1">
              <a:solidFill>
                <a:srgbClr val="257CE1"/>
              </a:solidFill>
            </a:endParaRPr>
          </a:p>
          <a:p>
            <a:pPr marL="0" lvl="0" indent="0" algn="just" rtl="0">
              <a:spcBef>
                <a:spcPts val="0"/>
              </a:spcBef>
              <a:spcAft>
                <a:spcPts val="0"/>
              </a:spcAft>
              <a:buNone/>
            </a:pPr>
            <a:endParaRPr sz="2400">
              <a:solidFill>
                <a:schemeClr val="dk1"/>
              </a:solidFill>
            </a:endParaRPr>
          </a:p>
          <a:p>
            <a:pPr marL="457200" lvl="0" indent="-381000" algn="just" rtl="0">
              <a:spcBef>
                <a:spcPts val="0"/>
              </a:spcBef>
              <a:spcAft>
                <a:spcPts val="0"/>
              </a:spcAft>
              <a:buClr>
                <a:schemeClr val="dk1"/>
              </a:buClr>
              <a:buSzPts val="2400"/>
              <a:buChar char="●"/>
            </a:pPr>
            <a:r>
              <a:rPr lang="es-CL" sz="2400" b="1">
                <a:solidFill>
                  <a:schemeClr val="dk1"/>
                </a:solidFill>
              </a:rPr>
              <a:t>Escalabilidad: </a:t>
            </a:r>
            <a:r>
              <a:rPr lang="es-CL" sz="2400">
                <a:solidFill>
                  <a:schemeClr val="dk1"/>
                </a:solidFill>
              </a:rPr>
              <a:t>La combinación de Python y Node.js en el backend permite una arquitectura escalable, donde puedes dividir responsabilidades entre los dos entornos de ejecución según las necesidades de rendimiento.</a:t>
            </a:r>
            <a:endParaRPr sz="2400">
              <a:solidFill>
                <a:schemeClr val="dk1"/>
              </a:solidFill>
            </a:endParaRPr>
          </a:p>
          <a:p>
            <a:pPr marL="457200" lvl="0" indent="0" algn="just" rtl="0">
              <a:spcBef>
                <a:spcPts val="0"/>
              </a:spcBef>
              <a:spcAft>
                <a:spcPts val="0"/>
              </a:spcAft>
              <a:buNone/>
            </a:pPr>
            <a:endParaRPr sz="2400" b="1">
              <a:solidFill>
                <a:schemeClr val="dk1"/>
              </a:solidFill>
            </a:endParaRPr>
          </a:p>
          <a:p>
            <a:pPr marL="457200" lvl="0" indent="-381000" algn="just" rtl="0">
              <a:spcBef>
                <a:spcPts val="0"/>
              </a:spcBef>
              <a:spcAft>
                <a:spcPts val="0"/>
              </a:spcAft>
              <a:buClr>
                <a:schemeClr val="dk1"/>
              </a:buClr>
              <a:buSzPts val="2400"/>
              <a:buChar char="●"/>
            </a:pPr>
            <a:r>
              <a:rPr lang="es-CL" sz="2400" b="1">
                <a:solidFill>
                  <a:schemeClr val="dk1"/>
                </a:solidFill>
              </a:rPr>
              <a:t>Integración fluida: </a:t>
            </a:r>
            <a:r>
              <a:rPr lang="es-CL" sz="2400">
                <a:solidFill>
                  <a:schemeClr val="dk1"/>
                </a:solidFill>
              </a:rPr>
              <a:t>El uso de Supabase proporciona una integración sencilla y rápida con el backend, sin necesidad de gestionar la infraestructura de base de datos manualmente.</a:t>
            </a:r>
            <a:endParaRPr sz="2400">
              <a:solidFill>
                <a:schemeClr val="dk1"/>
              </a:solidFill>
            </a:endParaRPr>
          </a:p>
          <a:p>
            <a:pPr marL="457200" lvl="0" indent="0" algn="just" rtl="0">
              <a:spcBef>
                <a:spcPts val="0"/>
              </a:spcBef>
              <a:spcAft>
                <a:spcPts val="0"/>
              </a:spcAft>
              <a:buNone/>
            </a:pPr>
            <a:endParaRPr sz="2400" b="1">
              <a:solidFill>
                <a:schemeClr val="dk1"/>
              </a:solidFill>
            </a:endParaRPr>
          </a:p>
          <a:p>
            <a:pPr marL="457200" lvl="0" indent="-381000" algn="just" rtl="0">
              <a:spcBef>
                <a:spcPts val="0"/>
              </a:spcBef>
              <a:spcAft>
                <a:spcPts val="0"/>
              </a:spcAft>
              <a:buClr>
                <a:schemeClr val="dk1"/>
              </a:buClr>
              <a:buSzPts val="2400"/>
              <a:buChar char="●"/>
            </a:pPr>
            <a:r>
              <a:rPr lang="es-CL" sz="2400" b="1">
                <a:solidFill>
                  <a:schemeClr val="dk1"/>
                </a:solidFill>
              </a:rPr>
              <a:t>Desarrollo rápido: </a:t>
            </a:r>
            <a:r>
              <a:rPr lang="es-CL" sz="2400">
                <a:solidFill>
                  <a:schemeClr val="dk1"/>
                </a:solidFill>
              </a:rPr>
              <a:t>El uso de HTML, CSS, JavaScript, junto con Python y Node.js, permite desarrollar la aplicación de manera rápida y eficiente, reduciendo la curva de aprendizaje y aumentando la productividad.</a:t>
            </a:r>
            <a:endParaRPr sz="2400">
              <a:solidFill>
                <a:schemeClr val="dk1"/>
              </a:solidFill>
            </a:endParaRPr>
          </a:p>
          <a:p>
            <a:pPr marL="457200" lvl="0" indent="0" algn="just" rtl="0">
              <a:spcBef>
                <a:spcPts val="0"/>
              </a:spcBef>
              <a:spcAft>
                <a:spcPts val="0"/>
              </a:spcAft>
              <a:buNone/>
            </a:pPr>
            <a:endParaRPr sz="2400" b="1">
              <a:solidFill>
                <a:schemeClr val="dk1"/>
              </a:solidFill>
            </a:endParaRPr>
          </a:p>
          <a:p>
            <a:pPr marL="457200" lvl="0" indent="-381000" algn="just" rtl="0">
              <a:spcBef>
                <a:spcPts val="0"/>
              </a:spcBef>
              <a:spcAft>
                <a:spcPts val="0"/>
              </a:spcAft>
              <a:buClr>
                <a:schemeClr val="dk1"/>
              </a:buClr>
              <a:buSzPts val="2400"/>
              <a:buChar char="●"/>
            </a:pPr>
            <a:r>
              <a:rPr lang="es-CL" sz="2400" b="1">
                <a:solidFill>
                  <a:schemeClr val="dk1"/>
                </a:solidFill>
              </a:rPr>
              <a:t>Desarrollo en tiempo real: </a:t>
            </a:r>
            <a:r>
              <a:rPr lang="es-CL" sz="2400">
                <a:solidFill>
                  <a:schemeClr val="dk1"/>
                </a:solidFill>
              </a:rPr>
              <a:t>Node.js permite manejar gran volumen de solicitudes de manera eficiente, lo que es ideal para aplicaciones con integraciones en tiempo real.</a:t>
            </a:r>
            <a:endParaRPr sz="2400">
              <a:solidFill>
                <a:schemeClr val="dk1"/>
              </a:solidFill>
            </a:endParaRPr>
          </a:p>
          <a:p>
            <a:pPr marL="0" lvl="0" indent="0" algn="just" rtl="0">
              <a:spcBef>
                <a:spcPts val="0"/>
              </a:spcBef>
              <a:spcAft>
                <a:spcPts val="0"/>
              </a:spcAft>
              <a:buNone/>
            </a:pPr>
            <a:endParaRPr sz="2400">
              <a:solidFill>
                <a:schemeClr val="dk1"/>
              </a:solidFill>
            </a:endParaRPr>
          </a:p>
          <a:p>
            <a:pPr marL="0" lvl="0" indent="0" algn="just" rtl="0">
              <a:spcBef>
                <a:spcPts val="0"/>
              </a:spcBef>
              <a:spcAft>
                <a:spcPts val="0"/>
              </a:spcAft>
              <a:buNone/>
            </a:pP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3164a789189_0_96"/>
          <p:cNvSpPr txBox="1"/>
          <p:nvPr/>
        </p:nvSpPr>
        <p:spPr>
          <a:xfrm>
            <a:off x="9126700" y="6392800"/>
            <a:ext cx="1850700" cy="924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sz="600"/>
          </a:p>
        </p:txBody>
      </p:sp>
      <p:sp>
        <p:nvSpPr>
          <p:cNvPr id="196" name="Google Shape;196;g3164a789189_0_96"/>
          <p:cNvSpPr txBox="1"/>
          <p:nvPr/>
        </p:nvSpPr>
        <p:spPr>
          <a:xfrm>
            <a:off x="1503850" y="7359625"/>
            <a:ext cx="8930700" cy="8466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s-CL" sz="5500" b="1">
                <a:solidFill>
                  <a:srgbClr val="257CE1"/>
                </a:solidFill>
              </a:rPr>
              <a:t>ETAPAS PRINCIPALES</a:t>
            </a:r>
            <a:r>
              <a:rPr lang="es-CL" sz="4100" b="1">
                <a:solidFill>
                  <a:srgbClr val="257CE1"/>
                </a:solidFill>
              </a:rPr>
              <a:t> </a:t>
            </a:r>
            <a:endParaRPr sz="4100" b="1" i="0">
              <a:solidFill>
                <a:srgbClr val="257CE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3164a789189_0_101"/>
          <p:cNvSpPr txBox="1">
            <a:spLocks noGrp="1"/>
          </p:cNvSpPr>
          <p:nvPr>
            <p:ph type="title"/>
          </p:nvPr>
        </p:nvSpPr>
        <p:spPr>
          <a:xfrm>
            <a:off x="2432050" y="714594"/>
            <a:ext cx="16988400" cy="738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s-CL"/>
              <a:t>ETAPAS PRINCIPALES</a:t>
            </a:r>
            <a:endParaRPr/>
          </a:p>
        </p:txBody>
      </p:sp>
      <p:sp>
        <p:nvSpPr>
          <p:cNvPr id="202" name="Google Shape;202;g3164a789189_0_101"/>
          <p:cNvSpPr txBox="1"/>
          <p:nvPr/>
        </p:nvSpPr>
        <p:spPr>
          <a:xfrm>
            <a:off x="2239950" y="1799200"/>
            <a:ext cx="16556700" cy="554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2400" b="1">
              <a:solidFill>
                <a:srgbClr val="257CE1"/>
              </a:solidFill>
            </a:endParaRPr>
          </a:p>
        </p:txBody>
      </p:sp>
      <p:sp>
        <p:nvSpPr>
          <p:cNvPr id="203" name="Google Shape;203;g3164a789189_0_101"/>
          <p:cNvSpPr txBox="1"/>
          <p:nvPr/>
        </p:nvSpPr>
        <p:spPr>
          <a:xfrm>
            <a:off x="6057400" y="1737700"/>
            <a:ext cx="6605700" cy="154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L" sz="2900" b="1">
                <a:latin typeface="Calibri"/>
                <a:ea typeface="Calibri"/>
                <a:cs typeface="Calibri"/>
                <a:sym typeface="Calibri"/>
              </a:rPr>
              <a:t>Mockup del sistema</a:t>
            </a:r>
            <a:endParaRPr sz="2900" b="1">
              <a:latin typeface="Calibri"/>
              <a:ea typeface="Calibri"/>
              <a:cs typeface="Calibri"/>
              <a:sym typeface="Calibri"/>
            </a:endParaRPr>
          </a:p>
        </p:txBody>
      </p:sp>
      <p:pic>
        <p:nvPicPr>
          <p:cNvPr id="204" name="Google Shape;204;g3164a789189_0_101"/>
          <p:cNvPicPr preferRelativeResize="0"/>
          <p:nvPr/>
        </p:nvPicPr>
        <p:blipFill>
          <a:blip r:embed="rId3">
            <a:alphaModFix/>
          </a:blip>
          <a:stretch>
            <a:fillRect/>
          </a:stretch>
        </p:blipFill>
        <p:spPr>
          <a:xfrm>
            <a:off x="177750" y="2612775"/>
            <a:ext cx="5810250" cy="3705225"/>
          </a:xfrm>
          <a:prstGeom prst="rect">
            <a:avLst/>
          </a:prstGeom>
          <a:noFill/>
          <a:ln>
            <a:noFill/>
          </a:ln>
        </p:spPr>
      </p:pic>
      <p:pic>
        <p:nvPicPr>
          <p:cNvPr id="205" name="Google Shape;205;g3164a789189_0_101"/>
          <p:cNvPicPr preferRelativeResize="0"/>
          <p:nvPr/>
        </p:nvPicPr>
        <p:blipFill>
          <a:blip r:embed="rId4">
            <a:alphaModFix/>
          </a:blip>
          <a:stretch>
            <a:fillRect/>
          </a:stretch>
        </p:blipFill>
        <p:spPr>
          <a:xfrm>
            <a:off x="6935358" y="2797425"/>
            <a:ext cx="6120667" cy="5689924"/>
          </a:xfrm>
          <a:prstGeom prst="rect">
            <a:avLst/>
          </a:prstGeom>
          <a:noFill/>
          <a:ln>
            <a:noFill/>
          </a:ln>
        </p:spPr>
      </p:pic>
      <p:pic>
        <p:nvPicPr>
          <p:cNvPr id="206" name="Google Shape;206;g3164a789189_0_101"/>
          <p:cNvPicPr preferRelativeResize="0"/>
          <p:nvPr/>
        </p:nvPicPr>
        <p:blipFill>
          <a:blip r:embed="rId5">
            <a:alphaModFix/>
          </a:blip>
          <a:stretch>
            <a:fillRect/>
          </a:stretch>
        </p:blipFill>
        <p:spPr>
          <a:xfrm>
            <a:off x="13512450" y="2612775"/>
            <a:ext cx="5545675" cy="5428451"/>
          </a:xfrm>
          <a:prstGeom prst="rect">
            <a:avLst/>
          </a:prstGeom>
          <a:noFill/>
          <a:ln>
            <a:noFill/>
          </a:ln>
        </p:spPr>
      </p:pic>
      <p:pic>
        <p:nvPicPr>
          <p:cNvPr id="207" name="Google Shape;207;g3164a789189_0_101"/>
          <p:cNvPicPr preferRelativeResize="0"/>
          <p:nvPr/>
        </p:nvPicPr>
        <p:blipFill>
          <a:blip r:embed="rId6">
            <a:alphaModFix/>
          </a:blip>
          <a:stretch>
            <a:fillRect/>
          </a:stretch>
        </p:blipFill>
        <p:spPr>
          <a:xfrm>
            <a:off x="0" y="7768775"/>
            <a:ext cx="7168493" cy="354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3193b9e2da0_0_6"/>
          <p:cNvSpPr txBox="1">
            <a:spLocks noGrp="1"/>
          </p:cNvSpPr>
          <p:nvPr>
            <p:ph type="title"/>
          </p:nvPr>
        </p:nvSpPr>
        <p:spPr>
          <a:xfrm>
            <a:off x="4422600" y="739950"/>
            <a:ext cx="6135600" cy="13545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r>
              <a:rPr lang="es-CL" sz="4000"/>
              <a:t>Índice</a:t>
            </a:r>
            <a:endParaRPr/>
          </a:p>
          <a:p>
            <a:pPr marL="0" lvl="0" indent="0" algn="l" rtl="0">
              <a:spcBef>
                <a:spcPts val="0"/>
              </a:spcBef>
              <a:spcAft>
                <a:spcPts val="0"/>
              </a:spcAft>
              <a:buNone/>
            </a:pPr>
            <a:endParaRPr/>
          </a:p>
        </p:txBody>
      </p:sp>
      <p:sp>
        <p:nvSpPr>
          <p:cNvPr id="83" name="Google Shape;83;g3193b9e2da0_0_6"/>
          <p:cNvSpPr txBox="1"/>
          <p:nvPr/>
        </p:nvSpPr>
        <p:spPr>
          <a:xfrm>
            <a:off x="2239950" y="1799200"/>
            <a:ext cx="16556700" cy="12621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endParaRPr sz="3500">
              <a:solidFill>
                <a:srgbClr val="257CE1"/>
              </a:solidFill>
            </a:endParaRPr>
          </a:p>
          <a:p>
            <a:pPr marL="0" lvl="0" indent="0" algn="l" rtl="0">
              <a:spcBef>
                <a:spcPts val="0"/>
              </a:spcBef>
              <a:spcAft>
                <a:spcPts val="0"/>
              </a:spcAft>
              <a:buNone/>
            </a:pPr>
            <a:endParaRPr sz="3500">
              <a:solidFill>
                <a:srgbClr val="257CE1"/>
              </a:solidFill>
            </a:endParaRPr>
          </a:p>
        </p:txBody>
      </p:sp>
      <p:sp>
        <p:nvSpPr>
          <p:cNvPr id="84" name="Google Shape;84;g3193b9e2da0_0_6"/>
          <p:cNvSpPr txBox="1"/>
          <p:nvPr/>
        </p:nvSpPr>
        <p:spPr>
          <a:xfrm>
            <a:off x="3245750" y="3565200"/>
            <a:ext cx="6780000" cy="2432400"/>
          </a:xfrm>
          <a:prstGeom prst="rect">
            <a:avLst/>
          </a:prstGeom>
          <a:noFill/>
          <a:ln>
            <a:noFill/>
          </a:ln>
        </p:spPr>
        <p:txBody>
          <a:bodyPr spcFirstLastPara="1" wrap="square" lIns="91425" tIns="91425" rIns="91425" bIns="91425" anchor="t" anchorCtr="0">
            <a:noAutofit/>
          </a:bodyPr>
          <a:lstStyle/>
          <a:p>
            <a:pPr marL="457200" lvl="0" indent="-412750" algn="just" rtl="0">
              <a:spcBef>
                <a:spcPts val="0"/>
              </a:spcBef>
              <a:spcAft>
                <a:spcPts val="0"/>
              </a:spcAft>
              <a:buSzPts val="2900"/>
              <a:buFont typeface="Calibri"/>
              <a:buAutoNum type="arabicPeriod"/>
            </a:pPr>
            <a:r>
              <a:rPr lang="es-CL" sz="2900"/>
              <a:t>Entendiendo el Problema y Solución </a:t>
            </a:r>
            <a:endParaRPr sz="2900"/>
          </a:p>
          <a:p>
            <a:pPr marL="457200" lvl="0" indent="0" algn="just" rtl="0">
              <a:spcBef>
                <a:spcPts val="0"/>
              </a:spcBef>
              <a:spcAft>
                <a:spcPts val="0"/>
              </a:spcAft>
              <a:buNone/>
            </a:pPr>
            <a:endParaRPr sz="2900"/>
          </a:p>
          <a:p>
            <a:pPr marL="457200" lvl="0" indent="-412750" algn="just" rtl="0">
              <a:spcBef>
                <a:spcPts val="0"/>
              </a:spcBef>
              <a:spcAft>
                <a:spcPts val="0"/>
              </a:spcAft>
              <a:buSzPts val="2900"/>
              <a:buAutoNum type="arabicPeriod"/>
            </a:pPr>
            <a:r>
              <a:rPr lang="es-CL" sz="2900"/>
              <a:t>Objetivos</a:t>
            </a:r>
            <a:endParaRPr sz="2900"/>
          </a:p>
          <a:p>
            <a:pPr marL="0" lvl="0" indent="0" algn="just" rtl="0">
              <a:spcBef>
                <a:spcPts val="0"/>
              </a:spcBef>
              <a:spcAft>
                <a:spcPts val="0"/>
              </a:spcAft>
              <a:buNone/>
            </a:pPr>
            <a:endParaRPr sz="2900"/>
          </a:p>
          <a:p>
            <a:pPr marL="457200" lvl="0" indent="-412750" algn="just" rtl="0">
              <a:spcBef>
                <a:spcPts val="0"/>
              </a:spcBef>
              <a:spcAft>
                <a:spcPts val="0"/>
              </a:spcAft>
              <a:buSzPts val="2900"/>
              <a:buAutoNum type="arabicPeriod"/>
            </a:pPr>
            <a:r>
              <a:rPr lang="es-CL" sz="2900"/>
              <a:t>Asignación de roles</a:t>
            </a:r>
            <a:endParaRPr sz="2900"/>
          </a:p>
          <a:p>
            <a:pPr marL="457200" lvl="0" indent="0" algn="just" rtl="0">
              <a:spcBef>
                <a:spcPts val="0"/>
              </a:spcBef>
              <a:spcAft>
                <a:spcPts val="0"/>
              </a:spcAft>
              <a:buNone/>
            </a:pPr>
            <a:endParaRPr sz="2900"/>
          </a:p>
          <a:p>
            <a:pPr marL="457200" lvl="0" indent="-412750" algn="just" rtl="0">
              <a:spcBef>
                <a:spcPts val="0"/>
              </a:spcBef>
              <a:spcAft>
                <a:spcPts val="0"/>
              </a:spcAft>
              <a:buSzPts val="2900"/>
              <a:buAutoNum type="arabicPeriod"/>
            </a:pPr>
            <a:r>
              <a:rPr lang="es-CL" sz="2900"/>
              <a:t>Metodología</a:t>
            </a:r>
            <a:endParaRPr sz="2900"/>
          </a:p>
          <a:p>
            <a:pPr marL="457200" lvl="0" indent="0" algn="just" rtl="0">
              <a:spcBef>
                <a:spcPts val="0"/>
              </a:spcBef>
              <a:spcAft>
                <a:spcPts val="0"/>
              </a:spcAft>
              <a:buNone/>
            </a:pPr>
            <a:endParaRPr sz="2000">
              <a:solidFill>
                <a:schemeClr val="dk1"/>
              </a:solidFill>
            </a:endParaRPr>
          </a:p>
          <a:p>
            <a:pPr marL="457200" lvl="0" indent="0" algn="just" rtl="0">
              <a:spcBef>
                <a:spcPts val="0"/>
              </a:spcBef>
              <a:spcAft>
                <a:spcPts val="0"/>
              </a:spcAft>
              <a:buNone/>
            </a:pPr>
            <a:endParaRPr sz="2000"/>
          </a:p>
          <a:p>
            <a:pPr marL="457200" lvl="0" indent="0" algn="just" rtl="0">
              <a:spcBef>
                <a:spcPts val="0"/>
              </a:spcBef>
              <a:spcAft>
                <a:spcPts val="0"/>
              </a:spcAft>
              <a:buNone/>
            </a:pPr>
            <a:endParaRPr sz="2000"/>
          </a:p>
        </p:txBody>
      </p:sp>
      <p:sp>
        <p:nvSpPr>
          <p:cNvPr id="85" name="Google Shape;85;g3193b9e2da0_0_6"/>
          <p:cNvSpPr txBox="1"/>
          <p:nvPr/>
        </p:nvSpPr>
        <p:spPr>
          <a:xfrm>
            <a:off x="10460125" y="3061300"/>
            <a:ext cx="8060700" cy="2432400"/>
          </a:xfrm>
          <a:prstGeom prst="rect">
            <a:avLst/>
          </a:prstGeom>
          <a:noFill/>
          <a:ln>
            <a:noFill/>
          </a:ln>
        </p:spPr>
        <p:txBody>
          <a:bodyPr spcFirstLastPara="1" wrap="square" lIns="91425" tIns="91425" rIns="91425" bIns="91425" anchor="t" anchorCtr="0">
            <a:noAutofit/>
          </a:bodyPr>
          <a:lstStyle/>
          <a:p>
            <a:pPr marL="457200" lvl="0" indent="0" algn="just" rtl="0">
              <a:spcBef>
                <a:spcPts val="0"/>
              </a:spcBef>
              <a:spcAft>
                <a:spcPts val="0"/>
              </a:spcAft>
              <a:buNone/>
            </a:pPr>
            <a:endParaRPr sz="2200">
              <a:solidFill>
                <a:schemeClr val="dk1"/>
              </a:solidFill>
            </a:endParaRPr>
          </a:p>
          <a:p>
            <a:pPr marL="0" lvl="0" indent="0" algn="just" rtl="0">
              <a:spcBef>
                <a:spcPts val="0"/>
              </a:spcBef>
              <a:spcAft>
                <a:spcPts val="0"/>
              </a:spcAft>
              <a:buNone/>
            </a:pPr>
            <a:r>
              <a:rPr lang="es-CL" sz="2900" b="1">
                <a:solidFill>
                  <a:schemeClr val="dk1"/>
                </a:solidFill>
              </a:rPr>
              <a:t>5.   </a:t>
            </a:r>
            <a:r>
              <a:rPr lang="es-CL" sz="2900">
                <a:solidFill>
                  <a:schemeClr val="dk1"/>
                </a:solidFill>
              </a:rPr>
              <a:t>Topología del proyecto</a:t>
            </a:r>
            <a:endParaRPr sz="2900">
              <a:solidFill>
                <a:schemeClr val="dk1"/>
              </a:solidFill>
            </a:endParaRPr>
          </a:p>
          <a:p>
            <a:pPr marL="457200" lvl="0" indent="0" algn="just" rtl="0">
              <a:spcBef>
                <a:spcPts val="0"/>
              </a:spcBef>
              <a:spcAft>
                <a:spcPts val="0"/>
              </a:spcAft>
              <a:buNone/>
            </a:pPr>
            <a:endParaRPr sz="2900">
              <a:solidFill>
                <a:schemeClr val="dk1"/>
              </a:solidFill>
            </a:endParaRPr>
          </a:p>
          <a:p>
            <a:pPr marL="0" lvl="0" indent="0" algn="just" rtl="0">
              <a:spcBef>
                <a:spcPts val="0"/>
              </a:spcBef>
              <a:spcAft>
                <a:spcPts val="0"/>
              </a:spcAft>
              <a:buNone/>
            </a:pPr>
            <a:r>
              <a:rPr lang="es-CL" sz="2900" b="1">
                <a:solidFill>
                  <a:schemeClr val="dk1"/>
                </a:solidFill>
              </a:rPr>
              <a:t>6.</a:t>
            </a:r>
            <a:r>
              <a:rPr lang="es-CL" sz="2900">
                <a:solidFill>
                  <a:schemeClr val="dk1"/>
                </a:solidFill>
              </a:rPr>
              <a:t>    Plataforma / Tecnológia utilizada</a:t>
            </a:r>
            <a:endParaRPr sz="2900">
              <a:solidFill>
                <a:schemeClr val="dk1"/>
              </a:solidFill>
            </a:endParaRPr>
          </a:p>
          <a:p>
            <a:pPr marL="457200" lvl="0" indent="0" algn="just" rtl="0">
              <a:spcBef>
                <a:spcPts val="0"/>
              </a:spcBef>
              <a:spcAft>
                <a:spcPts val="0"/>
              </a:spcAft>
              <a:buNone/>
            </a:pPr>
            <a:endParaRPr sz="2900">
              <a:solidFill>
                <a:schemeClr val="dk1"/>
              </a:solidFill>
            </a:endParaRPr>
          </a:p>
          <a:p>
            <a:pPr marL="0" lvl="0" indent="0" algn="just" rtl="0">
              <a:spcBef>
                <a:spcPts val="0"/>
              </a:spcBef>
              <a:spcAft>
                <a:spcPts val="0"/>
              </a:spcAft>
              <a:buNone/>
            </a:pPr>
            <a:r>
              <a:rPr lang="es-CL" sz="2900" b="1">
                <a:solidFill>
                  <a:schemeClr val="dk1"/>
                </a:solidFill>
              </a:rPr>
              <a:t>7.</a:t>
            </a:r>
            <a:r>
              <a:rPr lang="es-CL" sz="2900">
                <a:solidFill>
                  <a:schemeClr val="dk1"/>
                </a:solidFill>
              </a:rPr>
              <a:t>    Etapas principales</a:t>
            </a:r>
            <a:endParaRPr sz="2900">
              <a:solidFill>
                <a:schemeClr val="dk1"/>
              </a:solidFill>
            </a:endParaRPr>
          </a:p>
          <a:p>
            <a:pPr marL="457200" lvl="0" indent="0" algn="just" rtl="0">
              <a:spcBef>
                <a:spcPts val="0"/>
              </a:spcBef>
              <a:spcAft>
                <a:spcPts val="0"/>
              </a:spcAft>
              <a:buNone/>
            </a:pPr>
            <a:endParaRPr sz="2900">
              <a:solidFill>
                <a:schemeClr val="dk1"/>
              </a:solidFill>
            </a:endParaRPr>
          </a:p>
          <a:p>
            <a:pPr marL="0" lvl="0" indent="0" algn="just" rtl="0">
              <a:spcBef>
                <a:spcPts val="0"/>
              </a:spcBef>
              <a:spcAft>
                <a:spcPts val="0"/>
              </a:spcAft>
              <a:buNone/>
            </a:pPr>
            <a:r>
              <a:rPr lang="es-CL" sz="2900" b="1">
                <a:solidFill>
                  <a:schemeClr val="dk1"/>
                </a:solidFill>
              </a:rPr>
              <a:t>8.</a:t>
            </a:r>
            <a:r>
              <a:rPr lang="es-CL" sz="2900">
                <a:solidFill>
                  <a:schemeClr val="dk1"/>
                </a:solidFill>
              </a:rPr>
              <a:t>    Resultados de la solución</a:t>
            </a:r>
            <a:endParaRPr sz="2900">
              <a:solidFill>
                <a:schemeClr val="dk1"/>
              </a:solidFill>
            </a:endParaRPr>
          </a:p>
          <a:p>
            <a:pPr marL="457200" lvl="0" indent="0" algn="just" rtl="0">
              <a:spcBef>
                <a:spcPts val="0"/>
              </a:spcBef>
              <a:spcAft>
                <a:spcPts val="0"/>
              </a:spcAft>
              <a:buNone/>
            </a:pPr>
            <a:endParaRPr sz="2900">
              <a:solidFill>
                <a:schemeClr val="dk1"/>
              </a:solidFill>
            </a:endParaRPr>
          </a:p>
          <a:p>
            <a:pPr marL="0" lvl="0" indent="0" algn="just" rtl="0">
              <a:spcBef>
                <a:spcPts val="0"/>
              </a:spcBef>
              <a:spcAft>
                <a:spcPts val="0"/>
              </a:spcAft>
              <a:buNone/>
            </a:pPr>
            <a:r>
              <a:rPr lang="es-CL" sz="2900" b="1">
                <a:solidFill>
                  <a:schemeClr val="dk1"/>
                </a:solidFill>
              </a:rPr>
              <a:t>9.</a:t>
            </a:r>
            <a:r>
              <a:rPr lang="es-CL" sz="2900">
                <a:solidFill>
                  <a:schemeClr val="dk1"/>
                </a:solidFill>
              </a:rPr>
              <a:t>    Conclusión</a:t>
            </a:r>
            <a:endParaRPr sz="2900"/>
          </a:p>
          <a:p>
            <a:pPr marL="457200" lvl="0" indent="0" algn="just" rtl="0">
              <a:spcBef>
                <a:spcPts val="0"/>
              </a:spcBef>
              <a:spcAft>
                <a:spcPts val="0"/>
              </a:spcAft>
              <a:buNone/>
            </a:pP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3180f086b1e_0_12"/>
          <p:cNvSpPr txBox="1">
            <a:spLocks noGrp="1"/>
          </p:cNvSpPr>
          <p:nvPr>
            <p:ph type="title"/>
          </p:nvPr>
        </p:nvSpPr>
        <p:spPr>
          <a:xfrm>
            <a:off x="2432050" y="714594"/>
            <a:ext cx="16988400" cy="738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s-CL"/>
              <a:t>ETAPAS PRINCIPALES</a:t>
            </a:r>
            <a:endParaRPr/>
          </a:p>
        </p:txBody>
      </p:sp>
      <p:sp>
        <p:nvSpPr>
          <p:cNvPr id="220" name="Google Shape;220;g3180f086b1e_0_12"/>
          <p:cNvSpPr txBox="1"/>
          <p:nvPr/>
        </p:nvSpPr>
        <p:spPr>
          <a:xfrm>
            <a:off x="2239950" y="1799200"/>
            <a:ext cx="16556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solidFill>
                <a:srgbClr val="257CE1"/>
              </a:solidFill>
            </a:endParaRPr>
          </a:p>
        </p:txBody>
      </p:sp>
      <p:pic>
        <p:nvPicPr>
          <p:cNvPr id="221" name="Google Shape;221;g3180f086b1e_0_12"/>
          <p:cNvPicPr preferRelativeResize="0"/>
          <p:nvPr/>
        </p:nvPicPr>
        <p:blipFill>
          <a:blip r:embed="rId3">
            <a:alphaModFix/>
          </a:blip>
          <a:stretch>
            <a:fillRect/>
          </a:stretch>
        </p:blipFill>
        <p:spPr>
          <a:xfrm>
            <a:off x="5302325" y="1584175"/>
            <a:ext cx="8172800" cy="95573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3180f086b1e_0_1"/>
          <p:cNvSpPr txBox="1">
            <a:spLocks noGrp="1"/>
          </p:cNvSpPr>
          <p:nvPr>
            <p:ph type="title"/>
          </p:nvPr>
        </p:nvSpPr>
        <p:spPr>
          <a:xfrm>
            <a:off x="2432050" y="714594"/>
            <a:ext cx="16988400" cy="738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s-CL"/>
              <a:t>ETAPAS PRINCIPALES</a:t>
            </a:r>
            <a:endParaRPr/>
          </a:p>
        </p:txBody>
      </p:sp>
      <p:sp>
        <p:nvSpPr>
          <p:cNvPr id="227" name="Google Shape;227;g3180f086b1e_0_1"/>
          <p:cNvSpPr txBox="1"/>
          <p:nvPr/>
        </p:nvSpPr>
        <p:spPr>
          <a:xfrm>
            <a:off x="2239950" y="1799200"/>
            <a:ext cx="16556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solidFill>
                <a:srgbClr val="257CE1"/>
              </a:solidFill>
            </a:endParaRPr>
          </a:p>
        </p:txBody>
      </p:sp>
      <p:pic>
        <p:nvPicPr>
          <p:cNvPr id="228" name="Google Shape;228;g3180f086b1e_0_1"/>
          <p:cNvPicPr preferRelativeResize="0"/>
          <p:nvPr/>
        </p:nvPicPr>
        <p:blipFill>
          <a:blip r:embed="rId3">
            <a:alphaModFix/>
          </a:blip>
          <a:stretch>
            <a:fillRect/>
          </a:stretch>
        </p:blipFill>
        <p:spPr>
          <a:xfrm>
            <a:off x="1153700" y="2016550"/>
            <a:ext cx="17497577" cy="8103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31ccd762913_0_15"/>
          <p:cNvSpPr txBox="1">
            <a:spLocks noGrp="1"/>
          </p:cNvSpPr>
          <p:nvPr>
            <p:ph type="title"/>
          </p:nvPr>
        </p:nvSpPr>
        <p:spPr>
          <a:xfrm>
            <a:off x="2432050" y="714594"/>
            <a:ext cx="16988400" cy="738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s-CL"/>
              <a:t>ETAPAS PRINCIPALES</a:t>
            </a:r>
            <a:endParaRPr/>
          </a:p>
        </p:txBody>
      </p:sp>
      <p:sp>
        <p:nvSpPr>
          <p:cNvPr id="234" name="Google Shape;234;g31ccd762913_0_15"/>
          <p:cNvSpPr txBox="1"/>
          <p:nvPr/>
        </p:nvSpPr>
        <p:spPr>
          <a:xfrm>
            <a:off x="2290650" y="1811900"/>
            <a:ext cx="16556700" cy="554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2400" b="1">
              <a:solidFill>
                <a:srgbClr val="257CE1"/>
              </a:solidFill>
            </a:endParaRPr>
          </a:p>
        </p:txBody>
      </p:sp>
      <p:sp>
        <p:nvSpPr>
          <p:cNvPr id="235" name="Google Shape;235;g31ccd762913_0_15"/>
          <p:cNvSpPr txBox="1"/>
          <p:nvPr/>
        </p:nvSpPr>
        <p:spPr>
          <a:xfrm>
            <a:off x="6057400" y="1737700"/>
            <a:ext cx="6605700" cy="154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L" sz="2900" b="1">
                <a:latin typeface="Calibri"/>
                <a:ea typeface="Calibri"/>
                <a:cs typeface="Calibri"/>
                <a:sym typeface="Calibri"/>
              </a:rPr>
              <a:t>Pruebas de Interfaz de Usuario (UI)</a:t>
            </a:r>
            <a:endParaRPr sz="2900" b="1">
              <a:latin typeface="Calibri"/>
              <a:ea typeface="Calibri"/>
              <a:cs typeface="Calibri"/>
              <a:sym typeface="Calibri"/>
            </a:endParaRPr>
          </a:p>
        </p:txBody>
      </p:sp>
      <p:pic>
        <p:nvPicPr>
          <p:cNvPr id="236" name="Google Shape;236;g31ccd762913_0_15"/>
          <p:cNvPicPr preferRelativeResize="0"/>
          <p:nvPr/>
        </p:nvPicPr>
        <p:blipFill>
          <a:blip r:embed="rId3">
            <a:alphaModFix/>
          </a:blip>
          <a:stretch>
            <a:fillRect/>
          </a:stretch>
        </p:blipFill>
        <p:spPr>
          <a:xfrm>
            <a:off x="3429000" y="3157700"/>
            <a:ext cx="13082251" cy="7720049"/>
          </a:xfrm>
          <a:prstGeom prst="rect">
            <a:avLst/>
          </a:prstGeom>
          <a:noFill/>
          <a:ln>
            <a:noFill/>
          </a:ln>
        </p:spPr>
      </p:pic>
      <p:sp>
        <p:nvSpPr>
          <p:cNvPr id="237" name="Google Shape;237;g31ccd762913_0_15"/>
          <p:cNvSpPr txBox="1"/>
          <p:nvPr/>
        </p:nvSpPr>
        <p:spPr>
          <a:xfrm>
            <a:off x="6298600" y="2296075"/>
            <a:ext cx="6123300" cy="11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L" sz="2900" b="1">
                <a:latin typeface="Calibri"/>
                <a:ea typeface="Calibri"/>
                <a:cs typeface="Calibri"/>
                <a:sym typeface="Calibri"/>
              </a:rPr>
              <a:t>Formulario de registro: Validar RUT</a:t>
            </a:r>
            <a:endParaRPr sz="2900" b="1">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1ccd762913_0_22"/>
          <p:cNvSpPr txBox="1">
            <a:spLocks noGrp="1"/>
          </p:cNvSpPr>
          <p:nvPr>
            <p:ph type="title"/>
          </p:nvPr>
        </p:nvSpPr>
        <p:spPr>
          <a:xfrm>
            <a:off x="2432050" y="714594"/>
            <a:ext cx="16988400" cy="738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s-CL"/>
              <a:t>ETAPAS PRINCIPALES</a:t>
            </a:r>
            <a:endParaRPr/>
          </a:p>
        </p:txBody>
      </p:sp>
      <p:sp>
        <p:nvSpPr>
          <p:cNvPr id="243" name="Google Shape;243;g31ccd762913_0_22"/>
          <p:cNvSpPr txBox="1"/>
          <p:nvPr/>
        </p:nvSpPr>
        <p:spPr>
          <a:xfrm>
            <a:off x="2252625" y="1545625"/>
            <a:ext cx="16556700" cy="554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2400" b="1">
              <a:solidFill>
                <a:srgbClr val="257CE1"/>
              </a:solidFill>
            </a:endParaRPr>
          </a:p>
        </p:txBody>
      </p:sp>
      <p:sp>
        <p:nvSpPr>
          <p:cNvPr id="244" name="Google Shape;244;g31ccd762913_0_22"/>
          <p:cNvSpPr txBox="1"/>
          <p:nvPr/>
        </p:nvSpPr>
        <p:spPr>
          <a:xfrm>
            <a:off x="6057400" y="1453500"/>
            <a:ext cx="6605700" cy="154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L" sz="2900" b="1">
                <a:latin typeface="Calibri"/>
                <a:ea typeface="Calibri"/>
                <a:cs typeface="Calibri"/>
                <a:sym typeface="Calibri"/>
              </a:rPr>
              <a:t>Pruebas de Interfaz de Usuario (UI)</a:t>
            </a:r>
            <a:endParaRPr sz="2900" b="1">
              <a:latin typeface="Calibri"/>
              <a:ea typeface="Calibri"/>
              <a:cs typeface="Calibri"/>
              <a:sym typeface="Calibri"/>
            </a:endParaRPr>
          </a:p>
        </p:txBody>
      </p:sp>
      <p:pic>
        <p:nvPicPr>
          <p:cNvPr id="245" name="Google Shape;245;g31ccd762913_0_22"/>
          <p:cNvPicPr preferRelativeResize="0"/>
          <p:nvPr/>
        </p:nvPicPr>
        <p:blipFill>
          <a:blip r:embed="rId3">
            <a:alphaModFix/>
          </a:blip>
          <a:stretch>
            <a:fillRect/>
          </a:stretch>
        </p:blipFill>
        <p:spPr>
          <a:xfrm>
            <a:off x="1762600" y="2635625"/>
            <a:ext cx="16174726" cy="7404664"/>
          </a:xfrm>
          <a:prstGeom prst="rect">
            <a:avLst/>
          </a:prstGeom>
          <a:noFill/>
          <a:ln>
            <a:noFill/>
          </a:ln>
        </p:spPr>
      </p:pic>
      <p:sp>
        <p:nvSpPr>
          <p:cNvPr id="246" name="Google Shape;246;g31ccd762913_0_22"/>
          <p:cNvSpPr txBox="1"/>
          <p:nvPr/>
        </p:nvSpPr>
        <p:spPr>
          <a:xfrm>
            <a:off x="5753425" y="2004500"/>
            <a:ext cx="7328100" cy="11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L" sz="2900" b="1">
                <a:latin typeface="Calibri"/>
                <a:ea typeface="Calibri"/>
                <a:cs typeface="Calibri"/>
                <a:sym typeface="Calibri"/>
              </a:rPr>
              <a:t>Formulario de registro: Validar contraseña</a:t>
            </a:r>
            <a:endParaRPr sz="2900" b="1">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31ccd762913_0_30"/>
          <p:cNvSpPr txBox="1">
            <a:spLocks noGrp="1"/>
          </p:cNvSpPr>
          <p:nvPr>
            <p:ph type="title"/>
          </p:nvPr>
        </p:nvSpPr>
        <p:spPr>
          <a:xfrm>
            <a:off x="2432050" y="714594"/>
            <a:ext cx="16988400" cy="738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s-CL"/>
              <a:t>ETAPAS PRINCIPALES</a:t>
            </a:r>
            <a:endParaRPr/>
          </a:p>
        </p:txBody>
      </p:sp>
      <p:sp>
        <p:nvSpPr>
          <p:cNvPr id="252" name="Google Shape;252;g31ccd762913_0_30"/>
          <p:cNvSpPr txBox="1"/>
          <p:nvPr/>
        </p:nvSpPr>
        <p:spPr>
          <a:xfrm>
            <a:off x="2239950" y="1799200"/>
            <a:ext cx="16556700" cy="554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2400" b="1">
              <a:solidFill>
                <a:srgbClr val="257CE1"/>
              </a:solidFill>
            </a:endParaRPr>
          </a:p>
        </p:txBody>
      </p:sp>
      <p:sp>
        <p:nvSpPr>
          <p:cNvPr id="253" name="Google Shape;253;g31ccd762913_0_30"/>
          <p:cNvSpPr txBox="1"/>
          <p:nvPr/>
        </p:nvSpPr>
        <p:spPr>
          <a:xfrm>
            <a:off x="6057400" y="1395375"/>
            <a:ext cx="6605700" cy="60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L" sz="2900" b="1">
                <a:latin typeface="Calibri"/>
                <a:ea typeface="Calibri"/>
                <a:cs typeface="Calibri"/>
                <a:sym typeface="Calibri"/>
              </a:rPr>
              <a:t>Pruebas de Interfaz de Usuario (UI)</a:t>
            </a:r>
            <a:endParaRPr sz="2900" b="1">
              <a:latin typeface="Calibri"/>
              <a:ea typeface="Calibri"/>
              <a:cs typeface="Calibri"/>
              <a:sym typeface="Calibri"/>
            </a:endParaRPr>
          </a:p>
        </p:txBody>
      </p:sp>
      <p:pic>
        <p:nvPicPr>
          <p:cNvPr id="254" name="Google Shape;254;g31ccd762913_0_30"/>
          <p:cNvPicPr preferRelativeResize="0"/>
          <p:nvPr/>
        </p:nvPicPr>
        <p:blipFill>
          <a:blip r:embed="rId3">
            <a:alphaModFix/>
          </a:blip>
          <a:stretch>
            <a:fillRect/>
          </a:stretch>
        </p:blipFill>
        <p:spPr>
          <a:xfrm>
            <a:off x="2681038" y="2549400"/>
            <a:ext cx="14742025" cy="7643049"/>
          </a:xfrm>
          <a:prstGeom prst="rect">
            <a:avLst/>
          </a:prstGeom>
          <a:noFill/>
          <a:ln>
            <a:noFill/>
          </a:ln>
        </p:spPr>
      </p:pic>
      <p:sp>
        <p:nvSpPr>
          <p:cNvPr id="255" name="Google Shape;255;g31ccd762913_0_30"/>
          <p:cNvSpPr txBox="1"/>
          <p:nvPr/>
        </p:nvSpPr>
        <p:spPr>
          <a:xfrm>
            <a:off x="5944300" y="2004075"/>
            <a:ext cx="8215500" cy="111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L" sz="2900" b="1">
                <a:latin typeface="Calibri"/>
                <a:ea typeface="Calibri"/>
                <a:cs typeface="Calibri"/>
                <a:sym typeface="Calibri"/>
              </a:rPr>
              <a:t>Formulario de inicio de sesión: Validar Credenciales</a:t>
            </a:r>
            <a:endParaRPr sz="2900" b="1">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3164a789189_0_111"/>
          <p:cNvSpPr txBox="1">
            <a:spLocks noGrp="1"/>
          </p:cNvSpPr>
          <p:nvPr>
            <p:ph type="title"/>
          </p:nvPr>
        </p:nvSpPr>
        <p:spPr>
          <a:xfrm>
            <a:off x="222250" y="7407275"/>
            <a:ext cx="10393500" cy="27705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s-CL" sz="6600"/>
              <a:t>RESULTADOS DE LA SOLUCIÓN</a:t>
            </a:r>
            <a:endParaRPr sz="6600"/>
          </a:p>
          <a:p>
            <a:pPr marL="0" lvl="0" indent="0" algn="r" rtl="0">
              <a:spcBef>
                <a:spcPts val="0"/>
              </a:spcBef>
              <a:spcAft>
                <a:spcPts val="0"/>
              </a:spcAft>
              <a:buNone/>
            </a:pPr>
            <a:r>
              <a:rPr lang="es-CL" sz="4800" b="0"/>
              <a:t>(Demostración)</a:t>
            </a:r>
            <a:endParaRPr sz="4800" b="0"/>
          </a:p>
        </p:txBody>
      </p:sp>
      <p:sp>
        <p:nvSpPr>
          <p:cNvPr id="261" name="Google Shape;261;g3164a789189_0_111"/>
          <p:cNvSpPr txBox="1"/>
          <p:nvPr/>
        </p:nvSpPr>
        <p:spPr>
          <a:xfrm>
            <a:off x="9089872" y="6188075"/>
            <a:ext cx="1905000" cy="2154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3164a789189_0_121"/>
          <p:cNvSpPr txBox="1">
            <a:spLocks noGrp="1"/>
          </p:cNvSpPr>
          <p:nvPr>
            <p:ph type="body" idx="1"/>
          </p:nvPr>
        </p:nvSpPr>
        <p:spPr>
          <a:xfrm>
            <a:off x="966402" y="618779"/>
            <a:ext cx="16792500" cy="738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s-CL"/>
              <a:t>DEMOSTRACIÓN</a:t>
            </a:r>
            <a:endParaRPr/>
          </a:p>
        </p:txBody>
      </p:sp>
      <p:sp>
        <p:nvSpPr>
          <p:cNvPr id="267" name="Google Shape;267;g3164a789189_0_121"/>
          <p:cNvSpPr txBox="1"/>
          <p:nvPr/>
        </p:nvSpPr>
        <p:spPr>
          <a:xfrm>
            <a:off x="2239950" y="1799200"/>
            <a:ext cx="165567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i="1">
              <a:solidFill>
                <a:srgbClr val="257CE1"/>
              </a:solidFill>
            </a:endParaRPr>
          </a:p>
          <a:p>
            <a:pPr marL="0" lvl="0" indent="0" algn="just" rtl="0">
              <a:spcBef>
                <a:spcPts val="0"/>
              </a:spcBef>
              <a:spcAft>
                <a:spcPts val="0"/>
              </a:spcAft>
              <a:buNone/>
            </a:pPr>
            <a:endParaRPr sz="2400">
              <a:solidFill>
                <a:schemeClr val="dk1"/>
              </a:solidFill>
            </a:endParaRPr>
          </a:p>
          <a:p>
            <a:pPr marL="0" lvl="0" indent="0" algn="just" rtl="0">
              <a:spcBef>
                <a:spcPts val="0"/>
              </a:spcBef>
              <a:spcAft>
                <a:spcPts val="0"/>
              </a:spcAft>
              <a:buNone/>
            </a:pPr>
            <a:endParaRPr sz="2400" b="1">
              <a:solidFill>
                <a:srgbClr val="257CE1"/>
              </a:solidFill>
            </a:endParaRPr>
          </a:p>
        </p:txBody>
      </p:sp>
      <p:pic>
        <p:nvPicPr>
          <p:cNvPr id="268" name="Google Shape;268;g3164a789189_0_121" title="INICIO SESIÓN - Google Chrome 2024-11-19 05-33-24.mp4">
            <a:hlinkClick r:id="rId3"/>
          </p:cNvPr>
          <p:cNvPicPr preferRelativeResize="0"/>
          <p:nvPr/>
        </p:nvPicPr>
        <p:blipFill>
          <a:blip r:embed="rId4">
            <a:alphaModFix/>
          </a:blip>
          <a:stretch>
            <a:fillRect/>
          </a:stretch>
        </p:blipFill>
        <p:spPr>
          <a:xfrm>
            <a:off x="3159125" y="1799200"/>
            <a:ext cx="14436830" cy="7819950"/>
          </a:xfrm>
          <a:prstGeom prst="rect">
            <a:avLst/>
          </a:prstGeom>
          <a:noFill/>
          <a:ln>
            <a:noFill/>
          </a:ln>
        </p:spPr>
      </p:pic>
      <p:sp>
        <p:nvSpPr>
          <p:cNvPr id="269" name="Google Shape;269;g3164a789189_0_121"/>
          <p:cNvSpPr txBox="1"/>
          <p:nvPr/>
        </p:nvSpPr>
        <p:spPr>
          <a:xfrm>
            <a:off x="7499725" y="9896900"/>
            <a:ext cx="9549600" cy="5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CL" sz="1800">
                <a:latin typeface="Calibri"/>
                <a:ea typeface="Calibri"/>
                <a:cs typeface="Calibri"/>
                <a:sym typeface="Calibri"/>
              </a:rPr>
              <a:t>https://drive.google.com/file/d/1AxUbV92fNMZQgqj6VCjiFdka6TGzzYHy/view?usp=sharing</a:t>
            </a:r>
            <a:endParaRPr sz="18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10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3164a789189_0_127"/>
          <p:cNvSpPr txBox="1"/>
          <p:nvPr/>
        </p:nvSpPr>
        <p:spPr>
          <a:xfrm>
            <a:off x="4718050" y="4177347"/>
            <a:ext cx="1905000" cy="2154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275" name="Google Shape;275;g3164a789189_0_127"/>
          <p:cNvSpPr txBox="1">
            <a:spLocks noGrp="1"/>
          </p:cNvSpPr>
          <p:nvPr>
            <p:ph type="title"/>
          </p:nvPr>
        </p:nvSpPr>
        <p:spPr>
          <a:xfrm>
            <a:off x="4794250" y="5349875"/>
            <a:ext cx="9020100" cy="1015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s-CL" sz="6600"/>
              <a:t>CONCLUSIÓN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164a789189_0_132"/>
          <p:cNvSpPr txBox="1">
            <a:spLocks noGrp="1"/>
          </p:cNvSpPr>
          <p:nvPr>
            <p:ph type="title"/>
          </p:nvPr>
        </p:nvSpPr>
        <p:spPr>
          <a:xfrm>
            <a:off x="2432050" y="714594"/>
            <a:ext cx="16988400" cy="738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s-CL"/>
              <a:t>CONCLUSIÓN DEL PROYECTO</a:t>
            </a:r>
            <a:endParaRPr/>
          </a:p>
        </p:txBody>
      </p:sp>
      <p:sp>
        <p:nvSpPr>
          <p:cNvPr id="281" name="Google Shape;281;g3164a789189_0_132"/>
          <p:cNvSpPr txBox="1"/>
          <p:nvPr/>
        </p:nvSpPr>
        <p:spPr>
          <a:xfrm>
            <a:off x="2239975" y="2002825"/>
            <a:ext cx="16556700" cy="6741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CL" sz="3000" b="1" i="1">
                <a:solidFill>
                  <a:srgbClr val="257CE1"/>
                </a:solidFill>
              </a:rPr>
              <a:t>Red Psicovínculo</a:t>
            </a:r>
            <a:endParaRPr sz="3000" b="1" i="1">
              <a:solidFill>
                <a:srgbClr val="257CE1"/>
              </a:solidFill>
            </a:endParaRPr>
          </a:p>
          <a:p>
            <a:pPr marL="0" lvl="0" indent="0" algn="just" rtl="0">
              <a:spcBef>
                <a:spcPts val="0"/>
              </a:spcBef>
              <a:spcAft>
                <a:spcPts val="0"/>
              </a:spcAft>
              <a:buNone/>
            </a:pPr>
            <a:endParaRPr sz="3000" b="1" i="1">
              <a:solidFill>
                <a:srgbClr val="257CE1"/>
              </a:solidFill>
            </a:endParaRPr>
          </a:p>
          <a:p>
            <a:pPr marL="457200" lvl="0" indent="-381000" algn="just" rtl="0">
              <a:spcBef>
                <a:spcPts val="0"/>
              </a:spcBef>
              <a:spcAft>
                <a:spcPts val="0"/>
              </a:spcAft>
              <a:buClr>
                <a:srgbClr val="257CE1"/>
              </a:buClr>
              <a:buSzPts val="2400"/>
              <a:buChar char="●"/>
            </a:pPr>
            <a:r>
              <a:rPr lang="es-CL" sz="2400">
                <a:solidFill>
                  <a:schemeClr val="dk1"/>
                </a:solidFill>
              </a:rPr>
              <a:t>El proyecto "Red Psicovínculo" ha avanzado considerablemente en las fases de diseño y desarrollo, con ajustes implementados para mejorar la viabilidad técnica, acceso a recursos y la automatización de procesos.</a:t>
            </a:r>
            <a:endParaRPr sz="2400">
              <a:solidFill>
                <a:schemeClr val="dk1"/>
              </a:solidFill>
            </a:endParaRPr>
          </a:p>
          <a:p>
            <a:pPr marL="0" lvl="0" indent="0" algn="just" rtl="0">
              <a:spcBef>
                <a:spcPts val="0"/>
              </a:spcBef>
              <a:spcAft>
                <a:spcPts val="0"/>
              </a:spcAft>
              <a:buNone/>
            </a:pPr>
            <a:endParaRPr sz="2400">
              <a:solidFill>
                <a:schemeClr val="dk1"/>
              </a:solidFill>
            </a:endParaRPr>
          </a:p>
          <a:p>
            <a:pPr marL="457200" lvl="0" indent="-381000" algn="just" rtl="0">
              <a:spcBef>
                <a:spcPts val="0"/>
              </a:spcBef>
              <a:spcAft>
                <a:spcPts val="0"/>
              </a:spcAft>
              <a:buClr>
                <a:srgbClr val="257CE1"/>
              </a:buClr>
              <a:buSzPts val="2400"/>
              <a:buChar char="●"/>
            </a:pPr>
            <a:r>
              <a:rPr lang="es-CL" sz="2400">
                <a:solidFill>
                  <a:schemeClr val="dk1"/>
                </a:solidFill>
              </a:rPr>
              <a:t>Se espera que la plataforma ofrezca una solución integral para la gestión de citas, el seguimiento terapéutico, cubriendo así las diferentes necesidades identificadas en la primera etapa del proyecto.</a:t>
            </a:r>
            <a:endParaRPr sz="2400">
              <a:solidFill>
                <a:schemeClr val="dk1"/>
              </a:solidFill>
            </a:endParaRPr>
          </a:p>
          <a:p>
            <a:pPr marL="457200" lvl="0" indent="0" algn="just" rtl="0">
              <a:spcBef>
                <a:spcPts val="0"/>
              </a:spcBef>
              <a:spcAft>
                <a:spcPts val="0"/>
              </a:spcAft>
              <a:buNone/>
            </a:pPr>
            <a:endParaRPr sz="2400">
              <a:solidFill>
                <a:schemeClr val="dk1"/>
              </a:solidFill>
            </a:endParaRPr>
          </a:p>
          <a:p>
            <a:pPr marL="0" lvl="0" indent="0" algn="just" rtl="0">
              <a:spcBef>
                <a:spcPts val="0"/>
              </a:spcBef>
              <a:spcAft>
                <a:spcPts val="0"/>
              </a:spcAft>
              <a:buNone/>
            </a:pPr>
            <a:endParaRPr sz="2400" b="1">
              <a:solidFill>
                <a:schemeClr val="dk1"/>
              </a:solidFill>
            </a:endParaRPr>
          </a:p>
          <a:p>
            <a:pPr marL="0" lvl="0" indent="0" algn="just" rtl="0">
              <a:spcBef>
                <a:spcPts val="0"/>
              </a:spcBef>
              <a:spcAft>
                <a:spcPts val="0"/>
              </a:spcAft>
              <a:buNone/>
            </a:pPr>
            <a:r>
              <a:rPr lang="es-CL" sz="3000" b="1" i="1">
                <a:solidFill>
                  <a:srgbClr val="257CE1"/>
                </a:solidFill>
              </a:rPr>
              <a:t>Proyecciones laborales a partir del proyecto</a:t>
            </a:r>
            <a:endParaRPr sz="2400" b="1">
              <a:solidFill>
                <a:schemeClr val="dk1"/>
              </a:solidFill>
            </a:endParaRPr>
          </a:p>
          <a:p>
            <a:pPr marL="0" lvl="0" indent="0" algn="just" rtl="0">
              <a:spcBef>
                <a:spcPts val="0"/>
              </a:spcBef>
              <a:spcAft>
                <a:spcPts val="0"/>
              </a:spcAft>
              <a:buNone/>
            </a:pPr>
            <a:endParaRPr sz="2400" b="1">
              <a:solidFill>
                <a:schemeClr val="dk1"/>
              </a:solidFill>
            </a:endParaRPr>
          </a:p>
          <a:p>
            <a:pPr marL="457200" lvl="0" indent="-381000" algn="just" rtl="0">
              <a:spcBef>
                <a:spcPts val="0"/>
              </a:spcBef>
              <a:spcAft>
                <a:spcPts val="0"/>
              </a:spcAft>
              <a:buClr>
                <a:schemeClr val="dk1"/>
              </a:buClr>
              <a:buSzPts val="2400"/>
              <a:buChar char="-"/>
            </a:pPr>
            <a:r>
              <a:rPr lang="es-CL" sz="2400">
                <a:solidFill>
                  <a:schemeClr val="dk1"/>
                </a:solidFill>
              </a:rPr>
              <a:t>Expansión: La plataforma podría expandirse a otros tipos de servicios de salud mental, adaptándose a diferentes contextos y necesidades.</a:t>
            </a:r>
            <a:endParaRPr sz="2400">
              <a:solidFill>
                <a:schemeClr val="dk1"/>
              </a:solidFill>
            </a:endParaRPr>
          </a:p>
          <a:p>
            <a:pPr marL="457200" lvl="0" indent="0" algn="just" rtl="0">
              <a:spcBef>
                <a:spcPts val="0"/>
              </a:spcBef>
              <a:spcAft>
                <a:spcPts val="0"/>
              </a:spcAft>
              <a:buNone/>
            </a:pPr>
            <a:endParaRPr sz="2400">
              <a:solidFill>
                <a:schemeClr val="dk1"/>
              </a:solidFill>
            </a:endParaRPr>
          </a:p>
          <a:p>
            <a:pPr marL="457200" lvl="0" indent="-381000" algn="just" rtl="0">
              <a:spcBef>
                <a:spcPts val="0"/>
              </a:spcBef>
              <a:spcAft>
                <a:spcPts val="0"/>
              </a:spcAft>
              <a:buClr>
                <a:schemeClr val="dk1"/>
              </a:buClr>
              <a:buSzPts val="2400"/>
              <a:buChar char="-"/>
            </a:pPr>
            <a:r>
              <a:rPr lang="es-CL" sz="2400">
                <a:solidFill>
                  <a:schemeClr val="dk1"/>
                </a:solidFill>
              </a:rPr>
              <a:t>Innovación: Posibilidad de integrar nuevas tecnologías como inteligencia artificial para mejorar la predicción de comportamientos de riesgo, que permitan generar una distinción en cuando el proyecto APT en relación con otras plataformas similares posicionadas dentro del rubro. </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p:nvPr/>
        </p:nvSpPr>
        <p:spPr>
          <a:xfrm>
            <a:off x="9180250" y="6297625"/>
            <a:ext cx="1254300" cy="345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sz="100"/>
          </a:p>
        </p:txBody>
      </p:sp>
      <p:sp>
        <p:nvSpPr>
          <p:cNvPr id="91" name="Google Shape;91;p5"/>
          <p:cNvSpPr txBox="1"/>
          <p:nvPr/>
        </p:nvSpPr>
        <p:spPr>
          <a:xfrm>
            <a:off x="2521250" y="6460250"/>
            <a:ext cx="7505400" cy="18933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Clr>
                <a:schemeClr val="dk1"/>
              </a:buClr>
              <a:buFont typeface="Arial"/>
              <a:buNone/>
            </a:pPr>
            <a:r>
              <a:rPr lang="es-CL" sz="4100" b="1">
                <a:solidFill>
                  <a:srgbClr val="257CE1"/>
                </a:solidFill>
              </a:rPr>
              <a:t>Red Psicovínculo: Entendiendo el Problema y Solución </a:t>
            </a:r>
            <a:endParaRPr sz="4100" b="1" i="0">
              <a:solidFill>
                <a:srgbClr val="257CE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
          <p:cNvSpPr txBox="1">
            <a:spLocks noGrp="1"/>
          </p:cNvSpPr>
          <p:nvPr>
            <p:ph type="title"/>
          </p:nvPr>
        </p:nvSpPr>
        <p:spPr>
          <a:xfrm>
            <a:off x="2432050" y="714594"/>
            <a:ext cx="16988400" cy="13545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r>
              <a:rPr lang="es-CL" sz="4000"/>
              <a:t>ORIGEN DE LA PROBLEMÁTICA Y LA NECESIDAD DEL PROYECTO</a:t>
            </a:r>
            <a:endParaRPr/>
          </a:p>
          <a:p>
            <a:pPr marL="0" lvl="0" indent="0" algn="l" rtl="0">
              <a:spcBef>
                <a:spcPts val="0"/>
              </a:spcBef>
              <a:spcAft>
                <a:spcPts val="0"/>
              </a:spcAft>
              <a:buNone/>
            </a:pPr>
            <a:endParaRPr/>
          </a:p>
        </p:txBody>
      </p:sp>
      <p:sp>
        <p:nvSpPr>
          <p:cNvPr id="97" name="Google Shape;97;p4"/>
          <p:cNvSpPr txBox="1"/>
          <p:nvPr/>
        </p:nvSpPr>
        <p:spPr>
          <a:xfrm>
            <a:off x="2239950" y="1799200"/>
            <a:ext cx="16556700" cy="816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L" sz="3000" b="1" i="1">
                <a:solidFill>
                  <a:srgbClr val="257CE1"/>
                </a:solidFill>
              </a:rPr>
              <a:t>Contexto:</a:t>
            </a:r>
            <a:endParaRPr sz="3000" b="1" i="1">
              <a:solidFill>
                <a:srgbClr val="257CE1"/>
              </a:solidFill>
            </a:endParaRPr>
          </a:p>
          <a:p>
            <a:pPr marL="0" lvl="0" indent="0" algn="just" rtl="0">
              <a:lnSpc>
                <a:spcPct val="70000"/>
              </a:lnSpc>
              <a:spcBef>
                <a:spcPts val="0"/>
              </a:spcBef>
              <a:spcAft>
                <a:spcPts val="0"/>
              </a:spcAft>
              <a:buNone/>
            </a:pPr>
            <a:endParaRPr sz="2400" b="1" i="1">
              <a:solidFill>
                <a:srgbClr val="257CE1"/>
              </a:solidFill>
            </a:endParaRPr>
          </a:p>
          <a:p>
            <a:pPr marL="457200" lvl="0" indent="-381000" algn="just" rtl="0">
              <a:lnSpc>
                <a:spcPct val="100000"/>
              </a:lnSpc>
              <a:spcBef>
                <a:spcPts val="0"/>
              </a:spcBef>
              <a:spcAft>
                <a:spcPts val="0"/>
              </a:spcAft>
              <a:buClr>
                <a:srgbClr val="257CE1"/>
              </a:buClr>
              <a:buSzPts val="2400"/>
              <a:buChar char="●"/>
            </a:pPr>
            <a:r>
              <a:rPr lang="es-CL" sz="2400">
                <a:solidFill>
                  <a:schemeClr val="dk1"/>
                </a:solidFill>
              </a:rPr>
              <a:t>La salud mental es un desafío crítico en Chile y el mundo. Según la OMS,</a:t>
            </a:r>
            <a:r>
              <a:rPr lang="es-CL" sz="2400" b="1">
                <a:solidFill>
                  <a:schemeClr val="dk1"/>
                </a:solidFill>
              </a:rPr>
              <a:t> 1 de cada 4 personas enfrentará problemas de salud mental en su vida. </a:t>
            </a:r>
            <a:r>
              <a:rPr lang="es-CL" sz="2400">
                <a:solidFill>
                  <a:schemeClr val="dk1"/>
                </a:solidFill>
              </a:rPr>
              <a:t>La pandemia agravó esta situación, destacando la falta de herramientas digitales para atender necesidades urgentes.</a:t>
            </a:r>
            <a:endParaRPr sz="2400">
              <a:solidFill>
                <a:schemeClr val="dk1"/>
              </a:solidFill>
            </a:endParaRPr>
          </a:p>
          <a:p>
            <a:pPr marL="457200" lvl="0" indent="0" algn="just" rtl="0">
              <a:lnSpc>
                <a:spcPct val="100000"/>
              </a:lnSpc>
              <a:spcBef>
                <a:spcPts val="0"/>
              </a:spcBef>
              <a:spcAft>
                <a:spcPts val="0"/>
              </a:spcAft>
              <a:buNone/>
            </a:pP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b="1">
                <a:solidFill>
                  <a:schemeClr val="dk1"/>
                </a:solidFill>
              </a:rPr>
              <a:t>Según un estudio nacional, el 46% de los chilenos siente que carece de apoyo emocional adecuado en momentos de crisis.</a:t>
            </a:r>
            <a:endParaRPr sz="2400" b="1">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b="1">
                <a:solidFill>
                  <a:schemeClr val="dk1"/>
                </a:solidFill>
              </a:rPr>
              <a:t>solo el 30% de los psicólogos utiliza herramientas digitales en su práctica.</a:t>
            </a:r>
            <a:endParaRPr sz="2400" b="1">
              <a:solidFill>
                <a:schemeClr val="dk1"/>
              </a:solidFill>
            </a:endParaRPr>
          </a:p>
          <a:p>
            <a:pPr marL="457200" lvl="0" indent="0" algn="just" rtl="0">
              <a:lnSpc>
                <a:spcPct val="100000"/>
              </a:lnSpc>
              <a:spcBef>
                <a:spcPts val="0"/>
              </a:spcBef>
              <a:spcAft>
                <a:spcPts val="0"/>
              </a:spcAft>
              <a:buNone/>
            </a:pPr>
            <a:endParaRPr sz="2400">
              <a:solidFill>
                <a:schemeClr val="dk1"/>
              </a:solidFill>
            </a:endParaRPr>
          </a:p>
          <a:p>
            <a:pPr marL="457200" lvl="0" indent="0" algn="just" rtl="0">
              <a:lnSpc>
                <a:spcPct val="80000"/>
              </a:lnSpc>
              <a:spcBef>
                <a:spcPts val="0"/>
              </a:spcBef>
              <a:spcAft>
                <a:spcPts val="0"/>
              </a:spcAft>
              <a:buNone/>
            </a:pPr>
            <a:endParaRPr sz="2400">
              <a:solidFill>
                <a:schemeClr val="dk1"/>
              </a:solidFill>
            </a:endParaRPr>
          </a:p>
          <a:p>
            <a:pPr marL="457200" lvl="0" indent="0" algn="just" rtl="0">
              <a:lnSpc>
                <a:spcPct val="90000"/>
              </a:lnSpc>
              <a:spcBef>
                <a:spcPts val="0"/>
              </a:spcBef>
              <a:spcAft>
                <a:spcPts val="0"/>
              </a:spcAft>
              <a:buNone/>
            </a:pPr>
            <a:endParaRPr sz="2400">
              <a:solidFill>
                <a:schemeClr val="dk1"/>
              </a:solidFill>
            </a:endParaRPr>
          </a:p>
          <a:p>
            <a:pPr marL="0" lvl="0" indent="0" algn="l" rtl="0">
              <a:spcBef>
                <a:spcPts val="0"/>
              </a:spcBef>
              <a:spcAft>
                <a:spcPts val="0"/>
              </a:spcAft>
              <a:buNone/>
            </a:pPr>
            <a:r>
              <a:rPr lang="es-CL" sz="3000" b="1" i="1">
                <a:solidFill>
                  <a:srgbClr val="257CE1"/>
                </a:solidFill>
              </a:rPr>
              <a:t>Identificación del Problema:</a:t>
            </a:r>
            <a:endParaRPr sz="3000" b="1" i="1">
              <a:solidFill>
                <a:srgbClr val="257CE1"/>
              </a:solidFill>
            </a:endParaRPr>
          </a:p>
          <a:p>
            <a:pPr marL="0" lvl="0" indent="0" algn="l" rtl="0">
              <a:spcBef>
                <a:spcPts val="0"/>
              </a:spcBef>
              <a:spcAft>
                <a:spcPts val="0"/>
              </a:spcAft>
              <a:buNone/>
            </a:pPr>
            <a:endParaRPr sz="1900" b="1" i="1">
              <a:solidFill>
                <a:srgbClr val="257CE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Problema principal: Falta de digitalización y recursos tecnológicos en los servicios psicológicos.</a:t>
            </a: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Manifestaciones específicas: </a:t>
            </a: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Los pacientes no tienen acceso rápido a recursos para manejar crisis emocionales.</a:t>
            </a: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Los procesos manuales de los psicólogos dificultan el seguimiento clínico y la gestión eficiente de información</a:t>
            </a: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Ineficiencias en la organización de citas y tareas terapéuticas.</a:t>
            </a:r>
            <a:endParaRPr sz="2400">
              <a:solidFill>
                <a:schemeClr val="dk1"/>
              </a:solidFill>
            </a:endParaRPr>
          </a:p>
          <a:p>
            <a:pPr marL="0" lvl="0" indent="0" algn="l" rtl="0">
              <a:spcBef>
                <a:spcPts val="0"/>
              </a:spcBef>
              <a:spcAft>
                <a:spcPts val="0"/>
              </a:spcAft>
              <a:buNone/>
            </a:pPr>
            <a:endParaRPr sz="3500">
              <a:solidFill>
                <a:srgbClr val="257CE1"/>
              </a:solidFill>
            </a:endParaRPr>
          </a:p>
          <a:p>
            <a:pPr marL="0" lvl="0" indent="0" algn="l" rtl="0">
              <a:spcBef>
                <a:spcPts val="0"/>
              </a:spcBef>
              <a:spcAft>
                <a:spcPts val="0"/>
              </a:spcAft>
              <a:buNone/>
            </a:pPr>
            <a:endParaRPr sz="3500">
              <a:solidFill>
                <a:srgbClr val="257CE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318ac767422_0_7"/>
          <p:cNvSpPr txBox="1">
            <a:spLocks noGrp="1"/>
          </p:cNvSpPr>
          <p:nvPr>
            <p:ph type="title"/>
          </p:nvPr>
        </p:nvSpPr>
        <p:spPr>
          <a:xfrm>
            <a:off x="2432050" y="714594"/>
            <a:ext cx="16988400" cy="61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r>
              <a:rPr lang="es-CL" sz="4000"/>
              <a:t>ORIGEN DE LA PROBLEMÁTICA Y LA NECESIDAD DEL PROYECTO</a:t>
            </a:r>
            <a:endParaRPr/>
          </a:p>
        </p:txBody>
      </p:sp>
      <p:sp>
        <p:nvSpPr>
          <p:cNvPr id="103" name="Google Shape;103;g318ac767422_0_7"/>
          <p:cNvSpPr txBox="1"/>
          <p:nvPr/>
        </p:nvSpPr>
        <p:spPr>
          <a:xfrm>
            <a:off x="2239950" y="1799200"/>
            <a:ext cx="16556700" cy="927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L" sz="3000" b="1" i="1">
                <a:solidFill>
                  <a:srgbClr val="257CE1"/>
                </a:solidFill>
              </a:rPr>
              <a:t>Impacto:</a:t>
            </a:r>
            <a:endParaRPr sz="3000" b="1" i="1">
              <a:solidFill>
                <a:srgbClr val="257CE1"/>
              </a:solidFill>
            </a:endParaRPr>
          </a:p>
          <a:p>
            <a:pPr marL="0" lvl="0" indent="0" algn="just" rtl="0">
              <a:lnSpc>
                <a:spcPct val="70000"/>
              </a:lnSpc>
              <a:spcBef>
                <a:spcPts val="0"/>
              </a:spcBef>
              <a:spcAft>
                <a:spcPts val="0"/>
              </a:spcAft>
              <a:buNone/>
            </a:pPr>
            <a:endParaRPr sz="2400" b="1" i="1">
              <a:solidFill>
                <a:srgbClr val="257CE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En pacientes:</a:t>
            </a: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Incremento en tiempos de espera para citas, generando mayor ansiedad.</a:t>
            </a: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Dificultad para adherirse a los tratamientos por la falta de recordatorios o acceso a tareas asignadas.</a:t>
            </a: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Aumento en el riesgo de crisis emocionales no atendidas.</a:t>
            </a:r>
            <a:endParaRPr sz="2400">
              <a:solidFill>
                <a:schemeClr val="dk1"/>
              </a:solidFill>
            </a:endParaRPr>
          </a:p>
          <a:p>
            <a:pPr marL="1371600" lvl="0" indent="0" algn="just" rtl="0">
              <a:lnSpc>
                <a:spcPct val="100000"/>
              </a:lnSpc>
              <a:spcBef>
                <a:spcPts val="0"/>
              </a:spcBef>
              <a:spcAft>
                <a:spcPts val="0"/>
              </a:spcAft>
              <a:buNone/>
            </a:pP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En los psicólogos:</a:t>
            </a: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Sobrecarga administrativa y pérdida de tiempo que podrían dedicar a la atención personalizada.</a:t>
            </a: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Limitación para ofrecer un seguimiento continuo y eficaz a los pacientes.</a:t>
            </a:r>
            <a:endParaRPr sz="2400">
              <a:solidFill>
                <a:schemeClr val="dk1"/>
              </a:solidFill>
            </a:endParaRPr>
          </a:p>
          <a:p>
            <a:pPr marL="457200" lvl="0" indent="0" algn="just" rtl="0">
              <a:lnSpc>
                <a:spcPct val="80000"/>
              </a:lnSpc>
              <a:spcBef>
                <a:spcPts val="0"/>
              </a:spcBef>
              <a:spcAft>
                <a:spcPts val="0"/>
              </a:spcAft>
              <a:buNone/>
            </a:pPr>
            <a:endParaRPr sz="2400">
              <a:solidFill>
                <a:schemeClr val="dk1"/>
              </a:solidFill>
            </a:endParaRPr>
          </a:p>
          <a:p>
            <a:pPr marL="457200" lvl="0" indent="0" algn="just" rtl="0">
              <a:lnSpc>
                <a:spcPct val="90000"/>
              </a:lnSpc>
              <a:spcBef>
                <a:spcPts val="0"/>
              </a:spcBef>
              <a:spcAft>
                <a:spcPts val="0"/>
              </a:spcAft>
              <a:buNone/>
            </a:pPr>
            <a:endParaRPr sz="2400">
              <a:solidFill>
                <a:schemeClr val="dk1"/>
              </a:solidFill>
            </a:endParaRPr>
          </a:p>
          <a:p>
            <a:pPr marL="0" lvl="0" indent="0" algn="l" rtl="0">
              <a:spcBef>
                <a:spcPts val="0"/>
              </a:spcBef>
              <a:spcAft>
                <a:spcPts val="0"/>
              </a:spcAft>
              <a:buNone/>
            </a:pPr>
            <a:r>
              <a:rPr lang="es-CL" sz="3000" b="1" i="1">
                <a:solidFill>
                  <a:srgbClr val="257CE1"/>
                </a:solidFill>
              </a:rPr>
              <a:t>Motivación para resolverlo</a:t>
            </a:r>
            <a:endParaRPr sz="3000" b="1" i="1">
              <a:solidFill>
                <a:srgbClr val="257CE1"/>
              </a:solidFill>
            </a:endParaRPr>
          </a:p>
          <a:p>
            <a:pPr marL="0" lvl="0" indent="0" algn="l" rtl="0">
              <a:spcBef>
                <a:spcPts val="0"/>
              </a:spcBef>
              <a:spcAft>
                <a:spcPts val="0"/>
              </a:spcAft>
              <a:buNone/>
            </a:pPr>
            <a:endParaRPr sz="1900" b="1" i="1">
              <a:solidFill>
                <a:srgbClr val="257CE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Importancia</a:t>
            </a: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Mejorar acceso y calidad en salud mental.</a:t>
            </a: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Reducir la carga administrativa de los psicólogos y permitir enfocarse en brindar atención de calidad.</a:t>
            </a:r>
            <a:endParaRPr sz="2400">
              <a:solidFill>
                <a:schemeClr val="dk1"/>
              </a:solidFill>
            </a:endParaRPr>
          </a:p>
          <a:p>
            <a:pPr marL="0" lvl="0" indent="0" algn="just" rtl="0">
              <a:lnSpc>
                <a:spcPct val="100000"/>
              </a:lnSpc>
              <a:spcBef>
                <a:spcPts val="0"/>
              </a:spcBef>
              <a:spcAft>
                <a:spcPts val="0"/>
              </a:spcAft>
              <a:buNone/>
            </a:pP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Beneficios esperados:</a:t>
            </a: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A corto plazo: Eficiencia en citas y manejo de crisis.</a:t>
            </a: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A largo plazo: Digitalización del sector y mejor experiencia para usuarios.</a:t>
            </a:r>
            <a:endParaRPr sz="2400">
              <a:solidFill>
                <a:schemeClr val="dk1"/>
              </a:solidFill>
            </a:endParaRPr>
          </a:p>
          <a:p>
            <a:pPr marL="457200" lvl="0" indent="-381000" algn="just" rtl="0">
              <a:lnSpc>
                <a:spcPct val="100000"/>
              </a:lnSpc>
              <a:spcBef>
                <a:spcPts val="0"/>
              </a:spcBef>
              <a:spcAft>
                <a:spcPts val="0"/>
              </a:spcAft>
              <a:buClr>
                <a:schemeClr val="dk1"/>
              </a:buClr>
              <a:buSzPts val="2400"/>
              <a:buChar char="-"/>
            </a:pPr>
            <a:r>
              <a:rPr lang="es-CL" sz="2400">
                <a:solidFill>
                  <a:schemeClr val="dk1"/>
                </a:solidFill>
              </a:rPr>
              <a:t>Innovar en un área crítica para el bienestar social, contribuyendo al desarrollo tecnológico del ámbito de la salud.</a:t>
            </a:r>
            <a:endParaRPr sz="2400">
              <a:solidFill>
                <a:schemeClr val="dk1"/>
              </a:solidFill>
            </a:endParaRPr>
          </a:p>
          <a:p>
            <a:pPr marL="0" lvl="0" indent="0" algn="l" rtl="0">
              <a:spcBef>
                <a:spcPts val="0"/>
              </a:spcBef>
              <a:spcAft>
                <a:spcPts val="0"/>
              </a:spcAft>
              <a:buNone/>
            </a:pPr>
            <a:endParaRPr sz="3500">
              <a:solidFill>
                <a:srgbClr val="257CE1"/>
              </a:solidFill>
            </a:endParaRPr>
          </a:p>
          <a:p>
            <a:pPr marL="0" lvl="0" indent="0" algn="l" rtl="0">
              <a:spcBef>
                <a:spcPts val="0"/>
              </a:spcBef>
              <a:spcAft>
                <a:spcPts val="0"/>
              </a:spcAft>
              <a:buNone/>
            </a:pPr>
            <a:endParaRPr sz="3500">
              <a:solidFill>
                <a:srgbClr val="257CE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0"/>
          <p:cNvSpPr txBox="1">
            <a:spLocks noGrp="1"/>
          </p:cNvSpPr>
          <p:nvPr>
            <p:ph type="body" idx="1"/>
          </p:nvPr>
        </p:nvSpPr>
        <p:spPr>
          <a:xfrm>
            <a:off x="727227" y="755454"/>
            <a:ext cx="16792500" cy="6156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s-CL" sz="4000">
                <a:solidFill>
                  <a:schemeClr val="dk1"/>
                </a:solidFill>
              </a:rPr>
              <a:t>NECESIDADES Y SOLUCIÓN PROPUESTA</a:t>
            </a:r>
            <a:endParaRPr/>
          </a:p>
        </p:txBody>
      </p:sp>
      <p:sp>
        <p:nvSpPr>
          <p:cNvPr id="109" name="Google Shape;109;p10"/>
          <p:cNvSpPr txBox="1"/>
          <p:nvPr/>
        </p:nvSpPr>
        <p:spPr>
          <a:xfrm>
            <a:off x="2208600" y="4806950"/>
            <a:ext cx="16792500" cy="434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L" sz="3000" b="1" i="1">
                <a:solidFill>
                  <a:srgbClr val="257CE1"/>
                </a:solidFill>
              </a:rPr>
              <a:t>Solución Propuesta</a:t>
            </a:r>
            <a:endParaRPr sz="3000" b="1" i="1">
              <a:solidFill>
                <a:srgbClr val="257CE1"/>
              </a:solidFill>
            </a:endParaRPr>
          </a:p>
          <a:p>
            <a:pPr marL="0" lvl="0" indent="0" algn="just" rtl="0">
              <a:spcBef>
                <a:spcPts val="0"/>
              </a:spcBef>
              <a:spcAft>
                <a:spcPts val="0"/>
              </a:spcAft>
              <a:buNone/>
            </a:pPr>
            <a:endParaRPr sz="2400" b="1" i="1">
              <a:solidFill>
                <a:srgbClr val="257CE1"/>
              </a:solidFill>
            </a:endParaRPr>
          </a:p>
          <a:p>
            <a:pPr marL="457200" lvl="0" indent="-381000" algn="just" rtl="0">
              <a:spcBef>
                <a:spcPts val="0"/>
              </a:spcBef>
              <a:spcAft>
                <a:spcPts val="0"/>
              </a:spcAft>
              <a:buClr>
                <a:srgbClr val="257CE1"/>
              </a:buClr>
              <a:buSzPts val="2400"/>
              <a:buChar char="●"/>
            </a:pPr>
            <a:r>
              <a:rPr lang="es-CL" sz="2400" b="1">
                <a:solidFill>
                  <a:schemeClr val="dk1"/>
                </a:solidFill>
              </a:rPr>
              <a:t>Red Psicovínculo</a:t>
            </a:r>
            <a:r>
              <a:rPr lang="es-CL" sz="2400">
                <a:solidFill>
                  <a:schemeClr val="dk1"/>
                </a:solidFill>
              </a:rPr>
              <a:t>, plataforma web para la gestión integral de salud mental.</a:t>
            </a:r>
            <a:endParaRPr sz="2400">
              <a:solidFill>
                <a:schemeClr val="dk1"/>
              </a:solidFill>
            </a:endParaRPr>
          </a:p>
          <a:p>
            <a:pPr marL="0" lvl="0" indent="0" algn="just" rtl="0">
              <a:spcBef>
                <a:spcPts val="0"/>
              </a:spcBef>
              <a:spcAft>
                <a:spcPts val="0"/>
              </a:spcAft>
              <a:buNone/>
            </a:pPr>
            <a:endParaRPr sz="2400">
              <a:solidFill>
                <a:schemeClr val="dk1"/>
              </a:solidFill>
            </a:endParaRPr>
          </a:p>
          <a:p>
            <a:pPr marL="0" lvl="0" indent="0" algn="just" rtl="0">
              <a:spcBef>
                <a:spcPts val="0"/>
              </a:spcBef>
              <a:spcAft>
                <a:spcPts val="0"/>
              </a:spcAft>
              <a:buNone/>
            </a:pPr>
            <a:r>
              <a:rPr lang="es-CL" sz="2400">
                <a:solidFill>
                  <a:schemeClr val="dk1"/>
                </a:solidFill>
              </a:rPr>
              <a:t>Funcionalidades Claves: </a:t>
            </a:r>
            <a:endParaRPr sz="2400">
              <a:solidFill>
                <a:schemeClr val="dk1"/>
              </a:solidFill>
            </a:endParaRPr>
          </a:p>
          <a:p>
            <a:pPr marL="0" lvl="0" indent="0" algn="just" rtl="0">
              <a:spcBef>
                <a:spcPts val="0"/>
              </a:spcBef>
              <a:spcAft>
                <a:spcPts val="0"/>
              </a:spcAft>
              <a:buNone/>
            </a:pPr>
            <a:endParaRPr sz="2400">
              <a:solidFill>
                <a:schemeClr val="dk1"/>
              </a:solidFill>
            </a:endParaRPr>
          </a:p>
          <a:p>
            <a:pPr marL="457200" lvl="0" indent="-381000" algn="just" rtl="0">
              <a:spcBef>
                <a:spcPts val="0"/>
              </a:spcBef>
              <a:spcAft>
                <a:spcPts val="0"/>
              </a:spcAft>
              <a:buClr>
                <a:schemeClr val="dk1"/>
              </a:buClr>
              <a:buSzPts val="2400"/>
              <a:buChar char="-"/>
            </a:pPr>
            <a:r>
              <a:rPr lang="es-CL" sz="2400">
                <a:solidFill>
                  <a:schemeClr val="dk1"/>
                </a:solidFill>
              </a:rPr>
              <a:t>Autogestión de citas</a:t>
            </a:r>
            <a:endParaRPr sz="2400">
              <a:solidFill>
                <a:schemeClr val="dk1"/>
              </a:solidFill>
            </a:endParaRPr>
          </a:p>
          <a:p>
            <a:pPr marL="457200" lvl="0" indent="-381000" algn="just" rtl="0">
              <a:spcBef>
                <a:spcPts val="0"/>
              </a:spcBef>
              <a:spcAft>
                <a:spcPts val="0"/>
              </a:spcAft>
              <a:buClr>
                <a:schemeClr val="dk1"/>
              </a:buClr>
              <a:buSzPts val="2400"/>
              <a:buChar char="-"/>
            </a:pPr>
            <a:r>
              <a:rPr lang="es-CL" sz="2400">
                <a:solidFill>
                  <a:schemeClr val="dk1"/>
                </a:solidFill>
              </a:rPr>
              <a:t>Acceso a herramientas para manejo de crisis emocionales</a:t>
            </a:r>
            <a:endParaRPr sz="2400">
              <a:solidFill>
                <a:schemeClr val="dk1"/>
              </a:solidFill>
            </a:endParaRPr>
          </a:p>
          <a:p>
            <a:pPr marL="457200" lvl="0" indent="-381000" algn="just" rtl="0">
              <a:spcBef>
                <a:spcPts val="0"/>
              </a:spcBef>
              <a:spcAft>
                <a:spcPts val="0"/>
              </a:spcAft>
              <a:buClr>
                <a:schemeClr val="dk1"/>
              </a:buClr>
              <a:buSzPts val="2400"/>
              <a:buChar char="-"/>
            </a:pPr>
            <a:r>
              <a:rPr lang="es-CL" sz="2400">
                <a:solidFill>
                  <a:schemeClr val="dk1"/>
                </a:solidFill>
              </a:rPr>
              <a:t>Automatización de tareas administrativas</a:t>
            </a:r>
            <a:endParaRPr sz="2400">
              <a:solidFill>
                <a:schemeClr val="dk1"/>
              </a:solidFill>
            </a:endParaRPr>
          </a:p>
          <a:p>
            <a:pPr marL="457200" lvl="0" indent="-381000" algn="just" rtl="0">
              <a:spcBef>
                <a:spcPts val="0"/>
              </a:spcBef>
              <a:spcAft>
                <a:spcPts val="0"/>
              </a:spcAft>
              <a:buClr>
                <a:schemeClr val="dk1"/>
              </a:buClr>
              <a:buSzPts val="2400"/>
              <a:buChar char="-"/>
            </a:pPr>
            <a:r>
              <a:rPr lang="es-CL" sz="2400">
                <a:solidFill>
                  <a:schemeClr val="dk1"/>
                </a:solidFill>
              </a:rPr>
              <a:t>Registro de Actividades</a:t>
            </a:r>
            <a:endParaRPr sz="2400">
              <a:solidFill>
                <a:schemeClr val="dk1"/>
              </a:solidFill>
            </a:endParaRPr>
          </a:p>
          <a:p>
            <a:pPr marL="457200" lvl="0" indent="-381000" algn="just" rtl="0">
              <a:spcBef>
                <a:spcPts val="0"/>
              </a:spcBef>
              <a:spcAft>
                <a:spcPts val="0"/>
              </a:spcAft>
              <a:buClr>
                <a:schemeClr val="dk1"/>
              </a:buClr>
              <a:buSzPts val="2400"/>
              <a:buChar char="-"/>
            </a:pPr>
            <a:r>
              <a:rPr lang="es-CL" sz="2400">
                <a:solidFill>
                  <a:schemeClr val="dk1"/>
                </a:solidFill>
              </a:rPr>
              <a:t>Acceso a Recursos Psicoeducativos</a:t>
            </a:r>
            <a:endParaRPr sz="2400">
              <a:solidFill>
                <a:schemeClr val="dk1"/>
              </a:solidFill>
            </a:endParaRPr>
          </a:p>
        </p:txBody>
      </p:sp>
      <p:sp>
        <p:nvSpPr>
          <p:cNvPr id="110" name="Google Shape;110;p10"/>
          <p:cNvSpPr txBox="1"/>
          <p:nvPr/>
        </p:nvSpPr>
        <p:spPr>
          <a:xfrm>
            <a:off x="2208600" y="1880963"/>
            <a:ext cx="16792500" cy="318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L" sz="3000" b="1" i="1">
                <a:solidFill>
                  <a:srgbClr val="257CE1"/>
                </a:solidFill>
              </a:rPr>
              <a:t>Necesidades</a:t>
            </a:r>
            <a:endParaRPr sz="3000" b="1" i="1">
              <a:solidFill>
                <a:srgbClr val="257CE1"/>
              </a:solidFill>
            </a:endParaRPr>
          </a:p>
          <a:p>
            <a:pPr marL="0" lvl="0" indent="0" algn="l" rtl="0">
              <a:spcBef>
                <a:spcPts val="0"/>
              </a:spcBef>
              <a:spcAft>
                <a:spcPts val="0"/>
              </a:spcAft>
              <a:buNone/>
            </a:pPr>
            <a:endParaRPr sz="2100" b="1" i="1">
              <a:solidFill>
                <a:srgbClr val="257CE1"/>
              </a:solidFill>
            </a:endParaRPr>
          </a:p>
          <a:p>
            <a:pPr marL="457200" lvl="0" indent="-381000" algn="just" rtl="0">
              <a:spcBef>
                <a:spcPts val="0"/>
              </a:spcBef>
              <a:spcAft>
                <a:spcPts val="0"/>
              </a:spcAft>
              <a:buClr>
                <a:schemeClr val="dk1"/>
              </a:buClr>
              <a:buSzPts val="2400"/>
              <a:buChar char="-"/>
            </a:pPr>
            <a:r>
              <a:rPr lang="es-CL" sz="2400" b="1">
                <a:solidFill>
                  <a:schemeClr val="dk1"/>
                </a:solidFill>
              </a:rPr>
              <a:t>Falta de integración</a:t>
            </a:r>
            <a:r>
              <a:rPr lang="es-CL" sz="2400">
                <a:solidFill>
                  <a:schemeClr val="dk1"/>
                </a:solidFill>
              </a:rPr>
              <a:t> entre herramientas de </a:t>
            </a:r>
            <a:r>
              <a:rPr lang="es-CL" sz="2400" b="1">
                <a:solidFill>
                  <a:schemeClr val="dk1"/>
                </a:solidFill>
              </a:rPr>
              <a:t>gestión y autogestión</a:t>
            </a:r>
            <a:r>
              <a:rPr lang="es-CL" sz="2400">
                <a:solidFill>
                  <a:schemeClr val="dk1"/>
                </a:solidFill>
              </a:rPr>
              <a:t> por parte de los centros médicos (dependen de plataformas secundarias como “Reservo”, “Medilink”, “Doctoralia”, específicamente realizadas para esta necesidad).</a:t>
            </a:r>
            <a:endParaRPr sz="2400">
              <a:solidFill>
                <a:schemeClr val="dk1"/>
              </a:solidFill>
            </a:endParaRPr>
          </a:p>
          <a:p>
            <a:pPr marL="457200" lvl="0" indent="-381000" algn="just" rtl="0">
              <a:spcBef>
                <a:spcPts val="0"/>
              </a:spcBef>
              <a:spcAft>
                <a:spcPts val="0"/>
              </a:spcAft>
              <a:buClr>
                <a:schemeClr val="dk1"/>
              </a:buClr>
              <a:buSzPts val="2400"/>
              <a:buChar char="-"/>
            </a:pPr>
            <a:r>
              <a:rPr lang="es-CL" sz="2400" b="1">
                <a:solidFill>
                  <a:schemeClr val="dk1"/>
                </a:solidFill>
              </a:rPr>
              <a:t>Acceso limitado a recursos</a:t>
            </a:r>
            <a:r>
              <a:rPr lang="es-CL" sz="2400">
                <a:solidFill>
                  <a:schemeClr val="dk1"/>
                </a:solidFill>
              </a:rPr>
              <a:t> para el manejo de crisis emocionales.</a:t>
            </a:r>
            <a:endParaRPr sz="2400">
              <a:solidFill>
                <a:schemeClr val="dk1"/>
              </a:solidFill>
            </a:endParaRPr>
          </a:p>
          <a:p>
            <a:pPr marL="457200" lvl="0" indent="-381000" algn="just" rtl="0">
              <a:spcBef>
                <a:spcPts val="0"/>
              </a:spcBef>
              <a:spcAft>
                <a:spcPts val="0"/>
              </a:spcAft>
              <a:buClr>
                <a:schemeClr val="dk1"/>
              </a:buClr>
              <a:buSzPts val="2400"/>
              <a:buChar char="-"/>
            </a:pPr>
            <a:r>
              <a:rPr lang="es-CL" sz="2400" b="1">
                <a:solidFill>
                  <a:schemeClr val="dk1"/>
                </a:solidFill>
              </a:rPr>
              <a:t>Innovación</a:t>
            </a:r>
            <a:r>
              <a:rPr lang="es-CL" sz="2400">
                <a:solidFill>
                  <a:schemeClr val="dk1"/>
                </a:solidFill>
              </a:rPr>
              <a:t> en la forma de gestión, digitalización y mejora de la atención psicológica.</a:t>
            </a:r>
            <a:endParaRPr sz="2400">
              <a:solidFill>
                <a:schemeClr val="dk1"/>
              </a:solidFill>
            </a:endParaRPr>
          </a:p>
          <a:p>
            <a:pPr marL="457200" lvl="0" indent="-381000" algn="just" rtl="0">
              <a:spcBef>
                <a:spcPts val="0"/>
              </a:spcBef>
              <a:spcAft>
                <a:spcPts val="0"/>
              </a:spcAft>
              <a:buClr>
                <a:schemeClr val="dk1"/>
              </a:buClr>
              <a:buSzPts val="2400"/>
              <a:buChar char="-"/>
            </a:pPr>
            <a:r>
              <a:rPr lang="es-CL" sz="2400" b="1">
                <a:solidFill>
                  <a:schemeClr val="dk1"/>
                </a:solidFill>
              </a:rPr>
              <a:t>Gestión de fichas</a:t>
            </a:r>
            <a:r>
              <a:rPr lang="es-CL" sz="2400">
                <a:solidFill>
                  <a:schemeClr val="dk1"/>
                </a:solidFill>
              </a:rPr>
              <a:t> clínicas y evolución de pacientes en una misma plataforma.</a:t>
            </a:r>
            <a:endParaRPr sz="2400">
              <a:solidFill>
                <a:schemeClr val="dk1"/>
              </a:solidFill>
            </a:endParaRPr>
          </a:p>
          <a:p>
            <a:pPr marL="457200" lvl="0" indent="0" algn="just" rtl="0">
              <a:spcBef>
                <a:spcPts val="0"/>
              </a:spcBef>
              <a:spcAft>
                <a:spcPts val="0"/>
              </a:spcAft>
              <a:buNone/>
            </a:pP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txBox="1">
            <a:spLocks noGrp="1"/>
          </p:cNvSpPr>
          <p:nvPr>
            <p:ph type="title"/>
          </p:nvPr>
        </p:nvSpPr>
        <p:spPr>
          <a:xfrm>
            <a:off x="222250" y="7407275"/>
            <a:ext cx="10393500" cy="10158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r>
              <a:rPr lang="es-CL" sz="6600"/>
              <a:t>OBJETIVOS</a:t>
            </a:r>
            <a:endParaRPr/>
          </a:p>
        </p:txBody>
      </p:sp>
      <p:sp>
        <p:nvSpPr>
          <p:cNvPr id="116" name="Google Shape;116;p7"/>
          <p:cNvSpPr txBox="1"/>
          <p:nvPr/>
        </p:nvSpPr>
        <p:spPr>
          <a:xfrm>
            <a:off x="9089872" y="6188075"/>
            <a:ext cx="1905000" cy="2154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body" idx="1"/>
          </p:nvPr>
        </p:nvSpPr>
        <p:spPr>
          <a:xfrm>
            <a:off x="727227" y="755454"/>
            <a:ext cx="16792500" cy="738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s-CL"/>
              <a:t>OBJETIVOS</a:t>
            </a:r>
            <a:endParaRPr/>
          </a:p>
        </p:txBody>
      </p:sp>
      <p:sp>
        <p:nvSpPr>
          <p:cNvPr id="122" name="Google Shape;122;p6"/>
          <p:cNvSpPr txBox="1"/>
          <p:nvPr/>
        </p:nvSpPr>
        <p:spPr>
          <a:xfrm>
            <a:off x="2537500" y="1720850"/>
            <a:ext cx="15248400" cy="338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L" sz="3100" b="1" i="1">
                <a:solidFill>
                  <a:srgbClr val="257CE1"/>
                </a:solidFill>
              </a:rPr>
              <a:t>Objetivo General</a:t>
            </a:r>
            <a:endParaRPr sz="3100" b="1" i="1">
              <a:solidFill>
                <a:srgbClr val="257CE1"/>
              </a:solidFill>
            </a:endParaRPr>
          </a:p>
          <a:p>
            <a:pPr marL="0" lvl="0" indent="0" algn="just" rtl="0">
              <a:lnSpc>
                <a:spcPct val="100000"/>
              </a:lnSpc>
              <a:spcBef>
                <a:spcPts val="0"/>
              </a:spcBef>
              <a:spcAft>
                <a:spcPts val="0"/>
              </a:spcAft>
              <a:buNone/>
            </a:pPr>
            <a:endParaRPr sz="2400" b="1" i="1">
              <a:solidFill>
                <a:srgbClr val="257CE1"/>
              </a:solidFill>
            </a:endParaRPr>
          </a:p>
          <a:p>
            <a:pPr marL="457200" lvl="0" indent="-381000" algn="just" rtl="0">
              <a:lnSpc>
                <a:spcPct val="100000"/>
              </a:lnSpc>
              <a:spcBef>
                <a:spcPts val="0"/>
              </a:spcBef>
              <a:spcAft>
                <a:spcPts val="0"/>
              </a:spcAft>
              <a:buClr>
                <a:srgbClr val="257CE1"/>
              </a:buClr>
              <a:buSzPts val="2400"/>
              <a:buChar char="●"/>
            </a:pPr>
            <a:r>
              <a:rPr lang="es-CL" sz="2400">
                <a:solidFill>
                  <a:schemeClr val="dk1"/>
                </a:solidFill>
              </a:rPr>
              <a:t>Desarrollar una plataforma web integral para la gestión de la salud mental que permita a los pacientes agendar citas, acceder a herramientas para prevenir e informarse sobre sus crisis (ansiedad, estrés, pánico) y actividades, mientras que los profesionales puedan gestionar la información de manera eficiente y personalizada.</a:t>
            </a:r>
            <a:endParaRPr sz="2400">
              <a:solidFill>
                <a:schemeClr val="dk1"/>
              </a:solidFill>
            </a:endParaRPr>
          </a:p>
          <a:p>
            <a:pPr marL="457200" lvl="0" indent="0" algn="just" rtl="0">
              <a:lnSpc>
                <a:spcPct val="90000"/>
              </a:lnSpc>
              <a:spcBef>
                <a:spcPts val="0"/>
              </a:spcBef>
              <a:spcAft>
                <a:spcPts val="0"/>
              </a:spcAft>
              <a:buNone/>
            </a:pPr>
            <a:endParaRPr sz="2400" b="1">
              <a:solidFill>
                <a:schemeClr val="dk1"/>
              </a:solidFill>
            </a:endParaRPr>
          </a:p>
          <a:p>
            <a:pPr marL="0" lvl="0" indent="0" algn="l" rtl="0">
              <a:spcBef>
                <a:spcPts val="0"/>
              </a:spcBef>
              <a:spcAft>
                <a:spcPts val="0"/>
              </a:spcAft>
              <a:buNone/>
            </a:pPr>
            <a:endParaRPr sz="3500">
              <a:solidFill>
                <a:srgbClr val="257CE1"/>
              </a:solidFill>
            </a:endParaRPr>
          </a:p>
        </p:txBody>
      </p:sp>
      <p:sp>
        <p:nvSpPr>
          <p:cNvPr id="123" name="Google Shape;123;p6"/>
          <p:cNvSpPr txBox="1"/>
          <p:nvPr/>
        </p:nvSpPr>
        <p:spPr>
          <a:xfrm>
            <a:off x="2459200" y="4657600"/>
            <a:ext cx="15405000" cy="471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L" sz="3000" b="1" i="1">
                <a:solidFill>
                  <a:srgbClr val="257CE1"/>
                </a:solidFill>
              </a:rPr>
              <a:t>Objetivos Específicos</a:t>
            </a:r>
            <a:endParaRPr sz="3000" b="1" i="1">
              <a:solidFill>
                <a:srgbClr val="257CE1"/>
              </a:solidFill>
            </a:endParaRPr>
          </a:p>
          <a:p>
            <a:pPr marL="0" lvl="0" indent="0" algn="just" rtl="0">
              <a:lnSpc>
                <a:spcPct val="100000"/>
              </a:lnSpc>
              <a:spcBef>
                <a:spcPts val="0"/>
              </a:spcBef>
              <a:spcAft>
                <a:spcPts val="0"/>
              </a:spcAft>
              <a:buNone/>
            </a:pPr>
            <a:endParaRPr sz="2400" b="1" i="1">
              <a:solidFill>
                <a:srgbClr val="257CE1"/>
              </a:solidFill>
            </a:endParaRPr>
          </a:p>
          <a:p>
            <a:pPr marL="457200" lvl="0" indent="-381000" algn="just" rtl="0">
              <a:lnSpc>
                <a:spcPct val="100000"/>
              </a:lnSpc>
              <a:spcBef>
                <a:spcPts val="0"/>
              </a:spcBef>
              <a:spcAft>
                <a:spcPts val="0"/>
              </a:spcAft>
              <a:buClr>
                <a:srgbClr val="257CE1"/>
              </a:buClr>
              <a:buSzPts val="2400"/>
              <a:buChar char="●"/>
            </a:pPr>
            <a:r>
              <a:rPr lang="es-CL" sz="2400">
                <a:solidFill>
                  <a:schemeClr val="dk1"/>
                </a:solidFill>
              </a:rPr>
              <a:t>Obj. Esp 1:</a:t>
            </a:r>
            <a:endParaRPr sz="2400">
              <a:solidFill>
                <a:schemeClr val="dk1"/>
              </a:solidFill>
            </a:endParaRPr>
          </a:p>
          <a:p>
            <a:pPr marL="0" lvl="0" indent="0" algn="just" rtl="0">
              <a:lnSpc>
                <a:spcPct val="100000"/>
              </a:lnSpc>
              <a:spcBef>
                <a:spcPts val="0"/>
              </a:spcBef>
              <a:spcAft>
                <a:spcPts val="0"/>
              </a:spcAft>
              <a:buNone/>
            </a:pPr>
            <a:r>
              <a:rPr lang="es-CL" sz="2400">
                <a:solidFill>
                  <a:schemeClr val="dk1"/>
                </a:solidFill>
              </a:rPr>
              <a:t>Analizar los requerimientos del sistema mediante entrevistas con psicólogos y pacientes para definir las funcionalidades necesarias de la plataforma.     </a:t>
            </a:r>
            <a:endParaRPr sz="2400">
              <a:solidFill>
                <a:schemeClr val="dk1"/>
              </a:solidFill>
            </a:endParaRPr>
          </a:p>
          <a:p>
            <a:pPr marL="0" lvl="0" indent="0" algn="just" rtl="0">
              <a:lnSpc>
                <a:spcPct val="100000"/>
              </a:lnSpc>
              <a:spcBef>
                <a:spcPts val="0"/>
              </a:spcBef>
              <a:spcAft>
                <a:spcPts val="0"/>
              </a:spcAft>
              <a:buNone/>
            </a:pPr>
            <a:endParaRPr sz="2400">
              <a:solidFill>
                <a:schemeClr val="dk1"/>
              </a:solidFill>
            </a:endParaRPr>
          </a:p>
          <a:p>
            <a:pPr marL="457200" lvl="0" indent="-381000" algn="just" rtl="0">
              <a:spcBef>
                <a:spcPts val="0"/>
              </a:spcBef>
              <a:spcAft>
                <a:spcPts val="0"/>
              </a:spcAft>
              <a:buClr>
                <a:srgbClr val="257CE1"/>
              </a:buClr>
              <a:buSzPts val="2400"/>
              <a:buChar char="●"/>
            </a:pPr>
            <a:r>
              <a:rPr lang="es-CL" sz="2400">
                <a:solidFill>
                  <a:schemeClr val="dk1"/>
                </a:solidFill>
              </a:rPr>
              <a:t>Obj. Esp 2:	</a:t>
            </a:r>
            <a:endParaRPr sz="2400">
              <a:solidFill>
                <a:schemeClr val="dk1"/>
              </a:solidFill>
            </a:endParaRPr>
          </a:p>
          <a:p>
            <a:pPr marL="0" lvl="0" indent="0" algn="just" rtl="0">
              <a:spcBef>
                <a:spcPts val="0"/>
              </a:spcBef>
              <a:spcAft>
                <a:spcPts val="0"/>
              </a:spcAft>
              <a:buNone/>
            </a:pPr>
            <a:r>
              <a:rPr lang="es-CL" sz="2400">
                <a:solidFill>
                  <a:schemeClr val="dk1"/>
                </a:solidFill>
              </a:rPr>
              <a:t>Diseñar la arquitectura del sistema y la interfaz de usuario, incluyendo la construcción del modelo de datos necesario para gestionar la información de pacientes, citas y actividades.</a:t>
            </a:r>
            <a:endParaRPr sz="2400">
              <a:solidFill>
                <a:schemeClr val="dk1"/>
              </a:solidFill>
            </a:endParaRPr>
          </a:p>
          <a:p>
            <a:pPr marL="1371600" lvl="0" indent="0" algn="just" rtl="0">
              <a:spcBef>
                <a:spcPts val="0"/>
              </a:spcBef>
              <a:spcAft>
                <a:spcPts val="0"/>
              </a:spcAft>
              <a:buNone/>
            </a:pPr>
            <a:endParaRPr sz="2400">
              <a:solidFill>
                <a:schemeClr val="dk1"/>
              </a:solidFill>
            </a:endParaRPr>
          </a:p>
          <a:p>
            <a:pPr marL="1371600" lvl="0" indent="0" algn="just" rtl="0">
              <a:spcBef>
                <a:spcPts val="0"/>
              </a:spcBef>
              <a:spcAft>
                <a:spcPts val="0"/>
              </a:spcAft>
              <a:buNone/>
            </a:pPr>
            <a:endParaRPr sz="2400">
              <a:solidFill>
                <a:schemeClr val="dk1"/>
              </a:solidFill>
            </a:endParaRPr>
          </a:p>
          <a:p>
            <a:pPr marL="1371600" lvl="0" indent="0" algn="just" rtl="0">
              <a:spcBef>
                <a:spcPts val="0"/>
              </a:spcBef>
              <a:spcAft>
                <a:spcPts val="0"/>
              </a:spcAft>
              <a:buNone/>
            </a:pP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2432050" y="714594"/>
            <a:ext cx="16988400" cy="738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s-CL"/>
              <a:t>OBJETIVOS</a:t>
            </a:r>
            <a:endParaRPr/>
          </a:p>
        </p:txBody>
      </p:sp>
      <p:sp>
        <p:nvSpPr>
          <p:cNvPr id="129" name="Google Shape;129;p8"/>
          <p:cNvSpPr txBox="1"/>
          <p:nvPr/>
        </p:nvSpPr>
        <p:spPr>
          <a:xfrm>
            <a:off x="2271275" y="2497750"/>
            <a:ext cx="16556700" cy="655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L" sz="3000" b="1" i="1">
                <a:solidFill>
                  <a:srgbClr val="257CE1"/>
                </a:solidFill>
              </a:rPr>
              <a:t>Objetivos Específicos</a:t>
            </a:r>
            <a:endParaRPr sz="3000" b="1" i="1">
              <a:solidFill>
                <a:srgbClr val="257CE1"/>
              </a:solidFill>
            </a:endParaRPr>
          </a:p>
          <a:p>
            <a:pPr marL="0" lvl="0" indent="0" algn="just" rtl="0">
              <a:lnSpc>
                <a:spcPct val="100000"/>
              </a:lnSpc>
              <a:spcBef>
                <a:spcPts val="0"/>
              </a:spcBef>
              <a:spcAft>
                <a:spcPts val="0"/>
              </a:spcAft>
              <a:buNone/>
            </a:pPr>
            <a:endParaRPr sz="2400" b="1" i="1">
              <a:solidFill>
                <a:srgbClr val="257CE1"/>
              </a:solidFill>
            </a:endParaRPr>
          </a:p>
          <a:p>
            <a:pPr marL="457200" lvl="0" indent="-381000" algn="just" rtl="0">
              <a:spcBef>
                <a:spcPts val="0"/>
              </a:spcBef>
              <a:spcAft>
                <a:spcPts val="0"/>
              </a:spcAft>
              <a:buClr>
                <a:srgbClr val="257CE1"/>
              </a:buClr>
              <a:buSzPts val="2400"/>
              <a:buChar char="●"/>
            </a:pPr>
            <a:r>
              <a:rPr lang="es-CL" sz="2400">
                <a:solidFill>
                  <a:schemeClr val="dk1"/>
                </a:solidFill>
              </a:rPr>
              <a:t>Obj. Esp 3:	</a:t>
            </a:r>
            <a:endParaRPr sz="2400">
              <a:solidFill>
                <a:schemeClr val="dk1"/>
              </a:solidFill>
            </a:endParaRPr>
          </a:p>
          <a:p>
            <a:pPr marL="0" lvl="0" indent="0" algn="just" rtl="0">
              <a:spcBef>
                <a:spcPts val="0"/>
              </a:spcBef>
              <a:spcAft>
                <a:spcPts val="0"/>
              </a:spcAft>
              <a:buNone/>
            </a:pPr>
            <a:r>
              <a:rPr lang="es-CL" sz="2400">
                <a:solidFill>
                  <a:schemeClr val="dk1"/>
                </a:solidFill>
              </a:rPr>
              <a:t>Desarrollar y probar el sistema web, incluyendo tanto el frontend como el backend, y asegurar su correcta implementación mediante pruebas de calidad y validación con usuarios reales. </a:t>
            </a:r>
            <a:endParaRPr sz="2400">
              <a:solidFill>
                <a:schemeClr val="dk1"/>
              </a:solidFill>
            </a:endParaRPr>
          </a:p>
          <a:p>
            <a:pPr marL="457200" lvl="0" indent="0" algn="just" rtl="0">
              <a:spcBef>
                <a:spcPts val="0"/>
              </a:spcBef>
              <a:spcAft>
                <a:spcPts val="0"/>
              </a:spcAft>
              <a:buNone/>
            </a:pPr>
            <a:endParaRPr sz="2400">
              <a:solidFill>
                <a:schemeClr val="dk1"/>
              </a:solidFill>
            </a:endParaRPr>
          </a:p>
          <a:p>
            <a:pPr marL="457200" lvl="0" indent="-381000" algn="just" rtl="0">
              <a:spcBef>
                <a:spcPts val="0"/>
              </a:spcBef>
              <a:spcAft>
                <a:spcPts val="0"/>
              </a:spcAft>
              <a:buClr>
                <a:srgbClr val="257CE1"/>
              </a:buClr>
              <a:buSzPts val="2400"/>
              <a:buChar char="●"/>
            </a:pPr>
            <a:r>
              <a:rPr lang="es-CL" sz="2400">
                <a:solidFill>
                  <a:schemeClr val="dk1"/>
                </a:solidFill>
              </a:rPr>
              <a:t>Obj. Esp 4:</a:t>
            </a:r>
            <a:endParaRPr sz="2400">
              <a:solidFill>
                <a:schemeClr val="dk1"/>
              </a:solidFill>
            </a:endParaRPr>
          </a:p>
          <a:p>
            <a:pPr marL="0" lvl="0" indent="0" algn="just" rtl="0">
              <a:spcBef>
                <a:spcPts val="0"/>
              </a:spcBef>
              <a:spcAft>
                <a:spcPts val="0"/>
              </a:spcAft>
              <a:buClr>
                <a:schemeClr val="dk1"/>
              </a:buClr>
              <a:buSzPts val="1100"/>
              <a:buFont typeface="Arial"/>
              <a:buNone/>
            </a:pPr>
            <a:r>
              <a:rPr lang="es-CL" sz="2400">
                <a:solidFill>
                  <a:schemeClr val="dk1"/>
                </a:solidFill>
              </a:rPr>
              <a:t>Realizar pruebas unitarias, de integración y de sistema para validar el correcto funcionamiento de todas las funcionalidades desarrolladas, asegurando que el sistema cumpla con los requerimientos definidos y que sea fiable y eficiente para los usuarios finales.</a:t>
            </a:r>
            <a:endParaRPr sz="2400">
              <a:solidFill>
                <a:schemeClr val="dk1"/>
              </a:solidFill>
            </a:endParaRPr>
          </a:p>
          <a:p>
            <a:pPr marL="1371600" lvl="0" indent="0" algn="just" rtl="0">
              <a:spcBef>
                <a:spcPts val="0"/>
              </a:spcBef>
              <a:spcAft>
                <a:spcPts val="0"/>
              </a:spcAft>
              <a:buClr>
                <a:schemeClr val="dk1"/>
              </a:buClr>
              <a:buSzPts val="1100"/>
              <a:buFont typeface="Arial"/>
              <a:buNone/>
            </a:pPr>
            <a:endParaRPr sz="2400">
              <a:solidFill>
                <a:schemeClr val="dk1"/>
              </a:solidFill>
            </a:endParaRPr>
          </a:p>
          <a:p>
            <a:pPr marL="457200" lvl="0" indent="-381000" algn="just" rtl="0">
              <a:spcBef>
                <a:spcPts val="0"/>
              </a:spcBef>
              <a:spcAft>
                <a:spcPts val="0"/>
              </a:spcAft>
              <a:buClr>
                <a:srgbClr val="257CE1"/>
              </a:buClr>
              <a:buSzPts val="2400"/>
              <a:buChar char="●"/>
            </a:pPr>
            <a:r>
              <a:rPr lang="es-CL" sz="2400">
                <a:solidFill>
                  <a:schemeClr val="dk1"/>
                </a:solidFill>
              </a:rPr>
              <a:t>Obj. Esp 5:</a:t>
            </a:r>
            <a:endParaRPr sz="2400">
              <a:solidFill>
                <a:schemeClr val="dk1"/>
              </a:solidFill>
            </a:endParaRPr>
          </a:p>
          <a:p>
            <a:pPr marL="0" lvl="0" indent="0" algn="just" rtl="0">
              <a:spcBef>
                <a:spcPts val="0"/>
              </a:spcBef>
              <a:spcAft>
                <a:spcPts val="0"/>
              </a:spcAft>
              <a:buClr>
                <a:schemeClr val="dk1"/>
              </a:buClr>
              <a:buSzPts val="1100"/>
              <a:buFont typeface="Arial"/>
              <a:buNone/>
            </a:pPr>
            <a:r>
              <a:rPr lang="es-CL" sz="2400">
                <a:solidFill>
                  <a:schemeClr val="dk1"/>
                </a:solidFill>
              </a:rPr>
              <a:t>Implementar y desplegar la plataforma web en un entorno de producción, configurando los servidores necesarios, garantizando la seguridad y la optimización del rendimiento del sistema para su uso por psicólogos y pacientes.</a:t>
            </a:r>
            <a:endParaRPr sz="2400">
              <a:solidFill>
                <a:schemeClr val="dk1"/>
              </a:solidFill>
            </a:endParaRPr>
          </a:p>
          <a:p>
            <a:pPr marL="0" lvl="0" indent="0" algn="just" rtl="0">
              <a:spcBef>
                <a:spcPts val="0"/>
              </a:spcBef>
              <a:spcAft>
                <a:spcPts val="0"/>
              </a:spcAft>
              <a:buNone/>
            </a:pPr>
            <a:endParaRPr sz="2400">
              <a:solidFill>
                <a:schemeClr val="dk1"/>
              </a:solidFill>
            </a:endParaRPr>
          </a:p>
          <a:p>
            <a:pPr marL="1371600" lvl="0" indent="0" algn="just" rtl="0">
              <a:spcBef>
                <a:spcPts val="0"/>
              </a:spcBef>
              <a:spcAft>
                <a:spcPts val="0"/>
              </a:spcAft>
              <a:buNone/>
            </a:pPr>
            <a:endParaRPr sz="2400">
              <a:solidFill>
                <a:schemeClr val="dk1"/>
              </a:solidFill>
            </a:endParaRPr>
          </a:p>
          <a:p>
            <a:pPr marL="1371600" lvl="0" indent="0" algn="just" rtl="0">
              <a:spcBef>
                <a:spcPts val="0"/>
              </a:spcBef>
              <a:spcAft>
                <a:spcPts val="0"/>
              </a:spcAft>
              <a:buNone/>
            </a:pPr>
            <a:endParaRPr sz="240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1511</Words>
  <Application>Microsoft Office PowerPoint</Application>
  <PresentationFormat>Personalizado</PresentationFormat>
  <Paragraphs>204</Paragraphs>
  <Slides>28</Slides>
  <Notes>28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Arial Black</vt:lpstr>
      <vt:lpstr>Office Theme</vt:lpstr>
      <vt:lpstr>PROYECTO APT:</vt:lpstr>
      <vt:lpstr>Índice </vt:lpstr>
      <vt:lpstr>Presentación de PowerPoint</vt:lpstr>
      <vt:lpstr>ORIGEN DE LA PROBLEMÁTICA Y LA NECESIDAD DEL PROYECTO </vt:lpstr>
      <vt:lpstr>ORIGEN DE LA PROBLEMÁTICA Y LA NECESIDAD DEL PROYECTO</vt:lpstr>
      <vt:lpstr>Presentación de PowerPoint</vt:lpstr>
      <vt:lpstr>OBJETIVOS</vt:lpstr>
      <vt:lpstr>Presentación de PowerPoint</vt:lpstr>
      <vt:lpstr>OBJETIVOS</vt:lpstr>
      <vt:lpstr>METODOLOGÍA</vt:lpstr>
      <vt:lpstr>METODOLOGÍA DEL PROYECTO</vt:lpstr>
      <vt:lpstr>ASIGNACIÓN DE ROLES</vt:lpstr>
      <vt:lpstr>Presentación de PowerPoint</vt:lpstr>
      <vt:lpstr>TOPOLOGÍA DEL PROYECTO</vt:lpstr>
      <vt:lpstr>TOPOLOGÍA DEL PROYECTO</vt:lpstr>
      <vt:lpstr>PLATAFORMA/TECNOLOGÍA UTILIZADA</vt:lpstr>
      <vt:lpstr>PLATAFORMA/TECNOLOGÍA UTILIZADA</vt:lpstr>
      <vt:lpstr>Presentación de PowerPoint</vt:lpstr>
      <vt:lpstr>ETAPAS PRINCIPALES</vt:lpstr>
      <vt:lpstr>ETAPAS PRINCIPALES</vt:lpstr>
      <vt:lpstr>ETAPAS PRINCIPALES</vt:lpstr>
      <vt:lpstr>ETAPAS PRINCIPALES</vt:lpstr>
      <vt:lpstr>ETAPAS PRINCIPALES</vt:lpstr>
      <vt:lpstr>ETAPAS PRINCIPALES</vt:lpstr>
      <vt:lpstr>RESULTADOS DE LA SOLUCIÓN (Demostración)</vt:lpstr>
      <vt:lpstr>Presentación de PowerPoint</vt:lpstr>
      <vt:lpstr>CONCLUSIÓN</vt:lpstr>
      <vt:lpstr>CONCLUSIÓN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Daniela Taito R.</dc:creator>
  <cp:lastModifiedBy>Bernardita Muñoz</cp:lastModifiedBy>
  <cp:revision>1</cp:revision>
  <dcterms:created xsi:type="dcterms:W3CDTF">2022-07-20T19:15:37Z</dcterms:created>
  <dcterms:modified xsi:type="dcterms:W3CDTF">2024-12-09T21:26:56Z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0x010100018D87CEFA56DA42BF8E9E6D1D515907</vt:lpwstr>
  </property>
</Properties>
</file>