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Poppins Medium" charset="1" panose="00000600000000000000"/>
      <p:regular r:id="rId16"/>
    </p:embeddedFont>
    <p:embeddedFont>
      <p:font typeface="Poppins Bold" charset="1" panose="00000800000000000000"/>
      <p:regular r:id="rId17"/>
    </p:embeddedFont>
    <p:embeddedFont>
      <p:font typeface="Poppins Semi-Bold" charset="1" panose="00000700000000000000"/>
      <p:regular r:id="rId18"/>
    </p:embeddedFont>
    <p:embeddedFont>
      <p:font typeface="Poppins"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43.png" Type="http://schemas.openxmlformats.org/officeDocument/2006/relationships/image"/><Relationship Id="rId4" Target="../media/image44.svg" Type="http://schemas.openxmlformats.org/officeDocument/2006/relationships/image"/><Relationship Id="rId5" Target="../media/image45.png" Type="http://schemas.openxmlformats.org/officeDocument/2006/relationships/image"/><Relationship Id="rId6" Target="../media/image4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0.gif" Type="http://schemas.openxmlformats.org/officeDocument/2006/relationships/image"/><Relationship Id="rId4" Target="../media/image11.jpe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11" Target="../media/image25.svg" Type="http://schemas.openxmlformats.org/officeDocument/2006/relationships/image"/><Relationship Id="rId12" Target="../media/image26.png" Type="http://schemas.openxmlformats.org/officeDocument/2006/relationships/image"/><Relationship Id="rId13" Target="../media/image27.svg" Type="http://schemas.openxmlformats.org/officeDocument/2006/relationships/image"/><Relationship Id="rId14" Target="../media/image4.png" Type="http://schemas.openxmlformats.org/officeDocument/2006/relationships/image"/><Relationship Id="rId15" Target="../media/image28.png" Type="http://schemas.openxmlformats.org/officeDocument/2006/relationships/image"/><Relationship Id="rId16" Target="../media/image29.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32.png" Type="http://schemas.openxmlformats.org/officeDocument/2006/relationships/image"/><Relationship Id="rId5" Target="../media/image4.pn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35.png" Type="http://schemas.openxmlformats.org/officeDocument/2006/relationships/image"/><Relationship Id="rId9" Target="../media/image3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4.pn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40.png" Type="http://schemas.openxmlformats.org/officeDocument/2006/relationships/image"/><Relationship Id="rId4" Target="../media/image41.svg" Type="http://schemas.openxmlformats.org/officeDocument/2006/relationships/image"/><Relationship Id="rId5" Target="../media/image4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1155738" y="-52495"/>
            <a:ext cx="7132262" cy="10391989"/>
            <a:chOff x="0" y="0"/>
            <a:chExt cx="7095071" cy="10337800"/>
          </a:xfrm>
        </p:grpSpPr>
        <p:sp>
          <p:nvSpPr>
            <p:cNvPr name="Freeform 3" id="3"/>
            <p:cNvSpPr/>
            <p:nvPr/>
          </p:nvSpPr>
          <p:spPr>
            <a:xfrm flipH="false" flipV="false" rot="0">
              <a:off x="0" y="0"/>
              <a:ext cx="7095109" cy="10337800"/>
            </a:xfrm>
            <a:custGeom>
              <a:avLst/>
              <a:gdLst/>
              <a:ahLst/>
              <a:cxnLst/>
              <a:rect r="r" b="b" t="t" l="l"/>
              <a:pathLst>
                <a:path h="10337800" w="7095109">
                  <a:moveTo>
                    <a:pt x="2370709" y="0"/>
                  </a:moveTo>
                  <a:lnTo>
                    <a:pt x="0" y="4292600"/>
                  </a:lnTo>
                  <a:lnTo>
                    <a:pt x="3776091" y="9084691"/>
                  </a:lnTo>
                  <a:lnTo>
                    <a:pt x="2590800" y="10337800"/>
                  </a:lnTo>
                  <a:lnTo>
                    <a:pt x="7095109" y="10337800"/>
                  </a:lnTo>
                  <a:lnTo>
                    <a:pt x="7095109" y="0"/>
                  </a:lnTo>
                  <a:close/>
                </a:path>
              </a:pathLst>
            </a:custGeom>
            <a:blipFill>
              <a:blip r:embed="rId2"/>
              <a:stretch>
                <a:fillRect l="-59345" t="0" r="-59345" b="0"/>
              </a:stretch>
            </a:blipFill>
          </p:spPr>
        </p:sp>
      </p:grpSp>
      <p:grpSp>
        <p:nvGrpSpPr>
          <p:cNvPr name="Group 4" id="4"/>
          <p:cNvGrpSpPr/>
          <p:nvPr/>
        </p:nvGrpSpPr>
        <p:grpSpPr>
          <a:xfrm rot="7221385">
            <a:off x="13101531" y="9401040"/>
            <a:ext cx="2523952" cy="953058"/>
            <a:chOff x="0" y="0"/>
            <a:chExt cx="1614384" cy="609600"/>
          </a:xfrm>
        </p:grpSpPr>
        <p:sp>
          <p:nvSpPr>
            <p:cNvPr name="Freeform 5" id="5"/>
            <p:cNvSpPr/>
            <p:nvPr/>
          </p:nvSpPr>
          <p:spPr>
            <a:xfrm flipH="false" flipV="false" rot="0">
              <a:off x="0" y="0"/>
              <a:ext cx="1614384" cy="609600"/>
            </a:xfrm>
            <a:custGeom>
              <a:avLst/>
              <a:gdLst/>
              <a:ahLst/>
              <a:cxnLst/>
              <a:rect r="r" b="b" t="t" l="l"/>
              <a:pathLst>
                <a:path h="609600" w="1614384">
                  <a:moveTo>
                    <a:pt x="203200" y="0"/>
                  </a:moveTo>
                  <a:lnTo>
                    <a:pt x="1614384" y="0"/>
                  </a:lnTo>
                  <a:lnTo>
                    <a:pt x="1411184" y="609600"/>
                  </a:lnTo>
                  <a:lnTo>
                    <a:pt x="0" y="609600"/>
                  </a:lnTo>
                  <a:lnTo>
                    <a:pt x="203200" y="0"/>
                  </a:lnTo>
                  <a:close/>
                </a:path>
              </a:pathLst>
            </a:custGeom>
            <a:solidFill>
              <a:srgbClr val="AFDEF3"/>
            </a:solidFill>
          </p:spPr>
        </p:sp>
        <p:sp>
          <p:nvSpPr>
            <p:cNvPr name="TextBox 6" id="6"/>
            <p:cNvSpPr txBox="true"/>
            <p:nvPr/>
          </p:nvSpPr>
          <p:spPr>
            <a:xfrm>
              <a:off x="101600" y="-66675"/>
              <a:ext cx="1411184" cy="676275"/>
            </a:xfrm>
            <a:prstGeom prst="rect">
              <a:avLst/>
            </a:prstGeom>
          </p:spPr>
          <p:txBody>
            <a:bodyPr anchor="ctr" rtlCol="false" tIns="50800" lIns="50800" bIns="50800" rIns="50800"/>
            <a:lstStyle/>
            <a:p>
              <a:pPr algn="ctr">
                <a:lnSpc>
                  <a:spcPts val="2800"/>
                </a:lnSpc>
              </a:pPr>
            </a:p>
          </p:txBody>
        </p:sp>
      </p:grpSp>
      <p:grpSp>
        <p:nvGrpSpPr>
          <p:cNvPr name="Group 7" id="7"/>
          <p:cNvGrpSpPr/>
          <p:nvPr/>
        </p:nvGrpSpPr>
        <p:grpSpPr>
          <a:xfrm rot="7221385">
            <a:off x="11304292" y="9582671"/>
            <a:ext cx="3837666" cy="589796"/>
            <a:chOff x="0" y="0"/>
            <a:chExt cx="2454669" cy="377249"/>
          </a:xfrm>
        </p:grpSpPr>
        <p:sp>
          <p:nvSpPr>
            <p:cNvPr name="Freeform 8" id="8"/>
            <p:cNvSpPr/>
            <p:nvPr/>
          </p:nvSpPr>
          <p:spPr>
            <a:xfrm flipH="false" flipV="false" rot="0">
              <a:off x="0" y="0"/>
              <a:ext cx="2454669" cy="377249"/>
            </a:xfrm>
            <a:custGeom>
              <a:avLst/>
              <a:gdLst/>
              <a:ahLst/>
              <a:cxnLst/>
              <a:rect r="r" b="b" t="t" l="l"/>
              <a:pathLst>
                <a:path h="377249" w="2454669">
                  <a:moveTo>
                    <a:pt x="203200" y="0"/>
                  </a:moveTo>
                  <a:lnTo>
                    <a:pt x="2454669" y="0"/>
                  </a:lnTo>
                  <a:lnTo>
                    <a:pt x="2251469" y="377249"/>
                  </a:lnTo>
                  <a:lnTo>
                    <a:pt x="0" y="377249"/>
                  </a:lnTo>
                  <a:lnTo>
                    <a:pt x="203200" y="0"/>
                  </a:lnTo>
                  <a:close/>
                </a:path>
              </a:pathLst>
            </a:custGeom>
            <a:solidFill>
              <a:srgbClr val="F2BAD6"/>
            </a:solidFill>
          </p:spPr>
        </p:sp>
        <p:sp>
          <p:nvSpPr>
            <p:cNvPr name="TextBox 9" id="9"/>
            <p:cNvSpPr txBox="true"/>
            <p:nvPr/>
          </p:nvSpPr>
          <p:spPr>
            <a:xfrm>
              <a:off x="101600" y="-66675"/>
              <a:ext cx="2251469" cy="443924"/>
            </a:xfrm>
            <a:prstGeom prst="rect">
              <a:avLst/>
            </a:prstGeom>
          </p:spPr>
          <p:txBody>
            <a:bodyPr anchor="ctr" rtlCol="false" tIns="50800" lIns="50800" bIns="50800" rIns="50800"/>
            <a:lstStyle/>
            <a:p>
              <a:pPr algn="ctr">
                <a:lnSpc>
                  <a:spcPts val="2800"/>
                </a:lnSpc>
              </a:pPr>
            </a:p>
          </p:txBody>
        </p:sp>
      </p:grpSp>
      <p:grpSp>
        <p:nvGrpSpPr>
          <p:cNvPr name="Group 10" id="10"/>
          <p:cNvGrpSpPr/>
          <p:nvPr/>
        </p:nvGrpSpPr>
        <p:grpSpPr>
          <a:xfrm rot="7091654">
            <a:off x="9086695" y="955891"/>
            <a:ext cx="4138086" cy="589796"/>
            <a:chOff x="0" y="0"/>
            <a:chExt cx="2646825" cy="377249"/>
          </a:xfrm>
        </p:grpSpPr>
        <p:sp>
          <p:nvSpPr>
            <p:cNvPr name="Freeform 11" id="11"/>
            <p:cNvSpPr/>
            <p:nvPr/>
          </p:nvSpPr>
          <p:spPr>
            <a:xfrm flipH="false" flipV="false" rot="0">
              <a:off x="0" y="0"/>
              <a:ext cx="2646825" cy="377249"/>
            </a:xfrm>
            <a:custGeom>
              <a:avLst/>
              <a:gdLst/>
              <a:ahLst/>
              <a:cxnLst/>
              <a:rect r="r" b="b" t="t" l="l"/>
              <a:pathLst>
                <a:path h="377249" w="2646825">
                  <a:moveTo>
                    <a:pt x="203200" y="0"/>
                  </a:moveTo>
                  <a:lnTo>
                    <a:pt x="2646825" y="0"/>
                  </a:lnTo>
                  <a:lnTo>
                    <a:pt x="2443625" y="377249"/>
                  </a:lnTo>
                  <a:lnTo>
                    <a:pt x="0" y="377249"/>
                  </a:lnTo>
                  <a:lnTo>
                    <a:pt x="203200" y="0"/>
                  </a:lnTo>
                  <a:close/>
                </a:path>
              </a:pathLst>
            </a:custGeom>
            <a:solidFill>
              <a:srgbClr val="F2BAD6"/>
            </a:solidFill>
          </p:spPr>
        </p:sp>
        <p:sp>
          <p:nvSpPr>
            <p:cNvPr name="TextBox 12" id="12"/>
            <p:cNvSpPr txBox="true"/>
            <p:nvPr/>
          </p:nvSpPr>
          <p:spPr>
            <a:xfrm>
              <a:off x="101600" y="-66675"/>
              <a:ext cx="2443625" cy="443924"/>
            </a:xfrm>
            <a:prstGeom prst="rect">
              <a:avLst/>
            </a:prstGeom>
          </p:spPr>
          <p:txBody>
            <a:bodyPr anchor="ctr" rtlCol="false" tIns="50800" lIns="50800" bIns="50800" rIns="50800"/>
            <a:lstStyle/>
            <a:p>
              <a:pPr algn="ctr">
                <a:lnSpc>
                  <a:spcPts val="2800"/>
                </a:lnSpc>
              </a:pPr>
            </a:p>
          </p:txBody>
        </p:sp>
      </p:grpSp>
      <p:grpSp>
        <p:nvGrpSpPr>
          <p:cNvPr name="Group 13" id="13"/>
          <p:cNvGrpSpPr/>
          <p:nvPr/>
        </p:nvGrpSpPr>
        <p:grpSpPr>
          <a:xfrm rot="-2292491">
            <a:off x="12088100" y="3318534"/>
            <a:ext cx="1062487" cy="7111823"/>
            <a:chOff x="0" y="0"/>
            <a:chExt cx="279832" cy="1873073"/>
          </a:xfrm>
        </p:grpSpPr>
        <p:sp>
          <p:nvSpPr>
            <p:cNvPr name="Freeform 14" id="14"/>
            <p:cNvSpPr/>
            <p:nvPr/>
          </p:nvSpPr>
          <p:spPr>
            <a:xfrm flipH="false" flipV="false" rot="0">
              <a:off x="0" y="0"/>
              <a:ext cx="279832" cy="1873073"/>
            </a:xfrm>
            <a:custGeom>
              <a:avLst/>
              <a:gdLst/>
              <a:ahLst/>
              <a:cxnLst/>
              <a:rect r="r" b="b" t="t" l="l"/>
              <a:pathLst>
                <a:path h="1873073" w="279832">
                  <a:moveTo>
                    <a:pt x="0" y="0"/>
                  </a:moveTo>
                  <a:lnTo>
                    <a:pt x="279832" y="0"/>
                  </a:lnTo>
                  <a:lnTo>
                    <a:pt x="279832" y="1873073"/>
                  </a:lnTo>
                  <a:lnTo>
                    <a:pt x="0" y="1873073"/>
                  </a:lnTo>
                  <a:close/>
                </a:path>
              </a:pathLst>
            </a:custGeom>
            <a:solidFill>
              <a:srgbClr val="AFDEF3"/>
            </a:solidFill>
          </p:spPr>
        </p:sp>
        <p:sp>
          <p:nvSpPr>
            <p:cNvPr name="TextBox 15" id="15"/>
            <p:cNvSpPr txBox="true"/>
            <p:nvPr/>
          </p:nvSpPr>
          <p:spPr>
            <a:xfrm>
              <a:off x="0" y="-66675"/>
              <a:ext cx="279832" cy="1939748"/>
            </a:xfrm>
            <a:prstGeom prst="rect">
              <a:avLst/>
            </a:prstGeom>
          </p:spPr>
          <p:txBody>
            <a:bodyPr anchor="ctr" rtlCol="false" tIns="50800" lIns="50800" bIns="50800" rIns="50800"/>
            <a:lstStyle/>
            <a:p>
              <a:pPr algn="ctr">
                <a:lnSpc>
                  <a:spcPts val="2800"/>
                </a:lnSpc>
              </a:pPr>
            </a:p>
          </p:txBody>
        </p:sp>
      </p:grpSp>
      <p:grpSp>
        <p:nvGrpSpPr>
          <p:cNvPr name="Group 16" id="16"/>
          <p:cNvGrpSpPr/>
          <p:nvPr/>
        </p:nvGrpSpPr>
        <p:grpSpPr>
          <a:xfrm rot="1710481">
            <a:off x="11533776" y="-1617267"/>
            <a:ext cx="1062487" cy="6686550"/>
            <a:chOff x="0" y="0"/>
            <a:chExt cx="279832" cy="1761067"/>
          </a:xfrm>
        </p:grpSpPr>
        <p:sp>
          <p:nvSpPr>
            <p:cNvPr name="Freeform 17" id="17"/>
            <p:cNvSpPr/>
            <p:nvPr/>
          </p:nvSpPr>
          <p:spPr>
            <a:xfrm flipH="false" flipV="false" rot="0">
              <a:off x="0" y="0"/>
              <a:ext cx="279832" cy="1761067"/>
            </a:xfrm>
            <a:custGeom>
              <a:avLst/>
              <a:gdLst/>
              <a:ahLst/>
              <a:cxnLst/>
              <a:rect r="r" b="b" t="t" l="l"/>
              <a:pathLst>
                <a:path h="1761067" w="279832">
                  <a:moveTo>
                    <a:pt x="0" y="0"/>
                  </a:moveTo>
                  <a:lnTo>
                    <a:pt x="279832" y="0"/>
                  </a:lnTo>
                  <a:lnTo>
                    <a:pt x="279832" y="1761067"/>
                  </a:lnTo>
                  <a:lnTo>
                    <a:pt x="0" y="1761067"/>
                  </a:lnTo>
                  <a:close/>
                </a:path>
              </a:pathLst>
            </a:custGeom>
            <a:solidFill>
              <a:srgbClr val="AFDEF3"/>
            </a:solidFill>
          </p:spPr>
        </p:sp>
        <p:sp>
          <p:nvSpPr>
            <p:cNvPr name="TextBox 18" id="18"/>
            <p:cNvSpPr txBox="true"/>
            <p:nvPr/>
          </p:nvSpPr>
          <p:spPr>
            <a:xfrm>
              <a:off x="0" y="-66675"/>
              <a:ext cx="279832" cy="1827742"/>
            </a:xfrm>
            <a:prstGeom prst="rect">
              <a:avLst/>
            </a:prstGeom>
          </p:spPr>
          <p:txBody>
            <a:bodyPr anchor="ctr" rtlCol="false" tIns="50800" lIns="50800" bIns="50800" rIns="50800"/>
            <a:lstStyle/>
            <a:p>
              <a:pPr algn="ctr">
                <a:lnSpc>
                  <a:spcPts val="2800"/>
                </a:lnSpc>
              </a:pPr>
            </a:p>
          </p:txBody>
        </p:sp>
      </p:grpSp>
      <p:grpSp>
        <p:nvGrpSpPr>
          <p:cNvPr name="Group 19" id="19"/>
          <p:cNvGrpSpPr/>
          <p:nvPr/>
        </p:nvGrpSpPr>
        <p:grpSpPr>
          <a:xfrm rot="1744249">
            <a:off x="17183645" y="2226736"/>
            <a:ext cx="2208710" cy="14588015"/>
            <a:chOff x="0" y="0"/>
            <a:chExt cx="581718" cy="3842111"/>
          </a:xfrm>
        </p:grpSpPr>
        <p:sp>
          <p:nvSpPr>
            <p:cNvPr name="Freeform 20" id="20"/>
            <p:cNvSpPr/>
            <p:nvPr/>
          </p:nvSpPr>
          <p:spPr>
            <a:xfrm flipH="false" flipV="false" rot="0">
              <a:off x="0" y="0"/>
              <a:ext cx="581718" cy="3842111"/>
            </a:xfrm>
            <a:custGeom>
              <a:avLst/>
              <a:gdLst/>
              <a:ahLst/>
              <a:cxnLst/>
              <a:rect r="r" b="b" t="t" l="l"/>
              <a:pathLst>
                <a:path h="3842111" w="581718">
                  <a:moveTo>
                    <a:pt x="0" y="0"/>
                  </a:moveTo>
                  <a:lnTo>
                    <a:pt x="581718" y="0"/>
                  </a:lnTo>
                  <a:lnTo>
                    <a:pt x="581718" y="3842111"/>
                  </a:lnTo>
                  <a:lnTo>
                    <a:pt x="0" y="3842111"/>
                  </a:lnTo>
                  <a:close/>
                </a:path>
              </a:pathLst>
            </a:custGeom>
            <a:solidFill>
              <a:srgbClr val="F8F3AB"/>
            </a:solidFill>
          </p:spPr>
        </p:sp>
        <p:sp>
          <p:nvSpPr>
            <p:cNvPr name="TextBox 21" id="21"/>
            <p:cNvSpPr txBox="true"/>
            <p:nvPr/>
          </p:nvSpPr>
          <p:spPr>
            <a:xfrm>
              <a:off x="0" y="-66675"/>
              <a:ext cx="581718" cy="3908786"/>
            </a:xfrm>
            <a:prstGeom prst="rect">
              <a:avLst/>
            </a:prstGeom>
          </p:spPr>
          <p:txBody>
            <a:bodyPr anchor="ctr" rtlCol="false" tIns="50800" lIns="50800" bIns="50800" rIns="50800"/>
            <a:lstStyle/>
            <a:p>
              <a:pPr algn="ctr">
                <a:lnSpc>
                  <a:spcPts val="2800"/>
                </a:lnSpc>
              </a:pPr>
            </a:p>
          </p:txBody>
        </p:sp>
      </p:grpSp>
      <p:sp>
        <p:nvSpPr>
          <p:cNvPr name="Freeform 22" id="22"/>
          <p:cNvSpPr/>
          <p:nvPr/>
        </p:nvSpPr>
        <p:spPr>
          <a:xfrm flipH="false" flipV="false" rot="0">
            <a:off x="203237" y="266539"/>
            <a:ext cx="693578" cy="693578"/>
          </a:xfrm>
          <a:custGeom>
            <a:avLst/>
            <a:gdLst/>
            <a:ahLst/>
            <a:cxnLst/>
            <a:rect r="r" b="b" t="t" l="l"/>
            <a:pathLst>
              <a:path h="693578" w="693578">
                <a:moveTo>
                  <a:pt x="0" y="0"/>
                </a:moveTo>
                <a:lnTo>
                  <a:pt x="693578" y="0"/>
                </a:lnTo>
                <a:lnTo>
                  <a:pt x="693578" y="693578"/>
                </a:lnTo>
                <a:lnTo>
                  <a:pt x="0" y="6935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3" id="23"/>
          <p:cNvSpPr/>
          <p:nvPr/>
        </p:nvSpPr>
        <p:spPr>
          <a:xfrm flipH="false" flipV="false" rot="0">
            <a:off x="722522" y="8141199"/>
            <a:ext cx="1671330" cy="1379544"/>
          </a:xfrm>
          <a:custGeom>
            <a:avLst/>
            <a:gdLst/>
            <a:ahLst/>
            <a:cxnLst/>
            <a:rect r="r" b="b" t="t" l="l"/>
            <a:pathLst>
              <a:path h="1379544" w="1671330">
                <a:moveTo>
                  <a:pt x="0" y="0"/>
                </a:moveTo>
                <a:lnTo>
                  <a:pt x="1671331" y="0"/>
                </a:lnTo>
                <a:lnTo>
                  <a:pt x="1671331" y="1379544"/>
                </a:lnTo>
                <a:lnTo>
                  <a:pt x="0" y="1379544"/>
                </a:lnTo>
                <a:lnTo>
                  <a:pt x="0" y="0"/>
                </a:lnTo>
                <a:close/>
              </a:path>
            </a:pathLst>
          </a:custGeom>
          <a:blipFill>
            <a:blip r:embed="rId5"/>
            <a:stretch>
              <a:fillRect l="0" t="0" r="0" b="0"/>
            </a:stretch>
          </a:blipFill>
        </p:spPr>
      </p:sp>
      <p:sp>
        <p:nvSpPr>
          <p:cNvPr name="TextBox 24" id="24"/>
          <p:cNvSpPr txBox="true"/>
          <p:nvPr/>
        </p:nvSpPr>
        <p:spPr>
          <a:xfrm rot="0">
            <a:off x="1028700" y="349803"/>
            <a:ext cx="3912186" cy="450849"/>
          </a:xfrm>
          <a:prstGeom prst="rect">
            <a:avLst/>
          </a:prstGeom>
        </p:spPr>
        <p:txBody>
          <a:bodyPr anchor="t" rtlCol="false" tIns="0" lIns="0" bIns="0" rIns="0">
            <a:spAutoFit/>
          </a:bodyPr>
          <a:lstStyle/>
          <a:p>
            <a:pPr algn="l">
              <a:lnSpc>
                <a:spcPts val="3500"/>
              </a:lnSpc>
              <a:spcBef>
                <a:spcPct val="0"/>
              </a:spcBef>
            </a:pPr>
            <a:r>
              <a:rPr lang="en-US" sz="2500" b="true">
                <a:solidFill>
                  <a:srgbClr val="000000"/>
                </a:solidFill>
                <a:latin typeface="Poppins Medium"/>
                <a:ea typeface="Poppins Medium"/>
                <a:cs typeface="Poppins Medium"/>
                <a:sym typeface="Poppins Medium"/>
              </a:rPr>
              <a:t>Capstone 009D</a:t>
            </a:r>
          </a:p>
        </p:txBody>
      </p:sp>
      <p:sp>
        <p:nvSpPr>
          <p:cNvPr name="TextBox 25" id="25"/>
          <p:cNvSpPr txBox="true"/>
          <p:nvPr/>
        </p:nvSpPr>
        <p:spPr>
          <a:xfrm rot="0">
            <a:off x="1206160" y="3094375"/>
            <a:ext cx="8115300" cy="1823090"/>
          </a:xfrm>
          <a:prstGeom prst="rect">
            <a:avLst/>
          </a:prstGeom>
        </p:spPr>
        <p:txBody>
          <a:bodyPr anchor="t" rtlCol="false" tIns="0" lIns="0" bIns="0" rIns="0">
            <a:spAutoFit/>
          </a:bodyPr>
          <a:lstStyle/>
          <a:p>
            <a:pPr algn="ctr">
              <a:lnSpc>
                <a:spcPts val="6930"/>
              </a:lnSpc>
            </a:pPr>
            <a:r>
              <a:rPr lang="en-US" sz="6300" b="true">
                <a:solidFill>
                  <a:srgbClr val="083D5C"/>
                </a:solidFill>
                <a:latin typeface="Poppins Bold"/>
                <a:ea typeface="Poppins Bold"/>
                <a:cs typeface="Poppins Bold"/>
                <a:sym typeface="Poppins Bold"/>
              </a:rPr>
              <a:t>Proyecto APT</a:t>
            </a:r>
          </a:p>
          <a:p>
            <a:pPr algn="ctr">
              <a:lnSpc>
                <a:spcPts val="6930"/>
              </a:lnSpc>
            </a:pPr>
            <a:r>
              <a:rPr lang="en-US" sz="6300" b="true">
                <a:solidFill>
                  <a:srgbClr val="083D5C"/>
                </a:solidFill>
                <a:latin typeface="Poppins Bold"/>
                <a:ea typeface="Poppins Bold"/>
                <a:cs typeface="Poppins Bold"/>
                <a:sym typeface="Poppins Bold"/>
              </a:rPr>
              <a:t>“Red Psicovinculo”</a:t>
            </a:r>
          </a:p>
        </p:txBody>
      </p:sp>
      <p:grpSp>
        <p:nvGrpSpPr>
          <p:cNvPr name="Group 26" id="26"/>
          <p:cNvGrpSpPr/>
          <p:nvPr/>
        </p:nvGrpSpPr>
        <p:grpSpPr>
          <a:xfrm rot="0">
            <a:off x="3239093" y="6536121"/>
            <a:ext cx="4049434" cy="3073313"/>
            <a:chOff x="0" y="0"/>
            <a:chExt cx="5399245" cy="4097750"/>
          </a:xfrm>
        </p:grpSpPr>
        <p:sp>
          <p:nvSpPr>
            <p:cNvPr name="TextBox 27" id="27"/>
            <p:cNvSpPr txBox="true"/>
            <p:nvPr/>
          </p:nvSpPr>
          <p:spPr>
            <a:xfrm rot="0">
              <a:off x="0" y="-57150"/>
              <a:ext cx="5399245" cy="2021639"/>
            </a:xfrm>
            <a:prstGeom prst="rect">
              <a:avLst/>
            </a:prstGeom>
          </p:spPr>
          <p:txBody>
            <a:bodyPr anchor="t" rtlCol="false" tIns="0" lIns="0" bIns="0" rIns="0">
              <a:spAutoFit/>
            </a:bodyPr>
            <a:lstStyle/>
            <a:p>
              <a:pPr algn="ctr">
                <a:lnSpc>
                  <a:spcPts val="3084"/>
                </a:lnSpc>
              </a:pPr>
              <a:r>
                <a:rPr lang="en-US" b="true" sz="2203" spc="484">
                  <a:solidFill>
                    <a:srgbClr val="000000"/>
                  </a:solidFill>
                  <a:latin typeface="Poppins Medium"/>
                  <a:ea typeface="Poppins Medium"/>
                  <a:cs typeface="Poppins Medium"/>
                  <a:sym typeface="Poppins Medium"/>
                </a:rPr>
                <a:t>Integrantes:</a:t>
              </a:r>
            </a:p>
            <a:p>
              <a:pPr algn="ctr">
                <a:lnSpc>
                  <a:spcPts val="3084"/>
                </a:lnSpc>
              </a:pPr>
              <a:r>
                <a:rPr lang="en-US" b="true" sz="2203" spc="484">
                  <a:solidFill>
                    <a:srgbClr val="000000"/>
                  </a:solidFill>
                  <a:latin typeface="Poppins Medium"/>
                  <a:ea typeface="Poppins Medium"/>
                  <a:cs typeface="Poppins Medium"/>
                  <a:sym typeface="Poppins Medium"/>
                </a:rPr>
                <a:t>Bernardita Muñoz</a:t>
              </a:r>
            </a:p>
            <a:p>
              <a:pPr algn="ctr">
                <a:lnSpc>
                  <a:spcPts val="3084"/>
                </a:lnSpc>
              </a:pPr>
              <a:r>
                <a:rPr lang="en-US" b="true" sz="2203" spc="484">
                  <a:solidFill>
                    <a:srgbClr val="000000"/>
                  </a:solidFill>
                  <a:latin typeface="Poppins Medium"/>
                  <a:ea typeface="Poppins Medium"/>
                  <a:cs typeface="Poppins Medium"/>
                  <a:sym typeface="Poppins Medium"/>
                </a:rPr>
                <a:t>Anais Lagos</a:t>
              </a:r>
            </a:p>
            <a:p>
              <a:pPr algn="ctr">
                <a:lnSpc>
                  <a:spcPts val="3084"/>
                </a:lnSpc>
                <a:spcBef>
                  <a:spcPct val="0"/>
                </a:spcBef>
              </a:pPr>
              <a:r>
                <a:rPr lang="en-US" b="true" sz="2203" spc="484">
                  <a:solidFill>
                    <a:srgbClr val="000000"/>
                  </a:solidFill>
                  <a:latin typeface="Poppins Medium"/>
                  <a:ea typeface="Poppins Medium"/>
                  <a:cs typeface="Poppins Medium"/>
                  <a:sym typeface="Poppins Medium"/>
                </a:rPr>
                <a:t>Camila Guerra</a:t>
              </a:r>
            </a:p>
          </p:txBody>
        </p:sp>
        <p:sp>
          <p:nvSpPr>
            <p:cNvPr name="TextBox 28" id="28"/>
            <p:cNvSpPr txBox="true"/>
            <p:nvPr/>
          </p:nvSpPr>
          <p:spPr>
            <a:xfrm rot="0">
              <a:off x="0" y="2585888"/>
              <a:ext cx="5399245" cy="1511863"/>
            </a:xfrm>
            <a:prstGeom prst="rect">
              <a:avLst/>
            </a:prstGeom>
          </p:spPr>
          <p:txBody>
            <a:bodyPr anchor="t" rtlCol="false" tIns="0" lIns="0" bIns="0" rIns="0">
              <a:spAutoFit/>
            </a:bodyPr>
            <a:lstStyle/>
            <a:p>
              <a:pPr algn="ctr">
                <a:lnSpc>
                  <a:spcPts val="3084"/>
                </a:lnSpc>
              </a:pPr>
              <a:r>
                <a:rPr lang="en-US" b="true" sz="2203" spc="484">
                  <a:solidFill>
                    <a:srgbClr val="000000"/>
                  </a:solidFill>
                  <a:latin typeface="Poppins Medium"/>
                  <a:ea typeface="Poppins Medium"/>
                  <a:cs typeface="Poppins Medium"/>
                  <a:sym typeface="Poppins Medium"/>
                </a:rPr>
                <a:t>Docente:</a:t>
              </a:r>
            </a:p>
            <a:p>
              <a:pPr algn="ctr">
                <a:lnSpc>
                  <a:spcPts val="3084"/>
                </a:lnSpc>
              </a:pPr>
              <a:r>
                <a:rPr lang="en-US" b="true" sz="2203" spc="484">
                  <a:solidFill>
                    <a:srgbClr val="000000"/>
                  </a:solidFill>
                  <a:latin typeface="Poppins Medium"/>
                  <a:ea typeface="Poppins Medium"/>
                  <a:cs typeface="Poppins Medium"/>
                  <a:sym typeface="Poppins Medium"/>
                </a:rPr>
                <a:t>Fabian Álvarez</a:t>
              </a:r>
            </a:p>
            <a:p>
              <a:pPr algn="ctr">
                <a:lnSpc>
                  <a:spcPts val="3084"/>
                </a:lnSpc>
                <a:spcBef>
                  <a:spcPct val="0"/>
                </a:spcBef>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129530" y="8843228"/>
            <a:ext cx="1129770" cy="932531"/>
          </a:xfrm>
          <a:custGeom>
            <a:avLst/>
            <a:gdLst/>
            <a:ahLst/>
            <a:cxnLst/>
            <a:rect r="r" b="b" t="t" l="l"/>
            <a:pathLst>
              <a:path h="932531" w="1129770">
                <a:moveTo>
                  <a:pt x="0" y="0"/>
                </a:moveTo>
                <a:lnTo>
                  <a:pt x="1129770" y="0"/>
                </a:lnTo>
                <a:lnTo>
                  <a:pt x="1129770" y="932531"/>
                </a:lnTo>
                <a:lnTo>
                  <a:pt x="0" y="932531"/>
                </a:lnTo>
                <a:lnTo>
                  <a:pt x="0" y="0"/>
                </a:lnTo>
                <a:close/>
              </a:path>
            </a:pathLst>
          </a:custGeom>
          <a:blipFill>
            <a:blip r:embed="rId2"/>
            <a:stretch>
              <a:fillRect l="0" t="0" r="0" b="0"/>
            </a:stretch>
          </a:blipFill>
        </p:spPr>
      </p:sp>
      <p:sp>
        <p:nvSpPr>
          <p:cNvPr name="TextBox 3" id="3"/>
          <p:cNvSpPr txBox="true"/>
          <p:nvPr/>
        </p:nvSpPr>
        <p:spPr>
          <a:xfrm rot="0">
            <a:off x="2868843" y="685800"/>
            <a:ext cx="12550313" cy="685800"/>
          </a:xfrm>
          <a:prstGeom prst="rect">
            <a:avLst/>
          </a:prstGeom>
        </p:spPr>
        <p:txBody>
          <a:bodyPr anchor="t" rtlCol="false" tIns="0" lIns="0" bIns="0" rIns="0">
            <a:spAutoFit/>
          </a:bodyPr>
          <a:lstStyle/>
          <a:p>
            <a:pPr algn="ctr">
              <a:lnSpc>
                <a:spcPts val="4950"/>
              </a:lnSpc>
            </a:pPr>
            <a:r>
              <a:rPr lang="en-US" b="true" sz="4500">
                <a:solidFill>
                  <a:srgbClr val="083D5C"/>
                </a:solidFill>
                <a:latin typeface="Poppins Bold"/>
                <a:ea typeface="Poppins Bold"/>
                <a:cs typeface="Poppins Bold"/>
                <a:sym typeface="Poppins Bold"/>
              </a:rPr>
              <a:t>Conclusión</a:t>
            </a:r>
          </a:p>
        </p:txBody>
      </p:sp>
      <p:sp>
        <p:nvSpPr>
          <p:cNvPr name="TextBox 4" id="4"/>
          <p:cNvSpPr txBox="true"/>
          <p:nvPr/>
        </p:nvSpPr>
        <p:spPr>
          <a:xfrm rot="0">
            <a:off x="1588531" y="2166596"/>
            <a:ext cx="6699388" cy="4053205"/>
          </a:xfrm>
          <a:prstGeom prst="rect">
            <a:avLst/>
          </a:prstGeom>
        </p:spPr>
        <p:txBody>
          <a:bodyPr anchor="t" rtlCol="false" tIns="0" lIns="0" bIns="0" rIns="0">
            <a:spAutoFit/>
          </a:bodyPr>
          <a:lstStyle/>
          <a:p>
            <a:pPr algn="just">
              <a:lnSpc>
                <a:spcPts val="2940"/>
              </a:lnSpc>
              <a:spcBef>
                <a:spcPct val="0"/>
              </a:spcBef>
            </a:pPr>
            <a:r>
              <a:rPr lang="en-US" b="true" sz="2100">
                <a:solidFill>
                  <a:srgbClr val="000000"/>
                </a:solidFill>
                <a:latin typeface="Poppins Medium"/>
                <a:ea typeface="Poppins Medium"/>
                <a:cs typeface="Poppins Medium"/>
                <a:sym typeface="Poppins Medium"/>
              </a:rPr>
              <a:t>Al avanzar hacia el desarrollo del Proyecto APT, estamos bien posicionadas para transformar nuestra planificación en una solución tecnológica efectiva. Este proyecto no solo es una oportunidad para aplicar nuestras habilidades, sino también para contribuir a la mejora de la atención en salud mental, reflejando nuestro compromiso con el uso de la tecnología para el bien común.</a:t>
            </a:r>
          </a:p>
          <a:p>
            <a:pPr algn="ctr">
              <a:lnSpc>
                <a:spcPts val="2800"/>
              </a:lnSpc>
              <a:spcBef>
                <a:spcPct val="0"/>
              </a:spcBef>
            </a:pPr>
          </a:p>
          <a:p>
            <a:pPr algn="ctr">
              <a:lnSpc>
                <a:spcPts val="2800"/>
              </a:lnSpc>
              <a:spcBef>
                <a:spcPct val="0"/>
              </a:spcBef>
            </a:pPr>
          </a:p>
        </p:txBody>
      </p:sp>
      <p:sp>
        <p:nvSpPr>
          <p:cNvPr name="TextBox 5" id="5"/>
          <p:cNvSpPr txBox="true"/>
          <p:nvPr/>
        </p:nvSpPr>
        <p:spPr>
          <a:xfrm rot="0">
            <a:off x="8927462" y="2166596"/>
            <a:ext cx="7772006" cy="5520055"/>
          </a:xfrm>
          <a:prstGeom prst="rect">
            <a:avLst/>
          </a:prstGeom>
        </p:spPr>
        <p:txBody>
          <a:bodyPr anchor="t" rtlCol="false" tIns="0" lIns="0" bIns="0" rIns="0">
            <a:spAutoFit/>
          </a:bodyPr>
          <a:lstStyle/>
          <a:p>
            <a:pPr algn="just">
              <a:lnSpc>
                <a:spcPts val="2940"/>
              </a:lnSpc>
              <a:spcBef>
                <a:spcPct val="0"/>
              </a:spcBef>
            </a:pPr>
            <a:r>
              <a:rPr lang="en-US" b="true" sz="2100">
                <a:solidFill>
                  <a:srgbClr val="000000"/>
                </a:solidFill>
                <a:latin typeface="Poppins Medium"/>
                <a:ea typeface="Poppins Medium"/>
                <a:cs typeface="Poppins Medium"/>
                <a:sym typeface="Poppins Medium"/>
              </a:rPr>
              <a:t>Esta etapa inicial del proyecto ya ha comenzado a alinear nuestro trabajo con nuestros intereses profesionales en gestión de proyectos TI, desarrollo de software, y gestión de bases de datos. </a:t>
            </a:r>
          </a:p>
          <a:p>
            <a:pPr algn="just">
              <a:lnSpc>
                <a:spcPts val="2940"/>
              </a:lnSpc>
              <a:spcBef>
                <a:spcPct val="0"/>
              </a:spcBef>
            </a:pPr>
          </a:p>
          <a:p>
            <a:pPr algn="just">
              <a:lnSpc>
                <a:spcPts val="2940"/>
              </a:lnSpc>
              <a:spcBef>
                <a:spcPct val="0"/>
              </a:spcBef>
            </a:pPr>
            <a:r>
              <a:rPr lang="en-US" b="true" sz="2100">
                <a:solidFill>
                  <a:srgbClr val="000000"/>
                </a:solidFill>
                <a:latin typeface="Poppins Medium"/>
                <a:ea typeface="Poppins Medium"/>
                <a:cs typeface="Poppins Medium"/>
                <a:sym typeface="Poppins Medium"/>
              </a:rPr>
              <a:t>La definición y planificación del proyecto nos han permitido aplicar conocimientos clave de nuestra formación, sentando las bases para un desarrollo que no solo enriquecerá nuestra experiencia profesional, sino que también abordará un problema social relevante y acorde con nuestros propios ideales conforme a la salud mental y su acceso.</a:t>
            </a:r>
          </a:p>
          <a:p>
            <a:pPr algn="ctr">
              <a:lnSpc>
                <a:spcPts val="2800"/>
              </a:lnSpc>
              <a:spcBef>
                <a:spcPct val="0"/>
              </a:spcBef>
            </a:pPr>
          </a:p>
          <a:p>
            <a:pPr algn="ctr">
              <a:lnSpc>
                <a:spcPts val="2800"/>
              </a:lnSpc>
              <a:spcBef>
                <a:spcPct val="0"/>
              </a:spcBef>
            </a:pPr>
          </a:p>
          <a:p>
            <a:pPr algn="ctr">
              <a:lnSpc>
                <a:spcPts val="2800"/>
              </a:lnSpc>
              <a:spcBef>
                <a:spcPct val="0"/>
              </a:spcBef>
            </a:pPr>
          </a:p>
        </p:txBody>
      </p:sp>
      <p:grpSp>
        <p:nvGrpSpPr>
          <p:cNvPr name="Group 6" id="6"/>
          <p:cNvGrpSpPr/>
          <p:nvPr/>
        </p:nvGrpSpPr>
        <p:grpSpPr>
          <a:xfrm rot="0">
            <a:off x="0" y="6792819"/>
            <a:ext cx="4656395" cy="4100818"/>
            <a:chOff x="0" y="0"/>
            <a:chExt cx="6208526" cy="5467758"/>
          </a:xfrm>
        </p:grpSpPr>
        <p:sp>
          <p:nvSpPr>
            <p:cNvPr name="Freeform 7" id="7"/>
            <p:cNvSpPr/>
            <p:nvPr/>
          </p:nvSpPr>
          <p:spPr>
            <a:xfrm flipH="false" flipV="false" rot="5400000">
              <a:off x="458863" y="-368629"/>
              <a:ext cx="4568675" cy="5486400"/>
            </a:xfrm>
            <a:custGeom>
              <a:avLst/>
              <a:gdLst/>
              <a:ahLst/>
              <a:cxnLst/>
              <a:rect r="r" b="b" t="t" l="l"/>
              <a:pathLst>
                <a:path h="5486400" w="4568675">
                  <a:moveTo>
                    <a:pt x="0" y="0"/>
                  </a:moveTo>
                  <a:lnTo>
                    <a:pt x="4568674" y="0"/>
                  </a:lnTo>
                  <a:lnTo>
                    <a:pt x="4568674" y="5486400"/>
                  </a:lnTo>
                  <a:lnTo>
                    <a:pt x="0" y="54864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4788201">
              <a:off x="819926" y="-9321"/>
              <a:ext cx="4568675" cy="5486400"/>
            </a:xfrm>
            <a:custGeom>
              <a:avLst/>
              <a:gdLst/>
              <a:ahLst/>
              <a:cxnLst/>
              <a:rect r="r" b="b" t="t" l="l"/>
              <a:pathLst>
                <a:path h="5486400" w="4568675">
                  <a:moveTo>
                    <a:pt x="0" y="0"/>
                  </a:moveTo>
                  <a:lnTo>
                    <a:pt x="4568675" y="0"/>
                  </a:lnTo>
                  <a:lnTo>
                    <a:pt x="4568675" y="5486400"/>
                  </a:lnTo>
                  <a:lnTo>
                    <a:pt x="0" y="54864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grpSp>
        <p:nvGrpSpPr>
          <p:cNvPr name="Group 9" id="9"/>
          <p:cNvGrpSpPr/>
          <p:nvPr/>
        </p:nvGrpSpPr>
        <p:grpSpPr>
          <a:xfrm rot="10695664">
            <a:off x="13801332" y="-329039"/>
            <a:ext cx="4656395" cy="4100818"/>
            <a:chOff x="0" y="0"/>
            <a:chExt cx="6208526" cy="5467758"/>
          </a:xfrm>
        </p:grpSpPr>
        <p:sp>
          <p:nvSpPr>
            <p:cNvPr name="Freeform 10" id="10"/>
            <p:cNvSpPr/>
            <p:nvPr/>
          </p:nvSpPr>
          <p:spPr>
            <a:xfrm flipH="false" flipV="false" rot="5400000">
              <a:off x="458863" y="-368629"/>
              <a:ext cx="4568675" cy="5486400"/>
            </a:xfrm>
            <a:custGeom>
              <a:avLst/>
              <a:gdLst/>
              <a:ahLst/>
              <a:cxnLst/>
              <a:rect r="r" b="b" t="t" l="l"/>
              <a:pathLst>
                <a:path h="5486400" w="4568675">
                  <a:moveTo>
                    <a:pt x="0" y="0"/>
                  </a:moveTo>
                  <a:lnTo>
                    <a:pt x="4568674" y="0"/>
                  </a:lnTo>
                  <a:lnTo>
                    <a:pt x="4568674" y="5486400"/>
                  </a:lnTo>
                  <a:lnTo>
                    <a:pt x="0" y="54864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4788201">
              <a:off x="819926" y="-9321"/>
              <a:ext cx="4568675" cy="5486400"/>
            </a:xfrm>
            <a:custGeom>
              <a:avLst/>
              <a:gdLst/>
              <a:ahLst/>
              <a:cxnLst/>
              <a:rect r="r" b="b" t="t" l="l"/>
              <a:pathLst>
                <a:path h="5486400" w="4568675">
                  <a:moveTo>
                    <a:pt x="0" y="0"/>
                  </a:moveTo>
                  <a:lnTo>
                    <a:pt x="4568675" y="0"/>
                  </a:lnTo>
                  <a:lnTo>
                    <a:pt x="4568675" y="5486400"/>
                  </a:lnTo>
                  <a:lnTo>
                    <a:pt x="0" y="54864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572717" y="2419691"/>
            <a:ext cx="7142565" cy="6110521"/>
          </a:xfrm>
          <a:custGeom>
            <a:avLst/>
            <a:gdLst/>
            <a:ahLst/>
            <a:cxnLst/>
            <a:rect r="r" b="b" t="t" l="l"/>
            <a:pathLst>
              <a:path h="6110521" w="7142565">
                <a:moveTo>
                  <a:pt x="0" y="0"/>
                </a:moveTo>
                <a:lnTo>
                  <a:pt x="7142566" y="0"/>
                </a:lnTo>
                <a:lnTo>
                  <a:pt x="7142566" y="6110521"/>
                </a:lnTo>
                <a:lnTo>
                  <a:pt x="0" y="6110521"/>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166324" y="6876140"/>
            <a:ext cx="312175" cy="324760"/>
          </a:xfrm>
          <a:custGeom>
            <a:avLst/>
            <a:gdLst/>
            <a:ahLst/>
            <a:cxnLst/>
            <a:rect r="r" b="b" t="t" l="l"/>
            <a:pathLst>
              <a:path h="324760" w="312175">
                <a:moveTo>
                  <a:pt x="0" y="0"/>
                </a:moveTo>
                <a:lnTo>
                  <a:pt x="312175" y="0"/>
                </a:lnTo>
                <a:lnTo>
                  <a:pt x="312175" y="324760"/>
                </a:lnTo>
                <a:lnTo>
                  <a:pt x="0" y="3247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868843" y="685800"/>
            <a:ext cx="12550313" cy="1314450"/>
          </a:xfrm>
          <a:prstGeom prst="rect">
            <a:avLst/>
          </a:prstGeom>
        </p:spPr>
        <p:txBody>
          <a:bodyPr anchor="t" rtlCol="false" tIns="0" lIns="0" bIns="0" rIns="0">
            <a:spAutoFit/>
          </a:bodyPr>
          <a:lstStyle/>
          <a:p>
            <a:pPr algn="ctr">
              <a:lnSpc>
                <a:spcPts val="4950"/>
              </a:lnSpc>
            </a:pPr>
            <a:r>
              <a:rPr lang="en-US" sz="4500" b="true">
                <a:solidFill>
                  <a:srgbClr val="083D5C"/>
                </a:solidFill>
                <a:latin typeface="Poppins Semi-Bold"/>
                <a:ea typeface="Poppins Semi-Bold"/>
                <a:cs typeface="Poppins Semi-Bold"/>
                <a:sym typeface="Poppins Semi-Bold"/>
              </a:rPr>
              <a:t>Descripción y Relevancia </a:t>
            </a:r>
          </a:p>
          <a:p>
            <a:pPr algn="ctr">
              <a:lnSpc>
                <a:spcPts val="4950"/>
              </a:lnSpc>
            </a:pPr>
            <a:r>
              <a:rPr lang="en-US" b="true" sz="4500">
                <a:solidFill>
                  <a:srgbClr val="083D5C"/>
                </a:solidFill>
                <a:latin typeface="Poppins Semi-Bold"/>
                <a:ea typeface="Poppins Semi-Bold"/>
                <a:cs typeface="Poppins Semi-Bold"/>
                <a:sym typeface="Poppins Semi-Bold"/>
              </a:rPr>
              <a:t>del Proyecto APT</a:t>
            </a:r>
          </a:p>
        </p:txBody>
      </p:sp>
      <p:sp>
        <p:nvSpPr>
          <p:cNvPr name="TextBox 5" id="5"/>
          <p:cNvSpPr txBox="true"/>
          <p:nvPr/>
        </p:nvSpPr>
        <p:spPr>
          <a:xfrm rot="0">
            <a:off x="1906863" y="2767587"/>
            <a:ext cx="6319907" cy="5762625"/>
          </a:xfrm>
          <a:prstGeom prst="rect">
            <a:avLst/>
          </a:prstGeom>
        </p:spPr>
        <p:txBody>
          <a:bodyPr anchor="t" rtlCol="false" tIns="0" lIns="0" bIns="0" rIns="0">
            <a:spAutoFit/>
          </a:bodyPr>
          <a:lstStyle/>
          <a:p>
            <a:pPr algn="just">
              <a:lnSpc>
                <a:spcPts val="3240"/>
              </a:lnSpc>
            </a:pPr>
            <a:r>
              <a:rPr lang="en-US" sz="2700">
                <a:solidFill>
                  <a:srgbClr val="000000"/>
                </a:solidFill>
                <a:latin typeface="Poppins"/>
                <a:ea typeface="Poppins"/>
                <a:cs typeface="Poppins"/>
                <a:sym typeface="Poppins"/>
              </a:rPr>
              <a:t>El Proyecto APT, titulado "Red Psicovínculo," se enfoca en el desarrollo de una plataforma web integral para la gestión de la salud mental. Esta solución permite a los pacientes agendar y gestionar citas, acceder a herramientas de manejo emocional, y mantener una comunicación fluida con psicólogos. Los profesionales de la salud, por su parte, pueden monitorear el progreso de sus pacientes y gestionar la información de manera eficiente.</a:t>
            </a:r>
          </a:p>
        </p:txBody>
      </p:sp>
      <p:sp>
        <p:nvSpPr>
          <p:cNvPr name="TextBox 6" id="6"/>
          <p:cNvSpPr txBox="true"/>
          <p:nvPr/>
        </p:nvSpPr>
        <p:spPr>
          <a:xfrm rot="0">
            <a:off x="9013138" y="2767587"/>
            <a:ext cx="8060550" cy="4181475"/>
          </a:xfrm>
          <a:prstGeom prst="rect">
            <a:avLst/>
          </a:prstGeom>
        </p:spPr>
        <p:txBody>
          <a:bodyPr anchor="t" rtlCol="false" tIns="0" lIns="0" bIns="0" rIns="0">
            <a:spAutoFit/>
          </a:bodyPr>
          <a:lstStyle/>
          <a:p>
            <a:pPr algn="just">
              <a:lnSpc>
                <a:spcPts val="3240"/>
              </a:lnSpc>
            </a:pPr>
            <a:r>
              <a:rPr lang="en-US" sz="2700">
                <a:solidFill>
                  <a:srgbClr val="000000"/>
                </a:solidFill>
                <a:latin typeface="Poppins"/>
                <a:ea typeface="Poppins"/>
                <a:cs typeface="Poppins"/>
                <a:sym typeface="Poppins"/>
              </a:rPr>
              <a:t>Este proyecto es de gran relevancia para el campo de la Ingeniería en Informática porque integra competencias claves como:</a:t>
            </a:r>
          </a:p>
          <a:p>
            <a:pPr algn="just">
              <a:lnSpc>
                <a:spcPts val="3240"/>
              </a:lnSpc>
            </a:pPr>
          </a:p>
          <a:p>
            <a:pPr algn="just" marL="582933" indent="-291467" lvl="1">
              <a:lnSpc>
                <a:spcPts val="3240"/>
              </a:lnSpc>
              <a:buFont typeface="Arial"/>
              <a:buChar char="•"/>
            </a:pPr>
            <a:r>
              <a:rPr lang="en-US" sz="2700">
                <a:solidFill>
                  <a:srgbClr val="000000"/>
                </a:solidFill>
                <a:latin typeface="Poppins"/>
                <a:ea typeface="Poppins"/>
                <a:cs typeface="Poppins"/>
                <a:sym typeface="Poppins"/>
              </a:rPr>
              <a:t>Desarrollo de software</a:t>
            </a:r>
          </a:p>
          <a:p>
            <a:pPr algn="just" marL="582933" indent="-291467" lvl="1">
              <a:lnSpc>
                <a:spcPts val="3240"/>
              </a:lnSpc>
              <a:buFont typeface="Arial"/>
              <a:buChar char="•"/>
            </a:pPr>
            <a:r>
              <a:rPr lang="en-US" sz="2700">
                <a:solidFill>
                  <a:srgbClr val="000000"/>
                </a:solidFill>
                <a:latin typeface="Poppins"/>
                <a:ea typeface="Poppins"/>
                <a:cs typeface="Poppins"/>
                <a:sym typeface="Poppins"/>
              </a:rPr>
              <a:t>Administración de bases de datos</a:t>
            </a:r>
          </a:p>
          <a:p>
            <a:pPr algn="just" marL="582933" indent="-291467" lvl="1">
              <a:lnSpc>
                <a:spcPts val="3240"/>
              </a:lnSpc>
              <a:buFont typeface="Arial"/>
              <a:buChar char="•"/>
            </a:pPr>
            <a:r>
              <a:rPr lang="en-US" sz="2700">
                <a:solidFill>
                  <a:srgbClr val="000000"/>
                </a:solidFill>
                <a:latin typeface="Poppins"/>
                <a:ea typeface="Poppins"/>
                <a:cs typeface="Poppins"/>
                <a:sym typeface="Poppins"/>
              </a:rPr>
              <a:t>Gestión de proyectos informáticos </a:t>
            </a:r>
          </a:p>
          <a:p>
            <a:pPr algn="just" marL="582933" indent="-291467" lvl="1">
              <a:lnSpc>
                <a:spcPts val="3240"/>
              </a:lnSpc>
              <a:buFont typeface="Arial"/>
              <a:buChar char="•"/>
            </a:pPr>
            <a:r>
              <a:rPr lang="en-US" sz="2700">
                <a:solidFill>
                  <a:srgbClr val="000000"/>
                </a:solidFill>
                <a:latin typeface="Poppins"/>
                <a:ea typeface="Poppins"/>
                <a:cs typeface="Poppins"/>
                <a:sym typeface="Poppins"/>
              </a:rPr>
              <a:t>Aborda una necesidad crítica en la sociedad actual: la mejora y digitalización de la atención en salud mental</a:t>
            </a:r>
          </a:p>
        </p:txBody>
      </p:sp>
      <p:sp>
        <p:nvSpPr>
          <p:cNvPr name="Freeform 7" id="7"/>
          <p:cNvSpPr/>
          <p:nvPr/>
        </p:nvSpPr>
        <p:spPr>
          <a:xfrm flipH="false" flipV="false" rot="0">
            <a:off x="16129530" y="8843228"/>
            <a:ext cx="1129770" cy="932531"/>
          </a:xfrm>
          <a:custGeom>
            <a:avLst/>
            <a:gdLst/>
            <a:ahLst/>
            <a:cxnLst/>
            <a:rect r="r" b="b" t="t" l="l"/>
            <a:pathLst>
              <a:path h="932531" w="1129770">
                <a:moveTo>
                  <a:pt x="0" y="0"/>
                </a:moveTo>
                <a:lnTo>
                  <a:pt x="1129770" y="0"/>
                </a:lnTo>
                <a:lnTo>
                  <a:pt x="1129770" y="932531"/>
                </a:lnTo>
                <a:lnTo>
                  <a:pt x="0" y="932531"/>
                </a:lnTo>
                <a:lnTo>
                  <a:pt x="0" y="0"/>
                </a:lnTo>
                <a:close/>
              </a:path>
            </a:pathLst>
          </a:custGeom>
          <a:blipFill>
            <a:blip r:embed="rId6"/>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058977" y="494127"/>
            <a:ext cx="10170045" cy="1314450"/>
          </a:xfrm>
          <a:prstGeom prst="rect">
            <a:avLst/>
          </a:prstGeom>
        </p:spPr>
        <p:txBody>
          <a:bodyPr anchor="t" rtlCol="false" tIns="0" lIns="0" bIns="0" rIns="0">
            <a:spAutoFit/>
          </a:bodyPr>
          <a:lstStyle/>
          <a:p>
            <a:pPr algn="ctr">
              <a:lnSpc>
                <a:spcPts val="4950"/>
              </a:lnSpc>
            </a:pPr>
            <a:r>
              <a:rPr lang="en-US" b="true" sz="4500">
                <a:solidFill>
                  <a:srgbClr val="083D5C"/>
                </a:solidFill>
                <a:latin typeface="Poppins Bold"/>
                <a:ea typeface="Poppins Bold"/>
                <a:cs typeface="Poppins Bold"/>
                <a:sym typeface="Poppins Bold"/>
              </a:rPr>
              <a:t>Relación del Proyecto APT con las Competencias del Perfil de Egreso</a:t>
            </a:r>
          </a:p>
        </p:txBody>
      </p:sp>
      <p:sp>
        <p:nvSpPr>
          <p:cNvPr name="TextBox 3" id="3"/>
          <p:cNvSpPr txBox="true"/>
          <p:nvPr/>
        </p:nvSpPr>
        <p:spPr>
          <a:xfrm rot="0">
            <a:off x="3396603" y="2578640"/>
            <a:ext cx="11494794" cy="1257300"/>
          </a:xfrm>
          <a:prstGeom prst="rect">
            <a:avLst/>
          </a:prstGeom>
        </p:spPr>
        <p:txBody>
          <a:bodyPr anchor="t" rtlCol="false" tIns="0" lIns="0" bIns="0" rIns="0">
            <a:spAutoFit/>
          </a:bodyPr>
          <a:lstStyle/>
          <a:p>
            <a:pPr algn="ctr">
              <a:lnSpc>
                <a:spcPts val="3240"/>
              </a:lnSpc>
            </a:pPr>
            <a:r>
              <a:rPr lang="en-US" sz="2700">
                <a:solidFill>
                  <a:srgbClr val="000000"/>
                </a:solidFill>
                <a:latin typeface="Poppins"/>
                <a:ea typeface="Poppins"/>
                <a:cs typeface="Poppins"/>
                <a:sym typeface="Poppins"/>
              </a:rPr>
              <a:t>Nuestro proyecto APT implica la aplicación de competencias claves del perfil de egreso de nuestra carrera, estas son esenciales para abordar la problemática del proyecto.</a:t>
            </a:r>
          </a:p>
        </p:txBody>
      </p:sp>
      <p:sp>
        <p:nvSpPr>
          <p:cNvPr name="TextBox 4" id="4"/>
          <p:cNvSpPr txBox="true"/>
          <p:nvPr/>
        </p:nvSpPr>
        <p:spPr>
          <a:xfrm rot="0">
            <a:off x="6395806" y="4929615"/>
            <a:ext cx="7651337" cy="465585"/>
          </a:xfrm>
          <a:prstGeom prst="rect">
            <a:avLst/>
          </a:prstGeom>
        </p:spPr>
        <p:txBody>
          <a:bodyPr anchor="t" rtlCol="false" tIns="0" lIns="0" bIns="0" rIns="0">
            <a:spAutoFit/>
          </a:bodyPr>
          <a:lstStyle/>
          <a:p>
            <a:pPr algn="l">
              <a:lnSpc>
                <a:spcPts val="3598"/>
              </a:lnSpc>
              <a:spcBef>
                <a:spcPct val="0"/>
              </a:spcBef>
            </a:pPr>
            <a:r>
              <a:rPr lang="en-US" b="true" sz="2570">
                <a:solidFill>
                  <a:srgbClr val="000000"/>
                </a:solidFill>
                <a:latin typeface="Poppins Semi-Bold"/>
                <a:ea typeface="Poppins Semi-Bold"/>
                <a:cs typeface="Poppins Semi-Bold"/>
                <a:sym typeface="Poppins Semi-Bold"/>
              </a:rPr>
              <a:t>Desarrollo de Software y Diseño de Sistemas</a:t>
            </a:r>
          </a:p>
        </p:txBody>
      </p:sp>
      <p:sp>
        <p:nvSpPr>
          <p:cNvPr name="TextBox 5" id="5"/>
          <p:cNvSpPr txBox="true"/>
          <p:nvPr/>
        </p:nvSpPr>
        <p:spPr>
          <a:xfrm rot="0">
            <a:off x="6395806" y="5785055"/>
            <a:ext cx="6859975" cy="465585"/>
          </a:xfrm>
          <a:prstGeom prst="rect">
            <a:avLst/>
          </a:prstGeom>
        </p:spPr>
        <p:txBody>
          <a:bodyPr anchor="t" rtlCol="false" tIns="0" lIns="0" bIns="0" rIns="0">
            <a:spAutoFit/>
          </a:bodyPr>
          <a:lstStyle/>
          <a:p>
            <a:pPr algn="l">
              <a:lnSpc>
                <a:spcPts val="3598"/>
              </a:lnSpc>
              <a:spcBef>
                <a:spcPct val="0"/>
              </a:spcBef>
            </a:pPr>
            <a:r>
              <a:rPr lang="en-US" b="true" sz="2570">
                <a:solidFill>
                  <a:srgbClr val="000000"/>
                </a:solidFill>
                <a:latin typeface="Poppins Semi-Bold"/>
                <a:ea typeface="Poppins Semi-Bold"/>
                <a:cs typeface="Poppins Semi-Bold"/>
                <a:sym typeface="Poppins Semi-Bold"/>
              </a:rPr>
              <a:t>Gestión de Proyectos Informáticos</a:t>
            </a:r>
          </a:p>
        </p:txBody>
      </p:sp>
      <p:sp>
        <p:nvSpPr>
          <p:cNvPr name="TextBox 6" id="6"/>
          <p:cNvSpPr txBox="true"/>
          <p:nvPr/>
        </p:nvSpPr>
        <p:spPr>
          <a:xfrm rot="0">
            <a:off x="6395806" y="6637660"/>
            <a:ext cx="6530755" cy="465585"/>
          </a:xfrm>
          <a:prstGeom prst="rect">
            <a:avLst/>
          </a:prstGeom>
        </p:spPr>
        <p:txBody>
          <a:bodyPr anchor="t" rtlCol="false" tIns="0" lIns="0" bIns="0" rIns="0">
            <a:spAutoFit/>
          </a:bodyPr>
          <a:lstStyle/>
          <a:p>
            <a:pPr algn="l">
              <a:lnSpc>
                <a:spcPts val="3598"/>
              </a:lnSpc>
              <a:spcBef>
                <a:spcPct val="0"/>
              </a:spcBef>
            </a:pPr>
            <a:r>
              <a:rPr lang="en-US" b="true" sz="2570">
                <a:solidFill>
                  <a:srgbClr val="000000"/>
                </a:solidFill>
                <a:latin typeface="Poppins Semi-Bold"/>
                <a:ea typeface="Poppins Semi-Bold"/>
                <a:cs typeface="Poppins Semi-Bold"/>
                <a:sym typeface="Poppins Semi-Bold"/>
              </a:rPr>
              <a:t>Administración de Base de Datos</a:t>
            </a:r>
          </a:p>
        </p:txBody>
      </p:sp>
      <p:sp>
        <p:nvSpPr>
          <p:cNvPr name="TextBox 7" id="7"/>
          <p:cNvSpPr txBox="true"/>
          <p:nvPr/>
        </p:nvSpPr>
        <p:spPr>
          <a:xfrm rot="0">
            <a:off x="6395806" y="7453876"/>
            <a:ext cx="6530755" cy="465585"/>
          </a:xfrm>
          <a:prstGeom prst="rect">
            <a:avLst/>
          </a:prstGeom>
        </p:spPr>
        <p:txBody>
          <a:bodyPr anchor="t" rtlCol="false" tIns="0" lIns="0" bIns="0" rIns="0">
            <a:spAutoFit/>
          </a:bodyPr>
          <a:lstStyle/>
          <a:p>
            <a:pPr algn="l">
              <a:lnSpc>
                <a:spcPts val="3598"/>
              </a:lnSpc>
              <a:spcBef>
                <a:spcPct val="0"/>
              </a:spcBef>
            </a:pPr>
            <a:r>
              <a:rPr lang="en-US" b="true" sz="2570">
                <a:solidFill>
                  <a:srgbClr val="000000"/>
                </a:solidFill>
                <a:latin typeface="Poppins Semi-Bold"/>
                <a:ea typeface="Poppins Semi-Bold"/>
                <a:cs typeface="Poppins Semi-Bold"/>
                <a:sym typeface="Poppins Semi-Bold"/>
              </a:rPr>
              <a:t>Innovación y Solución de Problemas</a:t>
            </a:r>
          </a:p>
        </p:txBody>
      </p:sp>
      <p:grpSp>
        <p:nvGrpSpPr>
          <p:cNvPr name="Group 8" id="8"/>
          <p:cNvGrpSpPr/>
          <p:nvPr/>
        </p:nvGrpSpPr>
        <p:grpSpPr>
          <a:xfrm rot="0">
            <a:off x="5445269" y="4939641"/>
            <a:ext cx="563618" cy="56361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AD6"/>
            </a:solidFill>
          </p:spPr>
        </p:sp>
        <p:sp>
          <p:nvSpPr>
            <p:cNvPr name="TextBox 10" id="10"/>
            <p:cNvSpPr txBox="true"/>
            <p:nvPr/>
          </p:nvSpPr>
          <p:spPr>
            <a:xfrm>
              <a:off x="76200" y="9525"/>
              <a:ext cx="660400" cy="727075"/>
            </a:xfrm>
            <a:prstGeom prst="rect">
              <a:avLst/>
            </a:prstGeom>
          </p:spPr>
          <p:txBody>
            <a:bodyPr anchor="ctr" rtlCol="false" tIns="49290" lIns="49290" bIns="49290" rIns="49290"/>
            <a:lstStyle/>
            <a:p>
              <a:pPr algn="ctr">
                <a:lnSpc>
                  <a:spcPts val="2800"/>
                </a:lnSpc>
              </a:pPr>
            </a:p>
          </p:txBody>
        </p:sp>
      </p:grpSp>
      <p:grpSp>
        <p:nvGrpSpPr>
          <p:cNvPr name="Group 11" id="11"/>
          <p:cNvGrpSpPr/>
          <p:nvPr/>
        </p:nvGrpSpPr>
        <p:grpSpPr>
          <a:xfrm rot="0">
            <a:off x="5445269" y="5767518"/>
            <a:ext cx="563618" cy="56361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FDEF3"/>
            </a:solidFill>
          </p:spPr>
        </p:sp>
        <p:sp>
          <p:nvSpPr>
            <p:cNvPr name="TextBox 13" id="13"/>
            <p:cNvSpPr txBox="true"/>
            <p:nvPr/>
          </p:nvSpPr>
          <p:spPr>
            <a:xfrm>
              <a:off x="76200" y="9525"/>
              <a:ext cx="660400" cy="727075"/>
            </a:xfrm>
            <a:prstGeom prst="rect">
              <a:avLst/>
            </a:prstGeom>
          </p:spPr>
          <p:txBody>
            <a:bodyPr anchor="ctr" rtlCol="false" tIns="49290" lIns="49290" bIns="49290" rIns="49290"/>
            <a:lstStyle/>
            <a:p>
              <a:pPr algn="ctr">
                <a:lnSpc>
                  <a:spcPts val="2800"/>
                </a:lnSpc>
              </a:pPr>
            </a:p>
          </p:txBody>
        </p:sp>
      </p:grpSp>
      <p:grpSp>
        <p:nvGrpSpPr>
          <p:cNvPr name="Group 14" id="14"/>
          <p:cNvGrpSpPr/>
          <p:nvPr/>
        </p:nvGrpSpPr>
        <p:grpSpPr>
          <a:xfrm rot="0">
            <a:off x="5445269" y="6595396"/>
            <a:ext cx="563618" cy="563618"/>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3D5C"/>
            </a:solidFill>
          </p:spPr>
        </p:sp>
        <p:sp>
          <p:nvSpPr>
            <p:cNvPr name="TextBox 16" id="16"/>
            <p:cNvSpPr txBox="true"/>
            <p:nvPr/>
          </p:nvSpPr>
          <p:spPr>
            <a:xfrm>
              <a:off x="76200" y="9525"/>
              <a:ext cx="660400" cy="727075"/>
            </a:xfrm>
            <a:prstGeom prst="rect">
              <a:avLst/>
            </a:prstGeom>
          </p:spPr>
          <p:txBody>
            <a:bodyPr anchor="ctr" rtlCol="false" tIns="49290" lIns="49290" bIns="49290" rIns="49290"/>
            <a:lstStyle/>
            <a:p>
              <a:pPr algn="ctr">
                <a:lnSpc>
                  <a:spcPts val="2800"/>
                </a:lnSpc>
              </a:pPr>
            </a:p>
          </p:txBody>
        </p:sp>
      </p:grpSp>
      <p:grpSp>
        <p:nvGrpSpPr>
          <p:cNvPr name="Group 17" id="17"/>
          <p:cNvGrpSpPr/>
          <p:nvPr/>
        </p:nvGrpSpPr>
        <p:grpSpPr>
          <a:xfrm rot="0">
            <a:off x="5445269" y="7423273"/>
            <a:ext cx="563618" cy="56361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3AB"/>
            </a:solidFill>
          </p:spPr>
        </p:sp>
        <p:sp>
          <p:nvSpPr>
            <p:cNvPr name="TextBox 19" id="19"/>
            <p:cNvSpPr txBox="true"/>
            <p:nvPr/>
          </p:nvSpPr>
          <p:spPr>
            <a:xfrm>
              <a:off x="76200" y="9525"/>
              <a:ext cx="660400" cy="727075"/>
            </a:xfrm>
            <a:prstGeom prst="rect">
              <a:avLst/>
            </a:prstGeom>
          </p:spPr>
          <p:txBody>
            <a:bodyPr anchor="ctr" rtlCol="false" tIns="49290" lIns="49290" bIns="49290" rIns="49290"/>
            <a:lstStyle/>
            <a:p>
              <a:pPr algn="ctr">
                <a:lnSpc>
                  <a:spcPts val="2800"/>
                </a:lnSpc>
              </a:pPr>
            </a:p>
          </p:txBody>
        </p:sp>
      </p:grpSp>
      <p:sp>
        <p:nvSpPr>
          <p:cNvPr name="Freeform 20" id="20"/>
          <p:cNvSpPr/>
          <p:nvPr/>
        </p:nvSpPr>
        <p:spPr>
          <a:xfrm flipH="false" flipV="false" rot="0">
            <a:off x="16129530" y="8843228"/>
            <a:ext cx="1129770" cy="932531"/>
          </a:xfrm>
          <a:custGeom>
            <a:avLst/>
            <a:gdLst/>
            <a:ahLst/>
            <a:cxnLst/>
            <a:rect r="r" b="b" t="t" l="l"/>
            <a:pathLst>
              <a:path h="932531" w="1129770">
                <a:moveTo>
                  <a:pt x="0" y="0"/>
                </a:moveTo>
                <a:lnTo>
                  <a:pt x="1129770" y="0"/>
                </a:lnTo>
                <a:lnTo>
                  <a:pt x="1129770" y="932531"/>
                </a:lnTo>
                <a:lnTo>
                  <a:pt x="0" y="932531"/>
                </a:lnTo>
                <a:lnTo>
                  <a:pt x="0" y="0"/>
                </a:lnTo>
                <a:close/>
              </a:path>
            </a:pathLst>
          </a:custGeom>
          <a:blipFill>
            <a:blip r:embed="rId2"/>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50485" y="3488882"/>
            <a:ext cx="1513439" cy="1513439"/>
            <a:chOff x="0" y="0"/>
            <a:chExt cx="2017919" cy="2017919"/>
          </a:xfrm>
        </p:grpSpPr>
        <p:grpSp>
          <p:nvGrpSpPr>
            <p:cNvPr name="Group 3" id="3"/>
            <p:cNvGrpSpPr/>
            <p:nvPr/>
          </p:nvGrpSpPr>
          <p:grpSpPr>
            <a:xfrm rot="0">
              <a:off x="0" y="0"/>
              <a:ext cx="2017919" cy="201791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3AB"/>
              </a:solidFill>
            </p:spPr>
          </p:sp>
          <p:sp>
            <p:nvSpPr>
              <p:cNvPr name="TextBox 5" id="5"/>
              <p:cNvSpPr txBox="true"/>
              <p:nvPr/>
            </p:nvSpPr>
            <p:spPr>
              <a:xfrm>
                <a:off x="76200" y="9525"/>
                <a:ext cx="660400" cy="727075"/>
              </a:xfrm>
              <a:prstGeom prst="rect">
                <a:avLst/>
              </a:prstGeom>
            </p:spPr>
            <p:txBody>
              <a:bodyPr anchor="ctr" rtlCol="false" tIns="50800" lIns="50800" bIns="50800" rIns="50800"/>
              <a:lstStyle/>
              <a:p>
                <a:pPr algn="ctr">
                  <a:lnSpc>
                    <a:spcPts val="2800"/>
                  </a:lnSpc>
                </a:pPr>
              </a:p>
            </p:txBody>
          </p:sp>
        </p:grpSp>
        <p:grpSp>
          <p:nvGrpSpPr>
            <p:cNvPr name="Group 6" id="6"/>
            <p:cNvGrpSpPr>
              <a:grpSpLocks noChangeAspect="true"/>
            </p:cNvGrpSpPr>
            <p:nvPr/>
          </p:nvGrpSpPr>
          <p:grpSpPr>
            <a:xfrm rot="0">
              <a:off x="110323" y="110326"/>
              <a:ext cx="1797273" cy="1797266"/>
              <a:chOff x="0" y="0"/>
              <a:chExt cx="6350000" cy="6349975"/>
            </a:xfrm>
          </p:grpSpPr>
          <p:sp>
            <p:nvSpPr>
              <p:cNvPr name="Freeform 7" id="7"/>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24906" t="0" r="-24906" b="0"/>
                </a:stretch>
              </a:blipFill>
            </p:spPr>
          </p:sp>
        </p:grpSp>
        <p:pic>
          <p:nvPicPr>
            <p:cNvPr name="Picture 8" id="8"/>
            <p:cNvPicPr>
              <a:picLocks noChangeAspect="true"/>
            </p:cNvPicPr>
            <p:nvPr/>
          </p:nvPicPr>
          <p:blipFill>
            <a:blip r:embed="rId3"/>
            <a:srcRect l="0" t="0" r="0" b="0"/>
            <a:stretch>
              <a:fillRect/>
            </a:stretch>
          </p:blipFill>
          <p:spPr>
            <a:xfrm flipH="false" flipV="false" rot="0">
              <a:off x="220645" y="307269"/>
              <a:ext cx="1198438" cy="1393533"/>
            </a:xfrm>
            <a:prstGeom prst="rect">
              <a:avLst/>
            </a:prstGeom>
          </p:spPr>
        </p:pic>
      </p:grpSp>
      <p:grpSp>
        <p:nvGrpSpPr>
          <p:cNvPr name="Group 9" id="9"/>
          <p:cNvGrpSpPr/>
          <p:nvPr/>
        </p:nvGrpSpPr>
        <p:grpSpPr>
          <a:xfrm rot="0">
            <a:off x="0" y="9820734"/>
            <a:ext cx="6624466" cy="466266"/>
            <a:chOff x="0" y="0"/>
            <a:chExt cx="1744715" cy="122802"/>
          </a:xfrm>
        </p:grpSpPr>
        <p:sp>
          <p:nvSpPr>
            <p:cNvPr name="Freeform 10" id="10"/>
            <p:cNvSpPr/>
            <p:nvPr/>
          </p:nvSpPr>
          <p:spPr>
            <a:xfrm flipH="false" flipV="false" rot="0">
              <a:off x="0" y="0"/>
              <a:ext cx="1744715" cy="122802"/>
            </a:xfrm>
            <a:custGeom>
              <a:avLst/>
              <a:gdLst/>
              <a:ahLst/>
              <a:cxnLst/>
              <a:rect r="r" b="b" t="t" l="l"/>
              <a:pathLst>
                <a:path h="122802" w="1744715">
                  <a:moveTo>
                    <a:pt x="0" y="0"/>
                  </a:moveTo>
                  <a:lnTo>
                    <a:pt x="1744715" y="0"/>
                  </a:lnTo>
                  <a:lnTo>
                    <a:pt x="1744715" y="122802"/>
                  </a:lnTo>
                  <a:lnTo>
                    <a:pt x="0" y="122802"/>
                  </a:lnTo>
                  <a:close/>
                </a:path>
              </a:pathLst>
            </a:custGeom>
            <a:solidFill>
              <a:srgbClr val="F8F3AB"/>
            </a:solidFill>
          </p:spPr>
        </p:sp>
        <p:sp>
          <p:nvSpPr>
            <p:cNvPr name="TextBox 11" id="11"/>
            <p:cNvSpPr txBox="true"/>
            <p:nvPr/>
          </p:nvSpPr>
          <p:spPr>
            <a:xfrm>
              <a:off x="0" y="-66675"/>
              <a:ext cx="1744715" cy="189477"/>
            </a:xfrm>
            <a:prstGeom prst="rect">
              <a:avLst/>
            </a:prstGeom>
          </p:spPr>
          <p:txBody>
            <a:bodyPr anchor="ctr" rtlCol="false" tIns="50800" lIns="50800" bIns="50800" rIns="50800"/>
            <a:lstStyle/>
            <a:p>
              <a:pPr algn="ctr">
                <a:lnSpc>
                  <a:spcPts val="2800"/>
                </a:lnSpc>
              </a:pPr>
            </a:p>
          </p:txBody>
        </p:sp>
      </p:grpSp>
      <p:grpSp>
        <p:nvGrpSpPr>
          <p:cNvPr name="Group 12" id="12"/>
          <p:cNvGrpSpPr/>
          <p:nvPr/>
        </p:nvGrpSpPr>
        <p:grpSpPr>
          <a:xfrm rot="0">
            <a:off x="1050485" y="6354215"/>
            <a:ext cx="1535224" cy="1535224"/>
            <a:chOff x="0" y="0"/>
            <a:chExt cx="2046965" cy="2046965"/>
          </a:xfrm>
        </p:grpSpPr>
        <p:grpSp>
          <p:nvGrpSpPr>
            <p:cNvPr name="Group 13" id="13"/>
            <p:cNvGrpSpPr/>
            <p:nvPr/>
          </p:nvGrpSpPr>
          <p:grpSpPr>
            <a:xfrm rot="0">
              <a:off x="0" y="0"/>
              <a:ext cx="2046965" cy="2046965"/>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3D5C"/>
              </a:solidFill>
            </p:spPr>
          </p:sp>
          <p:sp>
            <p:nvSpPr>
              <p:cNvPr name="TextBox 15" id="15"/>
              <p:cNvSpPr txBox="true"/>
              <p:nvPr/>
            </p:nvSpPr>
            <p:spPr>
              <a:xfrm>
                <a:off x="76200" y="9525"/>
                <a:ext cx="660400" cy="727075"/>
              </a:xfrm>
              <a:prstGeom prst="rect">
                <a:avLst/>
              </a:prstGeom>
            </p:spPr>
            <p:txBody>
              <a:bodyPr anchor="ctr" rtlCol="false" tIns="50800" lIns="50800" bIns="50800" rIns="50800"/>
              <a:lstStyle/>
              <a:p>
                <a:pPr algn="ctr">
                  <a:lnSpc>
                    <a:spcPts val="2800"/>
                  </a:lnSpc>
                </a:pPr>
              </a:p>
            </p:txBody>
          </p:sp>
        </p:grpSp>
        <p:grpSp>
          <p:nvGrpSpPr>
            <p:cNvPr name="Group 16" id="16"/>
            <p:cNvGrpSpPr>
              <a:grpSpLocks noChangeAspect="true"/>
            </p:cNvGrpSpPr>
            <p:nvPr/>
          </p:nvGrpSpPr>
          <p:grpSpPr>
            <a:xfrm rot="0">
              <a:off x="111911" y="111914"/>
              <a:ext cx="1823144" cy="1823136"/>
              <a:chOff x="0" y="0"/>
              <a:chExt cx="6350000" cy="6349975"/>
            </a:xfrm>
          </p:grpSpPr>
          <p:sp>
            <p:nvSpPr>
              <p:cNvPr name="Freeform 17" id="17"/>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24626" t="0" r="-24626" b="0"/>
                </a:stretch>
              </a:blipFill>
            </p:spPr>
          </p:sp>
        </p:grpSp>
      </p:grpSp>
      <p:grpSp>
        <p:nvGrpSpPr>
          <p:cNvPr name="Group 18" id="18"/>
          <p:cNvGrpSpPr/>
          <p:nvPr/>
        </p:nvGrpSpPr>
        <p:grpSpPr>
          <a:xfrm rot="0">
            <a:off x="9637054" y="3488882"/>
            <a:ext cx="1502218" cy="1502218"/>
            <a:chOff x="0" y="0"/>
            <a:chExt cx="2002958" cy="2002958"/>
          </a:xfrm>
        </p:grpSpPr>
        <p:grpSp>
          <p:nvGrpSpPr>
            <p:cNvPr name="Group 19" id="19"/>
            <p:cNvGrpSpPr/>
            <p:nvPr/>
          </p:nvGrpSpPr>
          <p:grpSpPr>
            <a:xfrm rot="0">
              <a:off x="0" y="0"/>
              <a:ext cx="2002958" cy="2002958"/>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FDEF3"/>
              </a:solidFill>
            </p:spPr>
          </p:sp>
          <p:sp>
            <p:nvSpPr>
              <p:cNvPr name="TextBox 21" id="21"/>
              <p:cNvSpPr txBox="true"/>
              <p:nvPr/>
            </p:nvSpPr>
            <p:spPr>
              <a:xfrm>
                <a:off x="76200" y="9525"/>
                <a:ext cx="660400" cy="727075"/>
              </a:xfrm>
              <a:prstGeom prst="rect">
                <a:avLst/>
              </a:prstGeom>
            </p:spPr>
            <p:txBody>
              <a:bodyPr anchor="ctr" rtlCol="false" tIns="50800" lIns="50800" bIns="50800" rIns="50800"/>
              <a:lstStyle/>
              <a:p>
                <a:pPr algn="ctr">
                  <a:lnSpc>
                    <a:spcPts val="2800"/>
                  </a:lnSpc>
                </a:pPr>
              </a:p>
            </p:txBody>
          </p:sp>
        </p:grpSp>
        <p:grpSp>
          <p:nvGrpSpPr>
            <p:cNvPr name="Group 22" id="22"/>
            <p:cNvGrpSpPr>
              <a:grpSpLocks noChangeAspect="true"/>
            </p:cNvGrpSpPr>
            <p:nvPr/>
          </p:nvGrpSpPr>
          <p:grpSpPr>
            <a:xfrm rot="0">
              <a:off x="109505" y="109508"/>
              <a:ext cx="1783948" cy="1783941"/>
              <a:chOff x="0" y="0"/>
              <a:chExt cx="6350000" cy="6349975"/>
            </a:xfrm>
          </p:grpSpPr>
          <p:sp>
            <p:nvSpPr>
              <p:cNvPr name="Freeform 23" id="23"/>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24906" t="0" r="-24906" b="0"/>
                </a:stretch>
              </a:blipFill>
            </p:spPr>
          </p:sp>
        </p:grpSp>
        <p:sp>
          <p:nvSpPr>
            <p:cNvPr name="Freeform 24" id="24"/>
            <p:cNvSpPr/>
            <p:nvPr/>
          </p:nvSpPr>
          <p:spPr>
            <a:xfrm flipH="false" flipV="false" rot="0">
              <a:off x="342065" y="342065"/>
              <a:ext cx="1318827" cy="1318827"/>
            </a:xfrm>
            <a:custGeom>
              <a:avLst/>
              <a:gdLst/>
              <a:ahLst/>
              <a:cxnLst/>
              <a:rect r="r" b="b" t="t" l="l"/>
              <a:pathLst>
                <a:path h="1318827" w="1318827">
                  <a:moveTo>
                    <a:pt x="0" y="0"/>
                  </a:moveTo>
                  <a:lnTo>
                    <a:pt x="1318828" y="0"/>
                  </a:lnTo>
                  <a:lnTo>
                    <a:pt x="1318828" y="1318828"/>
                  </a:lnTo>
                  <a:lnTo>
                    <a:pt x="0" y="13188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grpSp>
        <p:nvGrpSpPr>
          <p:cNvPr name="Group 25" id="25"/>
          <p:cNvGrpSpPr/>
          <p:nvPr/>
        </p:nvGrpSpPr>
        <p:grpSpPr>
          <a:xfrm rot="0">
            <a:off x="9637054" y="6335177"/>
            <a:ext cx="1535224" cy="1535224"/>
            <a:chOff x="0" y="0"/>
            <a:chExt cx="2046965" cy="2046965"/>
          </a:xfrm>
        </p:grpSpPr>
        <p:grpSp>
          <p:nvGrpSpPr>
            <p:cNvPr name="Group 26" id="26"/>
            <p:cNvGrpSpPr/>
            <p:nvPr/>
          </p:nvGrpSpPr>
          <p:grpSpPr>
            <a:xfrm rot="0">
              <a:off x="0" y="0"/>
              <a:ext cx="2046965" cy="2046965"/>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AD6"/>
              </a:solidFill>
            </p:spPr>
          </p:sp>
          <p:sp>
            <p:nvSpPr>
              <p:cNvPr name="TextBox 28" id="28"/>
              <p:cNvSpPr txBox="true"/>
              <p:nvPr/>
            </p:nvSpPr>
            <p:spPr>
              <a:xfrm>
                <a:off x="76200" y="9525"/>
                <a:ext cx="660400" cy="727075"/>
              </a:xfrm>
              <a:prstGeom prst="rect">
                <a:avLst/>
              </a:prstGeom>
            </p:spPr>
            <p:txBody>
              <a:bodyPr anchor="ctr" rtlCol="false" tIns="50800" lIns="50800" bIns="50800" rIns="50800"/>
              <a:lstStyle/>
              <a:p>
                <a:pPr algn="ctr">
                  <a:lnSpc>
                    <a:spcPts val="2800"/>
                  </a:lnSpc>
                </a:pPr>
              </a:p>
            </p:txBody>
          </p:sp>
        </p:grpSp>
        <p:grpSp>
          <p:nvGrpSpPr>
            <p:cNvPr name="Group 29" id="29"/>
            <p:cNvGrpSpPr>
              <a:grpSpLocks noChangeAspect="true"/>
            </p:cNvGrpSpPr>
            <p:nvPr/>
          </p:nvGrpSpPr>
          <p:grpSpPr>
            <a:xfrm rot="0">
              <a:off x="111911" y="111914"/>
              <a:ext cx="1823144" cy="1823136"/>
              <a:chOff x="0" y="0"/>
              <a:chExt cx="6350000" cy="6349975"/>
            </a:xfrm>
          </p:grpSpPr>
          <p:sp>
            <p:nvSpPr>
              <p:cNvPr name="Freeform 30" id="30"/>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24906" t="0" r="-24906" b="0"/>
                </a:stretch>
              </a:blipFill>
            </p:spPr>
          </p:sp>
        </p:grpSp>
        <p:sp>
          <p:nvSpPr>
            <p:cNvPr name="Freeform 31" id="31"/>
            <p:cNvSpPr/>
            <p:nvPr/>
          </p:nvSpPr>
          <p:spPr>
            <a:xfrm flipH="false" flipV="false" rot="0">
              <a:off x="368520" y="438316"/>
              <a:ext cx="1309925" cy="1288639"/>
            </a:xfrm>
            <a:custGeom>
              <a:avLst/>
              <a:gdLst/>
              <a:ahLst/>
              <a:cxnLst/>
              <a:rect r="r" b="b" t="t" l="l"/>
              <a:pathLst>
                <a:path h="1288639" w="1309925">
                  <a:moveTo>
                    <a:pt x="0" y="0"/>
                  </a:moveTo>
                  <a:lnTo>
                    <a:pt x="1309925" y="0"/>
                  </a:lnTo>
                  <a:lnTo>
                    <a:pt x="1309925" y="1288639"/>
                  </a:lnTo>
                  <a:lnTo>
                    <a:pt x="0" y="128863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
        <p:nvSpPr>
          <p:cNvPr name="TextBox 32" id="32"/>
          <p:cNvSpPr txBox="true"/>
          <p:nvPr/>
        </p:nvSpPr>
        <p:spPr>
          <a:xfrm rot="0">
            <a:off x="1028700" y="1433194"/>
            <a:ext cx="12668934" cy="1314450"/>
          </a:xfrm>
          <a:prstGeom prst="rect">
            <a:avLst/>
          </a:prstGeom>
        </p:spPr>
        <p:txBody>
          <a:bodyPr anchor="t" rtlCol="false" tIns="0" lIns="0" bIns="0" rIns="0">
            <a:spAutoFit/>
          </a:bodyPr>
          <a:lstStyle/>
          <a:p>
            <a:pPr algn="l">
              <a:lnSpc>
                <a:spcPts val="4950"/>
              </a:lnSpc>
            </a:pPr>
            <a:r>
              <a:rPr lang="en-US" sz="4500" b="true">
                <a:solidFill>
                  <a:srgbClr val="083D5C"/>
                </a:solidFill>
                <a:latin typeface="Poppins Semi-Bold"/>
                <a:ea typeface="Poppins Semi-Bold"/>
                <a:cs typeface="Poppins Semi-Bold"/>
                <a:sym typeface="Poppins Semi-Bold"/>
              </a:rPr>
              <a:t>Factibilidad del Proyecto APT en el Marco de la Asignatura</a:t>
            </a:r>
          </a:p>
        </p:txBody>
      </p:sp>
      <p:sp>
        <p:nvSpPr>
          <p:cNvPr name="TextBox 33" id="33"/>
          <p:cNvSpPr txBox="true"/>
          <p:nvPr/>
        </p:nvSpPr>
        <p:spPr>
          <a:xfrm rot="0">
            <a:off x="3012755" y="4044929"/>
            <a:ext cx="5131513" cy="1247775"/>
          </a:xfrm>
          <a:prstGeom prst="rect">
            <a:avLst/>
          </a:prstGeom>
        </p:spPr>
        <p:txBody>
          <a:bodyPr anchor="t" rtlCol="false" tIns="0" lIns="0" bIns="0" rIns="0">
            <a:spAutoFit/>
          </a:bodyPr>
          <a:lstStyle/>
          <a:p>
            <a:pPr algn="just">
              <a:lnSpc>
                <a:spcPts val="2400"/>
              </a:lnSpc>
            </a:pPr>
            <a:r>
              <a:rPr lang="en-US" sz="2000">
                <a:solidFill>
                  <a:srgbClr val="000000"/>
                </a:solidFill>
                <a:latin typeface="Poppins"/>
                <a:ea typeface="Poppins"/>
                <a:cs typeface="Poppins"/>
                <a:sym typeface="Poppins"/>
              </a:rPr>
              <a:t>El proyecto cuenta con recursos tecnológicos accesibles. Además, el apoyo constante del docente durante las horas de clase.</a:t>
            </a:r>
          </a:p>
        </p:txBody>
      </p:sp>
      <p:sp>
        <p:nvSpPr>
          <p:cNvPr name="TextBox 34" id="34"/>
          <p:cNvSpPr txBox="true"/>
          <p:nvPr/>
        </p:nvSpPr>
        <p:spPr>
          <a:xfrm rot="0">
            <a:off x="3012755" y="3307907"/>
            <a:ext cx="5131513" cy="638175"/>
          </a:xfrm>
          <a:prstGeom prst="rect">
            <a:avLst/>
          </a:prstGeom>
        </p:spPr>
        <p:txBody>
          <a:bodyPr anchor="t" rtlCol="false" tIns="0" lIns="0" bIns="0" rIns="0">
            <a:spAutoFit/>
          </a:bodyPr>
          <a:lstStyle/>
          <a:p>
            <a:pPr algn="l">
              <a:lnSpc>
                <a:spcPts val="2400"/>
              </a:lnSpc>
            </a:pPr>
            <a:r>
              <a:rPr lang="en-US" sz="2000" b="true">
                <a:solidFill>
                  <a:srgbClr val="083D5C"/>
                </a:solidFill>
                <a:latin typeface="Poppins Semi-Bold"/>
                <a:ea typeface="Poppins Semi-Bold"/>
                <a:cs typeface="Poppins Semi-Bold"/>
                <a:sym typeface="Poppins Semi-Bold"/>
              </a:rPr>
              <a:t>Disponibilidad de Recursos y Apoyo Docente</a:t>
            </a:r>
          </a:p>
        </p:txBody>
      </p:sp>
      <p:sp>
        <p:nvSpPr>
          <p:cNvPr name="TextBox 35" id="35"/>
          <p:cNvSpPr txBox="true"/>
          <p:nvPr/>
        </p:nvSpPr>
        <p:spPr>
          <a:xfrm rot="0">
            <a:off x="2925103" y="6449465"/>
            <a:ext cx="5131513" cy="1857375"/>
          </a:xfrm>
          <a:prstGeom prst="rect">
            <a:avLst/>
          </a:prstGeom>
        </p:spPr>
        <p:txBody>
          <a:bodyPr anchor="t" rtlCol="false" tIns="0" lIns="0" bIns="0" rIns="0">
            <a:spAutoFit/>
          </a:bodyPr>
          <a:lstStyle/>
          <a:p>
            <a:pPr algn="just">
              <a:lnSpc>
                <a:spcPts val="2400"/>
              </a:lnSpc>
            </a:pPr>
            <a:r>
              <a:rPr lang="en-US" sz="2000">
                <a:solidFill>
                  <a:srgbClr val="000000"/>
                </a:solidFill>
                <a:latin typeface="Poppins"/>
                <a:ea typeface="Poppins"/>
                <a:cs typeface="Poppins"/>
                <a:sym typeface="Poppins"/>
              </a:rPr>
              <a:t>Se han asignado tareas específicas a cada miembro del equipo y se planificará de manera efectiva, aprovechando tanto el tiempo en clase como las horas libres, lo que asegura un avance continuo y organizado.</a:t>
            </a:r>
          </a:p>
        </p:txBody>
      </p:sp>
      <p:sp>
        <p:nvSpPr>
          <p:cNvPr name="TextBox 36" id="36"/>
          <p:cNvSpPr txBox="true"/>
          <p:nvPr/>
        </p:nvSpPr>
        <p:spPr>
          <a:xfrm rot="0">
            <a:off x="2925103" y="6030365"/>
            <a:ext cx="4914998" cy="323850"/>
          </a:xfrm>
          <a:prstGeom prst="rect">
            <a:avLst/>
          </a:prstGeom>
        </p:spPr>
        <p:txBody>
          <a:bodyPr anchor="t" rtlCol="false" tIns="0" lIns="0" bIns="0" rIns="0">
            <a:spAutoFit/>
          </a:bodyPr>
          <a:lstStyle/>
          <a:p>
            <a:pPr algn="l">
              <a:lnSpc>
                <a:spcPts val="2464"/>
              </a:lnSpc>
            </a:pPr>
            <a:r>
              <a:rPr lang="en-US" sz="2053" b="true">
                <a:solidFill>
                  <a:srgbClr val="083D5C"/>
                </a:solidFill>
                <a:latin typeface="Poppins Semi-Bold"/>
                <a:ea typeface="Poppins Semi-Bold"/>
                <a:cs typeface="Poppins Semi-Bold"/>
                <a:sym typeface="Poppins Semi-Bold"/>
              </a:rPr>
              <a:t>Distribución Eficiente del Tiempo</a:t>
            </a:r>
          </a:p>
        </p:txBody>
      </p:sp>
      <p:sp>
        <p:nvSpPr>
          <p:cNvPr name="TextBox 37" id="37"/>
          <p:cNvSpPr txBox="true"/>
          <p:nvPr/>
        </p:nvSpPr>
        <p:spPr>
          <a:xfrm rot="0">
            <a:off x="11686028" y="3768723"/>
            <a:ext cx="5573272" cy="1543050"/>
          </a:xfrm>
          <a:prstGeom prst="rect">
            <a:avLst/>
          </a:prstGeom>
        </p:spPr>
        <p:txBody>
          <a:bodyPr anchor="t" rtlCol="false" tIns="0" lIns="0" bIns="0" rIns="0">
            <a:spAutoFit/>
          </a:bodyPr>
          <a:lstStyle/>
          <a:p>
            <a:pPr algn="just">
              <a:lnSpc>
                <a:spcPts val="2411"/>
              </a:lnSpc>
            </a:pPr>
            <a:r>
              <a:rPr lang="en-US" sz="2009">
                <a:solidFill>
                  <a:srgbClr val="000000"/>
                </a:solidFill>
                <a:latin typeface="Poppins"/>
                <a:ea typeface="Poppins"/>
                <a:cs typeface="Poppins"/>
                <a:sym typeface="Poppins"/>
              </a:rPr>
              <a:t>El uso de esta metodología permite una adaptación rápida a los cambios. Las fases del proyecto, están claramente definidas y se realizarán en sprints, asegurando que se cumplan los objetivos en tiempo y forma.</a:t>
            </a:r>
          </a:p>
        </p:txBody>
      </p:sp>
      <p:sp>
        <p:nvSpPr>
          <p:cNvPr name="TextBox 38" id="38"/>
          <p:cNvSpPr txBox="true"/>
          <p:nvPr/>
        </p:nvSpPr>
        <p:spPr>
          <a:xfrm rot="0">
            <a:off x="11686028" y="3317432"/>
            <a:ext cx="4914998" cy="323850"/>
          </a:xfrm>
          <a:prstGeom prst="rect">
            <a:avLst/>
          </a:prstGeom>
        </p:spPr>
        <p:txBody>
          <a:bodyPr anchor="t" rtlCol="false" tIns="0" lIns="0" bIns="0" rIns="0">
            <a:spAutoFit/>
          </a:bodyPr>
          <a:lstStyle/>
          <a:p>
            <a:pPr algn="l">
              <a:lnSpc>
                <a:spcPts val="2464"/>
              </a:lnSpc>
            </a:pPr>
            <a:r>
              <a:rPr lang="en-US" sz="2053" b="true">
                <a:solidFill>
                  <a:srgbClr val="083D5C"/>
                </a:solidFill>
                <a:latin typeface="Poppins Semi-Bold"/>
                <a:ea typeface="Poppins Semi-Bold"/>
                <a:cs typeface="Poppins Semi-Bold"/>
                <a:sym typeface="Poppins Semi-Bold"/>
              </a:rPr>
              <a:t>Metodología Ágil (Scrum):</a:t>
            </a:r>
          </a:p>
        </p:txBody>
      </p:sp>
      <p:sp>
        <p:nvSpPr>
          <p:cNvPr name="TextBox 39" id="39"/>
          <p:cNvSpPr txBox="true"/>
          <p:nvPr/>
        </p:nvSpPr>
        <p:spPr>
          <a:xfrm rot="0">
            <a:off x="11686028" y="6503346"/>
            <a:ext cx="5573272" cy="2162175"/>
          </a:xfrm>
          <a:prstGeom prst="rect">
            <a:avLst/>
          </a:prstGeom>
        </p:spPr>
        <p:txBody>
          <a:bodyPr anchor="t" rtlCol="false" tIns="0" lIns="0" bIns="0" rIns="0">
            <a:spAutoFit/>
          </a:bodyPr>
          <a:lstStyle/>
          <a:p>
            <a:pPr algn="just">
              <a:lnSpc>
                <a:spcPts val="2400"/>
              </a:lnSpc>
            </a:pPr>
            <a:r>
              <a:rPr lang="en-US" sz="2000">
                <a:solidFill>
                  <a:srgbClr val="000000"/>
                </a:solidFill>
                <a:latin typeface="Poppins"/>
                <a:ea typeface="Poppins"/>
                <a:cs typeface="Poppins"/>
                <a:sym typeface="Poppins"/>
              </a:rPr>
              <a:t>El equipo está compuesto por estudiantes con competencias en desarrollo de software, gestión de bases de datos y gestión de proyectos. Estas habilidades son esenciales para abordar cada etapa del proyecto, garantizando así la factibilidad técnica del mismo.</a:t>
            </a:r>
          </a:p>
        </p:txBody>
      </p:sp>
      <p:sp>
        <p:nvSpPr>
          <p:cNvPr name="TextBox 40" id="40"/>
          <p:cNvSpPr txBox="true"/>
          <p:nvPr/>
        </p:nvSpPr>
        <p:spPr>
          <a:xfrm rot="0">
            <a:off x="11686028" y="6030365"/>
            <a:ext cx="4914998" cy="323850"/>
          </a:xfrm>
          <a:prstGeom prst="rect">
            <a:avLst/>
          </a:prstGeom>
        </p:spPr>
        <p:txBody>
          <a:bodyPr anchor="t" rtlCol="false" tIns="0" lIns="0" bIns="0" rIns="0">
            <a:spAutoFit/>
          </a:bodyPr>
          <a:lstStyle/>
          <a:p>
            <a:pPr algn="l">
              <a:lnSpc>
                <a:spcPts val="2464"/>
              </a:lnSpc>
            </a:pPr>
            <a:r>
              <a:rPr lang="en-US" sz="2053" b="true">
                <a:solidFill>
                  <a:srgbClr val="083D5C"/>
                </a:solidFill>
                <a:latin typeface="Poppins Semi-Bold"/>
                <a:ea typeface="Poppins Semi-Bold"/>
                <a:cs typeface="Poppins Semi-Bold"/>
                <a:sym typeface="Poppins Semi-Bold"/>
              </a:rPr>
              <a:t>Capacidad Técnica del Equipo:</a:t>
            </a:r>
          </a:p>
        </p:txBody>
      </p:sp>
      <p:sp>
        <p:nvSpPr>
          <p:cNvPr name="Freeform 41" id="41"/>
          <p:cNvSpPr/>
          <p:nvPr/>
        </p:nvSpPr>
        <p:spPr>
          <a:xfrm flipH="false" flipV="false" rot="0">
            <a:off x="16129530" y="8843228"/>
            <a:ext cx="1129770" cy="932531"/>
          </a:xfrm>
          <a:custGeom>
            <a:avLst/>
            <a:gdLst/>
            <a:ahLst/>
            <a:cxnLst/>
            <a:rect r="r" b="b" t="t" l="l"/>
            <a:pathLst>
              <a:path h="932531" w="1129770">
                <a:moveTo>
                  <a:pt x="0" y="0"/>
                </a:moveTo>
                <a:lnTo>
                  <a:pt x="1129770" y="0"/>
                </a:lnTo>
                <a:lnTo>
                  <a:pt x="1129770" y="932531"/>
                </a:lnTo>
                <a:lnTo>
                  <a:pt x="0" y="932531"/>
                </a:lnTo>
                <a:lnTo>
                  <a:pt x="0" y="0"/>
                </a:lnTo>
                <a:close/>
              </a:path>
            </a:pathLst>
          </a:custGeom>
          <a:blipFill>
            <a:blip r:embed="rId9"/>
            <a:stretch>
              <a:fillRect l="0" t="0" r="0" b="0"/>
            </a:stretch>
          </a:blipFill>
        </p:spPr>
      </p:sp>
      <p:grpSp>
        <p:nvGrpSpPr>
          <p:cNvPr name="Group 42" id="42"/>
          <p:cNvGrpSpPr/>
          <p:nvPr/>
        </p:nvGrpSpPr>
        <p:grpSpPr>
          <a:xfrm rot="-10800000">
            <a:off x="13281659" y="700523"/>
            <a:ext cx="5329091" cy="422631"/>
            <a:chOff x="0" y="0"/>
            <a:chExt cx="2646825" cy="209910"/>
          </a:xfrm>
        </p:grpSpPr>
        <p:sp>
          <p:nvSpPr>
            <p:cNvPr name="Freeform 43" id="43"/>
            <p:cNvSpPr/>
            <p:nvPr/>
          </p:nvSpPr>
          <p:spPr>
            <a:xfrm flipH="false" flipV="false" rot="0">
              <a:off x="0" y="0"/>
              <a:ext cx="2646825" cy="209910"/>
            </a:xfrm>
            <a:custGeom>
              <a:avLst/>
              <a:gdLst/>
              <a:ahLst/>
              <a:cxnLst/>
              <a:rect r="r" b="b" t="t" l="l"/>
              <a:pathLst>
                <a:path h="209910" w="2646825">
                  <a:moveTo>
                    <a:pt x="203200" y="0"/>
                  </a:moveTo>
                  <a:lnTo>
                    <a:pt x="2646825" y="0"/>
                  </a:lnTo>
                  <a:lnTo>
                    <a:pt x="2443625" y="209910"/>
                  </a:lnTo>
                  <a:lnTo>
                    <a:pt x="0" y="209910"/>
                  </a:lnTo>
                  <a:lnTo>
                    <a:pt x="203200" y="0"/>
                  </a:lnTo>
                  <a:close/>
                </a:path>
              </a:pathLst>
            </a:custGeom>
            <a:solidFill>
              <a:srgbClr val="F2BAD6"/>
            </a:solidFill>
          </p:spPr>
        </p:sp>
        <p:sp>
          <p:nvSpPr>
            <p:cNvPr name="TextBox 44" id="44"/>
            <p:cNvSpPr txBox="true"/>
            <p:nvPr/>
          </p:nvSpPr>
          <p:spPr>
            <a:xfrm>
              <a:off x="101600" y="-66675"/>
              <a:ext cx="2443625" cy="276585"/>
            </a:xfrm>
            <a:prstGeom prst="rect">
              <a:avLst/>
            </a:prstGeom>
          </p:spPr>
          <p:txBody>
            <a:bodyPr anchor="ctr" rtlCol="false" tIns="50800" lIns="50800" bIns="50800" rIns="50800"/>
            <a:lstStyle/>
            <a:p>
              <a:pPr algn="ctr">
                <a:lnSpc>
                  <a:spcPts val="2800"/>
                </a:lnSpc>
              </a:pPr>
            </a:p>
          </p:txBody>
        </p:sp>
      </p:grpSp>
      <p:grpSp>
        <p:nvGrpSpPr>
          <p:cNvPr name="Group 45" id="45"/>
          <p:cNvGrpSpPr/>
          <p:nvPr/>
        </p:nvGrpSpPr>
        <p:grpSpPr>
          <a:xfrm rot="-10800000">
            <a:off x="12399570" y="132205"/>
            <a:ext cx="6511296" cy="497996"/>
            <a:chOff x="0" y="0"/>
            <a:chExt cx="2646825" cy="202434"/>
          </a:xfrm>
        </p:grpSpPr>
        <p:sp>
          <p:nvSpPr>
            <p:cNvPr name="Freeform 46" id="46"/>
            <p:cNvSpPr/>
            <p:nvPr/>
          </p:nvSpPr>
          <p:spPr>
            <a:xfrm flipH="false" flipV="false" rot="0">
              <a:off x="0" y="0"/>
              <a:ext cx="2646825" cy="202434"/>
            </a:xfrm>
            <a:custGeom>
              <a:avLst/>
              <a:gdLst/>
              <a:ahLst/>
              <a:cxnLst/>
              <a:rect r="r" b="b" t="t" l="l"/>
              <a:pathLst>
                <a:path h="202434" w="2646825">
                  <a:moveTo>
                    <a:pt x="203200" y="0"/>
                  </a:moveTo>
                  <a:lnTo>
                    <a:pt x="2646825" y="0"/>
                  </a:lnTo>
                  <a:lnTo>
                    <a:pt x="2443625" y="202434"/>
                  </a:lnTo>
                  <a:lnTo>
                    <a:pt x="0" y="202434"/>
                  </a:lnTo>
                  <a:lnTo>
                    <a:pt x="203200" y="0"/>
                  </a:lnTo>
                  <a:close/>
                </a:path>
              </a:pathLst>
            </a:custGeom>
            <a:solidFill>
              <a:srgbClr val="083D5C"/>
            </a:solidFill>
          </p:spPr>
        </p:sp>
        <p:sp>
          <p:nvSpPr>
            <p:cNvPr name="TextBox 47" id="47"/>
            <p:cNvSpPr txBox="true"/>
            <p:nvPr/>
          </p:nvSpPr>
          <p:spPr>
            <a:xfrm>
              <a:off x="101600" y="-66675"/>
              <a:ext cx="2443625" cy="269109"/>
            </a:xfrm>
            <a:prstGeom prst="rect">
              <a:avLst/>
            </a:prstGeom>
          </p:spPr>
          <p:txBody>
            <a:bodyPr anchor="ctr" rtlCol="false" tIns="50800" lIns="50800" bIns="50800" rIns="50800"/>
            <a:lstStyle/>
            <a:p>
              <a:pPr algn="ctr">
                <a:lnSpc>
                  <a:spcPts val="2800"/>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159238" y="685800"/>
            <a:ext cx="9913090" cy="685800"/>
          </a:xfrm>
          <a:prstGeom prst="rect">
            <a:avLst/>
          </a:prstGeom>
        </p:spPr>
        <p:txBody>
          <a:bodyPr anchor="t" rtlCol="false" tIns="0" lIns="0" bIns="0" rIns="0">
            <a:spAutoFit/>
          </a:bodyPr>
          <a:lstStyle/>
          <a:p>
            <a:pPr algn="ctr">
              <a:lnSpc>
                <a:spcPts val="4950"/>
              </a:lnSpc>
            </a:pPr>
            <a:r>
              <a:rPr lang="en-US" b="true" sz="4500">
                <a:solidFill>
                  <a:srgbClr val="083D5C"/>
                </a:solidFill>
                <a:latin typeface="Poppins Semi-Bold"/>
                <a:ea typeface="Poppins Semi-Bold"/>
                <a:cs typeface="Poppins Semi-Bold"/>
                <a:sym typeface="Poppins Semi-Bold"/>
              </a:rPr>
              <a:t>Objetivos del Proyecto APT</a:t>
            </a:r>
          </a:p>
        </p:txBody>
      </p:sp>
      <p:sp>
        <p:nvSpPr>
          <p:cNvPr name="TextBox 3" id="3"/>
          <p:cNvSpPr txBox="true"/>
          <p:nvPr/>
        </p:nvSpPr>
        <p:spPr>
          <a:xfrm rot="0">
            <a:off x="1629665" y="1690051"/>
            <a:ext cx="14972235" cy="1572391"/>
          </a:xfrm>
          <a:prstGeom prst="rect">
            <a:avLst/>
          </a:prstGeom>
        </p:spPr>
        <p:txBody>
          <a:bodyPr anchor="t" rtlCol="false" tIns="0" lIns="0" bIns="0" rIns="0">
            <a:spAutoFit/>
          </a:bodyPr>
          <a:lstStyle/>
          <a:p>
            <a:pPr algn="just">
              <a:lnSpc>
                <a:spcPts val="3107"/>
              </a:lnSpc>
              <a:spcBef>
                <a:spcPct val="0"/>
              </a:spcBef>
            </a:pPr>
            <a:r>
              <a:rPr lang="en-US" b="true" sz="2219">
                <a:solidFill>
                  <a:srgbClr val="000000"/>
                </a:solidFill>
                <a:latin typeface="Poppins Semi-Bold"/>
                <a:ea typeface="Poppins Semi-Bold"/>
                <a:cs typeface="Poppins Semi-Bold"/>
                <a:sym typeface="Poppins Semi-Bold"/>
              </a:rPr>
              <a:t>Objetivo General: </a:t>
            </a:r>
            <a:r>
              <a:rPr lang="en-US" sz="2219">
                <a:solidFill>
                  <a:srgbClr val="000000"/>
                </a:solidFill>
                <a:latin typeface="Poppins"/>
                <a:ea typeface="Poppins"/>
                <a:cs typeface="Poppins"/>
                <a:sym typeface="Poppins"/>
              </a:rPr>
              <a:t>Desarrollar una solución integral para la gestión de la salud mental, que permita a los pacientes agendar citas, acceder a herramientas de manejo emocional, y facilitar la comunicación con psicólogos, mientras que los profesionales puedan gestionar la información de manera eficiente y personalizada.</a:t>
            </a:r>
          </a:p>
        </p:txBody>
      </p:sp>
      <p:sp>
        <p:nvSpPr>
          <p:cNvPr name="TextBox 4" id="4"/>
          <p:cNvSpPr txBox="true"/>
          <p:nvPr/>
        </p:nvSpPr>
        <p:spPr>
          <a:xfrm rot="0">
            <a:off x="7290753" y="3567242"/>
            <a:ext cx="3706495" cy="450420"/>
          </a:xfrm>
          <a:prstGeom prst="rect">
            <a:avLst/>
          </a:prstGeom>
        </p:spPr>
        <p:txBody>
          <a:bodyPr anchor="t" rtlCol="false" tIns="0" lIns="0" bIns="0" rIns="0">
            <a:spAutoFit/>
          </a:bodyPr>
          <a:lstStyle/>
          <a:p>
            <a:pPr algn="ctr">
              <a:lnSpc>
                <a:spcPts val="3523"/>
              </a:lnSpc>
              <a:spcBef>
                <a:spcPct val="0"/>
              </a:spcBef>
            </a:pPr>
            <a:r>
              <a:rPr lang="en-US" b="true" sz="2516">
                <a:solidFill>
                  <a:srgbClr val="083D5C"/>
                </a:solidFill>
                <a:latin typeface="Poppins Bold"/>
                <a:ea typeface="Poppins Bold"/>
                <a:cs typeface="Poppins Bold"/>
                <a:sym typeface="Poppins Bold"/>
              </a:rPr>
              <a:t>Objetivos  Específicos: </a:t>
            </a:r>
          </a:p>
        </p:txBody>
      </p:sp>
      <p:grpSp>
        <p:nvGrpSpPr>
          <p:cNvPr name="Group 5" id="5"/>
          <p:cNvGrpSpPr/>
          <p:nvPr/>
        </p:nvGrpSpPr>
        <p:grpSpPr>
          <a:xfrm rot="0">
            <a:off x="4392244" y="4396036"/>
            <a:ext cx="11164830" cy="3945576"/>
            <a:chOff x="0" y="0"/>
            <a:chExt cx="14886440" cy="5260768"/>
          </a:xfrm>
        </p:grpSpPr>
        <p:sp>
          <p:nvSpPr>
            <p:cNvPr name="TextBox 6" id="6"/>
            <p:cNvSpPr txBox="true"/>
            <p:nvPr/>
          </p:nvSpPr>
          <p:spPr>
            <a:xfrm rot="0">
              <a:off x="1028793" y="86597"/>
              <a:ext cx="8281263" cy="488118"/>
            </a:xfrm>
            <a:prstGeom prst="rect">
              <a:avLst/>
            </a:prstGeom>
          </p:spPr>
          <p:txBody>
            <a:bodyPr anchor="t" rtlCol="false" tIns="0" lIns="0" bIns="0" rIns="0">
              <a:spAutoFit/>
            </a:bodyPr>
            <a:lstStyle/>
            <a:p>
              <a:pPr algn="l">
                <a:lnSpc>
                  <a:spcPts val="2921"/>
                </a:lnSpc>
                <a:spcBef>
                  <a:spcPct val="0"/>
                </a:spcBef>
              </a:pPr>
              <a:r>
                <a:rPr lang="en-US" b="true" sz="2086">
                  <a:solidFill>
                    <a:srgbClr val="000000"/>
                  </a:solidFill>
                  <a:latin typeface="Poppins Semi-Bold"/>
                  <a:ea typeface="Poppins Semi-Bold"/>
                  <a:cs typeface="Poppins Semi-Bold"/>
                  <a:sym typeface="Poppins Semi-Bold"/>
                </a:rPr>
                <a:t>Analizar los requerimientos del sistema</a:t>
              </a:r>
            </a:p>
          </p:txBody>
        </p:sp>
        <p:sp>
          <p:nvSpPr>
            <p:cNvPr name="TextBox 7" id="7"/>
            <p:cNvSpPr txBox="true"/>
            <p:nvPr/>
          </p:nvSpPr>
          <p:spPr>
            <a:xfrm rot="0">
              <a:off x="1028793" y="1155911"/>
              <a:ext cx="10701628" cy="488118"/>
            </a:xfrm>
            <a:prstGeom prst="rect">
              <a:avLst/>
            </a:prstGeom>
          </p:spPr>
          <p:txBody>
            <a:bodyPr anchor="t" rtlCol="false" tIns="0" lIns="0" bIns="0" rIns="0">
              <a:spAutoFit/>
            </a:bodyPr>
            <a:lstStyle/>
            <a:p>
              <a:pPr algn="l">
                <a:lnSpc>
                  <a:spcPts val="2921"/>
                </a:lnSpc>
                <a:spcBef>
                  <a:spcPct val="0"/>
                </a:spcBef>
              </a:pPr>
              <a:r>
                <a:rPr lang="en-US" b="true" sz="2086">
                  <a:solidFill>
                    <a:srgbClr val="000000"/>
                  </a:solidFill>
                  <a:latin typeface="Poppins Semi-Bold"/>
                  <a:ea typeface="Poppins Semi-Bold"/>
                  <a:cs typeface="Poppins Semi-Bold"/>
                  <a:sym typeface="Poppins Semi-Bold"/>
                </a:rPr>
                <a:t>Diseñar la arquitectura del sistema y la interfaz de usuario</a:t>
              </a:r>
            </a:p>
          </p:txBody>
        </p:sp>
        <p:sp>
          <p:nvSpPr>
            <p:cNvPr name="TextBox 8" id="8"/>
            <p:cNvSpPr txBox="true"/>
            <p:nvPr/>
          </p:nvSpPr>
          <p:spPr>
            <a:xfrm rot="0">
              <a:off x="1028793" y="2225224"/>
              <a:ext cx="7068424" cy="488118"/>
            </a:xfrm>
            <a:prstGeom prst="rect">
              <a:avLst/>
            </a:prstGeom>
          </p:spPr>
          <p:txBody>
            <a:bodyPr anchor="t" rtlCol="false" tIns="0" lIns="0" bIns="0" rIns="0">
              <a:spAutoFit/>
            </a:bodyPr>
            <a:lstStyle/>
            <a:p>
              <a:pPr algn="l">
                <a:lnSpc>
                  <a:spcPts val="2921"/>
                </a:lnSpc>
                <a:spcBef>
                  <a:spcPct val="0"/>
                </a:spcBef>
              </a:pPr>
              <a:r>
                <a:rPr lang="en-US" b="true" sz="2086">
                  <a:solidFill>
                    <a:srgbClr val="000000"/>
                  </a:solidFill>
                  <a:latin typeface="Poppins Semi-Bold"/>
                  <a:ea typeface="Poppins Semi-Bold"/>
                  <a:cs typeface="Poppins Semi-Bold"/>
                  <a:sym typeface="Poppins Semi-Bold"/>
                </a:rPr>
                <a:t>Desarrollo frontend y backend</a:t>
              </a:r>
            </a:p>
          </p:txBody>
        </p:sp>
        <p:sp>
          <p:nvSpPr>
            <p:cNvPr name="TextBox 9" id="9"/>
            <p:cNvSpPr txBox="true"/>
            <p:nvPr/>
          </p:nvSpPr>
          <p:spPr>
            <a:xfrm rot="0">
              <a:off x="1028793" y="3291268"/>
              <a:ext cx="10286437" cy="488118"/>
            </a:xfrm>
            <a:prstGeom prst="rect">
              <a:avLst/>
            </a:prstGeom>
          </p:spPr>
          <p:txBody>
            <a:bodyPr anchor="t" rtlCol="false" tIns="0" lIns="0" bIns="0" rIns="0">
              <a:spAutoFit/>
            </a:bodyPr>
            <a:lstStyle/>
            <a:p>
              <a:pPr algn="l">
                <a:lnSpc>
                  <a:spcPts val="2921"/>
                </a:lnSpc>
                <a:spcBef>
                  <a:spcPct val="0"/>
                </a:spcBef>
              </a:pPr>
              <a:r>
                <a:rPr lang="en-US" b="true" sz="2086">
                  <a:solidFill>
                    <a:srgbClr val="000000"/>
                  </a:solidFill>
                  <a:latin typeface="Poppins Semi-Bold"/>
                  <a:ea typeface="Poppins Semi-Bold"/>
                  <a:cs typeface="Poppins Semi-Bold"/>
                  <a:sym typeface="Poppins Semi-Bold"/>
                </a:rPr>
                <a:t>Realizar pruebas unitarias, de integración y de sistema</a:t>
              </a:r>
            </a:p>
          </p:txBody>
        </p:sp>
        <p:grpSp>
          <p:nvGrpSpPr>
            <p:cNvPr name="Group 10" id="10"/>
            <p:cNvGrpSpPr/>
            <p:nvPr/>
          </p:nvGrpSpPr>
          <p:grpSpPr>
            <a:xfrm rot="0">
              <a:off x="0" y="0"/>
              <a:ext cx="727988" cy="727988"/>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FDEF3"/>
              </a:solidFill>
            </p:spPr>
          </p:sp>
          <p:sp>
            <p:nvSpPr>
              <p:cNvPr name="TextBox 12" id="12"/>
              <p:cNvSpPr txBox="true"/>
              <p:nvPr/>
            </p:nvSpPr>
            <p:spPr>
              <a:xfrm>
                <a:off x="76200" y="9525"/>
                <a:ext cx="660400" cy="727075"/>
              </a:xfrm>
              <a:prstGeom prst="rect">
                <a:avLst/>
              </a:prstGeom>
            </p:spPr>
            <p:txBody>
              <a:bodyPr anchor="ctr" rtlCol="false" tIns="50800" lIns="50800" bIns="50800" rIns="50800"/>
              <a:lstStyle/>
              <a:p>
                <a:pPr algn="ctr">
                  <a:lnSpc>
                    <a:spcPts val="2800"/>
                  </a:lnSpc>
                </a:pPr>
              </a:p>
            </p:txBody>
          </p:sp>
        </p:grpSp>
        <p:grpSp>
          <p:nvGrpSpPr>
            <p:cNvPr name="Group 13" id="13"/>
            <p:cNvGrpSpPr/>
            <p:nvPr/>
          </p:nvGrpSpPr>
          <p:grpSpPr>
            <a:xfrm rot="0">
              <a:off x="0" y="1069313"/>
              <a:ext cx="727988" cy="72798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3AB"/>
              </a:solidFill>
            </p:spPr>
          </p:sp>
          <p:sp>
            <p:nvSpPr>
              <p:cNvPr name="TextBox 15" id="15"/>
              <p:cNvSpPr txBox="true"/>
              <p:nvPr/>
            </p:nvSpPr>
            <p:spPr>
              <a:xfrm>
                <a:off x="76200" y="9525"/>
                <a:ext cx="660400" cy="727075"/>
              </a:xfrm>
              <a:prstGeom prst="rect">
                <a:avLst/>
              </a:prstGeom>
            </p:spPr>
            <p:txBody>
              <a:bodyPr anchor="ctr" rtlCol="false" tIns="50800" lIns="50800" bIns="50800" rIns="50800"/>
              <a:lstStyle/>
              <a:p>
                <a:pPr algn="ctr">
                  <a:lnSpc>
                    <a:spcPts val="2800"/>
                  </a:lnSpc>
                </a:pPr>
              </a:p>
            </p:txBody>
          </p:sp>
        </p:grpSp>
        <p:grpSp>
          <p:nvGrpSpPr>
            <p:cNvPr name="Group 16" id="16"/>
            <p:cNvGrpSpPr/>
            <p:nvPr/>
          </p:nvGrpSpPr>
          <p:grpSpPr>
            <a:xfrm rot="0">
              <a:off x="0" y="2138626"/>
              <a:ext cx="727988" cy="727988"/>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AD6"/>
              </a:solidFill>
            </p:spPr>
          </p:sp>
          <p:sp>
            <p:nvSpPr>
              <p:cNvPr name="TextBox 18" id="18"/>
              <p:cNvSpPr txBox="true"/>
              <p:nvPr/>
            </p:nvSpPr>
            <p:spPr>
              <a:xfrm>
                <a:off x="76200" y="9525"/>
                <a:ext cx="660400" cy="727075"/>
              </a:xfrm>
              <a:prstGeom prst="rect">
                <a:avLst/>
              </a:prstGeom>
            </p:spPr>
            <p:txBody>
              <a:bodyPr anchor="ctr" rtlCol="false" tIns="50800" lIns="50800" bIns="50800" rIns="50800"/>
              <a:lstStyle/>
              <a:p>
                <a:pPr algn="ctr">
                  <a:lnSpc>
                    <a:spcPts val="2800"/>
                  </a:lnSpc>
                </a:pPr>
              </a:p>
            </p:txBody>
          </p:sp>
        </p:grpSp>
        <p:grpSp>
          <p:nvGrpSpPr>
            <p:cNvPr name="Group 19" id="19"/>
            <p:cNvGrpSpPr/>
            <p:nvPr/>
          </p:nvGrpSpPr>
          <p:grpSpPr>
            <a:xfrm rot="0">
              <a:off x="0" y="3207940"/>
              <a:ext cx="727988" cy="727988"/>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3D5C"/>
              </a:solidFill>
            </p:spPr>
          </p:sp>
          <p:sp>
            <p:nvSpPr>
              <p:cNvPr name="TextBox 21" id="21"/>
              <p:cNvSpPr txBox="true"/>
              <p:nvPr/>
            </p:nvSpPr>
            <p:spPr>
              <a:xfrm>
                <a:off x="76200" y="9525"/>
                <a:ext cx="660400" cy="727075"/>
              </a:xfrm>
              <a:prstGeom prst="rect">
                <a:avLst/>
              </a:prstGeom>
            </p:spPr>
            <p:txBody>
              <a:bodyPr anchor="ctr" rtlCol="false" tIns="50800" lIns="50800" bIns="50800" rIns="50800"/>
              <a:lstStyle/>
              <a:p>
                <a:pPr algn="ctr">
                  <a:lnSpc>
                    <a:spcPts val="2800"/>
                  </a:lnSpc>
                </a:pPr>
              </a:p>
            </p:txBody>
          </p:sp>
        </p:grpSp>
        <p:grpSp>
          <p:nvGrpSpPr>
            <p:cNvPr name="Group 22" id="22"/>
            <p:cNvGrpSpPr/>
            <p:nvPr/>
          </p:nvGrpSpPr>
          <p:grpSpPr>
            <a:xfrm rot="0">
              <a:off x="0" y="4532780"/>
              <a:ext cx="727988" cy="727988"/>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6DBB1"/>
              </a:solidFill>
            </p:spPr>
          </p:sp>
          <p:sp>
            <p:nvSpPr>
              <p:cNvPr name="TextBox 24" id="24"/>
              <p:cNvSpPr txBox="true"/>
              <p:nvPr/>
            </p:nvSpPr>
            <p:spPr>
              <a:xfrm>
                <a:off x="76200" y="9525"/>
                <a:ext cx="660400" cy="727075"/>
              </a:xfrm>
              <a:prstGeom prst="rect">
                <a:avLst/>
              </a:prstGeom>
            </p:spPr>
            <p:txBody>
              <a:bodyPr anchor="ctr" rtlCol="false" tIns="50800" lIns="50800" bIns="50800" rIns="50800"/>
              <a:lstStyle/>
              <a:p>
                <a:pPr algn="ctr">
                  <a:lnSpc>
                    <a:spcPts val="2800"/>
                  </a:lnSpc>
                </a:pPr>
              </a:p>
            </p:txBody>
          </p:sp>
        </p:grpSp>
        <p:sp>
          <p:nvSpPr>
            <p:cNvPr name="TextBox 25" id="25"/>
            <p:cNvSpPr txBox="true"/>
            <p:nvPr/>
          </p:nvSpPr>
          <p:spPr>
            <a:xfrm rot="0">
              <a:off x="1028793" y="4619378"/>
              <a:ext cx="13857647" cy="488118"/>
            </a:xfrm>
            <a:prstGeom prst="rect">
              <a:avLst/>
            </a:prstGeom>
          </p:spPr>
          <p:txBody>
            <a:bodyPr anchor="t" rtlCol="false" tIns="0" lIns="0" bIns="0" rIns="0">
              <a:spAutoFit/>
            </a:bodyPr>
            <a:lstStyle/>
            <a:p>
              <a:pPr algn="l">
                <a:lnSpc>
                  <a:spcPts val="2921"/>
                </a:lnSpc>
                <a:spcBef>
                  <a:spcPct val="0"/>
                </a:spcBef>
              </a:pPr>
              <a:r>
                <a:rPr lang="en-US" b="true" sz="2086">
                  <a:solidFill>
                    <a:srgbClr val="000000"/>
                  </a:solidFill>
                  <a:latin typeface="Poppins Semi-Bold"/>
                  <a:ea typeface="Poppins Semi-Bold"/>
                  <a:cs typeface="Poppins Semi-Bold"/>
                  <a:sym typeface="Poppins Semi-Bold"/>
                </a:rPr>
                <a:t>Implementar y desplegar la plataforma web en un entorno de producción</a:t>
              </a:r>
            </a:p>
          </p:txBody>
        </p:sp>
      </p:grpSp>
      <p:sp>
        <p:nvSpPr>
          <p:cNvPr name="Freeform 26" id="26"/>
          <p:cNvSpPr/>
          <p:nvPr/>
        </p:nvSpPr>
        <p:spPr>
          <a:xfrm flipH="false" flipV="false" rot="0">
            <a:off x="16129530" y="8843228"/>
            <a:ext cx="1129770" cy="932531"/>
          </a:xfrm>
          <a:custGeom>
            <a:avLst/>
            <a:gdLst/>
            <a:ahLst/>
            <a:cxnLst/>
            <a:rect r="r" b="b" t="t" l="l"/>
            <a:pathLst>
              <a:path h="932531" w="1129770">
                <a:moveTo>
                  <a:pt x="0" y="0"/>
                </a:moveTo>
                <a:lnTo>
                  <a:pt x="1129770" y="0"/>
                </a:lnTo>
                <a:lnTo>
                  <a:pt x="1129770" y="932531"/>
                </a:lnTo>
                <a:lnTo>
                  <a:pt x="0" y="932531"/>
                </a:lnTo>
                <a:lnTo>
                  <a:pt x="0" y="0"/>
                </a:lnTo>
                <a:close/>
              </a:path>
            </a:pathLst>
          </a:custGeom>
          <a:blipFill>
            <a:blip r:embed="rId2"/>
            <a:stretch>
              <a:fillRect l="0" t="0" r="0" b="0"/>
            </a:stretch>
          </a:blipFill>
        </p:spPr>
      </p:sp>
      <p:grpSp>
        <p:nvGrpSpPr>
          <p:cNvPr name="Group 27" id="27"/>
          <p:cNvGrpSpPr/>
          <p:nvPr/>
        </p:nvGrpSpPr>
        <p:grpSpPr>
          <a:xfrm rot="-10800000">
            <a:off x="13505073" y="12550"/>
            <a:ext cx="5329091" cy="422631"/>
            <a:chOff x="0" y="0"/>
            <a:chExt cx="2646825" cy="209910"/>
          </a:xfrm>
        </p:grpSpPr>
        <p:sp>
          <p:nvSpPr>
            <p:cNvPr name="Freeform 28" id="28"/>
            <p:cNvSpPr/>
            <p:nvPr/>
          </p:nvSpPr>
          <p:spPr>
            <a:xfrm flipH="false" flipV="false" rot="0">
              <a:off x="0" y="0"/>
              <a:ext cx="2646825" cy="209910"/>
            </a:xfrm>
            <a:custGeom>
              <a:avLst/>
              <a:gdLst/>
              <a:ahLst/>
              <a:cxnLst/>
              <a:rect r="r" b="b" t="t" l="l"/>
              <a:pathLst>
                <a:path h="209910" w="2646825">
                  <a:moveTo>
                    <a:pt x="203200" y="0"/>
                  </a:moveTo>
                  <a:lnTo>
                    <a:pt x="2646825" y="0"/>
                  </a:lnTo>
                  <a:lnTo>
                    <a:pt x="2443625" y="209910"/>
                  </a:lnTo>
                  <a:lnTo>
                    <a:pt x="0" y="209910"/>
                  </a:lnTo>
                  <a:lnTo>
                    <a:pt x="203200" y="0"/>
                  </a:lnTo>
                  <a:close/>
                </a:path>
              </a:pathLst>
            </a:custGeom>
            <a:solidFill>
              <a:srgbClr val="083D5C"/>
            </a:solidFill>
          </p:spPr>
        </p:sp>
        <p:sp>
          <p:nvSpPr>
            <p:cNvPr name="TextBox 29" id="29"/>
            <p:cNvSpPr txBox="true"/>
            <p:nvPr/>
          </p:nvSpPr>
          <p:spPr>
            <a:xfrm>
              <a:off x="101600" y="-66675"/>
              <a:ext cx="2443625" cy="276585"/>
            </a:xfrm>
            <a:prstGeom prst="rect">
              <a:avLst/>
            </a:prstGeom>
          </p:spPr>
          <p:txBody>
            <a:bodyPr anchor="ctr" rtlCol="false" tIns="50800" lIns="50800" bIns="50800" rIns="50800"/>
            <a:lstStyle/>
            <a:p>
              <a:pPr algn="ctr">
                <a:lnSpc>
                  <a:spcPts val="2800"/>
                </a:lnSpc>
              </a:pPr>
            </a:p>
          </p:txBody>
        </p:sp>
      </p:grpSp>
      <p:grpSp>
        <p:nvGrpSpPr>
          <p:cNvPr name="Group 30" id="30"/>
          <p:cNvGrpSpPr/>
          <p:nvPr/>
        </p:nvGrpSpPr>
        <p:grpSpPr>
          <a:xfrm rot="-10800000">
            <a:off x="-809443" y="9864369"/>
            <a:ext cx="5329091" cy="422631"/>
            <a:chOff x="0" y="0"/>
            <a:chExt cx="2646825" cy="209910"/>
          </a:xfrm>
        </p:grpSpPr>
        <p:sp>
          <p:nvSpPr>
            <p:cNvPr name="Freeform 31" id="31"/>
            <p:cNvSpPr/>
            <p:nvPr/>
          </p:nvSpPr>
          <p:spPr>
            <a:xfrm flipH="false" flipV="false" rot="0">
              <a:off x="0" y="0"/>
              <a:ext cx="2646825" cy="209910"/>
            </a:xfrm>
            <a:custGeom>
              <a:avLst/>
              <a:gdLst/>
              <a:ahLst/>
              <a:cxnLst/>
              <a:rect r="r" b="b" t="t" l="l"/>
              <a:pathLst>
                <a:path h="209910" w="2646825">
                  <a:moveTo>
                    <a:pt x="203200" y="0"/>
                  </a:moveTo>
                  <a:lnTo>
                    <a:pt x="2646825" y="0"/>
                  </a:lnTo>
                  <a:lnTo>
                    <a:pt x="2443625" y="209910"/>
                  </a:lnTo>
                  <a:lnTo>
                    <a:pt x="0" y="209910"/>
                  </a:lnTo>
                  <a:lnTo>
                    <a:pt x="203200" y="0"/>
                  </a:lnTo>
                  <a:close/>
                </a:path>
              </a:pathLst>
            </a:custGeom>
            <a:solidFill>
              <a:srgbClr val="BAE6F6"/>
            </a:solidFill>
          </p:spPr>
        </p:sp>
        <p:sp>
          <p:nvSpPr>
            <p:cNvPr name="TextBox 32" id="32"/>
            <p:cNvSpPr txBox="true"/>
            <p:nvPr/>
          </p:nvSpPr>
          <p:spPr>
            <a:xfrm>
              <a:off x="101600" y="-66675"/>
              <a:ext cx="2443625" cy="276585"/>
            </a:xfrm>
            <a:prstGeom prst="rect">
              <a:avLst/>
            </a:prstGeom>
          </p:spPr>
          <p:txBody>
            <a:bodyPr anchor="ctr" rtlCol="false" tIns="50800" lIns="50800" bIns="50800" rIns="50800"/>
            <a:lstStyle/>
            <a:p>
              <a:pPr algn="ctr">
                <a:lnSpc>
                  <a:spcPts val="2800"/>
                </a:lnSpc>
              </a:pPr>
            </a:p>
          </p:txBody>
        </p:sp>
      </p:grpSp>
      <p:grpSp>
        <p:nvGrpSpPr>
          <p:cNvPr name="Group 33" id="33"/>
          <p:cNvGrpSpPr/>
          <p:nvPr/>
        </p:nvGrpSpPr>
        <p:grpSpPr>
          <a:xfrm rot="-10800000">
            <a:off x="-1033398" y="9353128"/>
            <a:ext cx="5329091" cy="422631"/>
            <a:chOff x="0" y="0"/>
            <a:chExt cx="2646825" cy="209910"/>
          </a:xfrm>
        </p:grpSpPr>
        <p:sp>
          <p:nvSpPr>
            <p:cNvPr name="Freeform 34" id="34"/>
            <p:cNvSpPr/>
            <p:nvPr/>
          </p:nvSpPr>
          <p:spPr>
            <a:xfrm flipH="false" flipV="false" rot="0">
              <a:off x="0" y="0"/>
              <a:ext cx="2646825" cy="209910"/>
            </a:xfrm>
            <a:custGeom>
              <a:avLst/>
              <a:gdLst/>
              <a:ahLst/>
              <a:cxnLst/>
              <a:rect r="r" b="b" t="t" l="l"/>
              <a:pathLst>
                <a:path h="209910" w="2646825">
                  <a:moveTo>
                    <a:pt x="203200" y="0"/>
                  </a:moveTo>
                  <a:lnTo>
                    <a:pt x="2646825" y="0"/>
                  </a:lnTo>
                  <a:lnTo>
                    <a:pt x="2443625" y="209910"/>
                  </a:lnTo>
                  <a:lnTo>
                    <a:pt x="0" y="209910"/>
                  </a:lnTo>
                  <a:lnTo>
                    <a:pt x="203200" y="0"/>
                  </a:lnTo>
                  <a:close/>
                </a:path>
              </a:pathLst>
            </a:custGeom>
            <a:solidFill>
              <a:srgbClr val="083D5C"/>
            </a:solidFill>
          </p:spPr>
        </p:sp>
        <p:sp>
          <p:nvSpPr>
            <p:cNvPr name="TextBox 35" id="35"/>
            <p:cNvSpPr txBox="true"/>
            <p:nvPr/>
          </p:nvSpPr>
          <p:spPr>
            <a:xfrm>
              <a:off x="101600" y="-66675"/>
              <a:ext cx="2443625" cy="276585"/>
            </a:xfrm>
            <a:prstGeom prst="rect">
              <a:avLst/>
            </a:prstGeom>
          </p:spPr>
          <p:txBody>
            <a:bodyPr anchor="ctr" rtlCol="false" tIns="50800" lIns="50800" bIns="50800" rIns="50800"/>
            <a:lstStyle/>
            <a:p>
              <a:pPr algn="ctr">
                <a:lnSpc>
                  <a:spcPts val="2800"/>
                </a:lnSpc>
              </a:pPr>
            </a:p>
          </p:txBody>
        </p:sp>
      </p:grpSp>
      <p:grpSp>
        <p:nvGrpSpPr>
          <p:cNvPr name="Group 36" id="36"/>
          <p:cNvGrpSpPr/>
          <p:nvPr/>
        </p:nvGrpSpPr>
        <p:grpSpPr>
          <a:xfrm rot="-10800000">
            <a:off x="14594754" y="522109"/>
            <a:ext cx="5329091" cy="422631"/>
            <a:chOff x="0" y="0"/>
            <a:chExt cx="2646825" cy="209910"/>
          </a:xfrm>
        </p:grpSpPr>
        <p:sp>
          <p:nvSpPr>
            <p:cNvPr name="Freeform 37" id="37"/>
            <p:cNvSpPr/>
            <p:nvPr/>
          </p:nvSpPr>
          <p:spPr>
            <a:xfrm flipH="false" flipV="false" rot="0">
              <a:off x="0" y="0"/>
              <a:ext cx="2646825" cy="209910"/>
            </a:xfrm>
            <a:custGeom>
              <a:avLst/>
              <a:gdLst/>
              <a:ahLst/>
              <a:cxnLst/>
              <a:rect r="r" b="b" t="t" l="l"/>
              <a:pathLst>
                <a:path h="209910" w="2646825">
                  <a:moveTo>
                    <a:pt x="203200" y="0"/>
                  </a:moveTo>
                  <a:lnTo>
                    <a:pt x="2646825" y="0"/>
                  </a:lnTo>
                  <a:lnTo>
                    <a:pt x="2443625" y="209910"/>
                  </a:lnTo>
                  <a:lnTo>
                    <a:pt x="0" y="209910"/>
                  </a:lnTo>
                  <a:lnTo>
                    <a:pt x="203200" y="0"/>
                  </a:lnTo>
                  <a:close/>
                </a:path>
              </a:pathLst>
            </a:custGeom>
            <a:solidFill>
              <a:srgbClr val="BAE6F6"/>
            </a:solidFill>
          </p:spPr>
        </p:sp>
        <p:sp>
          <p:nvSpPr>
            <p:cNvPr name="TextBox 38" id="38"/>
            <p:cNvSpPr txBox="true"/>
            <p:nvPr/>
          </p:nvSpPr>
          <p:spPr>
            <a:xfrm>
              <a:off x="101600" y="-66675"/>
              <a:ext cx="2443625" cy="276585"/>
            </a:xfrm>
            <a:prstGeom prst="rect">
              <a:avLst/>
            </a:prstGeom>
          </p:spPr>
          <p:txBody>
            <a:bodyPr anchor="ctr" rtlCol="false" tIns="50800" lIns="50800" bIns="50800" rIns="50800"/>
            <a:lstStyle/>
            <a:p>
              <a:pPr algn="ctr">
                <a:lnSpc>
                  <a:spcPts val="2800"/>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37124" y="3634972"/>
            <a:ext cx="16128799" cy="4536096"/>
            <a:chOff x="0" y="0"/>
            <a:chExt cx="21505066" cy="6048129"/>
          </a:xfrm>
        </p:grpSpPr>
        <p:grpSp>
          <p:nvGrpSpPr>
            <p:cNvPr name="Group 3" id="3"/>
            <p:cNvGrpSpPr/>
            <p:nvPr/>
          </p:nvGrpSpPr>
          <p:grpSpPr>
            <a:xfrm rot="0">
              <a:off x="0" y="3156824"/>
              <a:ext cx="1077384" cy="107738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AD6"/>
              </a:solidFill>
            </p:spPr>
          </p:sp>
          <p:sp>
            <p:nvSpPr>
              <p:cNvPr name="TextBox 5" id="5"/>
              <p:cNvSpPr txBox="true"/>
              <p:nvPr/>
            </p:nvSpPr>
            <p:spPr>
              <a:xfrm>
                <a:off x="76200" y="9525"/>
                <a:ext cx="660400" cy="727075"/>
              </a:xfrm>
              <a:prstGeom prst="rect">
                <a:avLst/>
              </a:prstGeom>
            </p:spPr>
            <p:txBody>
              <a:bodyPr anchor="ctr" rtlCol="false" tIns="50800" lIns="50800" bIns="50800" rIns="50800"/>
              <a:lstStyle/>
              <a:p>
                <a:pPr algn="ctr">
                  <a:lnSpc>
                    <a:spcPts val="2800"/>
                  </a:lnSpc>
                </a:pPr>
              </a:p>
            </p:txBody>
          </p:sp>
        </p:grpSp>
        <p:grpSp>
          <p:nvGrpSpPr>
            <p:cNvPr name="Group 6" id="6"/>
            <p:cNvGrpSpPr/>
            <p:nvPr/>
          </p:nvGrpSpPr>
          <p:grpSpPr>
            <a:xfrm rot="0">
              <a:off x="101600" y="3258424"/>
              <a:ext cx="874184" cy="87418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 id="8"/>
              <p:cNvSpPr txBox="true"/>
              <p:nvPr/>
            </p:nvSpPr>
            <p:spPr>
              <a:xfrm>
                <a:off x="76200" y="9525"/>
                <a:ext cx="660400" cy="727075"/>
              </a:xfrm>
              <a:prstGeom prst="rect">
                <a:avLst/>
              </a:prstGeom>
            </p:spPr>
            <p:txBody>
              <a:bodyPr anchor="ctr" rtlCol="false" tIns="50800" lIns="50800" bIns="50800" rIns="50800"/>
              <a:lstStyle/>
              <a:p>
                <a:pPr algn="ctr">
                  <a:lnSpc>
                    <a:spcPts val="2800"/>
                  </a:lnSpc>
                </a:pPr>
              </a:p>
            </p:txBody>
          </p:sp>
        </p:grpSp>
        <p:sp>
          <p:nvSpPr>
            <p:cNvPr name="Freeform 9" id="9"/>
            <p:cNvSpPr/>
            <p:nvPr/>
          </p:nvSpPr>
          <p:spPr>
            <a:xfrm flipH="false" flipV="false" rot="0">
              <a:off x="295921" y="3339695"/>
              <a:ext cx="444777" cy="711643"/>
            </a:xfrm>
            <a:custGeom>
              <a:avLst/>
              <a:gdLst/>
              <a:ahLst/>
              <a:cxnLst/>
              <a:rect r="r" b="b" t="t" l="l"/>
              <a:pathLst>
                <a:path h="711643" w="444777">
                  <a:moveTo>
                    <a:pt x="0" y="0"/>
                  </a:moveTo>
                  <a:lnTo>
                    <a:pt x="444777" y="0"/>
                  </a:lnTo>
                  <a:lnTo>
                    <a:pt x="444777" y="711643"/>
                  </a:lnTo>
                  <a:lnTo>
                    <a:pt x="0" y="7116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11195498" y="3156824"/>
              <a:ext cx="1077384" cy="107738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3D5C"/>
              </a:solidFill>
            </p:spPr>
          </p:sp>
          <p:sp>
            <p:nvSpPr>
              <p:cNvPr name="TextBox 12" id="12"/>
              <p:cNvSpPr txBox="true"/>
              <p:nvPr/>
            </p:nvSpPr>
            <p:spPr>
              <a:xfrm>
                <a:off x="76200" y="9525"/>
                <a:ext cx="660400" cy="727075"/>
              </a:xfrm>
              <a:prstGeom prst="rect">
                <a:avLst/>
              </a:prstGeom>
            </p:spPr>
            <p:txBody>
              <a:bodyPr anchor="ctr" rtlCol="false" tIns="50800" lIns="50800" bIns="50800" rIns="50800"/>
              <a:lstStyle/>
              <a:p>
                <a:pPr algn="ctr">
                  <a:lnSpc>
                    <a:spcPts val="2800"/>
                  </a:lnSpc>
                </a:pPr>
              </a:p>
            </p:txBody>
          </p:sp>
        </p:grpSp>
        <p:grpSp>
          <p:nvGrpSpPr>
            <p:cNvPr name="Group 13" id="13"/>
            <p:cNvGrpSpPr/>
            <p:nvPr/>
          </p:nvGrpSpPr>
          <p:grpSpPr>
            <a:xfrm rot="0">
              <a:off x="11297098" y="3258424"/>
              <a:ext cx="874184" cy="874184"/>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 id="15"/>
              <p:cNvSpPr txBox="true"/>
              <p:nvPr/>
            </p:nvSpPr>
            <p:spPr>
              <a:xfrm>
                <a:off x="76200" y="9525"/>
                <a:ext cx="660400" cy="727075"/>
              </a:xfrm>
              <a:prstGeom prst="rect">
                <a:avLst/>
              </a:prstGeom>
            </p:spPr>
            <p:txBody>
              <a:bodyPr anchor="ctr" rtlCol="false" tIns="50800" lIns="50800" bIns="50800" rIns="50800"/>
              <a:lstStyle/>
              <a:p>
                <a:pPr algn="ctr">
                  <a:lnSpc>
                    <a:spcPts val="2800"/>
                  </a:lnSpc>
                </a:pPr>
              </a:p>
            </p:txBody>
          </p:sp>
        </p:grpSp>
        <p:sp>
          <p:nvSpPr>
            <p:cNvPr name="Freeform 16" id="16"/>
            <p:cNvSpPr/>
            <p:nvPr/>
          </p:nvSpPr>
          <p:spPr>
            <a:xfrm flipH="false" flipV="false" rot="0">
              <a:off x="11500690" y="3355879"/>
              <a:ext cx="467001" cy="679274"/>
            </a:xfrm>
            <a:custGeom>
              <a:avLst/>
              <a:gdLst/>
              <a:ahLst/>
              <a:cxnLst/>
              <a:rect r="r" b="b" t="t" l="l"/>
              <a:pathLst>
                <a:path h="679274" w="467001">
                  <a:moveTo>
                    <a:pt x="0" y="0"/>
                  </a:moveTo>
                  <a:lnTo>
                    <a:pt x="467001" y="0"/>
                  </a:lnTo>
                  <a:lnTo>
                    <a:pt x="467001" y="679275"/>
                  </a:lnTo>
                  <a:lnTo>
                    <a:pt x="0" y="6792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1397416" y="3404652"/>
              <a:ext cx="7899294" cy="515054"/>
            </a:xfrm>
            <a:prstGeom prst="rect">
              <a:avLst/>
            </a:prstGeom>
          </p:spPr>
          <p:txBody>
            <a:bodyPr anchor="t" rtlCol="false" tIns="0" lIns="0" bIns="0" rIns="0">
              <a:spAutoFit/>
            </a:bodyPr>
            <a:lstStyle/>
            <a:p>
              <a:pPr algn="l">
                <a:lnSpc>
                  <a:spcPts val="3107"/>
                </a:lnSpc>
                <a:spcBef>
                  <a:spcPct val="0"/>
                </a:spcBef>
              </a:pPr>
              <a:r>
                <a:rPr lang="en-US" b="true" sz="2219">
                  <a:solidFill>
                    <a:srgbClr val="000000"/>
                  </a:solidFill>
                  <a:latin typeface="Poppins Semi-Bold"/>
                  <a:ea typeface="Poppins Semi-Bold"/>
                  <a:cs typeface="Poppins Semi-Bold"/>
                  <a:sym typeface="Poppins Semi-Bold"/>
                </a:rPr>
                <a:t>Planificación del Sprint (Sprint Planning)</a:t>
              </a:r>
            </a:p>
          </p:txBody>
        </p:sp>
        <p:sp>
          <p:nvSpPr>
            <p:cNvPr name="TextBox 18" id="18"/>
            <p:cNvSpPr txBox="true"/>
            <p:nvPr/>
          </p:nvSpPr>
          <p:spPr>
            <a:xfrm rot="0">
              <a:off x="12694514" y="3195597"/>
              <a:ext cx="7899294" cy="1038611"/>
            </a:xfrm>
            <a:prstGeom prst="rect">
              <a:avLst/>
            </a:prstGeom>
          </p:spPr>
          <p:txBody>
            <a:bodyPr anchor="t" rtlCol="false" tIns="0" lIns="0" bIns="0" rIns="0">
              <a:spAutoFit/>
            </a:bodyPr>
            <a:lstStyle/>
            <a:p>
              <a:pPr algn="l">
                <a:lnSpc>
                  <a:spcPts val="3107"/>
                </a:lnSpc>
                <a:spcBef>
                  <a:spcPct val="0"/>
                </a:spcBef>
              </a:pPr>
              <a:r>
                <a:rPr lang="en-US" b="true" sz="2219">
                  <a:solidFill>
                    <a:srgbClr val="000000"/>
                  </a:solidFill>
                  <a:latin typeface="Poppins Semi-Bold"/>
                  <a:ea typeface="Poppins Semi-Bold"/>
                  <a:cs typeface="Poppins Semi-Bold"/>
                  <a:sym typeface="Poppins Semi-Bold"/>
                </a:rPr>
                <a:t>Retrospectiva del Sprint (Sprint Retrospective)</a:t>
              </a:r>
            </a:p>
          </p:txBody>
        </p:sp>
        <p:grpSp>
          <p:nvGrpSpPr>
            <p:cNvPr name="Group 19" id="19"/>
            <p:cNvGrpSpPr/>
            <p:nvPr/>
          </p:nvGrpSpPr>
          <p:grpSpPr>
            <a:xfrm rot="0">
              <a:off x="0" y="1347651"/>
              <a:ext cx="1077384" cy="1077384"/>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3D5C"/>
              </a:solidFill>
            </p:spPr>
          </p:sp>
          <p:sp>
            <p:nvSpPr>
              <p:cNvPr name="TextBox 21" id="21"/>
              <p:cNvSpPr txBox="true"/>
              <p:nvPr/>
            </p:nvSpPr>
            <p:spPr>
              <a:xfrm>
                <a:off x="76200" y="9525"/>
                <a:ext cx="660400" cy="727075"/>
              </a:xfrm>
              <a:prstGeom prst="rect">
                <a:avLst/>
              </a:prstGeom>
            </p:spPr>
            <p:txBody>
              <a:bodyPr anchor="ctr" rtlCol="false" tIns="50800" lIns="50800" bIns="50800" rIns="50800"/>
              <a:lstStyle/>
              <a:p>
                <a:pPr algn="ctr">
                  <a:lnSpc>
                    <a:spcPts val="2800"/>
                  </a:lnSpc>
                </a:pPr>
              </a:p>
            </p:txBody>
          </p:sp>
        </p:grpSp>
        <p:grpSp>
          <p:nvGrpSpPr>
            <p:cNvPr name="Group 22" id="22"/>
            <p:cNvGrpSpPr/>
            <p:nvPr/>
          </p:nvGrpSpPr>
          <p:grpSpPr>
            <a:xfrm rot="0">
              <a:off x="101600" y="1449251"/>
              <a:ext cx="874184" cy="874184"/>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4" id="24"/>
              <p:cNvSpPr txBox="true"/>
              <p:nvPr/>
            </p:nvSpPr>
            <p:spPr>
              <a:xfrm>
                <a:off x="76200" y="9525"/>
                <a:ext cx="660400" cy="727075"/>
              </a:xfrm>
              <a:prstGeom prst="rect">
                <a:avLst/>
              </a:prstGeom>
            </p:spPr>
            <p:txBody>
              <a:bodyPr anchor="ctr" rtlCol="false" tIns="50800" lIns="50800" bIns="50800" rIns="50800"/>
              <a:lstStyle/>
              <a:p>
                <a:pPr algn="ctr">
                  <a:lnSpc>
                    <a:spcPts val="2800"/>
                  </a:lnSpc>
                </a:pPr>
              </a:p>
            </p:txBody>
          </p:sp>
        </p:grpSp>
        <p:sp>
          <p:nvSpPr>
            <p:cNvPr name="Freeform 25" id="25"/>
            <p:cNvSpPr/>
            <p:nvPr/>
          </p:nvSpPr>
          <p:spPr>
            <a:xfrm flipH="false" flipV="false" rot="0">
              <a:off x="315497" y="1524407"/>
              <a:ext cx="446390" cy="714224"/>
            </a:xfrm>
            <a:custGeom>
              <a:avLst/>
              <a:gdLst/>
              <a:ahLst/>
              <a:cxnLst/>
              <a:rect r="r" b="b" t="t" l="l"/>
              <a:pathLst>
                <a:path h="714224" w="446390">
                  <a:moveTo>
                    <a:pt x="0" y="0"/>
                  </a:moveTo>
                  <a:lnTo>
                    <a:pt x="446390" y="0"/>
                  </a:lnTo>
                  <a:lnTo>
                    <a:pt x="446390" y="714223"/>
                  </a:lnTo>
                  <a:lnTo>
                    <a:pt x="0" y="7142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6" id="26"/>
            <p:cNvGrpSpPr/>
            <p:nvPr/>
          </p:nvGrpSpPr>
          <p:grpSpPr>
            <a:xfrm rot="0">
              <a:off x="11195498" y="1464114"/>
              <a:ext cx="1077384" cy="1077384"/>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3AB"/>
              </a:solidFill>
            </p:spPr>
          </p:sp>
          <p:sp>
            <p:nvSpPr>
              <p:cNvPr name="TextBox 28" id="28"/>
              <p:cNvSpPr txBox="true"/>
              <p:nvPr/>
            </p:nvSpPr>
            <p:spPr>
              <a:xfrm>
                <a:off x="76200" y="9525"/>
                <a:ext cx="660400" cy="727075"/>
              </a:xfrm>
              <a:prstGeom prst="rect">
                <a:avLst/>
              </a:prstGeom>
            </p:spPr>
            <p:txBody>
              <a:bodyPr anchor="ctr" rtlCol="false" tIns="50800" lIns="50800" bIns="50800" rIns="50800"/>
              <a:lstStyle/>
              <a:p>
                <a:pPr algn="ctr">
                  <a:lnSpc>
                    <a:spcPts val="2800"/>
                  </a:lnSpc>
                </a:pPr>
              </a:p>
            </p:txBody>
          </p:sp>
        </p:grpSp>
        <p:grpSp>
          <p:nvGrpSpPr>
            <p:cNvPr name="Group 29" id="29"/>
            <p:cNvGrpSpPr/>
            <p:nvPr/>
          </p:nvGrpSpPr>
          <p:grpSpPr>
            <a:xfrm rot="0">
              <a:off x="11297098" y="1565714"/>
              <a:ext cx="874184" cy="874184"/>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1" id="31"/>
              <p:cNvSpPr txBox="true"/>
              <p:nvPr/>
            </p:nvSpPr>
            <p:spPr>
              <a:xfrm>
                <a:off x="76200" y="9525"/>
                <a:ext cx="660400" cy="727075"/>
              </a:xfrm>
              <a:prstGeom prst="rect">
                <a:avLst/>
              </a:prstGeom>
            </p:spPr>
            <p:txBody>
              <a:bodyPr anchor="ctr" rtlCol="false" tIns="50800" lIns="50800" bIns="50800" rIns="50800"/>
              <a:lstStyle/>
              <a:p>
                <a:pPr algn="ctr">
                  <a:lnSpc>
                    <a:spcPts val="2800"/>
                  </a:lnSpc>
                </a:pPr>
              </a:p>
            </p:txBody>
          </p:sp>
        </p:grpSp>
        <p:sp>
          <p:nvSpPr>
            <p:cNvPr name="Freeform 32" id="32"/>
            <p:cNvSpPr/>
            <p:nvPr/>
          </p:nvSpPr>
          <p:spPr>
            <a:xfrm flipH="false" flipV="false" rot="0">
              <a:off x="11500690" y="1662153"/>
              <a:ext cx="467001" cy="679274"/>
            </a:xfrm>
            <a:custGeom>
              <a:avLst/>
              <a:gdLst/>
              <a:ahLst/>
              <a:cxnLst/>
              <a:rect r="r" b="b" t="t" l="l"/>
              <a:pathLst>
                <a:path h="679274" w="467001">
                  <a:moveTo>
                    <a:pt x="0" y="0"/>
                  </a:moveTo>
                  <a:lnTo>
                    <a:pt x="467001" y="0"/>
                  </a:lnTo>
                  <a:lnTo>
                    <a:pt x="467001" y="679275"/>
                  </a:lnTo>
                  <a:lnTo>
                    <a:pt x="0" y="6792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3" id="33"/>
            <p:cNvSpPr txBox="true"/>
            <p:nvPr/>
          </p:nvSpPr>
          <p:spPr>
            <a:xfrm rot="0">
              <a:off x="1397416" y="1595478"/>
              <a:ext cx="7244840" cy="515054"/>
            </a:xfrm>
            <a:prstGeom prst="rect">
              <a:avLst/>
            </a:prstGeom>
          </p:spPr>
          <p:txBody>
            <a:bodyPr anchor="t" rtlCol="false" tIns="0" lIns="0" bIns="0" rIns="0">
              <a:spAutoFit/>
            </a:bodyPr>
            <a:lstStyle/>
            <a:p>
              <a:pPr algn="l">
                <a:lnSpc>
                  <a:spcPts val="3107"/>
                </a:lnSpc>
                <a:spcBef>
                  <a:spcPct val="0"/>
                </a:spcBef>
              </a:pPr>
              <a:r>
                <a:rPr lang="en-US" b="true" sz="2219">
                  <a:solidFill>
                    <a:srgbClr val="000000"/>
                  </a:solidFill>
                  <a:latin typeface="Poppins Semi-Bold"/>
                  <a:ea typeface="Poppins Semi-Bold"/>
                  <a:cs typeface="Poppins Semi-Bold"/>
                  <a:sym typeface="Poppins Semi-Bold"/>
                </a:rPr>
                <a:t>Inicio del Proyecto (Project Initiation)</a:t>
              </a:r>
            </a:p>
          </p:txBody>
        </p:sp>
        <p:sp>
          <p:nvSpPr>
            <p:cNvPr name="TextBox 34" id="34"/>
            <p:cNvSpPr txBox="true"/>
            <p:nvPr/>
          </p:nvSpPr>
          <p:spPr>
            <a:xfrm rot="0">
              <a:off x="12694514" y="1711942"/>
              <a:ext cx="8810552" cy="515054"/>
            </a:xfrm>
            <a:prstGeom prst="rect">
              <a:avLst/>
            </a:prstGeom>
          </p:spPr>
          <p:txBody>
            <a:bodyPr anchor="t" rtlCol="false" tIns="0" lIns="0" bIns="0" rIns="0">
              <a:spAutoFit/>
            </a:bodyPr>
            <a:lstStyle/>
            <a:p>
              <a:pPr algn="l">
                <a:lnSpc>
                  <a:spcPts val="3107"/>
                </a:lnSpc>
                <a:spcBef>
                  <a:spcPct val="0"/>
                </a:spcBef>
              </a:pPr>
              <a:r>
                <a:rPr lang="en-US" b="true" sz="2219">
                  <a:solidFill>
                    <a:srgbClr val="000000"/>
                  </a:solidFill>
                  <a:latin typeface="Poppins Semi-Bold"/>
                  <a:ea typeface="Poppins Semi-Bold"/>
                  <a:cs typeface="Poppins Semi-Bold"/>
                  <a:sym typeface="Poppins Semi-Bold"/>
                </a:rPr>
                <a:t>Revisión del Sprint (Sprint Review)</a:t>
              </a:r>
            </a:p>
          </p:txBody>
        </p:sp>
        <p:grpSp>
          <p:nvGrpSpPr>
            <p:cNvPr name="Group 35" id="35"/>
            <p:cNvGrpSpPr/>
            <p:nvPr/>
          </p:nvGrpSpPr>
          <p:grpSpPr>
            <a:xfrm rot="0">
              <a:off x="0" y="4970744"/>
              <a:ext cx="1077384" cy="1077384"/>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3AB"/>
              </a:solidFill>
            </p:spPr>
          </p:sp>
          <p:sp>
            <p:nvSpPr>
              <p:cNvPr name="TextBox 37" id="37"/>
              <p:cNvSpPr txBox="true"/>
              <p:nvPr/>
            </p:nvSpPr>
            <p:spPr>
              <a:xfrm>
                <a:off x="76200" y="9525"/>
                <a:ext cx="660400" cy="727075"/>
              </a:xfrm>
              <a:prstGeom prst="rect">
                <a:avLst/>
              </a:prstGeom>
            </p:spPr>
            <p:txBody>
              <a:bodyPr anchor="ctr" rtlCol="false" tIns="50800" lIns="50800" bIns="50800" rIns="50800"/>
              <a:lstStyle/>
              <a:p>
                <a:pPr algn="ctr">
                  <a:lnSpc>
                    <a:spcPts val="2800"/>
                  </a:lnSpc>
                </a:pPr>
              </a:p>
            </p:txBody>
          </p:sp>
        </p:grpSp>
        <p:grpSp>
          <p:nvGrpSpPr>
            <p:cNvPr name="Group 38" id="38"/>
            <p:cNvGrpSpPr/>
            <p:nvPr/>
          </p:nvGrpSpPr>
          <p:grpSpPr>
            <a:xfrm rot="0">
              <a:off x="101600" y="5072344"/>
              <a:ext cx="874184" cy="874184"/>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0" id="40"/>
              <p:cNvSpPr txBox="true"/>
              <p:nvPr/>
            </p:nvSpPr>
            <p:spPr>
              <a:xfrm>
                <a:off x="76200" y="9525"/>
                <a:ext cx="660400" cy="727075"/>
              </a:xfrm>
              <a:prstGeom prst="rect">
                <a:avLst/>
              </a:prstGeom>
            </p:spPr>
            <p:txBody>
              <a:bodyPr anchor="ctr" rtlCol="false" tIns="50800" lIns="50800" bIns="50800" rIns="50800"/>
              <a:lstStyle/>
              <a:p>
                <a:pPr algn="ctr">
                  <a:lnSpc>
                    <a:spcPts val="2800"/>
                  </a:lnSpc>
                </a:pPr>
              </a:p>
            </p:txBody>
          </p:sp>
        </p:grpSp>
        <p:sp>
          <p:nvSpPr>
            <p:cNvPr name="Freeform 41" id="41"/>
            <p:cNvSpPr/>
            <p:nvPr/>
          </p:nvSpPr>
          <p:spPr>
            <a:xfrm flipH="false" flipV="false" rot="0">
              <a:off x="281221" y="5134932"/>
              <a:ext cx="514943" cy="749008"/>
            </a:xfrm>
            <a:custGeom>
              <a:avLst/>
              <a:gdLst/>
              <a:ahLst/>
              <a:cxnLst/>
              <a:rect r="r" b="b" t="t" l="l"/>
              <a:pathLst>
                <a:path h="749008" w="514943">
                  <a:moveTo>
                    <a:pt x="0" y="0"/>
                  </a:moveTo>
                  <a:lnTo>
                    <a:pt x="514943" y="0"/>
                  </a:lnTo>
                  <a:lnTo>
                    <a:pt x="514943" y="749008"/>
                  </a:lnTo>
                  <a:lnTo>
                    <a:pt x="0" y="74900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42" id="42"/>
            <p:cNvGrpSpPr/>
            <p:nvPr/>
          </p:nvGrpSpPr>
          <p:grpSpPr>
            <a:xfrm rot="0">
              <a:off x="11195498" y="4970744"/>
              <a:ext cx="1077384" cy="1077384"/>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AD6"/>
              </a:solidFill>
            </p:spPr>
          </p:sp>
          <p:sp>
            <p:nvSpPr>
              <p:cNvPr name="TextBox 44" id="44"/>
              <p:cNvSpPr txBox="true"/>
              <p:nvPr/>
            </p:nvSpPr>
            <p:spPr>
              <a:xfrm>
                <a:off x="76200" y="9525"/>
                <a:ext cx="660400" cy="727075"/>
              </a:xfrm>
              <a:prstGeom prst="rect">
                <a:avLst/>
              </a:prstGeom>
            </p:spPr>
            <p:txBody>
              <a:bodyPr anchor="ctr" rtlCol="false" tIns="50800" lIns="50800" bIns="50800" rIns="50800"/>
              <a:lstStyle/>
              <a:p>
                <a:pPr algn="ctr">
                  <a:lnSpc>
                    <a:spcPts val="2800"/>
                  </a:lnSpc>
                </a:pPr>
              </a:p>
            </p:txBody>
          </p:sp>
        </p:grpSp>
        <p:grpSp>
          <p:nvGrpSpPr>
            <p:cNvPr name="Group 45" id="45"/>
            <p:cNvGrpSpPr/>
            <p:nvPr/>
          </p:nvGrpSpPr>
          <p:grpSpPr>
            <a:xfrm rot="0">
              <a:off x="11297098" y="5072344"/>
              <a:ext cx="874184" cy="874184"/>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7" id="47"/>
              <p:cNvSpPr txBox="true"/>
              <p:nvPr/>
            </p:nvSpPr>
            <p:spPr>
              <a:xfrm>
                <a:off x="76200" y="9525"/>
                <a:ext cx="660400" cy="727075"/>
              </a:xfrm>
              <a:prstGeom prst="rect">
                <a:avLst/>
              </a:prstGeom>
            </p:spPr>
            <p:txBody>
              <a:bodyPr anchor="ctr" rtlCol="false" tIns="50800" lIns="50800" bIns="50800" rIns="50800"/>
              <a:lstStyle/>
              <a:p>
                <a:pPr algn="ctr">
                  <a:lnSpc>
                    <a:spcPts val="2800"/>
                  </a:lnSpc>
                </a:pPr>
              </a:p>
            </p:txBody>
          </p:sp>
        </p:grpSp>
        <p:sp>
          <p:nvSpPr>
            <p:cNvPr name="Freeform 48" id="48"/>
            <p:cNvSpPr/>
            <p:nvPr/>
          </p:nvSpPr>
          <p:spPr>
            <a:xfrm flipH="false" flipV="false" rot="0">
              <a:off x="11460474" y="5111303"/>
              <a:ext cx="547433" cy="796266"/>
            </a:xfrm>
            <a:custGeom>
              <a:avLst/>
              <a:gdLst/>
              <a:ahLst/>
              <a:cxnLst/>
              <a:rect r="r" b="b" t="t" l="l"/>
              <a:pathLst>
                <a:path h="796266" w="547433">
                  <a:moveTo>
                    <a:pt x="0" y="0"/>
                  </a:moveTo>
                  <a:lnTo>
                    <a:pt x="547433" y="0"/>
                  </a:lnTo>
                  <a:lnTo>
                    <a:pt x="547433" y="796266"/>
                  </a:lnTo>
                  <a:lnTo>
                    <a:pt x="0" y="79626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49" id="49"/>
            <p:cNvSpPr txBox="true"/>
            <p:nvPr/>
          </p:nvSpPr>
          <p:spPr>
            <a:xfrm rot="0">
              <a:off x="1397416" y="5332872"/>
              <a:ext cx="7520195" cy="515054"/>
            </a:xfrm>
            <a:prstGeom prst="rect">
              <a:avLst/>
            </a:prstGeom>
          </p:spPr>
          <p:txBody>
            <a:bodyPr anchor="t" rtlCol="false" tIns="0" lIns="0" bIns="0" rIns="0">
              <a:spAutoFit/>
            </a:bodyPr>
            <a:lstStyle/>
            <a:p>
              <a:pPr algn="l">
                <a:lnSpc>
                  <a:spcPts val="3107"/>
                </a:lnSpc>
                <a:spcBef>
                  <a:spcPct val="0"/>
                </a:spcBef>
              </a:pPr>
              <a:r>
                <a:rPr lang="en-US" b="true" sz="2219">
                  <a:solidFill>
                    <a:srgbClr val="000000"/>
                  </a:solidFill>
                  <a:latin typeface="Poppins Semi-Bold"/>
                  <a:ea typeface="Poppins Semi-Bold"/>
                  <a:cs typeface="Poppins Semi-Bold"/>
                  <a:sym typeface="Poppins Semi-Bold"/>
                </a:rPr>
                <a:t>Ejecución del Sprint (Sprint Execution)</a:t>
              </a:r>
            </a:p>
          </p:txBody>
        </p:sp>
        <p:sp>
          <p:nvSpPr>
            <p:cNvPr name="TextBox 50" id="50"/>
            <p:cNvSpPr txBox="true"/>
            <p:nvPr/>
          </p:nvSpPr>
          <p:spPr>
            <a:xfrm rot="0">
              <a:off x="12615783" y="5332872"/>
              <a:ext cx="7520195" cy="515054"/>
            </a:xfrm>
            <a:prstGeom prst="rect">
              <a:avLst/>
            </a:prstGeom>
          </p:spPr>
          <p:txBody>
            <a:bodyPr anchor="t" rtlCol="false" tIns="0" lIns="0" bIns="0" rIns="0">
              <a:spAutoFit/>
            </a:bodyPr>
            <a:lstStyle/>
            <a:p>
              <a:pPr algn="l">
                <a:lnSpc>
                  <a:spcPts val="3107"/>
                </a:lnSpc>
                <a:spcBef>
                  <a:spcPct val="0"/>
                </a:spcBef>
              </a:pPr>
              <a:r>
                <a:rPr lang="en-US" b="true" sz="2219">
                  <a:solidFill>
                    <a:srgbClr val="000000"/>
                  </a:solidFill>
                  <a:latin typeface="Poppins Semi-Bold"/>
                  <a:ea typeface="Poppins Semi-Bold"/>
                  <a:cs typeface="Poppins Semi-Bold"/>
                  <a:sym typeface="Poppins Semi-Bold"/>
                </a:rPr>
                <a:t>Cierre del Proyecto</a:t>
              </a:r>
            </a:p>
          </p:txBody>
        </p:sp>
        <p:sp>
          <p:nvSpPr>
            <p:cNvPr name="TextBox 51" id="51"/>
            <p:cNvSpPr txBox="true"/>
            <p:nvPr/>
          </p:nvSpPr>
          <p:spPr>
            <a:xfrm rot="0">
              <a:off x="8390118" y="-19050"/>
              <a:ext cx="3771434" cy="470489"/>
            </a:xfrm>
            <a:prstGeom prst="rect">
              <a:avLst/>
            </a:prstGeom>
          </p:spPr>
          <p:txBody>
            <a:bodyPr anchor="t" rtlCol="false" tIns="0" lIns="0" bIns="0" rIns="0">
              <a:spAutoFit/>
            </a:bodyPr>
            <a:lstStyle/>
            <a:p>
              <a:pPr algn="just">
                <a:lnSpc>
                  <a:spcPts val="2666"/>
                </a:lnSpc>
              </a:pPr>
              <a:r>
                <a:rPr lang="en-US" b="true" sz="2221">
                  <a:solidFill>
                    <a:srgbClr val="083D5C"/>
                  </a:solidFill>
                  <a:latin typeface="Poppins Bold"/>
                  <a:ea typeface="Poppins Bold"/>
                  <a:cs typeface="Poppins Bold"/>
                  <a:sym typeface="Poppins Bold"/>
                </a:rPr>
                <a:t>Fases del Proyecto:</a:t>
              </a:r>
            </a:p>
          </p:txBody>
        </p:sp>
      </p:grpSp>
      <p:sp>
        <p:nvSpPr>
          <p:cNvPr name="Freeform 52" id="52"/>
          <p:cNvSpPr/>
          <p:nvPr/>
        </p:nvSpPr>
        <p:spPr>
          <a:xfrm flipH="false" flipV="false" rot="0">
            <a:off x="16129530" y="8843228"/>
            <a:ext cx="1129770" cy="932531"/>
          </a:xfrm>
          <a:custGeom>
            <a:avLst/>
            <a:gdLst/>
            <a:ahLst/>
            <a:cxnLst/>
            <a:rect r="r" b="b" t="t" l="l"/>
            <a:pathLst>
              <a:path h="932531" w="1129770">
                <a:moveTo>
                  <a:pt x="0" y="0"/>
                </a:moveTo>
                <a:lnTo>
                  <a:pt x="1129770" y="0"/>
                </a:lnTo>
                <a:lnTo>
                  <a:pt x="1129770" y="932531"/>
                </a:lnTo>
                <a:lnTo>
                  <a:pt x="0" y="932531"/>
                </a:lnTo>
                <a:lnTo>
                  <a:pt x="0" y="0"/>
                </a:lnTo>
                <a:close/>
              </a:path>
            </a:pathLst>
          </a:custGeom>
          <a:blipFill>
            <a:blip r:embed="rId14"/>
            <a:stretch>
              <a:fillRect l="0" t="0" r="0" b="0"/>
            </a:stretch>
          </a:blipFill>
        </p:spPr>
      </p:sp>
      <p:sp>
        <p:nvSpPr>
          <p:cNvPr name="TextBox 53" id="53"/>
          <p:cNvSpPr txBox="true"/>
          <p:nvPr/>
        </p:nvSpPr>
        <p:spPr>
          <a:xfrm rot="0">
            <a:off x="5443519" y="858431"/>
            <a:ext cx="8116009" cy="685800"/>
          </a:xfrm>
          <a:prstGeom prst="rect">
            <a:avLst/>
          </a:prstGeom>
        </p:spPr>
        <p:txBody>
          <a:bodyPr anchor="t" rtlCol="false" tIns="0" lIns="0" bIns="0" rIns="0">
            <a:spAutoFit/>
          </a:bodyPr>
          <a:lstStyle/>
          <a:p>
            <a:pPr algn="l">
              <a:lnSpc>
                <a:spcPts val="4950"/>
              </a:lnSpc>
            </a:pPr>
            <a:r>
              <a:rPr lang="en-US" sz="4500" b="true">
                <a:solidFill>
                  <a:srgbClr val="083D5C"/>
                </a:solidFill>
                <a:latin typeface="Poppins Semi-Bold"/>
                <a:ea typeface="Poppins Semi-Bold"/>
                <a:cs typeface="Poppins Semi-Bold"/>
                <a:sym typeface="Poppins Semi-Bold"/>
              </a:rPr>
              <a:t>Metodología de Trabajo</a:t>
            </a:r>
          </a:p>
        </p:txBody>
      </p:sp>
      <p:sp>
        <p:nvSpPr>
          <p:cNvPr name="Freeform 54" id="54"/>
          <p:cNvSpPr/>
          <p:nvPr/>
        </p:nvSpPr>
        <p:spPr>
          <a:xfrm flipH="false" flipV="false" rot="1374366">
            <a:off x="-1721753" y="9029901"/>
            <a:ext cx="7359588" cy="1967017"/>
          </a:xfrm>
          <a:custGeom>
            <a:avLst/>
            <a:gdLst/>
            <a:ahLst/>
            <a:cxnLst/>
            <a:rect r="r" b="b" t="t" l="l"/>
            <a:pathLst>
              <a:path h="1967017" w="7359588">
                <a:moveTo>
                  <a:pt x="0" y="0"/>
                </a:moveTo>
                <a:lnTo>
                  <a:pt x="7359587" y="0"/>
                </a:lnTo>
                <a:lnTo>
                  <a:pt x="7359587" y="1967017"/>
                </a:lnTo>
                <a:lnTo>
                  <a:pt x="0" y="196701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55" id="55"/>
          <p:cNvSpPr txBox="true"/>
          <p:nvPr/>
        </p:nvSpPr>
        <p:spPr>
          <a:xfrm rot="0">
            <a:off x="2949043" y="2000559"/>
            <a:ext cx="12389914" cy="942975"/>
          </a:xfrm>
          <a:prstGeom prst="rect">
            <a:avLst/>
          </a:prstGeom>
        </p:spPr>
        <p:txBody>
          <a:bodyPr anchor="t" rtlCol="false" tIns="0" lIns="0" bIns="0" rIns="0">
            <a:spAutoFit/>
          </a:bodyPr>
          <a:lstStyle/>
          <a:p>
            <a:pPr algn="just">
              <a:lnSpc>
                <a:spcPts val="2400"/>
              </a:lnSpc>
            </a:pPr>
            <a:r>
              <a:rPr lang="en-US" sz="2000">
                <a:solidFill>
                  <a:srgbClr val="000000"/>
                </a:solidFill>
                <a:latin typeface="Poppins"/>
                <a:ea typeface="Poppins"/>
                <a:cs typeface="Poppins"/>
                <a:sym typeface="Poppins"/>
              </a:rPr>
              <a:t>Para alcanzar los objetivos del Proyecto APT, se utilizará la </a:t>
            </a:r>
            <a:r>
              <a:rPr lang="en-US" b="true" sz="2000">
                <a:solidFill>
                  <a:srgbClr val="000000"/>
                </a:solidFill>
                <a:latin typeface="Poppins Bold"/>
                <a:ea typeface="Poppins Bold"/>
                <a:cs typeface="Poppins Bold"/>
                <a:sym typeface="Poppins Bold"/>
              </a:rPr>
              <a:t>metodología ágil Scrum</a:t>
            </a:r>
            <a:r>
              <a:rPr lang="en-US" sz="2000">
                <a:solidFill>
                  <a:srgbClr val="000000"/>
                </a:solidFill>
                <a:latin typeface="Poppins"/>
                <a:ea typeface="Poppins"/>
                <a:cs typeface="Poppins"/>
                <a:sym typeface="Poppins"/>
              </a:rPr>
              <a:t>, que es altamente pertinente para proyectos de desarrollo de software. Este enfoque permite flexibilidad, adaptación continua y una colaboración constante entre los miembros del equipo.</a:t>
            </a:r>
          </a:p>
        </p:txBody>
      </p:sp>
      <p:sp>
        <p:nvSpPr>
          <p:cNvPr name="Freeform 56" id="56"/>
          <p:cNvSpPr/>
          <p:nvPr/>
        </p:nvSpPr>
        <p:spPr>
          <a:xfrm flipH="false" flipV="false" rot="1374366">
            <a:off x="12752413" y="-835385"/>
            <a:ext cx="7359588" cy="1967017"/>
          </a:xfrm>
          <a:custGeom>
            <a:avLst/>
            <a:gdLst/>
            <a:ahLst/>
            <a:cxnLst/>
            <a:rect r="r" b="b" t="t" l="l"/>
            <a:pathLst>
              <a:path h="1967017" w="7359588">
                <a:moveTo>
                  <a:pt x="0" y="0"/>
                </a:moveTo>
                <a:lnTo>
                  <a:pt x="7359588" y="0"/>
                </a:lnTo>
                <a:lnTo>
                  <a:pt x="7359588" y="1967017"/>
                </a:lnTo>
                <a:lnTo>
                  <a:pt x="0" y="196701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13634" y="2745836"/>
            <a:ext cx="1166417" cy="1199121"/>
          </a:xfrm>
          <a:custGeom>
            <a:avLst/>
            <a:gdLst/>
            <a:ahLst/>
            <a:cxnLst/>
            <a:rect r="r" b="b" t="t" l="l"/>
            <a:pathLst>
              <a:path h="1199121" w="1166417">
                <a:moveTo>
                  <a:pt x="0" y="0"/>
                </a:moveTo>
                <a:lnTo>
                  <a:pt x="1166418" y="0"/>
                </a:lnTo>
                <a:lnTo>
                  <a:pt x="1166418" y="1199121"/>
                </a:lnTo>
                <a:lnTo>
                  <a:pt x="0" y="11991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419763" y="434369"/>
            <a:ext cx="12537687" cy="9418262"/>
          </a:xfrm>
          <a:custGeom>
            <a:avLst/>
            <a:gdLst/>
            <a:ahLst/>
            <a:cxnLst/>
            <a:rect r="r" b="b" t="t" l="l"/>
            <a:pathLst>
              <a:path h="9418262" w="12537687">
                <a:moveTo>
                  <a:pt x="0" y="0"/>
                </a:moveTo>
                <a:lnTo>
                  <a:pt x="12537687" y="0"/>
                </a:lnTo>
                <a:lnTo>
                  <a:pt x="12537687" y="9418262"/>
                </a:lnTo>
                <a:lnTo>
                  <a:pt x="0" y="9418262"/>
                </a:lnTo>
                <a:lnTo>
                  <a:pt x="0" y="0"/>
                </a:lnTo>
                <a:close/>
              </a:path>
            </a:pathLst>
          </a:custGeom>
          <a:blipFill>
            <a:blip r:embed="rId4"/>
            <a:stretch>
              <a:fillRect l="0" t="0" r="0" b="0"/>
            </a:stretch>
          </a:blipFill>
        </p:spPr>
      </p:sp>
      <p:sp>
        <p:nvSpPr>
          <p:cNvPr name="Freeform 4" id="4"/>
          <p:cNvSpPr/>
          <p:nvPr/>
        </p:nvSpPr>
        <p:spPr>
          <a:xfrm flipH="false" flipV="false" rot="0">
            <a:off x="16129530" y="8843228"/>
            <a:ext cx="1129770" cy="932531"/>
          </a:xfrm>
          <a:custGeom>
            <a:avLst/>
            <a:gdLst/>
            <a:ahLst/>
            <a:cxnLst/>
            <a:rect r="r" b="b" t="t" l="l"/>
            <a:pathLst>
              <a:path h="932531" w="1129770">
                <a:moveTo>
                  <a:pt x="0" y="0"/>
                </a:moveTo>
                <a:lnTo>
                  <a:pt x="1129770" y="0"/>
                </a:lnTo>
                <a:lnTo>
                  <a:pt x="1129770" y="932531"/>
                </a:lnTo>
                <a:lnTo>
                  <a:pt x="0" y="932531"/>
                </a:lnTo>
                <a:lnTo>
                  <a:pt x="0" y="0"/>
                </a:lnTo>
                <a:close/>
              </a:path>
            </a:pathLst>
          </a:custGeom>
          <a:blipFill>
            <a:blip r:embed="rId5"/>
            <a:stretch>
              <a:fillRect l="0" t="0" r="0" b="0"/>
            </a:stretch>
          </a:blipFill>
        </p:spPr>
      </p:sp>
      <p:sp>
        <p:nvSpPr>
          <p:cNvPr name="Freeform 5" id="5"/>
          <p:cNvSpPr/>
          <p:nvPr/>
        </p:nvSpPr>
        <p:spPr>
          <a:xfrm flipH="false" flipV="false" rot="0">
            <a:off x="15306028" y="0"/>
            <a:ext cx="3146022" cy="3210227"/>
          </a:xfrm>
          <a:custGeom>
            <a:avLst/>
            <a:gdLst/>
            <a:ahLst/>
            <a:cxnLst/>
            <a:rect r="r" b="b" t="t" l="l"/>
            <a:pathLst>
              <a:path h="3210227" w="3146022">
                <a:moveTo>
                  <a:pt x="0" y="0"/>
                </a:moveTo>
                <a:lnTo>
                  <a:pt x="3146022" y="0"/>
                </a:lnTo>
                <a:lnTo>
                  <a:pt x="3146022" y="3210227"/>
                </a:lnTo>
                <a:lnTo>
                  <a:pt x="0" y="32102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49179" y="7456501"/>
            <a:ext cx="3146022" cy="3210227"/>
          </a:xfrm>
          <a:custGeom>
            <a:avLst/>
            <a:gdLst/>
            <a:ahLst/>
            <a:cxnLst/>
            <a:rect r="r" b="b" t="t" l="l"/>
            <a:pathLst>
              <a:path h="3210227" w="3146022">
                <a:moveTo>
                  <a:pt x="0" y="0"/>
                </a:moveTo>
                <a:lnTo>
                  <a:pt x="3146022" y="0"/>
                </a:lnTo>
                <a:lnTo>
                  <a:pt x="3146022" y="3210227"/>
                </a:lnTo>
                <a:lnTo>
                  <a:pt x="0" y="321022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245762" y="0"/>
            <a:ext cx="9796475" cy="10287000"/>
          </a:xfrm>
          <a:custGeom>
            <a:avLst/>
            <a:gdLst/>
            <a:ahLst/>
            <a:cxnLst/>
            <a:rect r="r" b="b" t="t" l="l"/>
            <a:pathLst>
              <a:path h="10287000" w="9796475">
                <a:moveTo>
                  <a:pt x="0" y="0"/>
                </a:moveTo>
                <a:lnTo>
                  <a:pt x="9796476" y="0"/>
                </a:lnTo>
                <a:lnTo>
                  <a:pt x="9796476"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6129530" y="8843228"/>
            <a:ext cx="1129770" cy="932531"/>
          </a:xfrm>
          <a:custGeom>
            <a:avLst/>
            <a:gdLst/>
            <a:ahLst/>
            <a:cxnLst/>
            <a:rect r="r" b="b" t="t" l="l"/>
            <a:pathLst>
              <a:path h="932531" w="1129770">
                <a:moveTo>
                  <a:pt x="0" y="0"/>
                </a:moveTo>
                <a:lnTo>
                  <a:pt x="1129770" y="0"/>
                </a:lnTo>
                <a:lnTo>
                  <a:pt x="1129770" y="932531"/>
                </a:lnTo>
                <a:lnTo>
                  <a:pt x="0" y="932531"/>
                </a:lnTo>
                <a:lnTo>
                  <a:pt x="0" y="0"/>
                </a:lnTo>
                <a:close/>
              </a:path>
            </a:pathLst>
          </a:custGeom>
          <a:blipFill>
            <a:blip r:embed="rId3"/>
            <a:stretch>
              <a:fillRect l="0" t="0" r="0" b="0"/>
            </a:stretch>
          </a:blipFill>
        </p:spPr>
      </p:sp>
      <p:grpSp>
        <p:nvGrpSpPr>
          <p:cNvPr name="Group 4" id="4"/>
          <p:cNvGrpSpPr/>
          <p:nvPr/>
        </p:nvGrpSpPr>
        <p:grpSpPr>
          <a:xfrm rot="0">
            <a:off x="130962" y="3086100"/>
            <a:ext cx="4114800" cy="4114800"/>
            <a:chOff x="0" y="0"/>
            <a:chExt cx="5486400" cy="5486400"/>
          </a:xfrm>
        </p:grpSpPr>
        <p:sp>
          <p:nvSpPr>
            <p:cNvPr name="Freeform 5" id="5"/>
            <p:cNvSpPr/>
            <p:nvPr/>
          </p:nvSpPr>
          <p:spPr>
            <a:xfrm flipH="false" flipV="false" rot="0">
              <a:off x="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196984" y="1834928"/>
              <a:ext cx="2942636" cy="1778444"/>
            </a:xfrm>
            <a:prstGeom prst="rect">
              <a:avLst/>
            </a:prstGeom>
          </p:spPr>
          <p:txBody>
            <a:bodyPr anchor="t" rtlCol="false" tIns="0" lIns="0" bIns="0" rIns="0">
              <a:spAutoFit/>
            </a:bodyPr>
            <a:lstStyle/>
            <a:p>
              <a:pPr algn="ctr">
                <a:lnSpc>
                  <a:spcPts val="3425"/>
                </a:lnSpc>
              </a:pPr>
              <a:r>
                <a:rPr lang="en-US" b="true" sz="2854">
                  <a:solidFill>
                    <a:srgbClr val="083D5C"/>
                  </a:solidFill>
                  <a:latin typeface="Poppins Bold"/>
                  <a:ea typeface="Poppins Bold"/>
                  <a:cs typeface="Poppins Bold"/>
                  <a:sym typeface="Poppins Bold"/>
                </a:rPr>
                <a:t>Evidencias del Proyecto</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129530" y="8843228"/>
            <a:ext cx="1129770" cy="932531"/>
          </a:xfrm>
          <a:custGeom>
            <a:avLst/>
            <a:gdLst/>
            <a:ahLst/>
            <a:cxnLst/>
            <a:rect r="r" b="b" t="t" l="l"/>
            <a:pathLst>
              <a:path h="932531" w="1129770">
                <a:moveTo>
                  <a:pt x="0" y="0"/>
                </a:moveTo>
                <a:lnTo>
                  <a:pt x="1129770" y="0"/>
                </a:lnTo>
                <a:lnTo>
                  <a:pt x="1129770" y="932531"/>
                </a:lnTo>
                <a:lnTo>
                  <a:pt x="0" y="932531"/>
                </a:lnTo>
                <a:lnTo>
                  <a:pt x="0" y="0"/>
                </a:lnTo>
                <a:close/>
              </a:path>
            </a:pathLst>
          </a:custGeom>
          <a:blipFill>
            <a:blip r:embed="rId2"/>
            <a:stretch>
              <a:fillRect l="0" t="0" r="0" b="0"/>
            </a:stretch>
          </a:blipFill>
        </p:spPr>
      </p:sp>
      <p:grpSp>
        <p:nvGrpSpPr>
          <p:cNvPr name="Group 3" id="3"/>
          <p:cNvGrpSpPr/>
          <p:nvPr/>
        </p:nvGrpSpPr>
        <p:grpSpPr>
          <a:xfrm rot="0">
            <a:off x="143218" y="3303643"/>
            <a:ext cx="4114800" cy="3679714"/>
            <a:chOff x="0" y="0"/>
            <a:chExt cx="5486400" cy="4906285"/>
          </a:xfrm>
        </p:grpSpPr>
        <p:sp>
          <p:nvSpPr>
            <p:cNvPr name="Freeform 4" id="4"/>
            <p:cNvSpPr/>
            <p:nvPr/>
          </p:nvSpPr>
          <p:spPr>
            <a:xfrm flipH="false" flipV="false" rot="0">
              <a:off x="0" y="0"/>
              <a:ext cx="5486400" cy="4906285"/>
            </a:xfrm>
            <a:custGeom>
              <a:avLst/>
              <a:gdLst/>
              <a:ahLst/>
              <a:cxnLst/>
              <a:rect r="r" b="b" t="t" l="l"/>
              <a:pathLst>
                <a:path h="4906285" w="5486400">
                  <a:moveTo>
                    <a:pt x="0" y="0"/>
                  </a:moveTo>
                  <a:lnTo>
                    <a:pt x="5486400" y="0"/>
                  </a:lnTo>
                  <a:lnTo>
                    <a:pt x="5486400" y="4906285"/>
                  </a:lnTo>
                  <a:lnTo>
                    <a:pt x="0" y="4906285"/>
                  </a:lnTo>
                  <a:lnTo>
                    <a:pt x="0" y="0"/>
                  </a:lnTo>
                  <a:close/>
                </a:path>
              </a:pathLst>
            </a:custGeom>
            <a:blipFill>
              <a:blip r:embed="rId3">
                <a:extLst>
                  <a:ext uri="{96DAC541-7B7A-43D3-8B79-37D633B846F1}">
                    <asvg:svgBlip xmlns:asvg="http://schemas.microsoft.com/office/drawing/2016/SVG/main" r:embed="rId4"/>
                  </a:ext>
                </a:extLst>
              </a:blip>
              <a:stretch>
                <a:fillRect l="0" t="-5911" r="0" b="-5911"/>
              </a:stretch>
            </a:blipFill>
          </p:spPr>
        </p:sp>
        <p:sp>
          <p:nvSpPr>
            <p:cNvPr name="TextBox 5" id="5"/>
            <p:cNvSpPr txBox="true"/>
            <p:nvPr/>
          </p:nvSpPr>
          <p:spPr>
            <a:xfrm rot="0">
              <a:off x="1196984" y="1834928"/>
              <a:ext cx="2942636" cy="1198329"/>
            </a:xfrm>
            <a:prstGeom prst="rect">
              <a:avLst/>
            </a:prstGeom>
          </p:spPr>
          <p:txBody>
            <a:bodyPr anchor="t" rtlCol="false" tIns="0" lIns="0" bIns="0" rIns="0">
              <a:spAutoFit/>
            </a:bodyPr>
            <a:lstStyle/>
            <a:p>
              <a:pPr algn="ctr">
                <a:lnSpc>
                  <a:spcPts val="3425"/>
                </a:lnSpc>
              </a:pPr>
              <a:r>
                <a:rPr lang="en-US" sz="2854" b="true">
                  <a:solidFill>
                    <a:srgbClr val="083D5C"/>
                  </a:solidFill>
                  <a:latin typeface="Poppins Bold"/>
                  <a:ea typeface="Poppins Bold"/>
                  <a:cs typeface="Poppins Bold"/>
                  <a:sym typeface="Poppins Bold"/>
                </a:rPr>
                <a:t>Carta </a:t>
              </a:r>
            </a:p>
            <a:p>
              <a:pPr algn="ctr">
                <a:lnSpc>
                  <a:spcPts val="3425"/>
                </a:lnSpc>
              </a:pPr>
              <a:r>
                <a:rPr lang="en-US" b="true" sz="2854">
                  <a:solidFill>
                    <a:srgbClr val="083D5C"/>
                  </a:solidFill>
                  <a:latin typeface="Poppins Bold"/>
                  <a:ea typeface="Poppins Bold"/>
                  <a:cs typeface="Poppins Bold"/>
                  <a:sym typeface="Poppins Bold"/>
                </a:rPr>
                <a:t>Gantt</a:t>
              </a:r>
            </a:p>
          </p:txBody>
        </p:sp>
      </p:grpSp>
      <p:sp>
        <p:nvSpPr>
          <p:cNvPr name="Freeform 6" id="6"/>
          <p:cNvSpPr/>
          <p:nvPr/>
        </p:nvSpPr>
        <p:spPr>
          <a:xfrm flipH="false" flipV="false" rot="0">
            <a:off x="4113241" y="721886"/>
            <a:ext cx="11655615" cy="8843228"/>
          </a:xfrm>
          <a:custGeom>
            <a:avLst/>
            <a:gdLst/>
            <a:ahLst/>
            <a:cxnLst/>
            <a:rect r="r" b="b" t="t" l="l"/>
            <a:pathLst>
              <a:path h="8843228" w="11655615">
                <a:moveTo>
                  <a:pt x="0" y="0"/>
                </a:moveTo>
                <a:lnTo>
                  <a:pt x="11655615" y="0"/>
                </a:lnTo>
                <a:lnTo>
                  <a:pt x="11655615" y="8843228"/>
                </a:lnTo>
                <a:lnTo>
                  <a:pt x="0" y="8843228"/>
                </a:lnTo>
                <a:lnTo>
                  <a:pt x="0" y="0"/>
                </a:lnTo>
                <a:close/>
              </a:path>
            </a:pathLst>
          </a:custGeom>
          <a:blipFill>
            <a:blip r:embed="rId5"/>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DAGPRtoDLHk</dc:identifier>
  <dcterms:modified xsi:type="dcterms:W3CDTF">2011-08-01T06:04:30Z</dcterms:modified>
  <cp:revision>1</cp:revision>
  <dc:title>Proyecto Red Psicovinculo</dc:title>
</cp:coreProperties>
</file>