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11309350" cx="20104100"/>
  <p:notesSz cx="20104100" cy="11309350"/>
  <p:embeddedFontLs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6" roundtripDataSignature="AMtx7mirZ2kddSQ2L93fCzWXH4xlezCa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64a789189_0_5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164a789189_0_5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64a789189_0_79: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164a789189_0_7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64a789189_0_8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164a789189_0_8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64a789189_7_6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164a789189_7_6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64a789189_0_9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164a789189_0_9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64a789189_0_10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164a789189_0_10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93b9e2da0_0_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3193b9e2da0_0_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ccd762913_0_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31ccd762913_0_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80f086b1e_0_1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180f086b1e_0_1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80f086b1e_0_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180f086b1e_0_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ccd762913_0_1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1ccd762913_0_1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ccd762913_0_2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1ccd762913_0_2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ccd762913_0_3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31ccd762913_0_3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64a789189_0_11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3164a789189_0_11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64a789189_0_12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3164a789189_0_12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64a789189_0_127: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3164a789189_0_12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64a789189_0_13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3164a789189_0_13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8ac767422_0_7: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318ac767422_0_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7"/>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7"/>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0" name="Shape 60"/>
        <p:cNvGrpSpPr/>
        <p:nvPr/>
      </p:nvGrpSpPr>
      <p:grpSpPr>
        <a:xfrm>
          <a:off x="0" y="0"/>
          <a:ext cx="0" cy="0"/>
          <a:chOff x="0" y="0"/>
          <a:chExt cx="0" cy="0"/>
        </a:xfrm>
      </p:grpSpPr>
      <p:pic>
        <p:nvPicPr>
          <p:cNvPr id="61" name="Google Shape;61;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2" name="Google Shape;62;p26"/>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3" name="Google Shape;63;p26"/>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4" name="Google Shape;64;p26"/>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65" name="Shape 65"/>
        <p:cNvGrpSpPr/>
        <p:nvPr/>
      </p:nvGrpSpPr>
      <p:grpSpPr>
        <a:xfrm>
          <a:off x="0" y="0"/>
          <a:ext cx="0" cy="0"/>
          <a:chOff x="0" y="0"/>
          <a:chExt cx="0" cy="0"/>
        </a:xfrm>
      </p:grpSpPr>
      <p:pic>
        <p:nvPicPr>
          <p:cNvPr id="66" name="Google Shape;66;p27"/>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67" name="Google Shape;67;p27"/>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18"/>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0"/>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0"/>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0"/>
          <p:cNvGrpSpPr/>
          <p:nvPr/>
        </p:nvGrpSpPr>
        <p:grpSpPr>
          <a:xfrm>
            <a:off x="19053919" y="10117702"/>
            <a:ext cx="427015" cy="597582"/>
            <a:chOff x="19053919" y="10117702"/>
            <a:chExt cx="427015" cy="597582"/>
          </a:xfrm>
        </p:grpSpPr>
        <p:sp>
          <p:nvSpPr>
            <p:cNvPr id="32" name="Google Shape;32;p20"/>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0"/>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1"/>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1"/>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1"/>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2"/>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2"/>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2"/>
          <p:cNvGrpSpPr/>
          <p:nvPr/>
        </p:nvGrpSpPr>
        <p:grpSpPr>
          <a:xfrm>
            <a:off x="2842727" y="10117702"/>
            <a:ext cx="427015" cy="597582"/>
            <a:chOff x="2842727" y="10117702"/>
            <a:chExt cx="427015" cy="597582"/>
          </a:xfrm>
        </p:grpSpPr>
        <p:sp>
          <p:nvSpPr>
            <p:cNvPr id="43" name="Google Shape;43;p22"/>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2"/>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2"/>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3"/>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3"/>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4"/>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4"/>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4"/>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4"/>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5" name="Shape 55"/>
        <p:cNvGrpSpPr/>
        <p:nvPr/>
      </p:nvGrpSpPr>
      <p:grpSpPr>
        <a:xfrm>
          <a:off x="0" y="0"/>
          <a:ext cx="0" cy="0"/>
          <a:chOff x="0" y="0"/>
          <a:chExt cx="0" cy="0"/>
        </a:xfrm>
      </p:grpSpPr>
      <p:pic>
        <p:nvPicPr>
          <p:cNvPr id="56" name="Google Shape;56;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7" name="Google Shape;57;p2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8" name="Google Shape;58;p25"/>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9" name="Google Shape;59;p25"/>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hyperlink" Target="https://docs.google.com/spreadsheets/d/1OvZJxOxHMiSegzUK6e5DsDh-j_ElyyvT/edit?gid=2067758824#gid=20677588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18.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drive.google.com/file/d/1Ps2_RcFIn2uvmKJ-Xaq-nM5BH9gYUCi1/view" TargetMode="External"/><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1583913" y="6738225"/>
            <a:ext cx="11619300" cy="1154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CL" sz="7500"/>
              <a:t>PROYECTO APT:</a:t>
            </a:r>
            <a:endParaRPr sz="8200"/>
          </a:p>
        </p:txBody>
      </p:sp>
      <p:sp>
        <p:nvSpPr>
          <p:cNvPr id="75" name="Google Shape;75;p1"/>
          <p:cNvSpPr txBox="1"/>
          <p:nvPr>
            <p:ph idx="1" type="subTitle"/>
          </p:nvPr>
        </p:nvSpPr>
        <p:spPr>
          <a:xfrm>
            <a:off x="3727450" y="9617075"/>
            <a:ext cx="7911300" cy="147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CL"/>
              <a:t>Bernardita Muñoz</a:t>
            </a:r>
            <a:endParaRPr/>
          </a:p>
          <a:p>
            <a:pPr indent="0" lvl="0" marL="0" rtl="0" algn="ctr">
              <a:spcBef>
                <a:spcPts val="0"/>
              </a:spcBef>
              <a:spcAft>
                <a:spcPts val="0"/>
              </a:spcAft>
              <a:buNone/>
            </a:pPr>
            <a:r>
              <a:rPr lang="es-CL"/>
              <a:t>Docente: Fabián Álvarez Montenegro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CL" sz="2400">
                <a:latin typeface="Arial"/>
                <a:ea typeface="Arial"/>
                <a:cs typeface="Arial"/>
                <a:sym typeface="Arial"/>
              </a:rPr>
              <a:t>				Maipú, </a:t>
            </a:r>
            <a:r>
              <a:rPr b="1" lang="es-CL"/>
              <a:t>19</a:t>
            </a:r>
            <a:r>
              <a:rPr b="1" lang="es-CL" sz="2400">
                <a:latin typeface="Arial"/>
                <a:ea typeface="Arial"/>
                <a:cs typeface="Arial"/>
                <a:sym typeface="Arial"/>
              </a:rPr>
              <a:t> de </a:t>
            </a:r>
            <a:r>
              <a:rPr b="1" lang="es-CL"/>
              <a:t>noviembre</a:t>
            </a:r>
            <a:r>
              <a:rPr b="1" lang="es-CL" sz="2400">
                <a:latin typeface="Arial"/>
                <a:ea typeface="Arial"/>
                <a:cs typeface="Arial"/>
                <a:sym typeface="Arial"/>
              </a:rPr>
              <a:t> 2024</a:t>
            </a:r>
            <a:endParaRPr/>
          </a:p>
        </p:txBody>
      </p:sp>
      <p:sp>
        <p:nvSpPr>
          <p:cNvPr id="76" name="Google Shape;76;p1"/>
          <p:cNvSpPr/>
          <p:nvPr/>
        </p:nvSpPr>
        <p:spPr>
          <a:xfrm>
            <a:off x="13501925" y="3461950"/>
            <a:ext cx="64977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CL" sz="5400">
                <a:solidFill>
                  <a:schemeClr val="lt1"/>
                </a:solidFill>
                <a:latin typeface="Arial Black"/>
                <a:ea typeface="Arial Black"/>
                <a:cs typeface="Arial Black"/>
                <a:sym typeface="Arial Black"/>
              </a:rPr>
              <a:t>CAPSTONE 009D</a:t>
            </a:r>
            <a:endParaRPr sz="800"/>
          </a:p>
        </p:txBody>
      </p:sp>
      <p:pic>
        <p:nvPicPr>
          <p:cNvPr id="77" name="Google Shape;77;p1"/>
          <p:cNvPicPr preferRelativeResize="0"/>
          <p:nvPr/>
        </p:nvPicPr>
        <p:blipFill>
          <a:blip r:embed="rId3">
            <a:alphaModFix/>
          </a:blip>
          <a:stretch>
            <a:fillRect/>
          </a:stretch>
        </p:blipFill>
        <p:spPr>
          <a:xfrm>
            <a:off x="4282562" y="7892625"/>
            <a:ext cx="5880325" cy="1366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4718050" y="4177347"/>
            <a:ext cx="19050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35" name="Google Shape;135;p11"/>
          <p:cNvSpPr txBox="1"/>
          <p:nvPr>
            <p:ph type="title"/>
          </p:nvPr>
        </p:nvSpPr>
        <p:spPr>
          <a:xfrm>
            <a:off x="4794250" y="53498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600"/>
              <a:t>METODOLOGÍA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2"/>
          <p:cNvPicPr preferRelativeResize="0"/>
          <p:nvPr/>
        </p:nvPicPr>
        <p:blipFill rotWithShape="1">
          <a:blip r:embed="rId3">
            <a:alphaModFix/>
          </a:blip>
          <a:srcRect b="5353" l="0" r="0" t="5120"/>
          <a:stretch/>
        </p:blipFill>
        <p:spPr>
          <a:xfrm>
            <a:off x="3429000" y="3860575"/>
            <a:ext cx="12675475" cy="7448774"/>
          </a:xfrm>
          <a:prstGeom prst="rect">
            <a:avLst/>
          </a:prstGeom>
          <a:noFill/>
          <a:ln>
            <a:noFill/>
          </a:ln>
        </p:spPr>
      </p:pic>
      <p:sp>
        <p:nvSpPr>
          <p:cNvPr id="141" name="Google Shape;141;p12"/>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METODOLOGÍA DEL PROYECTO</a:t>
            </a:r>
            <a:endParaRPr/>
          </a:p>
        </p:txBody>
      </p:sp>
      <p:sp>
        <p:nvSpPr>
          <p:cNvPr id="142" name="Google Shape;142;p12"/>
          <p:cNvSpPr txBox="1"/>
          <p:nvPr/>
        </p:nvSpPr>
        <p:spPr>
          <a:xfrm>
            <a:off x="514925" y="1679625"/>
            <a:ext cx="19268400" cy="224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CL" sz="2500">
                <a:solidFill>
                  <a:srgbClr val="4A86E8"/>
                </a:solidFill>
              </a:rPr>
              <a:t>Explicación de la </a:t>
            </a:r>
            <a:r>
              <a:rPr b="1" lang="es-CL" sz="2500">
                <a:solidFill>
                  <a:srgbClr val="4A86E8"/>
                </a:solidFill>
              </a:rPr>
              <a:t>metodología</a:t>
            </a:r>
            <a:r>
              <a:rPr b="1" lang="es-CL" sz="2500">
                <a:solidFill>
                  <a:srgbClr val="4A86E8"/>
                </a:solidFill>
              </a:rPr>
              <a:t> utilizada:</a:t>
            </a:r>
            <a:endParaRPr b="1" sz="2500">
              <a:solidFill>
                <a:srgbClr val="4A86E8"/>
              </a:solidFill>
            </a:endParaRPr>
          </a:p>
          <a:p>
            <a:pPr indent="0" lvl="0" marL="0" rtl="0" algn="just">
              <a:spcBef>
                <a:spcPts val="0"/>
              </a:spcBef>
              <a:spcAft>
                <a:spcPts val="0"/>
              </a:spcAft>
              <a:buNone/>
            </a:pPr>
            <a:r>
              <a:rPr i="1" lang="es-CL" sz="2500"/>
              <a:t>Se </a:t>
            </a:r>
            <a:r>
              <a:rPr i="1" lang="es-CL" sz="2500"/>
              <a:t>implementó</a:t>
            </a:r>
            <a:r>
              <a:rPr i="1" lang="es-CL" sz="2500"/>
              <a:t> la metodología ágil SCRUM, ya que este enfoque permite trabajar en ciclos iterativos denominados sprint, </a:t>
            </a:r>
            <a:r>
              <a:rPr i="1" lang="es-CL" sz="2500"/>
              <a:t>favoreciendo</a:t>
            </a:r>
            <a:r>
              <a:rPr i="1" lang="es-CL" sz="2500"/>
              <a:t> la retroalimentación continua, la entrega incremental y la capacidad de adaptarse </a:t>
            </a:r>
            <a:r>
              <a:rPr i="1" lang="es-CL" sz="2500"/>
              <a:t>rápidamente</a:t>
            </a:r>
            <a:r>
              <a:rPr i="1" lang="es-CL" sz="2500"/>
              <a:t> a los cambios en los requerimientos.</a:t>
            </a:r>
            <a:endParaRPr i="1" sz="2500"/>
          </a:p>
          <a:p>
            <a:pPr indent="0" lvl="0" marL="0" rtl="0" algn="just">
              <a:lnSpc>
                <a:spcPct val="100000"/>
              </a:lnSpc>
              <a:spcBef>
                <a:spcPts val="0"/>
              </a:spcBef>
              <a:spcAft>
                <a:spcPts val="0"/>
              </a:spcAft>
              <a:buNone/>
            </a:pPr>
            <a:r>
              <a:rPr lang="es-CL" sz="3500" u="sng">
                <a:solidFill>
                  <a:schemeClr val="hlink"/>
                </a:solidFill>
                <a:hlinkClick r:id="rId4"/>
              </a:rPr>
              <a:t>Roadmap</a:t>
            </a:r>
            <a:endParaRPr sz="3500">
              <a:solidFill>
                <a:srgbClr val="257CE1"/>
              </a:solidFill>
            </a:endParaRPr>
          </a:p>
          <a:p>
            <a:pPr indent="0" lvl="0" marL="0" rtl="0" algn="just">
              <a:spcBef>
                <a:spcPts val="0"/>
              </a:spcBef>
              <a:spcAft>
                <a:spcPts val="0"/>
              </a:spcAft>
              <a:buClr>
                <a:schemeClr val="dk1"/>
              </a:buClr>
              <a:buSzPts val="1100"/>
              <a:buFont typeface="Arial"/>
              <a:buNone/>
            </a:pPr>
            <a:r>
              <a:t/>
            </a:r>
            <a:endParaRPr b="1" sz="2400">
              <a:solidFill>
                <a:srgbClr val="257CE1"/>
              </a:solidFill>
            </a:endParaRPr>
          </a:p>
        </p:txBody>
      </p:sp>
      <p:sp>
        <p:nvSpPr>
          <p:cNvPr id="143" name="Google Shape;143;p12"/>
          <p:cNvSpPr txBox="1"/>
          <p:nvPr/>
        </p:nvSpPr>
        <p:spPr>
          <a:xfrm>
            <a:off x="8597638" y="3357525"/>
            <a:ext cx="2338200" cy="56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CL" sz="2500">
                <a:solidFill>
                  <a:srgbClr val="4A86E8"/>
                </a:solidFill>
              </a:rPr>
              <a:t>Justificación:</a:t>
            </a:r>
            <a:endParaRPr b="1" sz="2400">
              <a:solidFill>
                <a:srgbClr val="257CE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7389125" y="9117125"/>
            <a:ext cx="10502700" cy="954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200"/>
              <a:t>ASIGNACIÓN DE ROLES</a:t>
            </a:r>
            <a:endParaRPr sz="4600"/>
          </a:p>
        </p:txBody>
      </p:sp>
      <p:sp>
        <p:nvSpPr>
          <p:cNvPr id="149" name="Google Shape;149;p9"/>
          <p:cNvSpPr txBox="1"/>
          <p:nvPr/>
        </p:nvSpPr>
        <p:spPr>
          <a:xfrm>
            <a:off x="7389125" y="7909000"/>
            <a:ext cx="33720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164a789189_0_55"/>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ASIGNACIÓN DE ROLES SCRUM</a:t>
            </a:r>
            <a:endParaRPr/>
          </a:p>
        </p:txBody>
      </p:sp>
      <p:pic>
        <p:nvPicPr>
          <p:cNvPr id="155" name="Google Shape;155;g3164a789189_0_55"/>
          <p:cNvPicPr preferRelativeResize="0"/>
          <p:nvPr/>
        </p:nvPicPr>
        <p:blipFill rotWithShape="1">
          <a:blip r:embed="rId3">
            <a:alphaModFix/>
          </a:blip>
          <a:srcRect b="22726" l="0" r="0" t="0"/>
          <a:stretch/>
        </p:blipFill>
        <p:spPr>
          <a:xfrm>
            <a:off x="2007025" y="2483000"/>
            <a:ext cx="3169175" cy="2508225"/>
          </a:xfrm>
          <a:prstGeom prst="rect">
            <a:avLst/>
          </a:prstGeom>
          <a:noFill/>
          <a:ln>
            <a:noFill/>
          </a:ln>
        </p:spPr>
      </p:pic>
      <p:pic>
        <p:nvPicPr>
          <p:cNvPr id="156" name="Google Shape;156;g3164a789189_0_55"/>
          <p:cNvPicPr preferRelativeResize="0"/>
          <p:nvPr/>
        </p:nvPicPr>
        <p:blipFill rotWithShape="1">
          <a:blip r:embed="rId4">
            <a:alphaModFix/>
          </a:blip>
          <a:srcRect b="17482" l="0" r="0" t="2434"/>
          <a:stretch/>
        </p:blipFill>
        <p:spPr>
          <a:xfrm>
            <a:off x="8580475" y="2073575"/>
            <a:ext cx="2943175" cy="2815675"/>
          </a:xfrm>
          <a:prstGeom prst="rect">
            <a:avLst/>
          </a:prstGeom>
          <a:noFill/>
          <a:ln>
            <a:noFill/>
          </a:ln>
        </p:spPr>
      </p:pic>
      <p:pic>
        <p:nvPicPr>
          <p:cNvPr id="157" name="Google Shape;157;g3164a789189_0_55"/>
          <p:cNvPicPr preferRelativeResize="0"/>
          <p:nvPr/>
        </p:nvPicPr>
        <p:blipFill>
          <a:blip r:embed="rId5">
            <a:alphaModFix/>
          </a:blip>
          <a:stretch>
            <a:fillRect/>
          </a:stretch>
        </p:blipFill>
        <p:spPr>
          <a:xfrm>
            <a:off x="14611200" y="1822025"/>
            <a:ext cx="3169175" cy="3169197"/>
          </a:xfrm>
          <a:prstGeom prst="rect">
            <a:avLst/>
          </a:prstGeom>
          <a:noFill/>
          <a:ln>
            <a:noFill/>
          </a:ln>
        </p:spPr>
      </p:pic>
      <p:sp>
        <p:nvSpPr>
          <p:cNvPr id="158" name="Google Shape;158;g3164a789189_0_55"/>
          <p:cNvSpPr txBox="1"/>
          <p:nvPr/>
        </p:nvSpPr>
        <p:spPr>
          <a:xfrm>
            <a:off x="14372388" y="4834725"/>
            <a:ext cx="3646800" cy="5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600">
                <a:solidFill>
                  <a:srgbClr val="257CE1"/>
                </a:solidFill>
                <a:latin typeface="Calibri"/>
                <a:ea typeface="Calibri"/>
                <a:cs typeface="Calibri"/>
                <a:sym typeface="Calibri"/>
              </a:rPr>
              <a:t>EQUIPO DE DESARROLLO</a:t>
            </a:r>
            <a:endParaRPr b="1" sz="2600">
              <a:solidFill>
                <a:srgbClr val="257CE1"/>
              </a:solidFill>
              <a:latin typeface="Calibri"/>
              <a:ea typeface="Calibri"/>
              <a:cs typeface="Calibri"/>
              <a:sym typeface="Calibri"/>
            </a:endParaRPr>
          </a:p>
        </p:txBody>
      </p:sp>
      <p:sp>
        <p:nvSpPr>
          <p:cNvPr id="159" name="Google Shape;159;g3164a789189_0_55"/>
          <p:cNvSpPr txBox="1"/>
          <p:nvPr/>
        </p:nvSpPr>
        <p:spPr>
          <a:xfrm>
            <a:off x="8506000" y="4834725"/>
            <a:ext cx="3092100" cy="5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600">
                <a:solidFill>
                  <a:srgbClr val="257CE1"/>
                </a:solidFill>
                <a:latin typeface="Calibri"/>
                <a:ea typeface="Calibri"/>
                <a:cs typeface="Calibri"/>
                <a:sym typeface="Calibri"/>
              </a:rPr>
              <a:t>SCRUM MASTER</a:t>
            </a:r>
            <a:endParaRPr b="1" sz="2600">
              <a:solidFill>
                <a:srgbClr val="257CE1"/>
              </a:solidFill>
              <a:latin typeface="Calibri"/>
              <a:ea typeface="Calibri"/>
              <a:cs typeface="Calibri"/>
              <a:sym typeface="Calibri"/>
            </a:endParaRPr>
          </a:p>
        </p:txBody>
      </p:sp>
      <p:sp>
        <p:nvSpPr>
          <p:cNvPr id="160" name="Google Shape;160;g3164a789189_0_55"/>
          <p:cNvSpPr txBox="1"/>
          <p:nvPr/>
        </p:nvSpPr>
        <p:spPr>
          <a:xfrm>
            <a:off x="1562227" y="4777875"/>
            <a:ext cx="3494400" cy="6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600">
                <a:solidFill>
                  <a:srgbClr val="257CE1"/>
                </a:solidFill>
                <a:latin typeface="Calibri"/>
                <a:ea typeface="Calibri"/>
                <a:cs typeface="Calibri"/>
                <a:sym typeface="Calibri"/>
              </a:rPr>
              <a:t>PRODUCT OWNER</a:t>
            </a:r>
            <a:endParaRPr b="1" sz="2600">
              <a:solidFill>
                <a:srgbClr val="257CE1"/>
              </a:solidFill>
              <a:latin typeface="Calibri"/>
              <a:ea typeface="Calibri"/>
              <a:cs typeface="Calibri"/>
              <a:sym typeface="Calibri"/>
            </a:endParaRPr>
          </a:p>
        </p:txBody>
      </p:sp>
      <p:sp>
        <p:nvSpPr>
          <p:cNvPr id="161" name="Google Shape;161;g3164a789189_0_55"/>
          <p:cNvSpPr txBox="1"/>
          <p:nvPr/>
        </p:nvSpPr>
        <p:spPr>
          <a:xfrm>
            <a:off x="8155750" y="5749125"/>
            <a:ext cx="3792600" cy="2801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CL" sz="1800"/>
              <a:t>Facilitar las ceremonias SCRUM: planificación, daily meetings, revisión y retrospectiva.</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s-CL" sz="1800"/>
              <a:t>Remover obstáculos que dificulten el progreso del equipo.</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s-CL" sz="1800"/>
              <a:t>Asegurar que el equipo siga las prácticas ágiles y se cumplan los plazos establecidos.</a:t>
            </a:r>
            <a:endParaRPr sz="1800"/>
          </a:p>
        </p:txBody>
      </p:sp>
      <p:sp>
        <p:nvSpPr>
          <p:cNvPr id="162" name="Google Shape;162;g3164a789189_0_55"/>
          <p:cNvSpPr txBox="1"/>
          <p:nvPr/>
        </p:nvSpPr>
        <p:spPr>
          <a:xfrm>
            <a:off x="1413125" y="5749125"/>
            <a:ext cx="3792600" cy="2801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CL" sz="1800"/>
              <a:t>Definir la visión del producto y priorizar las funcionalidades en el Product Backlog.</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s-CL" sz="1800"/>
              <a:t>Recopilar los requerimientos de usuarios (Psicólogos y pacientes) a través de entrevistas.</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s-CL" sz="1800"/>
              <a:t>Asegurar que la </a:t>
            </a:r>
            <a:r>
              <a:rPr lang="es-CL" sz="1800"/>
              <a:t>solución</a:t>
            </a:r>
            <a:r>
              <a:rPr lang="es-CL" sz="1800"/>
              <a:t> entregue valor a los usuarios finales.</a:t>
            </a:r>
            <a:endParaRPr sz="1800"/>
          </a:p>
        </p:txBody>
      </p:sp>
      <p:sp>
        <p:nvSpPr>
          <p:cNvPr id="163" name="Google Shape;163;g3164a789189_0_55"/>
          <p:cNvSpPr txBox="1"/>
          <p:nvPr/>
        </p:nvSpPr>
        <p:spPr>
          <a:xfrm>
            <a:off x="14299488" y="5749125"/>
            <a:ext cx="3792600" cy="2801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CL" sz="1800"/>
              <a:t>Desarrollo frontend</a:t>
            </a:r>
            <a:endParaRPr sz="1800"/>
          </a:p>
          <a:p>
            <a:pPr indent="0" lvl="0" marL="914400" rtl="0" algn="just">
              <a:spcBef>
                <a:spcPts val="0"/>
              </a:spcBef>
              <a:spcAft>
                <a:spcPts val="0"/>
              </a:spcAft>
              <a:buNone/>
            </a:pPr>
            <a:r>
              <a:t/>
            </a:r>
            <a:endParaRPr sz="1800"/>
          </a:p>
          <a:p>
            <a:pPr indent="-342900" lvl="0" marL="457200" rtl="0" algn="just">
              <a:spcBef>
                <a:spcPts val="0"/>
              </a:spcBef>
              <a:spcAft>
                <a:spcPts val="0"/>
              </a:spcAft>
              <a:buSzPts val="1800"/>
              <a:buChar char="●"/>
            </a:pPr>
            <a:r>
              <a:rPr lang="es-CL" sz="1800"/>
              <a:t>Desarrollo backend</a:t>
            </a:r>
            <a:endParaRPr sz="1800"/>
          </a:p>
          <a:p>
            <a:pPr indent="0" lvl="0" marL="914400" rtl="0" algn="just">
              <a:spcBef>
                <a:spcPts val="0"/>
              </a:spcBef>
              <a:spcAft>
                <a:spcPts val="0"/>
              </a:spcAft>
              <a:buNone/>
            </a:pPr>
            <a:r>
              <a:t/>
            </a:r>
            <a:endParaRPr sz="1800"/>
          </a:p>
          <a:p>
            <a:pPr indent="-342900" lvl="0" marL="457200" rtl="0" algn="just">
              <a:spcBef>
                <a:spcPts val="0"/>
              </a:spcBef>
              <a:spcAft>
                <a:spcPts val="0"/>
              </a:spcAft>
              <a:buSzPts val="1800"/>
              <a:buChar char="●"/>
            </a:pPr>
            <a:r>
              <a:rPr lang="es-CL" sz="1800"/>
              <a:t>Soporte en diseño del sistema y gestión de datos.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nvSpPr>
        <p:spPr>
          <a:xfrm>
            <a:off x="7304600" y="7397647"/>
            <a:ext cx="1905000" cy="61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400"/>
          </a:p>
        </p:txBody>
      </p:sp>
      <p:sp>
        <p:nvSpPr>
          <p:cNvPr id="169" name="Google Shape;169;p13"/>
          <p:cNvSpPr txBox="1"/>
          <p:nvPr>
            <p:ph type="title"/>
          </p:nvPr>
        </p:nvSpPr>
        <p:spPr>
          <a:xfrm>
            <a:off x="7367275" y="8580275"/>
            <a:ext cx="10977300" cy="8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5200"/>
              <a:t>TOPOLOGÍA DEL PROYECTO</a:t>
            </a:r>
            <a:endParaRPr sz="3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164a789189_0_79"/>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TOPOLOGÍA DEL PROYECTO</a:t>
            </a:r>
            <a:endParaRPr/>
          </a:p>
        </p:txBody>
      </p:sp>
      <p:sp>
        <p:nvSpPr>
          <p:cNvPr id="175" name="Google Shape;175;g3164a789189_0_79"/>
          <p:cNvSpPr txBox="1"/>
          <p:nvPr/>
        </p:nvSpPr>
        <p:spPr>
          <a:xfrm>
            <a:off x="2239950" y="1799200"/>
            <a:ext cx="16556700" cy="507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s-CL" sz="3000">
                <a:solidFill>
                  <a:srgbClr val="257CE1"/>
                </a:solidFill>
              </a:rPr>
              <a:t>La topología del sistema  se compone de los siguientes componentes: </a:t>
            </a:r>
            <a:endParaRPr b="1" i="1" sz="3000">
              <a:solidFill>
                <a:srgbClr val="257CE1"/>
              </a:solidFill>
            </a:endParaRPr>
          </a:p>
          <a:p>
            <a:pPr indent="0" lvl="0" marL="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rgbClr val="257CE1"/>
              </a:buClr>
              <a:buSzPts val="2400"/>
              <a:buChar char="●"/>
            </a:pPr>
            <a:r>
              <a:rPr b="1" lang="es-CL" sz="2400">
                <a:solidFill>
                  <a:schemeClr val="dk1"/>
                </a:solidFill>
              </a:rPr>
              <a:t>Cliente (Navegador Web):</a:t>
            </a:r>
            <a:r>
              <a:rPr lang="es-CL" sz="2400">
                <a:solidFill>
                  <a:schemeClr val="dk1"/>
                </a:solidFill>
              </a:rPr>
              <a:t> Los usuarios (pacientes y psicólogos) interactúan con la página web a través de sus navegadores.</a:t>
            </a:r>
            <a:endParaRPr sz="2400">
              <a:solidFill>
                <a:schemeClr val="dk1"/>
              </a:solidFill>
            </a:endParaRPr>
          </a:p>
          <a:p>
            <a:pPr indent="0" lvl="0" marL="0" rtl="0" algn="just">
              <a:spcBef>
                <a:spcPts val="0"/>
              </a:spcBef>
              <a:spcAft>
                <a:spcPts val="0"/>
              </a:spcAft>
              <a:buNone/>
            </a:pPr>
            <a:r>
              <a:t/>
            </a:r>
            <a:endParaRPr sz="2400">
              <a:solidFill>
                <a:srgbClr val="257CE1"/>
              </a:solidFill>
            </a:endParaRPr>
          </a:p>
          <a:p>
            <a:pPr indent="-381000" lvl="0" marL="457200" rtl="0" algn="just">
              <a:spcBef>
                <a:spcPts val="0"/>
              </a:spcBef>
              <a:spcAft>
                <a:spcPts val="0"/>
              </a:spcAft>
              <a:buClr>
                <a:srgbClr val="257CE1"/>
              </a:buClr>
              <a:buSzPts val="2400"/>
              <a:buChar char="●"/>
            </a:pPr>
            <a:r>
              <a:rPr b="1" lang="es-CL" sz="2400">
                <a:solidFill>
                  <a:schemeClr val="dk1"/>
                </a:solidFill>
              </a:rPr>
              <a:t>Frontend (HTML, CSS, JS):</a:t>
            </a:r>
            <a:r>
              <a:rPr lang="es-CL" sz="2400">
                <a:solidFill>
                  <a:schemeClr val="dk1"/>
                </a:solidFill>
              </a:rPr>
              <a:t> La interfaz de usuario interactiva que se presenta al cliente, gestionando las solicitudes y mostrando la información.</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rgbClr val="257CE1"/>
              </a:buClr>
              <a:buSzPts val="2400"/>
              <a:buChar char="●"/>
            </a:pPr>
            <a:r>
              <a:rPr b="1" lang="es-CL" sz="2400">
                <a:solidFill>
                  <a:schemeClr val="dk1"/>
                </a:solidFill>
              </a:rPr>
              <a:t>Backend (Python y Node.js):</a:t>
            </a:r>
            <a:r>
              <a:rPr lang="es-CL" sz="2400">
                <a:solidFill>
                  <a:srgbClr val="257CE1"/>
                </a:solidFill>
              </a:rPr>
              <a:t> </a:t>
            </a:r>
            <a:r>
              <a:rPr lang="es-CL" sz="2400">
                <a:solidFill>
                  <a:schemeClr val="dk1"/>
                </a:solidFill>
              </a:rPr>
              <a:t>El servidor que procesa las solicitudes del cliente y maneja la lógica de negocio, autenticación y las respuestas de la aplicación.</a:t>
            </a:r>
            <a:endParaRPr sz="2400">
              <a:solidFill>
                <a:schemeClr val="dk1"/>
              </a:solidFill>
            </a:endParaRPr>
          </a:p>
          <a:p>
            <a:pPr indent="0" lvl="0" marL="914400" rtl="0" algn="just">
              <a:spcBef>
                <a:spcPts val="0"/>
              </a:spcBef>
              <a:spcAft>
                <a:spcPts val="0"/>
              </a:spcAft>
              <a:buNone/>
            </a:pPr>
            <a:r>
              <a:t/>
            </a:r>
            <a:endParaRPr sz="2400">
              <a:solidFill>
                <a:srgbClr val="257CE1"/>
              </a:solidFill>
            </a:endParaRPr>
          </a:p>
          <a:p>
            <a:pPr indent="-381000" lvl="0" marL="457200" rtl="0" algn="just">
              <a:spcBef>
                <a:spcPts val="0"/>
              </a:spcBef>
              <a:spcAft>
                <a:spcPts val="0"/>
              </a:spcAft>
              <a:buClr>
                <a:srgbClr val="257CE1"/>
              </a:buClr>
              <a:buSzPts val="2400"/>
              <a:buChar char="●"/>
            </a:pPr>
            <a:r>
              <a:rPr b="1" lang="es-CL" sz="2400">
                <a:solidFill>
                  <a:schemeClr val="dk1"/>
                </a:solidFill>
              </a:rPr>
              <a:t>Base de Datos (Supabase):</a:t>
            </a:r>
            <a:r>
              <a:rPr lang="es-CL" sz="2400">
                <a:solidFill>
                  <a:srgbClr val="257CE1"/>
                </a:solidFill>
              </a:rPr>
              <a:t> </a:t>
            </a:r>
            <a:r>
              <a:rPr lang="es-CL" sz="2400">
                <a:solidFill>
                  <a:schemeClr val="dk1"/>
                </a:solidFill>
              </a:rPr>
              <a:t>Almacena la información de pacientes, psicólogos, citas y demás datos relevantes</a:t>
            </a:r>
            <a:r>
              <a:rPr lang="es-CL" sz="2400">
                <a:solidFill>
                  <a:srgbClr val="257CE1"/>
                </a:solidFill>
              </a:rPr>
              <a:t>.</a:t>
            </a:r>
            <a:endParaRPr sz="2400">
              <a:solidFill>
                <a:srgbClr val="257CE1"/>
              </a:solidFill>
            </a:endParaRPr>
          </a:p>
          <a:p>
            <a:pPr indent="0" lvl="0" marL="914400" rtl="0" algn="just">
              <a:spcBef>
                <a:spcPts val="0"/>
              </a:spcBef>
              <a:spcAft>
                <a:spcPts val="0"/>
              </a:spcAft>
              <a:buNone/>
            </a:pPr>
            <a:r>
              <a:t/>
            </a:r>
            <a:endParaRPr sz="2400">
              <a:solidFill>
                <a:srgbClr val="257CE1"/>
              </a:solidFill>
            </a:endParaRPr>
          </a:p>
        </p:txBody>
      </p:sp>
      <p:pic>
        <p:nvPicPr>
          <p:cNvPr id="176" name="Google Shape;176;g3164a789189_0_79"/>
          <p:cNvPicPr preferRelativeResize="0"/>
          <p:nvPr/>
        </p:nvPicPr>
        <p:blipFill>
          <a:blip r:embed="rId3">
            <a:alphaModFix/>
          </a:blip>
          <a:stretch>
            <a:fillRect/>
          </a:stretch>
        </p:blipFill>
        <p:spPr>
          <a:xfrm>
            <a:off x="4969975" y="6997050"/>
            <a:ext cx="8526075" cy="394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164a789189_0_88"/>
          <p:cNvSpPr txBox="1"/>
          <p:nvPr>
            <p:ph type="title"/>
          </p:nvPr>
        </p:nvSpPr>
        <p:spPr>
          <a:xfrm>
            <a:off x="2781600" y="255075"/>
            <a:ext cx="10134600" cy="16932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5500"/>
              <a:t>PLATAFORMA/TECNOLOGÍA UTILIZADA</a:t>
            </a:r>
            <a:endParaRPr sz="3900"/>
          </a:p>
        </p:txBody>
      </p:sp>
      <p:sp>
        <p:nvSpPr>
          <p:cNvPr id="182" name="Google Shape;182;g3164a789189_0_88"/>
          <p:cNvSpPr txBox="1"/>
          <p:nvPr/>
        </p:nvSpPr>
        <p:spPr>
          <a:xfrm>
            <a:off x="381981" y="255072"/>
            <a:ext cx="1905000" cy="2154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sp>
        <p:nvSpPr>
          <p:cNvPr id="183" name="Google Shape;183;g3164a789189_0_88"/>
          <p:cNvSpPr txBox="1"/>
          <p:nvPr/>
        </p:nvSpPr>
        <p:spPr>
          <a:xfrm>
            <a:off x="381975" y="2102825"/>
            <a:ext cx="14390100" cy="729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s-CL" sz="3000">
                <a:solidFill>
                  <a:srgbClr val="257CE1"/>
                </a:solidFill>
              </a:rPr>
              <a:t>Tecnologías Utilizadas</a:t>
            </a:r>
            <a:endParaRPr b="1" i="1" sz="3000">
              <a:solidFill>
                <a:srgbClr val="257CE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rPr b="1" lang="es-CL" sz="2400">
                <a:solidFill>
                  <a:schemeClr val="dk1"/>
                </a:solidFill>
              </a:rPr>
              <a:t>Frontend:</a:t>
            </a:r>
            <a:endParaRPr b="1"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HTML: Estructura de las páginas web.</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CSS: Estilos y diseño visual de la interfaz de usuario.</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JavaScript: Funcionalidades interactivas como validación de formularios y gestión </a:t>
            </a:r>
            <a:r>
              <a:rPr lang="es-CL" sz="2400">
                <a:solidFill>
                  <a:schemeClr val="dk1"/>
                </a:solidFill>
              </a:rPr>
              <a:t>dinámica</a:t>
            </a:r>
            <a:r>
              <a:rPr lang="es-CL" sz="2400">
                <a:solidFill>
                  <a:schemeClr val="dk1"/>
                </a:solidFill>
              </a:rPr>
              <a:t> de citas.</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rPr b="1" lang="es-CL" sz="2400">
                <a:solidFill>
                  <a:schemeClr val="dk1"/>
                </a:solidFill>
              </a:rPr>
              <a:t>Backend: </a:t>
            </a:r>
            <a:endParaRPr b="1"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Python: Utilizado para la lógica de negocio del servidor (por ejemplo, procesamientos de solicitudes y validación)</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Node.js: Utilizado para manejar la parte del servidor de aplicaciones, como la gestión de citas, autenticación de usuarios y manejo de peticiones HTTP.</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rPr b="1" lang="es-CL" sz="2400">
                <a:solidFill>
                  <a:schemeClr val="dk1"/>
                </a:solidFill>
              </a:rPr>
              <a:t>Base de Datos:</a:t>
            </a:r>
            <a:endParaRPr b="1" sz="2400">
              <a:solidFill>
                <a:schemeClr val="dk1"/>
              </a:solidFill>
            </a:endParaRPr>
          </a:p>
          <a:p>
            <a:pPr indent="0" lvl="0" marL="0" rtl="0" algn="just">
              <a:spcBef>
                <a:spcPts val="0"/>
              </a:spcBef>
              <a:spcAft>
                <a:spcPts val="0"/>
              </a:spcAft>
              <a:buNone/>
            </a:pPr>
            <a:r>
              <a:rPr lang="es-CL" sz="2400">
                <a:solidFill>
                  <a:schemeClr val="dk1"/>
                </a:solidFill>
              </a:rPr>
              <a:t> </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Supabase: Plataforma de base de datos basada en PostgreSQL para almacenar la información de pacientes, psicólogos, citas, etc.</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164a789189_7_65"/>
          <p:cNvSpPr txBox="1"/>
          <p:nvPr>
            <p:ph type="title"/>
          </p:nvPr>
        </p:nvSpPr>
        <p:spPr>
          <a:xfrm>
            <a:off x="2781600" y="255075"/>
            <a:ext cx="10134600" cy="16932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5500"/>
              <a:t>PLATAFORMA/TECNOLOGÍA UTILIZADA</a:t>
            </a:r>
            <a:endParaRPr sz="3900"/>
          </a:p>
        </p:txBody>
      </p:sp>
      <p:sp>
        <p:nvSpPr>
          <p:cNvPr id="189" name="Google Shape;189;g3164a789189_7_65"/>
          <p:cNvSpPr txBox="1"/>
          <p:nvPr/>
        </p:nvSpPr>
        <p:spPr>
          <a:xfrm>
            <a:off x="381981" y="255072"/>
            <a:ext cx="1905000" cy="2154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t/>
            </a:r>
            <a:endParaRPr/>
          </a:p>
        </p:txBody>
      </p:sp>
      <p:sp>
        <p:nvSpPr>
          <p:cNvPr id="190" name="Google Shape;190;g3164a789189_7_65"/>
          <p:cNvSpPr txBox="1"/>
          <p:nvPr/>
        </p:nvSpPr>
        <p:spPr>
          <a:xfrm>
            <a:off x="381975" y="2102825"/>
            <a:ext cx="14390100" cy="655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i="1" lang="es-CL" sz="3000">
                <a:solidFill>
                  <a:srgbClr val="257CE1"/>
                </a:solidFill>
              </a:rPr>
              <a:t>Factibilidad Técnica</a:t>
            </a:r>
            <a:endParaRPr b="1" i="1" sz="3000">
              <a:solidFill>
                <a:srgbClr val="257CE1"/>
              </a:solidFill>
            </a:endParaRPr>
          </a:p>
          <a:p>
            <a:pPr indent="0" lvl="0" marL="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Escalabilidad: </a:t>
            </a:r>
            <a:r>
              <a:rPr lang="es-CL" sz="2400">
                <a:solidFill>
                  <a:schemeClr val="dk1"/>
                </a:solidFill>
              </a:rPr>
              <a:t>La combinación de Python y Node.js en el backend permite una arquitectura escalable, donde puedes dividir responsabilidades entre los dos entornos de ejecución según las necesidades de rendimiento.</a:t>
            </a:r>
            <a:endParaRPr sz="2400">
              <a:solidFill>
                <a:schemeClr val="dk1"/>
              </a:solidFill>
            </a:endParaRPr>
          </a:p>
          <a:p>
            <a:pPr indent="0" lvl="0" marL="457200" rtl="0" algn="just">
              <a:spcBef>
                <a:spcPts val="0"/>
              </a:spcBef>
              <a:spcAft>
                <a:spcPts val="0"/>
              </a:spcAft>
              <a:buNone/>
            </a:pPr>
            <a:r>
              <a:t/>
            </a:r>
            <a:endParaRPr b="1"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Integración fluida: </a:t>
            </a:r>
            <a:r>
              <a:rPr lang="es-CL" sz="2400">
                <a:solidFill>
                  <a:schemeClr val="dk1"/>
                </a:solidFill>
              </a:rPr>
              <a:t>El uso de Supabase proporciona una integración sencilla y rápida con el backend, sin necesidad de gestionar la infraestructura de base de datos manualmente.</a:t>
            </a:r>
            <a:endParaRPr sz="2400">
              <a:solidFill>
                <a:schemeClr val="dk1"/>
              </a:solidFill>
            </a:endParaRPr>
          </a:p>
          <a:p>
            <a:pPr indent="0" lvl="0" marL="457200" rtl="0" algn="just">
              <a:spcBef>
                <a:spcPts val="0"/>
              </a:spcBef>
              <a:spcAft>
                <a:spcPts val="0"/>
              </a:spcAft>
              <a:buNone/>
            </a:pPr>
            <a:r>
              <a:t/>
            </a:r>
            <a:endParaRPr b="1"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Desarrollo rápido: </a:t>
            </a:r>
            <a:r>
              <a:rPr lang="es-CL" sz="2400">
                <a:solidFill>
                  <a:schemeClr val="dk1"/>
                </a:solidFill>
              </a:rPr>
              <a:t>El uso de HTML, CSS, JavaScript, junto con Python y Node.js, permite desarrollar la aplicación de manera rápida y eficiente, reduciendo la curva de aprendizaje y aumentando la productividad.</a:t>
            </a:r>
            <a:endParaRPr sz="2400">
              <a:solidFill>
                <a:schemeClr val="dk1"/>
              </a:solidFill>
            </a:endParaRPr>
          </a:p>
          <a:p>
            <a:pPr indent="0" lvl="0" marL="457200" rtl="0" algn="just">
              <a:spcBef>
                <a:spcPts val="0"/>
              </a:spcBef>
              <a:spcAft>
                <a:spcPts val="0"/>
              </a:spcAft>
              <a:buNone/>
            </a:pPr>
            <a:r>
              <a:t/>
            </a:r>
            <a:endParaRPr b="1"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Desarrollo en tiempo real: </a:t>
            </a:r>
            <a:r>
              <a:rPr lang="es-CL" sz="2400">
                <a:solidFill>
                  <a:schemeClr val="dk1"/>
                </a:solidFill>
              </a:rPr>
              <a:t>Node.js permite manejar gran volumen de solicitudes de manera eficiente, lo que es ideal para aplicaciones con integraciones en tiempo real.</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64a789189_0_96"/>
          <p:cNvSpPr txBox="1"/>
          <p:nvPr/>
        </p:nvSpPr>
        <p:spPr>
          <a:xfrm>
            <a:off x="9126700" y="6392800"/>
            <a:ext cx="1850700" cy="92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600"/>
          </a:p>
        </p:txBody>
      </p:sp>
      <p:sp>
        <p:nvSpPr>
          <p:cNvPr id="196" name="Google Shape;196;g3164a789189_0_96"/>
          <p:cNvSpPr txBox="1"/>
          <p:nvPr/>
        </p:nvSpPr>
        <p:spPr>
          <a:xfrm>
            <a:off x="1503850" y="7359625"/>
            <a:ext cx="8930700" cy="8466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lang="es-CL" sz="5500">
                <a:solidFill>
                  <a:srgbClr val="257CE1"/>
                </a:solidFill>
              </a:rPr>
              <a:t>ETAPAS PRINCIPALES</a:t>
            </a:r>
            <a:r>
              <a:rPr b="1" lang="es-CL" sz="4100">
                <a:solidFill>
                  <a:srgbClr val="257CE1"/>
                </a:solidFill>
              </a:rPr>
              <a:t> </a:t>
            </a:r>
            <a:endParaRPr b="1" i="0" sz="4100">
              <a:solidFill>
                <a:srgbClr val="257CE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164a789189_0_101"/>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02" name="Google Shape;202;g3164a789189_0_101"/>
          <p:cNvSpPr txBox="1"/>
          <p:nvPr/>
        </p:nvSpPr>
        <p:spPr>
          <a:xfrm>
            <a:off x="2239950" y="1799200"/>
            <a:ext cx="16556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2400">
              <a:solidFill>
                <a:srgbClr val="257CE1"/>
              </a:solidFill>
            </a:endParaRPr>
          </a:p>
        </p:txBody>
      </p:sp>
      <p:sp>
        <p:nvSpPr>
          <p:cNvPr id="203" name="Google Shape;203;g3164a789189_0_101"/>
          <p:cNvSpPr txBox="1"/>
          <p:nvPr/>
        </p:nvSpPr>
        <p:spPr>
          <a:xfrm>
            <a:off x="6057400" y="1737700"/>
            <a:ext cx="6605700" cy="15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Mockup del sistema</a:t>
            </a:r>
            <a:endParaRPr b="1" sz="2900">
              <a:latin typeface="Calibri"/>
              <a:ea typeface="Calibri"/>
              <a:cs typeface="Calibri"/>
              <a:sym typeface="Calibri"/>
            </a:endParaRPr>
          </a:p>
        </p:txBody>
      </p:sp>
      <p:pic>
        <p:nvPicPr>
          <p:cNvPr id="204" name="Google Shape;204;g3164a789189_0_101"/>
          <p:cNvPicPr preferRelativeResize="0"/>
          <p:nvPr/>
        </p:nvPicPr>
        <p:blipFill>
          <a:blip r:embed="rId3">
            <a:alphaModFix/>
          </a:blip>
          <a:stretch>
            <a:fillRect/>
          </a:stretch>
        </p:blipFill>
        <p:spPr>
          <a:xfrm>
            <a:off x="177750" y="2612775"/>
            <a:ext cx="5810250" cy="3705225"/>
          </a:xfrm>
          <a:prstGeom prst="rect">
            <a:avLst/>
          </a:prstGeom>
          <a:noFill/>
          <a:ln>
            <a:noFill/>
          </a:ln>
        </p:spPr>
      </p:pic>
      <p:pic>
        <p:nvPicPr>
          <p:cNvPr id="205" name="Google Shape;205;g3164a789189_0_101"/>
          <p:cNvPicPr preferRelativeResize="0"/>
          <p:nvPr/>
        </p:nvPicPr>
        <p:blipFill>
          <a:blip r:embed="rId4">
            <a:alphaModFix/>
          </a:blip>
          <a:stretch>
            <a:fillRect/>
          </a:stretch>
        </p:blipFill>
        <p:spPr>
          <a:xfrm>
            <a:off x="6935358" y="2797425"/>
            <a:ext cx="6120667" cy="5689924"/>
          </a:xfrm>
          <a:prstGeom prst="rect">
            <a:avLst/>
          </a:prstGeom>
          <a:noFill/>
          <a:ln>
            <a:noFill/>
          </a:ln>
        </p:spPr>
      </p:pic>
      <p:pic>
        <p:nvPicPr>
          <p:cNvPr id="206" name="Google Shape;206;g3164a789189_0_101"/>
          <p:cNvPicPr preferRelativeResize="0"/>
          <p:nvPr/>
        </p:nvPicPr>
        <p:blipFill>
          <a:blip r:embed="rId5">
            <a:alphaModFix/>
          </a:blip>
          <a:stretch>
            <a:fillRect/>
          </a:stretch>
        </p:blipFill>
        <p:spPr>
          <a:xfrm>
            <a:off x="13512450" y="2612775"/>
            <a:ext cx="5545675" cy="5428451"/>
          </a:xfrm>
          <a:prstGeom prst="rect">
            <a:avLst/>
          </a:prstGeom>
          <a:noFill/>
          <a:ln>
            <a:noFill/>
          </a:ln>
        </p:spPr>
      </p:pic>
      <p:pic>
        <p:nvPicPr>
          <p:cNvPr id="207" name="Google Shape;207;g3164a789189_0_101"/>
          <p:cNvPicPr preferRelativeResize="0"/>
          <p:nvPr/>
        </p:nvPicPr>
        <p:blipFill>
          <a:blip r:embed="rId6">
            <a:alphaModFix/>
          </a:blip>
          <a:stretch>
            <a:fillRect/>
          </a:stretch>
        </p:blipFill>
        <p:spPr>
          <a:xfrm>
            <a:off x="0" y="7768775"/>
            <a:ext cx="7168493" cy="354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3193b9e2da0_0_6"/>
          <p:cNvSpPr txBox="1"/>
          <p:nvPr>
            <p:ph type="title"/>
          </p:nvPr>
        </p:nvSpPr>
        <p:spPr>
          <a:xfrm>
            <a:off x="4422600" y="739950"/>
            <a:ext cx="6135600" cy="135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4000"/>
              <a:t>Índice</a:t>
            </a:r>
            <a:endParaRPr/>
          </a:p>
          <a:p>
            <a:pPr indent="0" lvl="0" marL="0" rtl="0" algn="l">
              <a:spcBef>
                <a:spcPts val="0"/>
              </a:spcBef>
              <a:spcAft>
                <a:spcPts val="0"/>
              </a:spcAft>
              <a:buNone/>
            </a:pPr>
            <a:r>
              <a:t/>
            </a:r>
            <a:endParaRPr/>
          </a:p>
        </p:txBody>
      </p:sp>
      <p:sp>
        <p:nvSpPr>
          <p:cNvPr id="83" name="Google Shape;83;g3193b9e2da0_0_6"/>
          <p:cNvSpPr txBox="1"/>
          <p:nvPr/>
        </p:nvSpPr>
        <p:spPr>
          <a:xfrm>
            <a:off x="2239950" y="1799200"/>
            <a:ext cx="16556700" cy="1262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t/>
            </a:r>
            <a:endParaRPr sz="3500">
              <a:solidFill>
                <a:srgbClr val="257CE1"/>
              </a:solidFill>
            </a:endParaRPr>
          </a:p>
          <a:p>
            <a:pPr indent="0" lvl="0" marL="0" rtl="0" algn="l">
              <a:spcBef>
                <a:spcPts val="0"/>
              </a:spcBef>
              <a:spcAft>
                <a:spcPts val="0"/>
              </a:spcAft>
              <a:buNone/>
            </a:pPr>
            <a:r>
              <a:t/>
            </a:r>
            <a:endParaRPr sz="3500">
              <a:solidFill>
                <a:srgbClr val="257CE1"/>
              </a:solidFill>
            </a:endParaRPr>
          </a:p>
        </p:txBody>
      </p:sp>
      <p:sp>
        <p:nvSpPr>
          <p:cNvPr id="84" name="Google Shape;84;g3193b9e2da0_0_6"/>
          <p:cNvSpPr txBox="1"/>
          <p:nvPr/>
        </p:nvSpPr>
        <p:spPr>
          <a:xfrm>
            <a:off x="3245750" y="3565200"/>
            <a:ext cx="6780000" cy="2432400"/>
          </a:xfrm>
          <a:prstGeom prst="rect">
            <a:avLst/>
          </a:prstGeom>
          <a:noFill/>
          <a:ln>
            <a:noFill/>
          </a:ln>
        </p:spPr>
        <p:txBody>
          <a:bodyPr anchorCtr="0" anchor="t" bIns="91425" lIns="91425" spcFirstLastPara="1" rIns="91425" wrap="square" tIns="91425">
            <a:noAutofit/>
          </a:bodyPr>
          <a:lstStyle/>
          <a:p>
            <a:pPr indent="-412750" lvl="0" marL="457200" rtl="0" algn="just">
              <a:spcBef>
                <a:spcPts val="0"/>
              </a:spcBef>
              <a:spcAft>
                <a:spcPts val="0"/>
              </a:spcAft>
              <a:buSzPts val="2900"/>
              <a:buFont typeface="Calibri"/>
              <a:buAutoNum type="arabicPeriod"/>
            </a:pPr>
            <a:r>
              <a:rPr lang="es-CL" sz="2900"/>
              <a:t>Entendiendo el Problema y Solución </a:t>
            </a:r>
            <a:endParaRPr sz="2900"/>
          </a:p>
          <a:p>
            <a:pPr indent="0" lvl="0" marL="457200" rtl="0" algn="just">
              <a:spcBef>
                <a:spcPts val="0"/>
              </a:spcBef>
              <a:spcAft>
                <a:spcPts val="0"/>
              </a:spcAft>
              <a:buNone/>
            </a:pPr>
            <a:r>
              <a:t/>
            </a:r>
            <a:endParaRPr sz="2900"/>
          </a:p>
          <a:p>
            <a:pPr indent="-412750" lvl="0" marL="457200" rtl="0" algn="just">
              <a:spcBef>
                <a:spcPts val="0"/>
              </a:spcBef>
              <a:spcAft>
                <a:spcPts val="0"/>
              </a:spcAft>
              <a:buSzPts val="2900"/>
              <a:buAutoNum type="arabicPeriod"/>
            </a:pPr>
            <a:r>
              <a:rPr lang="es-CL" sz="2900"/>
              <a:t>Objetivos</a:t>
            </a:r>
            <a:endParaRPr sz="2900"/>
          </a:p>
          <a:p>
            <a:pPr indent="0" lvl="0" marL="0" rtl="0" algn="just">
              <a:spcBef>
                <a:spcPts val="0"/>
              </a:spcBef>
              <a:spcAft>
                <a:spcPts val="0"/>
              </a:spcAft>
              <a:buNone/>
            </a:pPr>
            <a:r>
              <a:t/>
            </a:r>
            <a:endParaRPr sz="2900"/>
          </a:p>
          <a:p>
            <a:pPr indent="-412750" lvl="0" marL="457200" rtl="0" algn="just">
              <a:spcBef>
                <a:spcPts val="0"/>
              </a:spcBef>
              <a:spcAft>
                <a:spcPts val="0"/>
              </a:spcAft>
              <a:buSzPts val="2900"/>
              <a:buAutoNum type="arabicPeriod"/>
            </a:pPr>
            <a:r>
              <a:rPr lang="es-CL" sz="2900"/>
              <a:t>Asignación de roles</a:t>
            </a:r>
            <a:endParaRPr sz="2900"/>
          </a:p>
          <a:p>
            <a:pPr indent="0" lvl="0" marL="457200" rtl="0" algn="just">
              <a:spcBef>
                <a:spcPts val="0"/>
              </a:spcBef>
              <a:spcAft>
                <a:spcPts val="0"/>
              </a:spcAft>
              <a:buNone/>
            </a:pPr>
            <a:r>
              <a:t/>
            </a:r>
            <a:endParaRPr sz="2900"/>
          </a:p>
          <a:p>
            <a:pPr indent="-412750" lvl="0" marL="457200" rtl="0" algn="just">
              <a:spcBef>
                <a:spcPts val="0"/>
              </a:spcBef>
              <a:spcAft>
                <a:spcPts val="0"/>
              </a:spcAft>
              <a:buSzPts val="2900"/>
              <a:buAutoNum type="arabicPeriod"/>
            </a:pPr>
            <a:r>
              <a:rPr lang="es-CL" sz="2900"/>
              <a:t>Metodología</a:t>
            </a:r>
            <a:endParaRPr sz="2900"/>
          </a:p>
          <a:p>
            <a:pPr indent="0" lvl="0" marL="457200" rtl="0" algn="just">
              <a:spcBef>
                <a:spcPts val="0"/>
              </a:spcBef>
              <a:spcAft>
                <a:spcPts val="0"/>
              </a:spcAft>
              <a:buNone/>
            </a:pPr>
            <a:r>
              <a:t/>
            </a:r>
            <a:endParaRPr sz="2000">
              <a:solidFill>
                <a:schemeClr val="dk1"/>
              </a:solidFill>
            </a:endParaRPr>
          </a:p>
          <a:p>
            <a:pPr indent="0" lvl="0" marL="457200" rtl="0" algn="just">
              <a:spcBef>
                <a:spcPts val="0"/>
              </a:spcBef>
              <a:spcAft>
                <a:spcPts val="0"/>
              </a:spcAft>
              <a:buNone/>
            </a:pPr>
            <a:r>
              <a:t/>
            </a:r>
            <a:endParaRPr sz="2000"/>
          </a:p>
          <a:p>
            <a:pPr indent="0" lvl="0" marL="457200" rtl="0" algn="just">
              <a:spcBef>
                <a:spcPts val="0"/>
              </a:spcBef>
              <a:spcAft>
                <a:spcPts val="0"/>
              </a:spcAft>
              <a:buNone/>
            </a:pPr>
            <a:r>
              <a:t/>
            </a:r>
            <a:endParaRPr sz="2000"/>
          </a:p>
        </p:txBody>
      </p:sp>
      <p:sp>
        <p:nvSpPr>
          <p:cNvPr id="85" name="Google Shape;85;g3193b9e2da0_0_6"/>
          <p:cNvSpPr txBox="1"/>
          <p:nvPr/>
        </p:nvSpPr>
        <p:spPr>
          <a:xfrm>
            <a:off x="10460125" y="3061300"/>
            <a:ext cx="8060700" cy="24324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chemeClr val="dk1"/>
              </a:solidFill>
            </a:endParaRPr>
          </a:p>
          <a:p>
            <a:pPr indent="0" lvl="0" marL="0" rtl="0" algn="just">
              <a:spcBef>
                <a:spcPts val="0"/>
              </a:spcBef>
              <a:spcAft>
                <a:spcPts val="0"/>
              </a:spcAft>
              <a:buNone/>
            </a:pPr>
            <a:r>
              <a:rPr b="1" lang="es-CL" sz="2900">
                <a:solidFill>
                  <a:schemeClr val="dk1"/>
                </a:solidFill>
              </a:rPr>
              <a:t>5.   </a:t>
            </a:r>
            <a:r>
              <a:rPr lang="es-CL" sz="2900">
                <a:solidFill>
                  <a:schemeClr val="dk1"/>
                </a:solidFill>
              </a:rPr>
              <a:t>Topología del proyecto</a:t>
            </a:r>
            <a:endParaRPr sz="2900">
              <a:solidFill>
                <a:schemeClr val="dk1"/>
              </a:solidFill>
            </a:endParaRPr>
          </a:p>
          <a:p>
            <a:pPr indent="0" lvl="0" marL="457200" rtl="0" algn="just">
              <a:spcBef>
                <a:spcPts val="0"/>
              </a:spcBef>
              <a:spcAft>
                <a:spcPts val="0"/>
              </a:spcAft>
              <a:buNone/>
            </a:pPr>
            <a:r>
              <a:t/>
            </a:r>
            <a:endParaRPr sz="2900">
              <a:solidFill>
                <a:schemeClr val="dk1"/>
              </a:solidFill>
            </a:endParaRPr>
          </a:p>
          <a:p>
            <a:pPr indent="0" lvl="0" marL="0" rtl="0" algn="just">
              <a:spcBef>
                <a:spcPts val="0"/>
              </a:spcBef>
              <a:spcAft>
                <a:spcPts val="0"/>
              </a:spcAft>
              <a:buNone/>
            </a:pPr>
            <a:r>
              <a:rPr b="1" lang="es-CL" sz="2900">
                <a:solidFill>
                  <a:schemeClr val="dk1"/>
                </a:solidFill>
              </a:rPr>
              <a:t>6.</a:t>
            </a:r>
            <a:r>
              <a:rPr lang="es-CL" sz="2900">
                <a:solidFill>
                  <a:schemeClr val="dk1"/>
                </a:solidFill>
              </a:rPr>
              <a:t>    Plataforma / Tecnológia utilizada</a:t>
            </a:r>
            <a:endParaRPr sz="2900">
              <a:solidFill>
                <a:schemeClr val="dk1"/>
              </a:solidFill>
            </a:endParaRPr>
          </a:p>
          <a:p>
            <a:pPr indent="0" lvl="0" marL="457200" rtl="0" algn="just">
              <a:spcBef>
                <a:spcPts val="0"/>
              </a:spcBef>
              <a:spcAft>
                <a:spcPts val="0"/>
              </a:spcAft>
              <a:buNone/>
            </a:pPr>
            <a:r>
              <a:t/>
            </a:r>
            <a:endParaRPr sz="2900">
              <a:solidFill>
                <a:schemeClr val="dk1"/>
              </a:solidFill>
            </a:endParaRPr>
          </a:p>
          <a:p>
            <a:pPr indent="0" lvl="0" marL="0" rtl="0" algn="just">
              <a:spcBef>
                <a:spcPts val="0"/>
              </a:spcBef>
              <a:spcAft>
                <a:spcPts val="0"/>
              </a:spcAft>
              <a:buNone/>
            </a:pPr>
            <a:r>
              <a:rPr b="1" lang="es-CL" sz="2900">
                <a:solidFill>
                  <a:schemeClr val="dk1"/>
                </a:solidFill>
              </a:rPr>
              <a:t>7.</a:t>
            </a:r>
            <a:r>
              <a:rPr lang="es-CL" sz="2900">
                <a:solidFill>
                  <a:schemeClr val="dk1"/>
                </a:solidFill>
              </a:rPr>
              <a:t>    Etapas principales</a:t>
            </a:r>
            <a:endParaRPr sz="2900">
              <a:solidFill>
                <a:schemeClr val="dk1"/>
              </a:solidFill>
            </a:endParaRPr>
          </a:p>
          <a:p>
            <a:pPr indent="0" lvl="0" marL="457200" rtl="0" algn="just">
              <a:spcBef>
                <a:spcPts val="0"/>
              </a:spcBef>
              <a:spcAft>
                <a:spcPts val="0"/>
              </a:spcAft>
              <a:buNone/>
            </a:pPr>
            <a:r>
              <a:t/>
            </a:r>
            <a:endParaRPr sz="2900">
              <a:solidFill>
                <a:schemeClr val="dk1"/>
              </a:solidFill>
            </a:endParaRPr>
          </a:p>
          <a:p>
            <a:pPr indent="0" lvl="0" marL="0" rtl="0" algn="just">
              <a:spcBef>
                <a:spcPts val="0"/>
              </a:spcBef>
              <a:spcAft>
                <a:spcPts val="0"/>
              </a:spcAft>
              <a:buNone/>
            </a:pPr>
            <a:r>
              <a:rPr b="1" lang="es-CL" sz="2900">
                <a:solidFill>
                  <a:schemeClr val="dk1"/>
                </a:solidFill>
              </a:rPr>
              <a:t>8.</a:t>
            </a:r>
            <a:r>
              <a:rPr lang="es-CL" sz="2900">
                <a:solidFill>
                  <a:schemeClr val="dk1"/>
                </a:solidFill>
              </a:rPr>
              <a:t>    Resultados de la solución</a:t>
            </a:r>
            <a:endParaRPr sz="2900">
              <a:solidFill>
                <a:schemeClr val="dk1"/>
              </a:solidFill>
            </a:endParaRPr>
          </a:p>
          <a:p>
            <a:pPr indent="0" lvl="0" marL="457200" rtl="0" algn="just">
              <a:spcBef>
                <a:spcPts val="0"/>
              </a:spcBef>
              <a:spcAft>
                <a:spcPts val="0"/>
              </a:spcAft>
              <a:buNone/>
            </a:pPr>
            <a:r>
              <a:t/>
            </a:r>
            <a:endParaRPr sz="2900">
              <a:solidFill>
                <a:schemeClr val="dk1"/>
              </a:solidFill>
            </a:endParaRPr>
          </a:p>
          <a:p>
            <a:pPr indent="0" lvl="0" marL="0" rtl="0" algn="just">
              <a:spcBef>
                <a:spcPts val="0"/>
              </a:spcBef>
              <a:spcAft>
                <a:spcPts val="0"/>
              </a:spcAft>
              <a:buNone/>
            </a:pPr>
            <a:r>
              <a:rPr b="1" lang="es-CL" sz="2900">
                <a:solidFill>
                  <a:schemeClr val="dk1"/>
                </a:solidFill>
              </a:rPr>
              <a:t>9.</a:t>
            </a:r>
            <a:r>
              <a:rPr lang="es-CL" sz="2900">
                <a:solidFill>
                  <a:schemeClr val="dk1"/>
                </a:solidFill>
              </a:rPr>
              <a:t>    Conclusión</a:t>
            </a:r>
            <a:endParaRPr sz="2900"/>
          </a:p>
          <a:p>
            <a:pPr indent="0" lvl="0" marL="457200" rtl="0" algn="just">
              <a:spcBef>
                <a:spcPts val="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1ccd762913_0_5"/>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13" name="Google Shape;213;g31ccd762913_0_5"/>
          <p:cNvSpPr txBox="1"/>
          <p:nvPr/>
        </p:nvSpPr>
        <p:spPr>
          <a:xfrm>
            <a:off x="2239950" y="1799200"/>
            <a:ext cx="16556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2400">
              <a:solidFill>
                <a:srgbClr val="257CE1"/>
              </a:solidFill>
            </a:endParaRPr>
          </a:p>
        </p:txBody>
      </p:sp>
      <p:sp>
        <p:nvSpPr>
          <p:cNvPr id="214" name="Google Shape;214;g31ccd762913_0_5"/>
          <p:cNvSpPr txBox="1"/>
          <p:nvPr/>
        </p:nvSpPr>
        <p:spPr>
          <a:xfrm>
            <a:off x="6196875" y="1256050"/>
            <a:ext cx="6605700" cy="6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Modelamiento Base de Datos</a:t>
            </a:r>
            <a:endParaRPr b="1" sz="2900">
              <a:latin typeface="Calibri"/>
              <a:ea typeface="Calibri"/>
              <a:cs typeface="Calibri"/>
              <a:sym typeface="Calibri"/>
            </a:endParaRPr>
          </a:p>
        </p:txBody>
      </p:sp>
      <p:pic>
        <p:nvPicPr>
          <p:cNvPr id="215" name="Google Shape;215;g31ccd762913_0_5" title="Modelamiento BDD Psicovinculo.png"/>
          <p:cNvPicPr preferRelativeResize="0"/>
          <p:nvPr/>
        </p:nvPicPr>
        <p:blipFill rotWithShape="1">
          <a:blip r:embed="rId3">
            <a:alphaModFix/>
          </a:blip>
          <a:srcRect b="0" l="0" r="0" t="999"/>
          <a:stretch/>
        </p:blipFill>
        <p:spPr>
          <a:xfrm>
            <a:off x="-202625" y="1732550"/>
            <a:ext cx="16149248" cy="102454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180f086b1e_0_12"/>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21" name="Google Shape;221;g3180f086b1e_0_12"/>
          <p:cNvSpPr txBox="1"/>
          <p:nvPr/>
        </p:nvSpPr>
        <p:spPr>
          <a:xfrm>
            <a:off x="2239950" y="1799200"/>
            <a:ext cx="1655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rgbClr val="257CE1"/>
              </a:solidFill>
            </a:endParaRPr>
          </a:p>
        </p:txBody>
      </p:sp>
      <p:pic>
        <p:nvPicPr>
          <p:cNvPr id="222" name="Google Shape;222;g3180f086b1e_0_12"/>
          <p:cNvPicPr preferRelativeResize="0"/>
          <p:nvPr/>
        </p:nvPicPr>
        <p:blipFill>
          <a:blip r:embed="rId3">
            <a:alphaModFix/>
          </a:blip>
          <a:stretch>
            <a:fillRect/>
          </a:stretch>
        </p:blipFill>
        <p:spPr>
          <a:xfrm>
            <a:off x="5302325" y="1584175"/>
            <a:ext cx="8172800" cy="9557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180f086b1e_0_1"/>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28" name="Google Shape;228;g3180f086b1e_0_1"/>
          <p:cNvSpPr txBox="1"/>
          <p:nvPr/>
        </p:nvSpPr>
        <p:spPr>
          <a:xfrm>
            <a:off x="2239950" y="1799200"/>
            <a:ext cx="1655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rgbClr val="257CE1"/>
              </a:solidFill>
            </a:endParaRPr>
          </a:p>
        </p:txBody>
      </p:sp>
      <p:pic>
        <p:nvPicPr>
          <p:cNvPr id="229" name="Google Shape;229;g3180f086b1e_0_1"/>
          <p:cNvPicPr preferRelativeResize="0"/>
          <p:nvPr/>
        </p:nvPicPr>
        <p:blipFill>
          <a:blip r:embed="rId3">
            <a:alphaModFix/>
          </a:blip>
          <a:stretch>
            <a:fillRect/>
          </a:stretch>
        </p:blipFill>
        <p:spPr>
          <a:xfrm>
            <a:off x="1153700" y="2016550"/>
            <a:ext cx="17497577" cy="810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1ccd762913_0_15"/>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35" name="Google Shape;235;g31ccd762913_0_15"/>
          <p:cNvSpPr txBox="1"/>
          <p:nvPr/>
        </p:nvSpPr>
        <p:spPr>
          <a:xfrm>
            <a:off x="2290650" y="1811900"/>
            <a:ext cx="16556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2400">
              <a:solidFill>
                <a:srgbClr val="257CE1"/>
              </a:solidFill>
            </a:endParaRPr>
          </a:p>
        </p:txBody>
      </p:sp>
      <p:sp>
        <p:nvSpPr>
          <p:cNvPr id="236" name="Google Shape;236;g31ccd762913_0_15"/>
          <p:cNvSpPr txBox="1"/>
          <p:nvPr/>
        </p:nvSpPr>
        <p:spPr>
          <a:xfrm>
            <a:off x="6057400" y="1737700"/>
            <a:ext cx="6605700" cy="15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Pruebas de Interfaz de Usuario (UI)</a:t>
            </a:r>
            <a:endParaRPr b="1" sz="2900">
              <a:latin typeface="Calibri"/>
              <a:ea typeface="Calibri"/>
              <a:cs typeface="Calibri"/>
              <a:sym typeface="Calibri"/>
            </a:endParaRPr>
          </a:p>
        </p:txBody>
      </p:sp>
      <p:pic>
        <p:nvPicPr>
          <p:cNvPr id="237" name="Google Shape;237;g31ccd762913_0_15"/>
          <p:cNvPicPr preferRelativeResize="0"/>
          <p:nvPr/>
        </p:nvPicPr>
        <p:blipFill>
          <a:blip r:embed="rId3">
            <a:alphaModFix/>
          </a:blip>
          <a:stretch>
            <a:fillRect/>
          </a:stretch>
        </p:blipFill>
        <p:spPr>
          <a:xfrm>
            <a:off x="3429000" y="3157700"/>
            <a:ext cx="13082251" cy="7720049"/>
          </a:xfrm>
          <a:prstGeom prst="rect">
            <a:avLst/>
          </a:prstGeom>
          <a:noFill/>
          <a:ln>
            <a:noFill/>
          </a:ln>
        </p:spPr>
      </p:pic>
      <p:sp>
        <p:nvSpPr>
          <p:cNvPr id="238" name="Google Shape;238;g31ccd762913_0_15"/>
          <p:cNvSpPr txBox="1"/>
          <p:nvPr/>
        </p:nvSpPr>
        <p:spPr>
          <a:xfrm>
            <a:off x="6298600" y="2296075"/>
            <a:ext cx="6123300" cy="11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Formulario de registro: Validar RUT</a:t>
            </a:r>
            <a:endParaRPr b="1" sz="29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1ccd762913_0_22"/>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44" name="Google Shape;244;g31ccd762913_0_22"/>
          <p:cNvSpPr txBox="1"/>
          <p:nvPr/>
        </p:nvSpPr>
        <p:spPr>
          <a:xfrm>
            <a:off x="2252625" y="1545625"/>
            <a:ext cx="16556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2400">
              <a:solidFill>
                <a:srgbClr val="257CE1"/>
              </a:solidFill>
            </a:endParaRPr>
          </a:p>
        </p:txBody>
      </p:sp>
      <p:sp>
        <p:nvSpPr>
          <p:cNvPr id="245" name="Google Shape;245;g31ccd762913_0_22"/>
          <p:cNvSpPr txBox="1"/>
          <p:nvPr/>
        </p:nvSpPr>
        <p:spPr>
          <a:xfrm>
            <a:off x="6057400" y="1453500"/>
            <a:ext cx="6605700" cy="15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Pruebas de Interfaz de Usuario (UI)</a:t>
            </a:r>
            <a:endParaRPr b="1" sz="2900">
              <a:latin typeface="Calibri"/>
              <a:ea typeface="Calibri"/>
              <a:cs typeface="Calibri"/>
              <a:sym typeface="Calibri"/>
            </a:endParaRPr>
          </a:p>
        </p:txBody>
      </p:sp>
      <p:pic>
        <p:nvPicPr>
          <p:cNvPr id="246" name="Google Shape;246;g31ccd762913_0_22"/>
          <p:cNvPicPr preferRelativeResize="0"/>
          <p:nvPr/>
        </p:nvPicPr>
        <p:blipFill>
          <a:blip r:embed="rId3">
            <a:alphaModFix/>
          </a:blip>
          <a:stretch>
            <a:fillRect/>
          </a:stretch>
        </p:blipFill>
        <p:spPr>
          <a:xfrm>
            <a:off x="1762600" y="2635625"/>
            <a:ext cx="16174726" cy="7404664"/>
          </a:xfrm>
          <a:prstGeom prst="rect">
            <a:avLst/>
          </a:prstGeom>
          <a:noFill/>
          <a:ln>
            <a:noFill/>
          </a:ln>
        </p:spPr>
      </p:pic>
      <p:sp>
        <p:nvSpPr>
          <p:cNvPr id="247" name="Google Shape;247;g31ccd762913_0_22"/>
          <p:cNvSpPr txBox="1"/>
          <p:nvPr/>
        </p:nvSpPr>
        <p:spPr>
          <a:xfrm>
            <a:off x="5753425" y="2004500"/>
            <a:ext cx="7328100" cy="11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Formulario de registro: Validar contraseña</a:t>
            </a:r>
            <a:endParaRPr b="1" sz="29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1ccd762913_0_30"/>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ETAPAS PRINCIPALES</a:t>
            </a:r>
            <a:endParaRPr/>
          </a:p>
        </p:txBody>
      </p:sp>
      <p:sp>
        <p:nvSpPr>
          <p:cNvPr id="253" name="Google Shape;253;g31ccd762913_0_30"/>
          <p:cNvSpPr txBox="1"/>
          <p:nvPr/>
        </p:nvSpPr>
        <p:spPr>
          <a:xfrm>
            <a:off x="2239950" y="1799200"/>
            <a:ext cx="16556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2400">
              <a:solidFill>
                <a:srgbClr val="257CE1"/>
              </a:solidFill>
            </a:endParaRPr>
          </a:p>
        </p:txBody>
      </p:sp>
      <p:sp>
        <p:nvSpPr>
          <p:cNvPr id="254" name="Google Shape;254;g31ccd762913_0_30"/>
          <p:cNvSpPr txBox="1"/>
          <p:nvPr/>
        </p:nvSpPr>
        <p:spPr>
          <a:xfrm>
            <a:off x="6057400" y="1395375"/>
            <a:ext cx="6605700" cy="6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Pruebas de Interfaz de Usuario (UI)</a:t>
            </a:r>
            <a:endParaRPr b="1" sz="2900">
              <a:latin typeface="Calibri"/>
              <a:ea typeface="Calibri"/>
              <a:cs typeface="Calibri"/>
              <a:sym typeface="Calibri"/>
            </a:endParaRPr>
          </a:p>
        </p:txBody>
      </p:sp>
      <p:pic>
        <p:nvPicPr>
          <p:cNvPr id="255" name="Google Shape;255;g31ccd762913_0_30"/>
          <p:cNvPicPr preferRelativeResize="0"/>
          <p:nvPr/>
        </p:nvPicPr>
        <p:blipFill>
          <a:blip r:embed="rId3">
            <a:alphaModFix/>
          </a:blip>
          <a:stretch>
            <a:fillRect/>
          </a:stretch>
        </p:blipFill>
        <p:spPr>
          <a:xfrm>
            <a:off x="2681038" y="2549400"/>
            <a:ext cx="14742025" cy="7643049"/>
          </a:xfrm>
          <a:prstGeom prst="rect">
            <a:avLst/>
          </a:prstGeom>
          <a:noFill/>
          <a:ln>
            <a:noFill/>
          </a:ln>
        </p:spPr>
      </p:pic>
      <p:sp>
        <p:nvSpPr>
          <p:cNvPr id="256" name="Google Shape;256;g31ccd762913_0_30"/>
          <p:cNvSpPr txBox="1"/>
          <p:nvPr/>
        </p:nvSpPr>
        <p:spPr>
          <a:xfrm>
            <a:off x="5944300" y="2004075"/>
            <a:ext cx="8215500" cy="11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L" sz="2900">
                <a:latin typeface="Calibri"/>
                <a:ea typeface="Calibri"/>
                <a:cs typeface="Calibri"/>
                <a:sym typeface="Calibri"/>
              </a:rPr>
              <a:t>Formulario de inicio de sesión: Validar Credenciales</a:t>
            </a:r>
            <a:endParaRPr b="1" sz="29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164a789189_0_111"/>
          <p:cNvSpPr txBox="1"/>
          <p:nvPr>
            <p:ph type="title"/>
          </p:nvPr>
        </p:nvSpPr>
        <p:spPr>
          <a:xfrm>
            <a:off x="222250" y="7407275"/>
            <a:ext cx="10393500" cy="27705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6600"/>
              <a:t>RESULTADOS DE LA SOLUCIÓN</a:t>
            </a:r>
            <a:endParaRPr sz="6600"/>
          </a:p>
          <a:p>
            <a:pPr indent="0" lvl="0" marL="0" rtl="0" algn="r">
              <a:spcBef>
                <a:spcPts val="0"/>
              </a:spcBef>
              <a:spcAft>
                <a:spcPts val="0"/>
              </a:spcAft>
              <a:buNone/>
            </a:pPr>
            <a:r>
              <a:rPr b="0" lang="es-CL" sz="4800"/>
              <a:t>(Demostración)</a:t>
            </a:r>
            <a:endParaRPr b="0" sz="4800"/>
          </a:p>
        </p:txBody>
      </p:sp>
      <p:sp>
        <p:nvSpPr>
          <p:cNvPr id="262" name="Google Shape;262;g3164a789189_0_111"/>
          <p:cNvSpPr txBox="1"/>
          <p:nvPr/>
        </p:nvSpPr>
        <p:spPr>
          <a:xfrm>
            <a:off x="9089872" y="6188075"/>
            <a:ext cx="19050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164a789189_0_121"/>
          <p:cNvSpPr txBox="1"/>
          <p:nvPr>
            <p:ph idx="1" type="body"/>
          </p:nvPr>
        </p:nvSpPr>
        <p:spPr>
          <a:xfrm>
            <a:off x="966402" y="618779"/>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DEMOSTRACIÓN</a:t>
            </a:r>
            <a:endParaRPr/>
          </a:p>
        </p:txBody>
      </p:sp>
      <p:sp>
        <p:nvSpPr>
          <p:cNvPr id="268" name="Google Shape;268;g3164a789189_0_121"/>
          <p:cNvSpPr txBox="1"/>
          <p:nvPr/>
        </p:nvSpPr>
        <p:spPr>
          <a:xfrm>
            <a:off x="2239950" y="1799200"/>
            <a:ext cx="16556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i="1" sz="3000">
              <a:solidFill>
                <a:srgbClr val="257CE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t/>
            </a:r>
            <a:endParaRPr b="1" sz="2400">
              <a:solidFill>
                <a:srgbClr val="257CE1"/>
              </a:solidFill>
            </a:endParaRPr>
          </a:p>
        </p:txBody>
      </p:sp>
      <p:sp>
        <p:nvSpPr>
          <p:cNvPr id="269" name="Google Shape;269;g3164a789189_0_121"/>
          <p:cNvSpPr txBox="1"/>
          <p:nvPr/>
        </p:nvSpPr>
        <p:spPr>
          <a:xfrm>
            <a:off x="7499725" y="9896900"/>
            <a:ext cx="95496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70" name="Google Shape;270;g3164a789189_0_121" title="Red PsicoVínculo - Home - Google Chrome 2024-12-09 20-41-20.mp4">
            <a:hlinkClick r:id="rId3"/>
          </p:cNvPr>
          <p:cNvPicPr preferRelativeResize="0"/>
          <p:nvPr/>
        </p:nvPicPr>
        <p:blipFill>
          <a:blip r:embed="rId4">
            <a:alphaModFix/>
          </a:blip>
          <a:stretch>
            <a:fillRect/>
          </a:stretch>
        </p:blipFill>
        <p:spPr>
          <a:xfrm>
            <a:off x="2113701" y="1570976"/>
            <a:ext cx="15592051" cy="844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164a789189_0_127"/>
          <p:cNvSpPr txBox="1"/>
          <p:nvPr/>
        </p:nvSpPr>
        <p:spPr>
          <a:xfrm>
            <a:off x="4718050" y="4177347"/>
            <a:ext cx="19050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76" name="Google Shape;276;g3164a789189_0_127"/>
          <p:cNvSpPr txBox="1"/>
          <p:nvPr>
            <p:ph type="title"/>
          </p:nvPr>
        </p:nvSpPr>
        <p:spPr>
          <a:xfrm>
            <a:off x="4794250" y="5349875"/>
            <a:ext cx="9020100" cy="1015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sz="6600"/>
              <a:t>CONCLUSIÓN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164a789189_0_132"/>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CL"/>
              <a:t>CONCLUSIÓN DEL PROYECTO</a:t>
            </a:r>
            <a:endParaRPr/>
          </a:p>
        </p:txBody>
      </p:sp>
      <p:sp>
        <p:nvSpPr>
          <p:cNvPr id="282" name="Google Shape;282;g3164a789189_0_132"/>
          <p:cNvSpPr txBox="1"/>
          <p:nvPr/>
        </p:nvSpPr>
        <p:spPr>
          <a:xfrm>
            <a:off x="2239975" y="2002825"/>
            <a:ext cx="16556700" cy="674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s-CL" sz="3000">
                <a:solidFill>
                  <a:srgbClr val="257CE1"/>
                </a:solidFill>
              </a:rPr>
              <a:t>Red Psicovínculo</a:t>
            </a:r>
            <a:endParaRPr b="1" i="1" sz="3000">
              <a:solidFill>
                <a:srgbClr val="257CE1"/>
              </a:solidFill>
            </a:endParaRPr>
          </a:p>
          <a:p>
            <a:pPr indent="0" lvl="0" marL="0" rtl="0" algn="just">
              <a:spcBef>
                <a:spcPts val="0"/>
              </a:spcBef>
              <a:spcAft>
                <a:spcPts val="0"/>
              </a:spcAft>
              <a:buNone/>
            </a:pPr>
            <a:r>
              <a:t/>
            </a:r>
            <a:endParaRPr b="1" i="1" sz="3000">
              <a:solidFill>
                <a:srgbClr val="257CE1"/>
              </a:solidFill>
            </a:endParaRPr>
          </a:p>
          <a:p>
            <a:pPr indent="-381000" lvl="0" marL="457200" rtl="0" algn="just">
              <a:spcBef>
                <a:spcPts val="0"/>
              </a:spcBef>
              <a:spcAft>
                <a:spcPts val="0"/>
              </a:spcAft>
              <a:buClr>
                <a:srgbClr val="257CE1"/>
              </a:buClr>
              <a:buSzPts val="2400"/>
              <a:buChar char="●"/>
            </a:pPr>
            <a:r>
              <a:rPr lang="es-CL" sz="2400">
                <a:solidFill>
                  <a:schemeClr val="dk1"/>
                </a:solidFill>
              </a:rPr>
              <a:t>El proyecto "Red Psicovínculo" ha avanzado considerablemente en las fases de diseño y desarrollo, con ajustes implementados para mejorar la viabilidad técnica, acceso a recursos y la automatización de procesos.</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rgbClr val="257CE1"/>
              </a:buClr>
              <a:buSzPts val="2400"/>
              <a:buChar char="●"/>
            </a:pPr>
            <a:r>
              <a:rPr lang="es-CL" sz="2400">
                <a:solidFill>
                  <a:schemeClr val="dk1"/>
                </a:solidFill>
              </a:rPr>
              <a:t>Se espera que la plataforma ofrezca una solución integral para la gestión de citas, el seguimiento terapéutico, cubriendo así las diferentes necesidades identificadas en la primera etapa del proyecto.</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t/>
            </a:r>
            <a:endParaRPr b="1" sz="2400">
              <a:solidFill>
                <a:schemeClr val="dk1"/>
              </a:solidFill>
            </a:endParaRPr>
          </a:p>
          <a:p>
            <a:pPr indent="0" lvl="0" marL="0" rtl="0" algn="just">
              <a:spcBef>
                <a:spcPts val="0"/>
              </a:spcBef>
              <a:spcAft>
                <a:spcPts val="0"/>
              </a:spcAft>
              <a:buNone/>
            </a:pPr>
            <a:r>
              <a:rPr b="1" i="1" lang="es-CL" sz="3000">
                <a:solidFill>
                  <a:srgbClr val="257CE1"/>
                </a:solidFill>
              </a:rPr>
              <a:t>Proyecciones laborales a partir del proyecto</a:t>
            </a:r>
            <a:endParaRPr b="1" sz="2400">
              <a:solidFill>
                <a:schemeClr val="dk1"/>
              </a:solidFill>
            </a:endParaRPr>
          </a:p>
          <a:p>
            <a:pPr indent="0" lvl="0" marL="0" rtl="0" algn="just">
              <a:spcBef>
                <a:spcPts val="0"/>
              </a:spcBef>
              <a:spcAft>
                <a:spcPts val="0"/>
              </a:spcAft>
              <a:buNone/>
            </a:pPr>
            <a:r>
              <a:t/>
            </a:r>
            <a:endParaRPr b="1"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Expansión: La plataforma podría expandirse a otros tipos de servicios de salud mental, adaptándose a diferentes contextos y necesidades.</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Innovación: Posibilidad de integrar nuevas tecnologías como inteligencia artificial para mejorar la predicción de comportamientos de riesgo, que permitan generar una distinción en cuando el proyecto APT en relación con otras plataformas similares posicionadas dentro del rubro.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9180250" y="6297625"/>
            <a:ext cx="1254300" cy="3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100"/>
          </a:p>
        </p:txBody>
      </p:sp>
      <p:sp>
        <p:nvSpPr>
          <p:cNvPr id="91" name="Google Shape;91;p5"/>
          <p:cNvSpPr txBox="1"/>
          <p:nvPr/>
        </p:nvSpPr>
        <p:spPr>
          <a:xfrm>
            <a:off x="2521250" y="6460250"/>
            <a:ext cx="7505400" cy="1893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Font typeface="Arial"/>
              <a:buNone/>
            </a:pPr>
            <a:r>
              <a:rPr b="1" lang="es-CL" sz="4100">
                <a:solidFill>
                  <a:srgbClr val="257CE1"/>
                </a:solidFill>
              </a:rPr>
              <a:t>Red Psicovínculo: Entendiendo el Problema y Solución</a:t>
            </a:r>
            <a:r>
              <a:rPr b="1" lang="es-CL" sz="4100">
                <a:solidFill>
                  <a:srgbClr val="257CE1"/>
                </a:solidFill>
              </a:rPr>
              <a:t> </a:t>
            </a:r>
            <a:endParaRPr b="1" i="0" sz="4100">
              <a:solidFill>
                <a:srgbClr val="257CE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2432050" y="714594"/>
            <a:ext cx="16988400" cy="135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4000"/>
              <a:t>ORIGEN DE LA </a:t>
            </a:r>
            <a:r>
              <a:rPr lang="es-CL" sz="4000"/>
              <a:t>PROBLEMÁTICA Y LA NECESIDAD DEL PROYECTO</a:t>
            </a:r>
            <a:endParaRPr/>
          </a:p>
          <a:p>
            <a:pPr indent="0" lvl="0" marL="0" rtl="0" algn="l">
              <a:spcBef>
                <a:spcPts val="0"/>
              </a:spcBef>
              <a:spcAft>
                <a:spcPts val="0"/>
              </a:spcAft>
              <a:buNone/>
            </a:pPr>
            <a:r>
              <a:t/>
            </a:r>
            <a:endParaRPr/>
          </a:p>
        </p:txBody>
      </p:sp>
      <p:sp>
        <p:nvSpPr>
          <p:cNvPr id="97" name="Google Shape;97;p4"/>
          <p:cNvSpPr txBox="1"/>
          <p:nvPr/>
        </p:nvSpPr>
        <p:spPr>
          <a:xfrm>
            <a:off x="2239950" y="1799200"/>
            <a:ext cx="16556700" cy="816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000">
                <a:solidFill>
                  <a:srgbClr val="257CE1"/>
                </a:solidFill>
              </a:rPr>
              <a:t>Contexto:</a:t>
            </a:r>
            <a:endParaRPr b="1" i="1" sz="3000">
              <a:solidFill>
                <a:srgbClr val="257CE1"/>
              </a:solidFill>
            </a:endParaRPr>
          </a:p>
          <a:p>
            <a:pPr indent="0" lvl="0" marL="0" rtl="0" algn="just">
              <a:lnSpc>
                <a:spcPct val="70000"/>
              </a:lnSpc>
              <a:spcBef>
                <a:spcPts val="0"/>
              </a:spcBef>
              <a:spcAft>
                <a:spcPts val="0"/>
              </a:spcAft>
              <a:buNone/>
            </a:pPr>
            <a:r>
              <a:t/>
            </a:r>
            <a:endParaRPr b="1" i="1" sz="2400">
              <a:solidFill>
                <a:srgbClr val="257CE1"/>
              </a:solidFill>
            </a:endParaRPr>
          </a:p>
          <a:p>
            <a:pPr indent="-381000" lvl="0" marL="457200" rtl="0" algn="just">
              <a:lnSpc>
                <a:spcPct val="100000"/>
              </a:lnSpc>
              <a:spcBef>
                <a:spcPts val="0"/>
              </a:spcBef>
              <a:spcAft>
                <a:spcPts val="0"/>
              </a:spcAft>
              <a:buClr>
                <a:srgbClr val="257CE1"/>
              </a:buClr>
              <a:buSzPts val="2400"/>
              <a:buChar char="●"/>
            </a:pPr>
            <a:r>
              <a:rPr lang="es-CL" sz="2400">
                <a:solidFill>
                  <a:schemeClr val="dk1"/>
                </a:solidFill>
              </a:rPr>
              <a:t>La salud mental es un desafío crítico en Chile y el mundo. Según la OMS,</a:t>
            </a:r>
            <a:r>
              <a:rPr b="1" lang="es-CL" sz="2400">
                <a:solidFill>
                  <a:schemeClr val="dk1"/>
                </a:solidFill>
              </a:rPr>
              <a:t> 1 de cada 4 personas enfrentará problemas de salud mental en su vida. </a:t>
            </a:r>
            <a:r>
              <a:rPr lang="es-CL" sz="2400">
                <a:solidFill>
                  <a:schemeClr val="dk1"/>
                </a:solidFill>
              </a:rPr>
              <a:t>La pandemia agravó esta situación, </a:t>
            </a:r>
            <a:r>
              <a:rPr lang="es-CL" sz="2400">
                <a:solidFill>
                  <a:schemeClr val="dk1"/>
                </a:solidFill>
              </a:rPr>
              <a:t>destacando</a:t>
            </a:r>
            <a:r>
              <a:rPr lang="es-CL" sz="2400">
                <a:solidFill>
                  <a:schemeClr val="dk1"/>
                </a:solidFill>
              </a:rPr>
              <a:t> la falta de herramientas digitales para atender necesidades urgentes.</a:t>
            </a:r>
            <a:endParaRPr sz="2400">
              <a:solidFill>
                <a:schemeClr val="dk1"/>
              </a:solidFill>
            </a:endParaRPr>
          </a:p>
          <a:p>
            <a:pPr indent="0" lvl="0" marL="457200" rtl="0" algn="just">
              <a:lnSpc>
                <a:spcPct val="100000"/>
              </a:lnSpc>
              <a:spcBef>
                <a:spcPts val="0"/>
              </a:spcBef>
              <a:spcAft>
                <a:spcPts val="0"/>
              </a:spcAft>
              <a:buNone/>
            </a:pPr>
            <a:r>
              <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b="1" lang="es-CL" sz="2400">
                <a:solidFill>
                  <a:schemeClr val="dk1"/>
                </a:solidFill>
              </a:rPr>
              <a:t>Según</a:t>
            </a:r>
            <a:r>
              <a:rPr b="1" lang="es-CL" sz="2400">
                <a:solidFill>
                  <a:schemeClr val="dk1"/>
                </a:solidFill>
              </a:rPr>
              <a:t> un estudio nacional, el 46% de los chilenos siente que carece de apoyo emocional adecuado en momentos de crisis.</a:t>
            </a:r>
            <a:endParaRPr b="1" sz="2400">
              <a:solidFill>
                <a:schemeClr val="dk1"/>
              </a:solidFill>
            </a:endParaRPr>
          </a:p>
          <a:p>
            <a:pPr indent="-381000" lvl="0" marL="457200" rtl="0" algn="just">
              <a:lnSpc>
                <a:spcPct val="100000"/>
              </a:lnSpc>
              <a:spcBef>
                <a:spcPts val="0"/>
              </a:spcBef>
              <a:spcAft>
                <a:spcPts val="0"/>
              </a:spcAft>
              <a:buClr>
                <a:schemeClr val="dk1"/>
              </a:buClr>
              <a:buSzPts val="2400"/>
              <a:buChar char="●"/>
            </a:pPr>
            <a:r>
              <a:rPr b="1" lang="es-CL" sz="2400">
                <a:solidFill>
                  <a:schemeClr val="dk1"/>
                </a:solidFill>
              </a:rPr>
              <a:t>solo el 30% de los psicólogos utiliza herramientas digitales en su práctica.</a:t>
            </a:r>
            <a:endParaRPr b="1" sz="2400">
              <a:solidFill>
                <a:schemeClr val="dk1"/>
              </a:solidFill>
            </a:endParaRPr>
          </a:p>
          <a:p>
            <a:pPr indent="0" lvl="0" marL="457200" rtl="0" algn="just">
              <a:lnSpc>
                <a:spcPct val="100000"/>
              </a:lnSpc>
              <a:spcBef>
                <a:spcPts val="0"/>
              </a:spcBef>
              <a:spcAft>
                <a:spcPts val="0"/>
              </a:spcAft>
              <a:buNone/>
            </a:pPr>
            <a:r>
              <a:t/>
            </a:r>
            <a:endParaRPr sz="2400">
              <a:solidFill>
                <a:schemeClr val="dk1"/>
              </a:solidFill>
            </a:endParaRPr>
          </a:p>
          <a:p>
            <a:pPr indent="0" lvl="0" marL="457200" rtl="0" algn="just">
              <a:lnSpc>
                <a:spcPct val="80000"/>
              </a:lnSpc>
              <a:spcBef>
                <a:spcPts val="0"/>
              </a:spcBef>
              <a:spcAft>
                <a:spcPts val="0"/>
              </a:spcAft>
              <a:buNone/>
            </a:pPr>
            <a:r>
              <a:t/>
            </a:r>
            <a:endParaRPr sz="2400">
              <a:solidFill>
                <a:schemeClr val="dk1"/>
              </a:solidFill>
            </a:endParaRPr>
          </a:p>
          <a:p>
            <a:pPr indent="0" lvl="0" marL="457200" rtl="0" algn="just">
              <a:lnSpc>
                <a:spcPct val="90000"/>
              </a:lnSpc>
              <a:spcBef>
                <a:spcPts val="0"/>
              </a:spcBef>
              <a:spcAft>
                <a:spcPts val="0"/>
              </a:spcAft>
              <a:buNone/>
            </a:pPr>
            <a:r>
              <a:t/>
            </a:r>
            <a:endParaRPr sz="2400">
              <a:solidFill>
                <a:schemeClr val="dk1"/>
              </a:solidFill>
            </a:endParaRPr>
          </a:p>
          <a:p>
            <a:pPr indent="0" lvl="0" marL="0" rtl="0" algn="l">
              <a:spcBef>
                <a:spcPts val="0"/>
              </a:spcBef>
              <a:spcAft>
                <a:spcPts val="0"/>
              </a:spcAft>
              <a:buNone/>
            </a:pPr>
            <a:r>
              <a:rPr b="1" i="1" lang="es-CL" sz="3000">
                <a:solidFill>
                  <a:srgbClr val="257CE1"/>
                </a:solidFill>
              </a:rPr>
              <a:t>Identificación</a:t>
            </a:r>
            <a:r>
              <a:rPr b="1" i="1" lang="es-CL" sz="3000">
                <a:solidFill>
                  <a:srgbClr val="257CE1"/>
                </a:solidFill>
              </a:rPr>
              <a:t> del Problema:</a:t>
            </a:r>
            <a:endParaRPr b="1" i="1" sz="3000">
              <a:solidFill>
                <a:srgbClr val="257CE1"/>
              </a:solidFill>
            </a:endParaRPr>
          </a:p>
          <a:p>
            <a:pPr indent="0" lvl="0" marL="0" rtl="0" algn="l">
              <a:spcBef>
                <a:spcPts val="0"/>
              </a:spcBef>
              <a:spcAft>
                <a:spcPts val="0"/>
              </a:spcAft>
              <a:buNone/>
            </a:pPr>
            <a:r>
              <a:t/>
            </a:r>
            <a:endParaRPr b="1" i="1" sz="1900">
              <a:solidFill>
                <a:srgbClr val="257CE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Problema principal: Falta de digitalización y recursos tecnológicos en los servicios </a:t>
            </a:r>
            <a:r>
              <a:rPr lang="es-CL" sz="2400">
                <a:solidFill>
                  <a:schemeClr val="dk1"/>
                </a:solidFill>
              </a:rPr>
              <a:t>psicológicos</a:t>
            </a:r>
            <a:r>
              <a:rPr lang="es-CL" sz="2400">
                <a:solidFill>
                  <a:schemeClr val="dk1"/>
                </a:solidFill>
              </a:rPr>
              <a:t>.</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Manifestaciones específicas: </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Los pacientes no tienen acceso rápido a recursos para manejar crisis emocionales.</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Los procesos manuales de los psicólogos dificultan el seguimiento clínico y la gestión eficiente de información</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Ineficiencias en la organización de citas y tareas terapéuticas.</a:t>
            </a:r>
            <a:endParaRPr sz="2400">
              <a:solidFill>
                <a:schemeClr val="dk1"/>
              </a:solidFill>
            </a:endParaRPr>
          </a:p>
          <a:p>
            <a:pPr indent="0" lvl="0" marL="0" rtl="0" algn="l">
              <a:spcBef>
                <a:spcPts val="0"/>
              </a:spcBef>
              <a:spcAft>
                <a:spcPts val="0"/>
              </a:spcAft>
              <a:buNone/>
            </a:pPr>
            <a:r>
              <a:t/>
            </a:r>
            <a:endParaRPr sz="3500">
              <a:solidFill>
                <a:srgbClr val="257CE1"/>
              </a:solidFill>
            </a:endParaRPr>
          </a:p>
          <a:p>
            <a:pPr indent="0" lvl="0" marL="0" rtl="0" algn="l">
              <a:spcBef>
                <a:spcPts val="0"/>
              </a:spcBef>
              <a:spcAft>
                <a:spcPts val="0"/>
              </a:spcAft>
              <a:buNone/>
            </a:pPr>
            <a:r>
              <a:t/>
            </a:r>
            <a:endParaRPr sz="3500">
              <a:solidFill>
                <a:srgbClr val="257CE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18ac767422_0_7"/>
          <p:cNvSpPr txBox="1"/>
          <p:nvPr>
            <p:ph type="title"/>
          </p:nvPr>
        </p:nvSpPr>
        <p:spPr>
          <a:xfrm>
            <a:off x="2432050" y="714594"/>
            <a:ext cx="169884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s-CL" sz="4000"/>
              <a:t>ORIGEN DE LA PROBLEMÁTICA Y LA NECESIDAD DEL PROYECTO</a:t>
            </a:r>
            <a:endParaRPr/>
          </a:p>
        </p:txBody>
      </p:sp>
      <p:sp>
        <p:nvSpPr>
          <p:cNvPr id="103" name="Google Shape;103;g318ac767422_0_7"/>
          <p:cNvSpPr txBox="1"/>
          <p:nvPr/>
        </p:nvSpPr>
        <p:spPr>
          <a:xfrm>
            <a:off x="2239950" y="1799200"/>
            <a:ext cx="16556700" cy="927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000">
                <a:solidFill>
                  <a:srgbClr val="257CE1"/>
                </a:solidFill>
              </a:rPr>
              <a:t>Impacto</a:t>
            </a:r>
            <a:r>
              <a:rPr b="1" i="1" lang="es-CL" sz="3000">
                <a:solidFill>
                  <a:srgbClr val="257CE1"/>
                </a:solidFill>
              </a:rPr>
              <a:t>:</a:t>
            </a:r>
            <a:endParaRPr b="1" i="1" sz="3000">
              <a:solidFill>
                <a:srgbClr val="257CE1"/>
              </a:solidFill>
            </a:endParaRPr>
          </a:p>
          <a:p>
            <a:pPr indent="0" lvl="0" marL="0" rtl="0" algn="just">
              <a:lnSpc>
                <a:spcPct val="70000"/>
              </a:lnSpc>
              <a:spcBef>
                <a:spcPts val="0"/>
              </a:spcBef>
              <a:spcAft>
                <a:spcPts val="0"/>
              </a:spcAft>
              <a:buNone/>
            </a:pPr>
            <a:r>
              <a:t/>
            </a:r>
            <a:endParaRPr b="1" i="1" sz="2400">
              <a:solidFill>
                <a:srgbClr val="257CE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En pacientes:</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Incremento en tiempos de espera para citas, generando mayor ansiedad.</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Dificultad para adherirse a los tratamientos por la falta de recordatorios o acceso a tareas asignadas.</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Aumento en el riesgo de crisis emocionales no atendidas.</a:t>
            </a:r>
            <a:endParaRPr sz="2400">
              <a:solidFill>
                <a:schemeClr val="dk1"/>
              </a:solidFill>
            </a:endParaRPr>
          </a:p>
          <a:p>
            <a:pPr indent="0" lvl="0" marL="1371600" rtl="0" algn="just">
              <a:lnSpc>
                <a:spcPct val="100000"/>
              </a:lnSpc>
              <a:spcBef>
                <a:spcPts val="0"/>
              </a:spcBef>
              <a:spcAft>
                <a:spcPts val="0"/>
              </a:spcAft>
              <a:buNone/>
            </a:pPr>
            <a:r>
              <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En los </a:t>
            </a:r>
            <a:r>
              <a:rPr lang="es-CL" sz="2400">
                <a:solidFill>
                  <a:schemeClr val="dk1"/>
                </a:solidFill>
              </a:rPr>
              <a:t>psicólogos</a:t>
            </a:r>
            <a:r>
              <a:rPr lang="es-CL" sz="2400">
                <a:solidFill>
                  <a:schemeClr val="dk1"/>
                </a:solidFill>
              </a:rPr>
              <a:t>:</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Sobrecarga administrativa y pérdida de tiempo que podrían dedicar a la atención personalizada.</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Limitación para ofrecer un seguimiento continuo y eficaz a los pacientes.</a:t>
            </a:r>
            <a:endParaRPr sz="2400">
              <a:solidFill>
                <a:schemeClr val="dk1"/>
              </a:solidFill>
            </a:endParaRPr>
          </a:p>
          <a:p>
            <a:pPr indent="0" lvl="0" marL="457200" rtl="0" algn="just">
              <a:lnSpc>
                <a:spcPct val="80000"/>
              </a:lnSpc>
              <a:spcBef>
                <a:spcPts val="0"/>
              </a:spcBef>
              <a:spcAft>
                <a:spcPts val="0"/>
              </a:spcAft>
              <a:buNone/>
            </a:pPr>
            <a:r>
              <a:t/>
            </a:r>
            <a:endParaRPr sz="2400">
              <a:solidFill>
                <a:schemeClr val="dk1"/>
              </a:solidFill>
            </a:endParaRPr>
          </a:p>
          <a:p>
            <a:pPr indent="0" lvl="0" marL="457200" rtl="0" algn="just">
              <a:lnSpc>
                <a:spcPct val="90000"/>
              </a:lnSpc>
              <a:spcBef>
                <a:spcPts val="0"/>
              </a:spcBef>
              <a:spcAft>
                <a:spcPts val="0"/>
              </a:spcAft>
              <a:buNone/>
            </a:pPr>
            <a:r>
              <a:t/>
            </a:r>
            <a:endParaRPr sz="2400">
              <a:solidFill>
                <a:schemeClr val="dk1"/>
              </a:solidFill>
            </a:endParaRPr>
          </a:p>
          <a:p>
            <a:pPr indent="0" lvl="0" marL="0" rtl="0" algn="l">
              <a:spcBef>
                <a:spcPts val="0"/>
              </a:spcBef>
              <a:spcAft>
                <a:spcPts val="0"/>
              </a:spcAft>
              <a:buNone/>
            </a:pPr>
            <a:r>
              <a:rPr b="1" i="1" lang="es-CL" sz="3000">
                <a:solidFill>
                  <a:srgbClr val="257CE1"/>
                </a:solidFill>
              </a:rPr>
              <a:t>Motivación para resolverlo</a:t>
            </a:r>
            <a:endParaRPr b="1" i="1" sz="3000">
              <a:solidFill>
                <a:srgbClr val="257CE1"/>
              </a:solidFill>
            </a:endParaRPr>
          </a:p>
          <a:p>
            <a:pPr indent="0" lvl="0" marL="0" rtl="0" algn="l">
              <a:spcBef>
                <a:spcPts val="0"/>
              </a:spcBef>
              <a:spcAft>
                <a:spcPts val="0"/>
              </a:spcAft>
              <a:buNone/>
            </a:pPr>
            <a:r>
              <a:t/>
            </a:r>
            <a:endParaRPr b="1" i="1" sz="1900">
              <a:solidFill>
                <a:srgbClr val="257CE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Importancia</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Mejorar acceso y calidad en salud mental.</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Reducir la carga administrativa de los </a:t>
            </a:r>
            <a:r>
              <a:rPr lang="es-CL" sz="2400">
                <a:solidFill>
                  <a:schemeClr val="dk1"/>
                </a:solidFill>
              </a:rPr>
              <a:t>psicólogos</a:t>
            </a:r>
            <a:r>
              <a:rPr lang="es-CL" sz="2400">
                <a:solidFill>
                  <a:schemeClr val="dk1"/>
                </a:solidFill>
              </a:rPr>
              <a:t> y permitir </a:t>
            </a:r>
            <a:r>
              <a:rPr lang="es-CL" sz="2400">
                <a:solidFill>
                  <a:schemeClr val="dk1"/>
                </a:solidFill>
              </a:rPr>
              <a:t>enfocarse</a:t>
            </a:r>
            <a:r>
              <a:rPr lang="es-CL" sz="2400">
                <a:solidFill>
                  <a:schemeClr val="dk1"/>
                </a:solidFill>
              </a:rPr>
              <a:t> en brindar atención de calidad.</a:t>
            </a:r>
            <a:endParaRPr sz="2400">
              <a:solidFill>
                <a:schemeClr val="dk1"/>
              </a:solidFill>
            </a:endParaRPr>
          </a:p>
          <a:p>
            <a:pPr indent="0" lvl="0" marL="0" rtl="0" algn="just">
              <a:lnSpc>
                <a:spcPct val="100000"/>
              </a:lnSpc>
              <a:spcBef>
                <a:spcPts val="0"/>
              </a:spcBef>
              <a:spcAft>
                <a:spcPts val="0"/>
              </a:spcAft>
              <a:buNone/>
            </a:pPr>
            <a:r>
              <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Beneficios esperados:</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A corto plazo: Eficiencia en citas y manejo de crisis.</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A largo plazo: Digitalización del sector y mejor experiencia para usuarios.</a:t>
            </a:r>
            <a:endParaRPr sz="2400">
              <a:solidFill>
                <a:schemeClr val="dk1"/>
              </a:solidFill>
            </a:endParaRPr>
          </a:p>
          <a:p>
            <a:pPr indent="-381000" lvl="0" marL="457200" rtl="0" algn="just">
              <a:lnSpc>
                <a:spcPct val="100000"/>
              </a:lnSpc>
              <a:spcBef>
                <a:spcPts val="0"/>
              </a:spcBef>
              <a:spcAft>
                <a:spcPts val="0"/>
              </a:spcAft>
              <a:buClr>
                <a:schemeClr val="dk1"/>
              </a:buClr>
              <a:buSzPts val="2400"/>
              <a:buChar char="-"/>
            </a:pPr>
            <a:r>
              <a:rPr lang="es-CL" sz="2400">
                <a:solidFill>
                  <a:schemeClr val="dk1"/>
                </a:solidFill>
              </a:rPr>
              <a:t>Innovar en un área crítica para el bienestar social, contribuyendo al desarrollo tecnológico del ámbito de la salud.</a:t>
            </a:r>
            <a:endParaRPr sz="2400">
              <a:solidFill>
                <a:schemeClr val="dk1"/>
              </a:solidFill>
            </a:endParaRPr>
          </a:p>
          <a:p>
            <a:pPr indent="0" lvl="0" marL="0" rtl="0" algn="l">
              <a:spcBef>
                <a:spcPts val="0"/>
              </a:spcBef>
              <a:spcAft>
                <a:spcPts val="0"/>
              </a:spcAft>
              <a:buNone/>
            </a:pPr>
            <a:r>
              <a:t/>
            </a:r>
            <a:endParaRPr sz="3500">
              <a:solidFill>
                <a:srgbClr val="257CE1"/>
              </a:solidFill>
            </a:endParaRPr>
          </a:p>
          <a:p>
            <a:pPr indent="0" lvl="0" marL="0" rtl="0" algn="l">
              <a:spcBef>
                <a:spcPts val="0"/>
              </a:spcBef>
              <a:spcAft>
                <a:spcPts val="0"/>
              </a:spcAft>
              <a:buNone/>
            </a:pPr>
            <a:r>
              <a:t/>
            </a:r>
            <a:endParaRPr sz="3500">
              <a:solidFill>
                <a:srgbClr val="257CE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idx="1" type="body"/>
          </p:nvPr>
        </p:nvSpPr>
        <p:spPr>
          <a:xfrm>
            <a:off x="727227" y="755454"/>
            <a:ext cx="16792500" cy="6156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sz="4000">
                <a:solidFill>
                  <a:schemeClr val="dk1"/>
                </a:solidFill>
              </a:rPr>
              <a:t>NECESIDADES Y SOLUCIÓN PROPUESTA</a:t>
            </a:r>
            <a:endParaRPr/>
          </a:p>
        </p:txBody>
      </p:sp>
      <p:sp>
        <p:nvSpPr>
          <p:cNvPr id="109" name="Google Shape;109;p10"/>
          <p:cNvSpPr txBox="1"/>
          <p:nvPr/>
        </p:nvSpPr>
        <p:spPr>
          <a:xfrm>
            <a:off x="2208600" y="4806950"/>
            <a:ext cx="16792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000">
                <a:solidFill>
                  <a:srgbClr val="257CE1"/>
                </a:solidFill>
              </a:rPr>
              <a:t>Solución Propuesta</a:t>
            </a:r>
            <a:endParaRPr b="1" i="1" sz="3000">
              <a:solidFill>
                <a:srgbClr val="257CE1"/>
              </a:solidFill>
            </a:endParaRPr>
          </a:p>
          <a:p>
            <a:pPr indent="0" lvl="0" marL="0" rtl="0" algn="just">
              <a:spcBef>
                <a:spcPts val="0"/>
              </a:spcBef>
              <a:spcAft>
                <a:spcPts val="0"/>
              </a:spcAft>
              <a:buNone/>
            </a:pPr>
            <a:r>
              <a:t/>
            </a:r>
            <a:endParaRPr b="1" i="1" sz="2400">
              <a:solidFill>
                <a:srgbClr val="257CE1"/>
              </a:solidFill>
            </a:endParaRPr>
          </a:p>
          <a:p>
            <a:pPr indent="-381000" lvl="0" marL="457200" rtl="0" algn="just">
              <a:spcBef>
                <a:spcPts val="0"/>
              </a:spcBef>
              <a:spcAft>
                <a:spcPts val="0"/>
              </a:spcAft>
              <a:buClr>
                <a:srgbClr val="257CE1"/>
              </a:buClr>
              <a:buSzPts val="2400"/>
              <a:buChar char="●"/>
            </a:pPr>
            <a:r>
              <a:rPr b="1" lang="es-CL" sz="2400">
                <a:solidFill>
                  <a:schemeClr val="dk1"/>
                </a:solidFill>
              </a:rPr>
              <a:t>Red Psicovínculo</a:t>
            </a:r>
            <a:r>
              <a:rPr lang="es-CL" sz="2400">
                <a:solidFill>
                  <a:schemeClr val="dk1"/>
                </a:solidFill>
              </a:rPr>
              <a:t>, plataforma web para la gestión integral de salud mental.</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0" rtl="0" algn="just">
              <a:spcBef>
                <a:spcPts val="0"/>
              </a:spcBef>
              <a:spcAft>
                <a:spcPts val="0"/>
              </a:spcAft>
              <a:buNone/>
            </a:pPr>
            <a:r>
              <a:rPr lang="es-CL" sz="2400">
                <a:solidFill>
                  <a:schemeClr val="dk1"/>
                </a:solidFill>
              </a:rPr>
              <a:t>Funcionalidades Claves: </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Autogestión de citas</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Acceso a herramientas para manejo de crisis emocionales</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Automatización de tareas administrativas</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Registro de Actividades</a:t>
            </a:r>
            <a:endParaRPr sz="2400">
              <a:solidFill>
                <a:schemeClr val="dk1"/>
              </a:solidFill>
            </a:endParaRPr>
          </a:p>
          <a:p>
            <a:pPr indent="-381000" lvl="0" marL="457200" rtl="0" algn="just">
              <a:spcBef>
                <a:spcPts val="0"/>
              </a:spcBef>
              <a:spcAft>
                <a:spcPts val="0"/>
              </a:spcAft>
              <a:buClr>
                <a:schemeClr val="dk1"/>
              </a:buClr>
              <a:buSzPts val="2400"/>
              <a:buChar char="-"/>
            </a:pPr>
            <a:r>
              <a:rPr lang="es-CL" sz="2400">
                <a:solidFill>
                  <a:schemeClr val="dk1"/>
                </a:solidFill>
              </a:rPr>
              <a:t>Acceso a Recursos Psicoeducativos</a:t>
            </a:r>
            <a:endParaRPr sz="2400">
              <a:solidFill>
                <a:schemeClr val="dk1"/>
              </a:solidFill>
            </a:endParaRPr>
          </a:p>
        </p:txBody>
      </p:sp>
      <p:sp>
        <p:nvSpPr>
          <p:cNvPr id="110" name="Google Shape;110;p10"/>
          <p:cNvSpPr txBox="1"/>
          <p:nvPr/>
        </p:nvSpPr>
        <p:spPr>
          <a:xfrm>
            <a:off x="2208600" y="1880963"/>
            <a:ext cx="16792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000">
                <a:solidFill>
                  <a:srgbClr val="257CE1"/>
                </a:solidFill>
              </a:rPr>
              <a:t>Necesidades</a:t>
            </a:r>
            <a:endParaRPr b="1" i="1" sz="3000">
              <a:solidFill>
                <a:srgbClr val="257CE1"/>
              </a:solidFill>
            </a:endParaRPr>
          </a:p>
          <a:p>
            <a:pPr indent="0" lvl="0" marL="0" rtl="0" algn="l">
              <a:spcBef>
                <a:spcPts val="0"/>
              </a:spcBef>
              <a:spcAft>
                <a:spcPts val="0"/>
              </a:spcAft>
              <a:buNone/>
            </a:pPr>
            <a:r>
              <a:t/>
            </a:r>
            <a:endParaRPr b="1" i="1" sz="2100">
              <a:solidFill>
                <a:srgbClr val="257CE1"/>
              </a:solidFill>
            </a:endParaRPr>
          </a:p>
          <a:p>
            <a:pPr indent="-381000" lvl="0" marL="457200" rtl="0" algn="just">
              <a:spcBef>
                <a:spcPts val="0"/>
              </a:spcBef>
              <a:spcAft>
                <a:spcPts val="0"/>
              </a:spcAft>
              <a:buClr>
                <a:schemeClr val="dk1"/>
              </a:buClr>
              <a:buSzPts val="2400"/>
              <a:buChar char="-"/>
            </a:pPr>
            <a:r>
              <a:rPr b="1" lang="es-CL" sz="2400">
                <a:solidFill>
                  <a:schemeClr val="dk1"/>
                </a:solidFill>
              </a:rPr>
              <a:t>Falta de integración</a:t>
            </a:r>
            <a:r>
              <a:rPr lang="es-CL" sz="2400">
                <a:solidFill>
                  <a:schemeClr val="dk1"/>
                </a:solidFill>
              </a:rPr>
              <a:t> entre herramientas de </a:t>
            </a:r>
            <a:r>
              <a:rPr b="1" lang="es-CL" sz="2400">
                <a:solidFill>
                  <a:schemeClr val="dk1"/>
                </a:solidFill>
              </a:rPr>
              <a:t>gestión y autogestión</a:t>
            </a:r>
            <a:r>
              <a:rPr lang="es-CL" sz="2400">
                <a:solidFill>
                  <a:schemeClr val="dk1"/>
                </a:solidFill>
              </a:rPr>
              <a:t> por parte de los centros médicos (dependen de plataformas secundarias como “Reservo”, “Medilink”, “Doctoralia”, específicamente realizadas para esta necesidad).</a:t>
            </a:r>
            <a:endParaRPr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Acceso limitado a recursos</a:t>
            </a:r>
            <a:r>
              <a:rPr lang="es-CL" sz="2400">
                <a:solidFill>
                  <a:schemeClr val="dk1"/>
                </a:solidFill>
              </a:rPr>
              <a:t> para el manejo de crisis emocionales.</a:t>
            </a:r>
            <a:endParaRPr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Innovación</a:t>
            </a:r>
            <a:r>
              <a:rPr lang="es-CL" sz="2400">
                <a:solidFill>
                  <a:schemeClr val="dk1"/>
                </a:solidFill>
              </a:rPr>
              <a:t> en la forma de </a:t>
            </a:r>
            <a:r>
              <a:rPr lang="es-CL" sz="2400">
                <a:solidFill>
                  <a:schemeClr val="dk1"/>
                </a:solidFill>
              </a:rPr>
              <a:t>gestión, </a:t>
            </a:r>
            <a:r>
              <a:rPr lang="es-CL" sz="2400">
                <a:solidFill>
                  <a:schemeClr val="dk1"/>
                </a:solidFill>
              </a:rPr>
              <a:t>digitalización y mejora de la atención psicológica.</a:t>
            </a:r>
            <a:endParaRPr sz="2400">
              <a:solidFill>
                <a:schemeClr val="dk1"/>
              </a:solidFill>
            </a:endParaRPr>
          </a:p>
          <a:p>
            <a:pPr indent="-381000" lvl="0" marL="457200" rtl="0" algn="just">
              <a:spcBef>
                <a:spcPts val="0"/>
              </a:spcBef>
              <a:spcAft>
                <a:spcPts val="0"/>
              </a:spcAft>
              <a:buClr>
                <a:schemeClr val="dk1"/>
              </a:buClr>
              <a:buSzPts val="2400"/>
              <a:buChar char="-"/>
            </a:pPr>
            <a:r>
              <a:rPr b="1" lang="es-CL" sz="2400">
                <a:solidFill>
                  <a:schemeClr val="dk1"/>
                </a:solidFill>
              </a:rPr>
              <a:t>Gestión de fichas</a:t>
            </a:r>
            <a:r>
              <a:rPr lang="es-CL" sz="2400">
                <a:solidFill>
                  <a:schemeClr val="dk1"/>
                </a:solidFill>
              </a:rPr>
              <a:t> clínicas y evolución de pacientes en una misma plataforma.</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222250" y="7407275"/>
            <a:ext cx="10393500" cy="1015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r>
              <a:rPr lang="es-CL" sz="6600"/>
              <a:t>OBJETIVOS</a:t>
            </a:r>
            <a:endParaRPr/>
          </a:p>
        </p:txBody>
      </p:sp>
      <p:sp>
        <p:nvSpPr>
          <p:cNvPr id="116" name="Google Shape;116;p7"/>
          <p:cNvSpPr txBox="1"/>
          <p:nvPr/>
        </p:nvSpPr>
        <p:spPr>
          <a:xfrm>
            <a:off x="9089872" y="6188075"/>
            <a:ext cx="19050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CL"/>
              <a:t>OBJETIVOS</a:t>
            </a:r>
            <a:endParaRPr/>
          </a:p>
        </p:txBody>
      </p:sp>
      <p:sp>
        <p:nvSpPr>
          <p:cNvPr id="122" name="Google Shape;122;p6"/>
          <p:cNvSpPr txBox="1"/>
          <p:nvPr/>
        </p:nvSpPr>
        <p:spPr>
          <a:xfrm>
            <a:off x="2537500" y="1720850"/>
            <a:ext cx="15248400" cy="338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100">
                <a:solidFill>
                  <a:srgbClr val="257CE1"/>
                </a:solidFill>
              </a:rPr>
              <a:t>Objetivo General</a:t>
            </a:r>
            <a:endParaRPr b="1" i="1" sz="3100">
              <a:solidFill>
                <a:srgbClr val="257CE1"/>
              </a:solidFill>
            </a:endParaRPr>
          </a:p>
          <a:p>
            <a:pPr indent="0" lvl="0" marL="0" rtl="0" algn="just">
              <a:lnSpc>
                <a:spcPct val="100000"/>
              </a:lnSpc>
              <a:spcBef>
                <a:spcPts val="0"/>
              </a:spcBef>
              <a:spcAft>
                <a:spcPts val="0"/>
              </a:spcAft>
              <a:buNone/>
            </a:pPr>
            <a:r>
              <a:t/>
            </a:r>
            <a:endParaRPr b="1" i="1" sz="2400">
              <a:solidFill>
                <a:srgbClr val="257CE1"/>
              </a:solidFill>
            </a:endParaRPr>
          </a:p>
          <a:p>
            <a:pPr indent="-381000" lvl="0" marL="457200" rtl="0" algn="just">
              <a:lnSpc>
                <a:spcPct val="100000"/>
              </a:lnSpc>
              <a:spcBef>
                <a:spcPts val="0"/>
              </a:spcBef>
              <a:spcAft>
                <a:spcPts val="0"/>
              </a:spcAft>
              <a:buClr>
                <a:srgbClr val="257CE1"/>
              </a:buClr>
              <a:buSzPts val="2400"/>
              <a:buChar char="●"/>
            </a:pPr>
            <a:r>
              <a:rPr lang="es-CL" sz="2400">
                <a:solidFill>
                  <a:schemeClr val="dk1"/>
                </a:solidFill>
              </a:rPr>
              <a:t>Desarrollar una plataforma web integral para la gestión de la salud mental que permita a los pacientes agendar citas, acceder a herramientas para prevenir e informarse sobre sus crisis (ansiedad, estrés, pánico) y actividades, mientras que los profesionales puedan gestionar la información de manera eficiente y personalizada.</a:t>
            </a:r>
            <a:endParaRPr sz="2400">
              <a:solidFill>
                <a:schemeClr val="dk1"/>
              </a:solidFill>
            </a:endParaRPr>
          </a:p>
          <a:p>
            <a:pPr indent="0" lvl="0" marL="457200" rtl="0" algn="just">
              <a:lnSpc>
                <a:spcPct val="90000"/>
              </a:lnSpc>
              <a:spcBef>
                <a:spcPts val="0"/>
              </a:spcBef>
              <a:spcAft>
                <a:spcPts val="0"/>
              </a:spcAft>
              <a:buNone/>
            </a:pPr>
            <a:r>
              <a:t/>
            </a:r>
            <a:endParaRPr b="1" sz="2400">
              <a:solidFill>
                <a:schemeClr val="dk1"/>
              </a:solidFill>
            </a:endParaRPr>
          </a:p>
          <a:p>
            <a:pPr indent="0" lvl="0" marL="0" rtl="0" algn="l">
              <a:spcBef>
                <a:spcPts val="0"/>
              </a:spcBef>
              <a:spcAft>
                <a:spcPts val="0"/>
              </a:spcAft>
              <a:buNone/>
            </a:pPr>
            <a:r>
              <a:t/>
            </a:r>
            <a:endParaRPr sz="3500">
              <a:solidFill>
                <a:srgbClr val="257CE1"/>
              </a:solidFill>
            </a:endParaRPr>
          </a:p>
        </p:txBody>
      </p:sp>
      <p:sp>
        <p:nvSpPr>
          <p:cNvPr id="123" name="Google Shape;123;p6"/>
          <p:cNvSpPr txBox="1"/>
          <p:nvPr/>
        </p:nvSpPr>
        <p:spPr>
          <a:xfrm>
            <a:off x="2459200" y="4657600"/>
            <a:ext cx="154050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000">
                <a:solidFill>
                  <a:srgbClr val="257CE1"/>
                </a:solidFill>
              </a:rPr>
              <a:t>Objetivos Específicos</a:t>
            </a:r>
            <a:endParaRPr b="1" i="1" sz="3000">
              <a:solidFill>
                <a:srgbClr val="257CE1"/>
              </a:solidFill>
            </a:endParaRPr>
          </a:p>
          <a:p>
            <a:pPr indent="0" lvl="0" marL="0" rtl="0" algn="just">
              <a:lnSpc>
                <a:spcPct val="100000"/>
              </a:lnSpc>
              <a:spcBef>
                <a:spcPts val="0"/>
              </a:spcBef>
              <a:spcAft>
                <a:spcPts val="0"/>
              </a:spcAft>
              <a:buNone/>
            </a:pPr>
            <a:r>
              <a:t/>
            </a:r>
            <a:endParaRPr b="1" i="1" sz="2400">
              <a:solidFill>
                <a:srgbClr val="257CE1"/>
              </a:solidFill>
            </a:endParaRPr>
          </a:p>
          <a:p>
            <a:pPr indent="-381000" lvl="0" marL="457200" rtl="0" algn="just">
              <a:lnSpc>
                <a:spcPct val="100000"/>
              </a:lnSpc>
              <a:spcBef>
                <a:spcPts val="0"/>
              </a:spcBef>
              <a:spcAft>
                <a:spcPts val="0"/>
              </a:spcAft>
              <a:buClr>
                <a:srgbClr val="257CE1"/>
              </a:buClr>
              <a:buSzPts val="2400"/>
              <a:buChar char="●"/>
            </a:pPr>
            <a:r>
              <a:rPr lang="es-CL" sz="2400">
                <a:solidFill>
                  <a:schemeClr val="dk1"/>
                </a:solidFill>
              </a:rPr>
              <a:t>Obj. Esp 1:</a:t>
            </a:r>
            <a:endParaRPr sz="2400">
              <a:solidFill>
                <a:schemeClr val="dk1"/>
              </a:solidFill>
            </a:endParaRPr>
          </a:p>
          <a:p>
            <a:pPr indent="0" lvl="0" marL="0" rtl="0" algn="just">
              <a:lnSpc>
                <a:spcPct val="100000"/>
              </a:lnSpc>
              <a:spcBef>
                <a:spcPts val="0"/>
              </a:spcBef>
              <a:spcAft>
                <a:spcPts val="0"/>
              </a:spcAft>
              <a:buNone/>
            </a:pPr>
            <a:r>
              <a:rPr lang="es-CL" sz="2400">
                <a:solidFill>
                  <a:schemeClr val="dk1"/>
                </a:solidFill>
              </a:rPr>
              <a:t>Analizar los requerimientos del sistema mediante entrevistas con psicólogos y pacientes para definir las funcionalidades necesarias de la plataforma.     </a:t>
            </a:r>
            <a:endParaRPr sz="2400">
              <a:solidFill>
                <a:schemeClr val="dk1"/>
              </a:solidFill>
            </a:endParaRPr>
          </a:p>
          <a:p>
            <a:pPr indent="0" lvl="0" marL="0" rtl="0" algn="just">
              <a:lnSpc>
                <a:spcPct val="100000"/>
              </a:lnSpc>
              <a:spcBef>
                <a:spcPts val="0"/>
              </a:spcBef>
              <a:spcAft>
                <a:spcPts val="0"/>
              </a:spcAft>
              <a:buNone/>
            </a:pPr>
            <a:r>
              <a:t/>
            </a:r>
            <a:endParaRPr sz="2400">
              <a:solidFill>
                <a:schemeClr val="dk1"/>
              </a:solidFill>
            </a:endParaRPr>
          </a:p>
          <a:p>
            <a:pPr indent="-381000" lvl="0" marL="457200" rtl="0" algn="just">
              <a:spcBef>
                <a:spcPts val="0"/>
              </a:spcBef>
              <a:spcAft>
                <a:spcPts val="0"/>
              </a:spcAft>
              <a:buClr>
                <a:srgbClr val="257CE1"/>
              </a:buClr>
              <a:buSzPts val="2400"/>
              <a:buChar char="●"/>
            </a:pPr>
            <a:r>
              <a:rPr lang="es-CL" sz="2400">
                <a:solidFill>
                  <a:schemeClr val="dk1"/>
                </a:solidFill>
              </a:rPr>
              <a:t>Obj. Esp 2:	</a:t>
            </a:r>
            <a:endParaRPr sz="2400">
              <a:solidFill>
                <a:schemeClr val="dk1"/>
              </a:solidFill>
            </a:endParaRPr>
          </a:p>
          <a:p>
            <a:pPr indent="0" lvl="0" marL="0" rtl="0" algn="just">
              <a:spcBef>
                <a:spcPts val="0"/>
              </a:spcBef>
              <a:spcAft>
                <a:spcPts val="0"/>
              </a:spcAft>
              <a:buNone/>
            </a:pPr>
            <a:r>
              <a:rPr lang="es-CL" sz="2400">
                <a:solidFill>
                  <a:schemeClr val="dk1"/>
                </a:solidFill>
              </a:rPr>
              <a:t>Diseñar la arquitectura del sistema y la interfaz de usuario, incluyendo la construcción del modelo de datos necesario para gestionar la información de pacientes, citas y actividades.</a:t>
            </a:r>
            <a:endParaRPr sz="2400">
              <a:solidFill>
                <a:schemeClr val="dk1"/>
              </a:solidFill>
            </a:endParaRPr>
          </a:p>
          <a:p>
            <a:pPr indent="0" lvl="0" marL="1371600" rtl="0" algn="just">
              <a:spcBef>
                <a:spcPts val="0"/>
              </a:spcBef>
              <a:spcAft>
                <a:spcPts val="0"/>
              </a:spcAft>
              <a:buNone/>
            </a:pPr>
            <a:r>
              <a:t/>
            </a:r>
            <a:endParaRPr sz="2400">
              <a:solidFill>
                <a:schemeClr val="dk1"/>
              </a:solidFill>
            </a:endParaRPr>
          </a:p>
          <a:p>
            <a:pPr indent="0" lvl="0" marL="1371600" rtl="0" algn="just">
              <a:spcBef>
                <a:spcPts val="0"/>
              </a:spcBef>
              <a:spcAft>
                <a:spcPts val="0"/>
              </a:spcAft>
              <a:buNone/>
            </a:pPr>
            <a:r>
              <a:t/>
            </a:r>
            <a:endParaRPr sz="2400">
              <a:solidFill>
                <a:schemeClr val="dk1"/>
              </a:solidFill>
            </a:endParaRPr>
          </a:p>
          <a:p>
            <a:pPr indent="0" lvl="0" marL="1371600" rtl="0" algn="just">
              <a:spcBef>
                <a:spcPts val="0"/>
              </a:spcBef>
              <a:spcAft>
                <a:spcPts val="0"/>
              </a:spcAft>
              <a:buNone/>
            </a:pPr>
            <a:r>
              <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2432050" y="714594"/>
            <a:ext cx="1698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s-CL"/>
              <a:t>OBJETIVOS</a:t>
            </a:r>
            <a:endParaRPr/>
          </a:p>
        </p:txBody>
      </p:sp>
      <p:sp>
        <p:nvSpPr>
          <p:cNvPr id="129" name="Google Shape;129;p8"/>
          <p:cNvSpPr txBox="1"/>
          <p:nvPr/>
        </p:nvSpPr>
        <p:spPr>
          <a:xfrm>
            <a:off x="2271275" y="2497750"/>
            <a:ext cx="16556700" cy="65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CL" sz="3000">
                <a:solidFill>
                  <a:srgbClr val="257CE1"/>
                </a:solidFill>
              </a:rPr>
              <a:t>Objetivos Específicos</a:t>
            </a:r>
            <a:endParaRPr b="1" i="1" sz="3000">
              <a:solidFill>
                <a:srgbClr val="257CE1"/>
              </a:solidFill>
            </a:endParaRPr>
          </a:p>
          <a:p>
            <a:pPr indent="0" lvl="0" marL="0" rtl="0" algn="just">
              <a:lnSpc>
                <a:spcPct val="100000"/>
              </a:lnSpc>
              <a:spcBef>
                <a:spcPts val="0"/>
              </a:spcBef>
              <a:spcAft>
                <a:spcPts val="0"/>
              </a:spcAft>
              <a:buNone/>
            </a:pPr>
            <a:r>
              <a:t/>
            </a:r>
            <a:endParaRPr b="1" i="1" sz="2400">
              <a:solidFill>
                <a:srgbClr val="257CE1"/>
              </a:solidFill>
            </a:endParaRPr>
          </a:p>
          <a:p>
            <a:pPr indent="-381000" lvl="0" marL="457200" rtl="0" algn="just">
              <a:spcBef>
                <a:spcPts val="0"/>
              </a:spcBef>
              <a:spcAft>
                <a:spcPts val="0"/>
              </a:spcAft>
              <a:buClr>
                <a:srgbClr val="257CE1"/>
              </a:buClr>
              <a:buSzPts val="2400"/>
              <a:buChar char="●"/>
            </a:pPr>
            <a:r>
              <a:rPr lang="es-CL" sz="2400">
                <a:solidFill>
                  <a:schemeClr val="dk1"/>
                </a:solidFill>
              </a:rPr>
              <a:t>Obj. Esp 3:	</a:t>
            </a:r>
            <a:endParaRPr sz="2400">
              <a:solidFill>
                <a:schemeClr val="dk1"/>
              </a:solidFill>
            </a:endParaRPr>
          </a:p>
          <a:p>
            <a:pPr indent="0" lvl="0" marL="0" rtl="0" algn="just">
              <a:spcBef>
                <a:spcPts val="0"/>
              </a:spcBef>
              <a:spcAft>
                <a:spcPts val="0"/>
              </a:spcAft>
              <a:buNone/>
            </a:pPr>
            <a:r>
              <a:rPr lang="es-CL" sz="2400">
                <a:solidFill>
                  <a:schemeClr val="dk1"/>
                </a:solidFill>
              </a:rPr>
              <a:t>Desarrollar y probar el sistema web, incluyendo tanto el frontend como el backend, y asegurar su correcta implementación mediante pruebas de calidad y validación con usuarios reales. </a:t>
            </a:r>
            <a:endParaRPr sz="2400">
              <a:solidFill>
                <a:schemeClr val="dk1"/>
              </a:solidFill>
            </a:endParaRPr>
          </a:p>
          <a:p>
            <a:pPr indent="0" lvl="0" marL="457200" rtl="0" algn="just">
              <a:spcBef>
                <a:spcPts val="0"/>
              </a:spcBef>
              <a:spcAft>
                <a:spcPts val="0"/>
              </a:spcAft>
              <a:buNone/>
            </a:pPr>
            <a:r>
              <a:t/>
            </a:r>
            <a:endParaRPr sz="2400">
              <a:solidFill>
                <a:schemeClr val="dk1"/>
              </a:solidFill>
            </a:endParaRPr>
          </a:p>
          <a:p>
            <a:pPr indent="-381000" lvl="0" marL="457200" rtl="0" algn="just">
              <a:spcBef>
                <a:spcPts val="0"/>
              </a:spcBef>
              <a:spcAft>
                <a:spcPts val="0"/>
              </a:spcAft>
              <a:buClr>
                <a:srgbClr val="257CE1"/>
              </a:buClr>
              <a:buSzPts val="2400"/>
              <a:buChar char="●"/>
            </a:pPr>
            <a:r>
              <a:rPr lang="es-CL" sz="2400">
                <a:solidFill>
                  <a:schemeClr val="dk1"/>
                </a:solidFill>
              </a:rPr>
              <a:t>Obj. Esp 4:</a:t>
            </a:r>
            <a:endParaRPr sz="2400">
              <a:solidFill>
                <a:schemeClr val="dk1"/>
              </a:solidFill>
            </a:endParaRPr>
          </a:p>
          <a:p>
            <a:pPr indent="0" lvl="0" marL="0" rtl="0" algn="just">
              <a:spcBef>
                <a:spcPts val="0"/>
              </a:spcBef>
              <a:spcAft>
                <a:spcPts val="0"/>
              </a:spcAft>
              <a:buClr>
                <a:schemeClr val="dk1"/>
              </a:buClr>
              <a:buSzPts val="1100"/>
              <a:buFont typeface="Arial"/>
              <a:buNone/>
            </a:pPr>
            <a:r>
              <a:rPr lang="es-CL" sz="2400">
                <a:solidFill>
                  <a:schemeClr val="dk1"/>
                </a:solidFill>
              </a:rPr>
              <a:t>Realizar pruebas unitarias, de integración y de sistema para validar el correcto funcionamiento de todas las funcionalidades desarrolladas, asegurando que el sistema cumpla con los requerimientos definidos y que sea fiable y eficiente para los usuarios finales.</a:t>
            </a:r>
            <a:endParaRPr sz="2400">
              <a:solidFill>
                <a:schemeClr val="dk1"/>
              </a:solidFill>
            </a:endParaRPr>
          </a:p>
          <a:p>
            <a:pPr indent="0" lvl="0" marL="1371600" rtl="0" algn="just">
              <a:spcBef>
                <a:spcPts val="0"/>
              </a:spcBef>
              <a:spcAft>
                <a:spcPts val="0"/>
              </a:spcAft>
              <a:buClr>
                <a:schemeClr val="dk1"/>
              </a:buClr>
              <a:buSzPts val="1100"/>
              <a:buFont typeface="Arial"/>
              <a:buNone/>
            </a:pPr>
            <a:r>
              <a:t/>
            </a:r>
            <a:endParaRPr sz="2400">
              <a:solidFill>
                <a:schemeClr val="dk1"/>
              </a:solidFill>
            </a:endParaRPr>
          </a:p>
          <a:p>
            <a:pPr indent="-381000" lvl="0" marL="457200" rtl="0" algn="just">
              <a:spcBef>
                <a:spcPts val="0"/>
              </a:spcBef>
              <a:spcAft>
                <a:spcPts val="0"/>
              </a:spcAft>
              <a:buClr>
                <a:srgbClr val="257CE1"/>
              </a:buClr>
              <a:buSzPts val="2400"/>
              <a:buChar char="●"/>
            </a:pPr>
            <a:r>
              <a:rPr lang="es-CL" sz="2400">
                <a:solidFill>
                  <a:schemeClr val="dk1"/>
                </a:solidFill>
              </a:rPr>
              <a:t>Obj. Esp 5:</a:t>
            </a:r>
            <a:endParaRPr sz="2400">
              <a:solidFill>
                <a:schemeClr val="dk1"/>
              </a:solidFill>
            </a:endParaRPr>
          </a:p>
          <a:p>
            <a:pPr indent="0" lvl="0" marL="0" rtl="0" algn="just">
              <a:spcBef>
                <a:spcPts val="0"/>
              </a:spcBef>
              <a:spcAft>
                <a:spcPts val="0"/>
              </a:spcAft>
              <a:buClr>
                <a:schemeClr val="dk1"/>
              </a:buClr>
              <a:buSzPts val="1100"/>
              <a:buFont typeface="Arial"/>
              <a:buNone/>
            </a:pPr>
            <a:r>
              <a:rPr lang="es-CL" sz="2400">
                <a:solidFill>
                  <a:schemeClr val="dk1"/>
                </a:solidFill>
              </a:rPr>
              <a:t>Implementar y desplegar la plataforma web en un entorno de producción, configurando los servidores necesarios, garantizando la seguridad y la optimización del rendimiento del sistema para su uso por psicólogos y pacientes.</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0" lvl="0" marL="1371600" rtl="0" algn="just">
              <a:spcBef>
                <a:spcPts val="0"/>
              </a:spcBef>
              <a:spcAft>
                <a:spcPts val="0"/>
              </a:spcAft>
              <a:buNone/>
            </a:pPr>
            <a:r>
              <a:t/>
            </a:r>
            <a:endParaRPr sz="2400">
              <a:solidFill>
                <a:schemeClr val="dk1"/>
              </a:solidFill>
            </a:endParaRPr>
          </a:p>
          <a:p>
            <a:pPr indent="0" lvl="0" marL="1371600" rtl="0" algn="just">
              <a:spcBef>
                <a:spcPts val="0"/>
              </a:spcBef>
              <a:spcAft>
                <a:spcPts val="0"/>
              </a:spcAft>
              <a:buNone/>
            </a:pPr>
            <a:r>
              <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0x010100018D87CEFA56DA42BF8E9E6D1D515907</vt:lpwstr>
  </property>
</Properties>
</file>