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70" r:id="rId7"/>
    <p:sldId id="265" r:id="rId8"/>
    <p:sldId id="257" r:id="rId9"/>
    <p:sldId id="264" r:id="rId10"/>
    <p:sldId id="259" r:id="rId11"/>
    <p:sldId id="260" r:id="rId12"/>
    <p:sldId id="261" r:id="rId13"/>
    <p:sldId id="262" r:id="rId14"/>
    <p:sldId id="26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6D97-D413-4ADF-0805-C22D4A47C104}"/>
              </a:ext>
            </a:extLst>
          </p:cNvPr>
          <p:cNvSpPr>
            <a:spLocks noGrp="1"/>
          </p:cNvSpPr>
          <p:nvPr>
            <p:ph type="ctr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SCANNING</a:t>
            </a:r>
          </a:p>
        </p:txBody>
      </p:sp>
      <p:sp>
        <p:nvSpPr>
          <p:cNvPr id="3" name="Subtitle 2">
            <a:extLst>
              <a:ext uri="{FF2B5EF4-FFF2-40B4-BE49-F238E27FC236}">
                <a16:creationId xmlns:a16="http://schemas.microsoft.com/office/drawing/2014/main" id="{E143463D-550B-6C16-90F2-B993FBB4871E}"/>
              </a:ext>
            </a:extLst>
          </p:cNvPr>
          <p:cNvSpPr>
            <a:spLocks noGrp="1"/>
          </p:cNvSpPr>
          <p:nvPr>
            <p:ph type="subTitle" idx="1"/>
          </p:nvPr>
        </p:nvSpPr>
        <p:spPr>
          <a:xfrm>
            <a:off x="1595021" y="4507560"/>
            <a:ext cx="9144000" cy="1655762"/>
          </a:xfrm>
        </p:spPr>
        <p:txBody>
          <a:bodyPr/>
          <a:lstStyle/>
          <a:p>
            <a:r>
              <a:rPr lang="en-US" dirty="0">
                <a:latin typeface="Times New Roman" panose="02020603050405020304" pitchFamily="18" charset="0"/>
                <a:cs typeface="Times New Roman" panose="02020603050405020304" pitchFamily="18" charset="0"/>
              </a:rPr>
              <a:t>What is Network Scanning?</a:t>
            </a:r>
          </a:p>
        </p:txBody>
      </p:sp>
      <p:sp>
        <p:nvSpPr>
          <p:cNvPr id="4" name="TextBox 3">
            <a:extLst>
              <a:ext uri="{FF2B5EF4-FFF2-40B4-BE49-F238E27FC236}">
                <a16:creationId xmlns:a16="http://schemas.microsoft.com/office/drawing/2014/main" id="{D0E3975A-07BB-A717-2B7C-E3B4A22D6787}"/>
              </a:ext>
            </a:extLst>
          </p:cNvPr>
          <p:cNvSpPr txBox="1"/>
          <p:nvPr/>
        </p:nvSpPr>
        <p:spPr>
          <a:xfrm>
            <a:off x="9774315" y="204186"/>
            <a:ext cx="1837677" cy="369332"/>
          </a:xfrm>
          <a:prstGeom prst="rect">
            <a:avLst/>
          </a:prstGeom>
          <a:noFill/>
          <a:scene3d>
            <a:camera prst="isometricTopUp"/>
            <a:lightRig rig="threePt" dir="t"/>
          </a:scene3d>
        </p:spPr>
        <p:txBody>
          <a:bodyPr wrap="square" rtlCol="0">
            <a:spAutoFit/>
          </a:bodyPr>
          <a:lstStyle/>
          <a:p>
            <a:r>
              <a:rPr lang="en-US" dirty="0"/>
              <a:t>Week 4</a:t>
            </a:r>
          </a:p>
        </p:txBody>
      </p:sp>
    </p:spTree>
    <p:extLst>
      <p:ext uri="{BB962C8B-B14F-4D97-AF65-F5344CB8AC3E}">
        <p14:creationId xmlns:p14="http://schemas.microsoft.com/office/powerpoint/2010/main" val="386798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B2C2D4-547F-4F01-AFD7-519238EAF432}"/>
              </a:ext>
            </a:extLst>
          </p:cNvPr>
          <p:cNvSpPr txBox="1"/>
          <p:nvPr/>
        </p:nvSpPr>
        <p:spPr>
          <a:xfrm>
            <a:off x="1757779" y="1351508"/>
            <a:ext cx="7385481" cy="4893647"/>
          </a:xfrm>
          <a:prstGeom prst="rect">
            <a:avLst/>
          </a:prstGeom>
          <a:noFill/>
        </p:spPr>
        <p:txBody>
          <a:bodyPr wrap="square">
            <a:spAutoFit/>
          </a:bodyPr>
          <a:lstStyle/>
          <a:p>
            <a:pPr marL="342900" indent="-342900" algn="just">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Network scanning </a:t>
            </a:r>
            <a:r>
              <a:rPr lang="en-US" sz="2400" dirty="0">
                <a:latin typeface="Times New Roman" panose="02020603050405020304" pitchFamily="18" charset="0"/>
                <a:cs typeface="Times New Roman" panose="02020603050405020304" pitchFamily="18" charset="0"/>
              </a:rPr>
              <a:t>is the process or technique by which we scan the network to gain details such as active hosts, open ports including running TCP and UDP services, open vulnerabilities, details about the host like operating system and much more. </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 </a:t>
            </a:r>
            <a:r>
              <a:rPr lang="en-US" sz="2400" dirty="0">
                <a:solidFill>
                  <a:srgbClr val="FF0000"/>
                </a:solidFill>
                <a:latin typeface="Times New Roman" panose="02020603050405020304" pitchFamily="18" charset="0"/>
                <a:cs typeface="Times New Roman" panose="02020603050405020304" pitchFamily="18" charset="0"/>
              </a:rPr>
              <a:t>IP (internet protocol) </a:t>
            </a:r>
            <a:r>
              <a:rPr lang="en-US" sz="2400" dirty="0">
                <a:latin typeface="Times New Roman" panose="02020603050405020304" pitchFamily="18" charset="0"/>
                <a:cs typeface="Times New Roman" panose="02020603050405020304" pitchFamily="18" charset="0"/>
              </a:rPr>
              <a:t>networks, generally “ping” is used for reaching a host and checking its status. Ping is an ICMP (Internet Control Message Protocol) utility and sends packets to the target and receives an ICMP echo reply.</a:t>
            </a:r>
          </a:p>
        </p:txBody>
      </p:sp>
    </p:spTree>
    <p:extLst>
      <p:ext uri="{BB962C8B-B14F-4D97-AF65-F5344CB8AC3E}">
        <p14:creationId xmlns:p14="http://schemas.microsoft.com/office/powerpoint/2010/main" val="39902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052FC-4CD6-8D3D-D63B-BB1FD940CAB2}"/>
              </a:ext>
            </a:extLst>
          </p:cNvPr>
          <p:cNvPicPr>
            <a:picLocks noChangeAspect="1"/>
          </p:cNvPicPr>
          <p:nvPr/>
        </p:nvPicPr>
        <p:blipFill>
          <a:blip r:embed="rId2"/>
          <a:stretch>
            <a:fillRect/>
          </a:stretch>
        </p:blipFill>
        <p:spPr>
          <a:xfrm>
            <a:off x="497150" y="0"/>
            <a:ext cx="11230251" cy="6858000"/>
          </a:xfrm>
          <a:prstGeom prst="rect">
            <a:avLst/>
          </a:prstGeom>
        </p:spPr>
      </p:pic>
    </p:spTree>
    <p:extLst>
      <p:ext uri="{BB962C8B-B14F-4D97-AF65-F5344CB8AC3E}">
        <p14:creationId xmlns:p14="http://schemas.microsoft.com/office/powerpoint/2010/main" val="109681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D9EA2F-8C7A-8F4E-22A7-3649A4246D3E}"/>
              </a:ext>
            </a:extLst>
          </p:cNvPr>
          <p:cNvPicPr>
            <a:picLocks noChangeAspect="1"/>
          </p:cNvPicPr>
          <p:nvPr/>
        </p:nvPicPr>
        <p:blipFill>
          <a:blip r:embed="rId2"/>
          <a:stretch>
            <a:fillRect/>
          </a:stretch>
        </p:blipFill>
        <p:spPr>
          <a:xfrm>
            <a:off x="1282361" y="546069"/>
            <a:ext cx="9201150" cy="3067050"/>
          </a:xfrm>
          <a:prstGeom prst="rect">
            <a:avLst/>
          </a:prstGeom>
        </p:spPr>
      </p:pic>
      <p:pic>
        <p:nvPicPr>
          <p:cNvPr id="5" name="Picture 4">
            <a:extLst>
              <a:ext uri="{FF2B5EF4-FFF2-40B4-BE49-F238E27FC236}">
                <a16:creationId xmlns:a16="http://schemas.microsoft.com/office/drawing/2014/main" id="{882E5F4B-B5C9-2145-C18A-BC92B3F08368}"/>
              </a:ext>
            </a:extLst>
          </p:cNvPr>
          <p:cNvPicPr>
            <a:picLocks noChangeAspect="1"/>
          </p:cNvPicPr>
          <p:nvPr/>
        </p:nvPicPr>
        <p:blipFill>
          <a:blip r:embed="rId3"/>
          <a:stretch>
            <a:fillRect/>
          </a:stretch>
        </p:blipFill>
        <p:spPr>
          <a:xfrm>
            <a:off x="1282361" y="3395709"/>
            <a:ext cx="9753600" cy="2724150"/>
          </a:xfrm>
          <a:prstGeom prst="rect">
            <a:avLst/>
          </a:prstGeom>
        </p:spPr>
      </p:pic>
    </p:spTree>
    <p:extLst>
      <p:ext uri="{BB962C8B-B14F-4D97-AF65-F5344CB8AC3E}">
        <p14:creationId xmlns:p14="http://schemas.microsoft.com/office/powerpoint/2010/main" val="9301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AB2ED-63F1-2BD7-E072-BF3618975E2D}"/>
              </a:ext>
            </a:extLst>
          </p:cNvPr>
          <p:cNvPicPr>
            <a:picLocks noChangeAspect="1"/>
          </p:cNvPicPr>
          <p:nvPr/>
        </p:nvPicPr>
        <p:blipFill>
          <a:blip r:embed="rId2"/>
          <a:stretch>
            <a:fillRect/>
          </a:stretch>
        </p:blipFill>
        <p:spPr>
          <a:xfrm>
            <a:off x="1083076" y="0"/>
            <a:ext cx="9658905" cy="6858000"/>
          </a:xfrm>
          <a:prstGeom prst="rect">
            <a:avLst/>
          </a:prstGeom>
        </p:spPr>
      </p:pic>
    </p:spTree>
    <p:extLst>
      <p:ext uri="{BB962C8B-B14F-4D97-AF65-F5344CB8AC3E}">
        <p14:creationId xmlns:p14="http://schemas.microsoft.com/office/powerpoint/2010/main" val="249018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587A8E-B7D8-1541-17FE-8B3A90CF570C}"/>
              </a:ext>
            </a:extLst>
          </p:cNvPr>
          <p:cNvSpPr txBox="1"/>
          <p:nvPr/>
        </p:nvSpPr>
        <p:spPr>
          <a:xfrm>
            <a:off x="2547890" y="1047565"/>
            <a:ext cx="7714695" cy="2862322"/>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DEMONSTRATION OF SCANNING &amp; CLASS DISCUSSION</a:t>
            </a:r>
          </a:p>
        </p:txBody>
      </p:sp>
    </p:spTree>
    <p:extLst>
      <p:ext uri="{BB962C8B-B14F-4D97-AF65-F5344CB8AC3E}">
        <p14:creationId xmlns:p14="http://schemas.microsoft.com/office/powerpoint/2010/main" val="390183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92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6C8B-E0E0-2788-7E34-A36DDDC7E5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After reading this chapter and completing the exercises, you will be able to:</a:t>
            </a:r>
          </a:p>
        </p:txBody>
      </p:sp>
      <p:sp>
        <p:nvSpPr>
          <p:cNvPr id="3" name="Content Placeholder 2">
            <a:extLst>
              <a:ext uri="{FF2B5EF4-FFF2-40B4-BE49-F238E27FC236}">
                <a16:creationId xmlns:a16="http://schemas.microsoft.com/office/drawing/2014/main" id="{08AB51E4-4361-88F9-EF2A-DE6340C9530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Describe port scanning and types of port scans</a:t>
            </a:r>
          </a:p>
          <a:p>
            <a:pPr marL="0" indent="0">
              <a:buNone/>
            </a:pPr>
            <a:r>
              <a:rPr lang="en-US" dirty="0">
                <a:latin typeface="Times New Roman" panose="02020603050405020304" pitchFamily="18" charset="0"/>
                <a:cs typeface="Times New Roman" panose="02020603050405020304" pitchFamily="18" charset="0"/>
              </a:rPr>
              <a:t> • Describe port-scanning tools</a:t>
            </a:r>
          </a:p>
          <a:p>
            <a:pPr marL="0" indent="0">
              <a:buNone/>
            </a:pPr>
            <a:r>
              <a:rPr lang="en-US" dirty="0">
                <a:latin typeface="Times New Roman" panose="02020603050405020304" pitchFamily="18" charset="0"/>
                <a:cs typeface="Times New Roman" panose="02020603050405020304" pitchFamily="18" charset="0"/>
              </a:rPr>
              <a:t> • Explain what ping sweeps are used for</a:t>
            </a:r>
          </a:p>
          <a:p>
            <a:pPr marL="0" indent="0">
              <a:buNone/>
            </a:pPr>
            <a:r>
              <a:rPr lang="en-US" dirty="0">
                <a:latin typeface="Times New Roman" panose="02020603050405020304" pitchFamily="18" charset="0"/>
                <a:cs typeface="Times New Roman" panose="02020603050405020304" pitchFamily="18" charset="0"/>
              </a:rPr>
              <a:t> • Explain how shell scripting is used to automate security tasks</a:t>
            </a:r>
          </a:p>
        </p:txBody>
      </p:sp>
    </p:spTree>
    <p:extLst>
      <p:ext uri="{BB962C8B-B14F-4D97-AF65-F5344CB8AC3E}">
        <p14:creationId xmlns:p14="http://schemas.microsoft.com/office/powerpoint/2010/main" val="232482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94D0A-11F6-CE98-C143-2428BF705EE8}"/>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Port-scanning tools can be complex, so you need to devote time to learning their strengths and weaknesses and understanding how and when you should use these tools.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chapter, you look at port-scanning tools that enable you to identify services running on a network and use this knowledge to conduct a security test.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addition, you see how to use shell scripting to automate ping sweeps and other security-testing tasks. </a:t>
            </a:r>
          </a:p>
        </p:txBody>
      </p:sp>
    </p:spTree>
    <p:extLst>
      <p:ext uri="{BB962C8B-B14F-4D97-AF65-F5344CB8AC3E}">
        <p14:creationId xmlns:p14="http://schemas.microsoft.com/office/powerpoint/2010/main" val="213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68240-B839-2A81-D81A-079A59E84FF4}"/>
              </a:ext>
            </a:extLst>
          </p:cNvPr>
          <p:cNvSpPr>
            <a:spLocks noGrp="1"/>
          </p:cNvSpPr>
          <p:nvPr>
            <p:ph idx="1"/>
          </p:nvPr>
        </p:nvSpPr>
        <p:spPr>
          <a:xfrm>
            <a:off x="838200" y="763480"/>
            <a:ext cx="10515600" cy="5663953"/>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A more important question a security tester should ask is "What services are running on the computers that were identified?" </a:t>
            </a:r>
          </a:p>
          <a:p>
            <a:pPr marL="0" indent="0" algn="just">
              <a:buNone/>
            </a:pPr>
            <a:r>
              <a:rPr lang="en-US" dirty="0">
                <a:latin typeface="Times New Roman" panose="02020603050405020304" pitchFamily="18" charset="0"/>
                <a:cs typeface="Times New Roman" panose="02020603050405020304" pitchFamily="18" charset="0"/>
              </a:rPr>
              <a:t>Port scanning is a method of finding out which services a host computer offers. For example, if a server is hosting a Web site, is it likely that the server has port 80 open? </a:t>
            </a:r>
          </a:p>
          <a:p>
            <a:pPr marL="0" indent="0" algn="just">
              <a:buNone/>
            </a:pPr>
            <a:r>
              <a:rPr lang="en-US" dirty="0">
                <a:latin typeface="Times New Roman" panose="02020603050405020304" pitchFamily="18" charset="0"/>
                <a:cs typeface="Times New Roman" panose="02020603050405020304" pitchFamily="18" charset="0"/>
              </a:rPr>
              <a:t>Are any of the services vulnerable to attacks or exploits? </a:t>
            </a:r>
          </a:p>
          <a:p>
            <a:pPr marL="0" indent="0" algn="just">
              <a:buNone/>
            </a:pPr>
            <a:r>
              <a:rPr lang="en-US" dirty="0">
                <a:latin typeface="Times New Roman" panose="02020603050405020304" pitchFamily="18" charset="0"/>
                <a:cs typeface="Times New Roman" panose="02020603050405020304" pitchFamily="18" charset="0"/>
              </a:rPr>
              <a:t>Are any services not being filtered by a firewall, thus making it possible to load a Trojan program that can send information from the attacked computer? </a:t>
            </a:r>
          </a:p>
          <a:p>
            <a:pPr marL="0" indent="0" algn="just">
              <a:buNone/>
            </a:pPr>
            <a:r>
              <a:rPr lang="en-US" dirty="0">
                <a:latin typeface="Times New Roman" panose="02020603050405020304" pitchFamily="18" charset="0"/>
                <a:cs typeface="Times New Roman" panose="02020603050405020304" pitchFamily="18" charset="0"/>
              </a:rPr>
              <a:t>Which computer is most vulnerable to an attack? You already know how to search for known vulnerabilities by using the Common Vulnerabilities and Exposures (www.cve.mitre.org) and US-CERT (www.us-cert.gov) Web sites. </a:t>
            </a:r>
          </a:p>
          <a:p>
            <a:pPr marL="0" indent="0" algn="just">
              <a:buNone/>
            </a:pPr>
            <a:r>
              <a:rPr lang="en-US" dirty="0">
                <a:latin typeface="Times New Roman" panose="02020603050405020304" pitchFamily="18" charset="0"/>
                <a:cs typeface="Times New Roman" panose="02020603050405020304" pitchFamily="18" charset="0"/>
              </a:rPr>
              <a:t>There are also port-scanning tools that identify vulnerabilities-for example, </a:t>
            </a:r>
          </a:p>
          <a:p>
            <a:pPr marL="0" indent="0" algn="just">
              <a:buNone/>
            </a:pPr>
            <a:r>
              <a:rPr lang="en-US" dirty="0">
                <a:latin typeface="Times New Roman" panose="02020603050405020304" pitchFamily="18" charset="0"/>
                <a:cs typeface="Times New Roman" panose="02020603050405020304" pitchFamily="18" charset="0"/>
              </a:rPr>
              <a:t>Angry IP Scanner (angryip.org), a free port scanner with a GUI interface (see Figure 5-1). Using this tool, an attacker can quickly identify an open port and then launch an exploit to attack the system</a:t>
            </a:r>
            <a:r>
              <a:rPr lang="en-US" dirty="0"/>
              <a:t>.</a:t>
            </a:r>
          </a:p>
        </p:txBody>
      </p:sp>
    </p:spTree>
    <p:extLst>
      <p:ext uri="{BB962C8B-B14F-4D97-AF65-F5344CB8AC3E}">
        <p14:creationId xmlns:p14="http://schemas.microsoft.com/office/powerpoint/2010/main" val="369096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A194C5-432D-6C0A-FE8B-4BB8F3982EFD}"/>
              </a:ext>
            </a:extLst>
          </p:cNvPr>
          <p:cNvPicPr>
            <a:picLocks noGrp="1" noChangeAspect="1"/>
          </p:cNvPicPr>
          <p:nvPr>
            <p:ph idx="1"/>
          </p:nvPr>
        </p:nvPicPr>
        <p:blipFill>
          <a:blip r:embed="rId2"/>
          <a:stretch>
            <a:fillRect/>
          </a:stretch>
        </p:blipFill>
        <p:spPr>
          <a:xfrm>
            <a:off x="2018275" y="848449"/>
            <a:ext cx="8377476" cy="5161102"/>
          </a:xfrm>
        </p:spPr>
      </p:pic>
    </p:spTree>
    <p:extLst>
      <p:ext uri="{BB962C8B-B14F-4D97-AF65-F5344CB8AC3E}">
        <p14:creationId xmlns:p14="http://schemas.microsoft.com/office/powerpoint/2010/main" val="300698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1D6343-8D14-F532-7D97-1D87AC48B07D}"/>
              </a:ext>
            </a:extLst>
          </p:cNvPr>
          <p:cNvPicPr>
            <a:picLocks noChangeAspect="1"/>
          </p:cNvPicPr>
          <p:nvPr/>
        </p:nvPicPr>
        <p:blipFill>
          <a:blip r:embed="rId2"/>
          <a:stretch>
            <a:fillRect/>
          </a:stretch>
        </p:blipFill>
        <p:spPr>
          <a:xfrm>
            <a:off x="97654" y="142874"/>
            <a:ext cx="11656196" cy="6715125"/>
          </a:xfrm>
          <a:prstGeom prst="rect">
            <a:avLst/>
          </a:prstGeom>
        </p:spPr>
      </p:pic>
    </p:spTree>
    <p:extLst>
      <p:ext uri="{BB962C8B-B14F-4D97-AF65-F5344CB8AC3E}">
        <p14:creationId xmlns:p14="http://schemas.microsoft.com/office/powerpoint/2010/main" val="208761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0E75F-93A0-1F1F-695A-366458DB67F0}"/>
              </a:ext>
            </a:extLst>
          </p:cNvPr>
          <p:cNvSpPr>
            <a:spLocks noGrp="1"/>
          </p:cNvSpPr>
          <p:nvPr>
            <p:ph idx="1"/>
          </p:nvPr>
        </p:nvSpPr>
        <p:spPr>
          <a:xfrm>
            <a:off x="1841376" y="1337353"/>
            <a:ext cx="8678662" cy="4351338"/>
          </a:xfrm>
        </p:spPr>
        <p:txBody>
          <a:bodyPr/>
          <a:lstStyle/>
          <a:p>
            <a:pPr algn="just"/>
            <a:r>
              <a:rPr lang="en-US" dirty="0">
                <a:latin typeface="Times New Roman" panose="02020603050405020304" pitchFamily="18" charset="0"/>
                <a:cs typeface="Times New Roman" panose="02020603050405020304" pitchFamily="18" charset="0"/>
              </a:rPr>
              <a:t>Network is the backbone of any information technology infrastructure, over which data and resources are shared.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today’s world, when the network is being used for almost everything, “Network Security” is of critical importance. If the network is not secure, any other control is not worth applying.</a:t>
            </a:r>
          </a:p>
        </p:txBody>
      </p:sp>
    </p:spTree>
    <p:extLst>
      <p:ext uri="{BB962C8B-B14F-4D97-AF65-F5344CB8AC3E}">
        <p14:creationId xmlns:p14="http://schemas.microsoft.com/office/powerpoint/2010/main" val="55735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B9222-F262-5819-2D70-12CBC4B0CE53}"/>
              </a:ext>
            </a:extLst>
          </p:cNvPr>
          <p:cNvSpPr txBox="1"/>
          <p:nvPr/>
        </p:nvSpPr>
        <p:spPr>
          <a:xfrm>
            <a:off x="1260629" y="606263"/>
            <a:ext cx="9703293" cy="5632311"/>
          </a:xfrm>
          <a:prstGeom prst="rect">
            <a:avLst/>
          </a:prstGeom>
          <a:noFill/>
        </p:spPr>
        <p:txBody>
          <a:bodyPr wrap="square">
            <a:spAutoFit/>
          </a:bodyPr>
          <a:lstStyle/>
          <a:p>
            <a:pPr algn="just"/>
            <a:r>
              <a:rPr lang="en-US" sz="2400" b="1" dirty="0">
                <a:solidFill>
                  <a:srgbClr val="000000"/>
                </a:solidFill>
                <a:effectLst/>
                <a:latin typeface="Times New Roman" panose="02020603050405020304" pitchFamily="18" charset="0"/>
                <a:cs typeface="Times New Roman" panose="02020603050405020304" pitchFamily="18" charset="0"/>
              </a:rPr>
              <a:t>Types of scanning in ethical hacking</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Scanning is the second step in ethical hacking. It helps the attacker get detailed information about the target.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Scanning could be basically of three types: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Port </a:t>
            </a:r>
            <a:r>
              <a:rPr lang="en-US" sz="2400" b="1">
                <a:latin typeface="Times New Roman" panose="02020603050405020304" pitchFamily="18" charset="0"/>
                <a:cs typeface="Times New Roman" panose="02020603050405020304" pitchFamily="18" charset="0"/>
              </a:rPr>
              <a:t>Scanning </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Detecting open ports and running services on the target host</a:t>
            </a:r>
          </a:p>
          <a:p>
            <a:pPr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Network Scanning </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Discovering IP addresses, operating systems, topology, etc.</a:t>
            </a:r>
          </a:p>
          <a:p>
            <a:pPr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Vulnerability Scanning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Scanning to gather information about known vulnerabilities in a target</a:t>
            </a:r>
          </a:p>
        </p:txBody>
      </p:sp>
    </p:spTree>
    <p:extLst>
      <p:ext uri="{BB962C8B-B14F-4D97-AF65-F5344CB8AC3E}">
        <p14:creationId xmlns:p14="http://schemas.microsoft.com/office/powerpoint/2010/main" val="177614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0E204-B50B-5AF2-599A-63193D887F41}"/>
              </a:ext>
            </a:extLst>
          </p:cNvPr>
          <p:cNvSpPr>
            <a:spLocks noGrp="1"/>
          </p:cNvSpPr>
          <p:nvPr>
            <p:ph idx="1"/>
          </p:nvPr>
        </p:nvSpPr>
        <p:spPr>
          <a:xfrm>
            <a:off x="1521780" y="707039"/>
            <a:ext cx="7924061" cy="4351338"/>
          </a:xfrm>
        </p:spPr>
        <p:txBody>
          <a:bodyPr>
            <a:normAutofit fontScale="25000" lnSpcReduction="20000"/>
          </a:bodyPr>
          <a:lstStyle/>
          <a:p>
            <a:pPr algn="ctr"/>
            <a:r>
              <a:rPr lang="en-US" sz="8000" b="1" i="1" dirty="0">
                <a:solidFill>
                  <a:srgbClr val="C00000"/>
                </a:solidFill>
                <a:latin typeface="Times New Roman" panose="02020603050405020304" pitchFamily="18" charset="0"/>
                <a:cs typeface="Times New Roman" panose="02020603050405020304" pitchFamily="18" charset="0"/>
              </a:rPr>
              <a:t>Port scanning</a:t>
            </a:r>
            <a:r>
              <a:rPr lang="en-US" sz="8000" dirty="0">
                <a:latin typeface="Times New Roman" panose="02020603050405020304" pitchFamily="18" charset="0"/>
                <a:cs typeface="Times New Roman" panose="02020603050405020304" pitchFamily="18" charset="0"/>
              </a:rPr>
              <a:t> could be further divided into 5 types:</a:t>
            </a:r>
          </a:p>
          <a:p>
            <a:pPr algn="just">
              <a:buFont typeface="Wingdings" panose="05000000000000000000" pitchFamily="2" charset="2"/>
              <a:buChar char="v"/>
            </a:pPr>
            <a:r>
              <a:rPr lang="en-US" sz="8000" b="1" dirty="0">
                <a:latin typeface="Times New Roman" panose="02020603050405020304" pitchFamily="18" charset="0"/>
                <a:cs typeface="Times New Roman" panose="02020603050405020304" pitchFamily="18" charset="0"/>
              </a:rPr>
              <a:t>Ping Scan </a:t>
            </a:r>
          </a:p>
          <a:p>
            <a:pPr marL="0" indent="0" algn="just">
              <a:buNone/>
            </a:pPr>
            <a:r>
              <a:rPr lang="en-US" sz="8000" dirty="0">
                <a:latin typeface="Times New Roman" panose="02020603050405020304" pitchFamily="18" charset="0"/>
                <a:cs typeface="Times New Roman" panose="02020603050405020304" pitchFamily="18" charset="0"/>
              </a:rPr>
              <a:t>This is the simplest scan. Ping scan sends ICMP packets and wait for the response from the target. If there is a response, the target is considered to be active and listening.</a:t>
            </a:r>
          </a:p>
          <a:p>
            <a:pPr marL="0" indent="0" algn="just">
              <a:buNone/>
            </a:pPr>
            <a:endParaRPr lang="en-US"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8000" b="1" dirty="0">
                <a:latin typeface="Times New Roman" panose="02020603050405020304" pitchFamily="18" charset="0"/>
                <a:cs typeface="Times New Roman" panose="02020603050405020304" pitchFamily="18" charset="0"/>
              </a:rPr>
              <a:t>TCP Half Open</a:t>
            </a:r>
          </a:p>
          <a:p>
            <a:pPr marL="0" indent="0" algn="just">
              <a:buNone/>
            </a:pPr>
            <a:r>
              <a:rPr lang="en-US" sz="8000" dirty="0">
                <a:latin typeface="Times New Roman" panose="02020603050405020304" pitchFamily="18" charset="0"/>
                <a:cs typeface="Times New Roman" panose="02020603050405020304" pitchFamily="18" charset="0"/>
              </a:rPr>
              <a:t>Also, referred to as SYN scan, this is another very common type of scanning method.</a:t>
            </a:r>
          </a:p>
          <a:p>
            <a:pPr marL="0" indent="0" algn="just">
              <a:buNone/>
            </a:pPr>
            <a:endParaRPr lang="en-US"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8000" b="1" dirty="0">
                <a:latin typeface="Times New Roman" panose="02020603050405020304" pitchFamily="18" charset="0"/>
                <a:cs typeface="Times New Roman" panose="02020603050405020304" pitchFamily="18" charset="0"/>
              </a:rPr>
              <a:t>TCP Connect –</a:t>
            </a:r>
            <a:r>
              <a:rPr lang="en-US" sz="8000" dirty="0">
                <a:latin typeface="Times New Roman" panose="02020603050405020304" pitchFamily="18" charset="0"/>
                <a:cs typeface="Times New Roman" panose="02020603050405020304" pitchFamily="18" charset="0"/>
              </a:rPr>
              <a:t> TCP connect is similar to TCP half open, except for the fact that a complete TCP connection is established in TCP connect port scanning.</a:t>
            </a:r>
          </a:p>
          <a:p>
            <a:pPr marL="0" indent="0" algn="just">
              <a:buNone/>
            </a:pPr>
            <a:endParaRPr lang="en-US"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8000" b="1" dirty="0">
                <a:latin typeface="Times New Roman" panose="02020603050405020304" pitchFamily="18" charset="0"/>
                <a:cs typeface="Times New Roman" panose="02020603050405020304" pitchFamily="18" charset="0"/>
              </a:rPr>
              <a:t>UDP –</a:t>
            </a:r>
            <a:r>
              <a:rPr lang="en-US" sz="8000" dirty="0">
                <a:latin typeface="Times New Roman" panose="02020603050405020304" pitchFamily="18" charset="0"/>
                <a:cs typeface="Times New Roman" panose="02020603050405020304" pitchFamily="18" charset="0"/>
              </a:rPr>
              <a:t> UDP is used by very common services like DNS, SNMP, DHCP. So, sending a UDP packet and waiting for a response helps gather information about UDP ports.</a:t>
            </a:r>
          </a:p>
          <a:p>
            <a:pPr algn="just">
              <a:buFont typeface="Wingdings" panose="05000000000000000000" pitchFamily="2" charset="2"/>
              <a:buChar char="v"/>
            </a:pPr>
            <a:endParaRPr lang="en-US"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8000" b="1" dirty="0">
                <a:latin typeface="Times New Roman" panose="02020603050405020304" pitchFamily="18" charset="0"/>
                <a:cs typeface="Times New Roman" panose="02020603050405020304" pitchFamily="18" charset="0"/>
              </a:rPr>
              <a:t>Stealth Scanning –</a:t>
            </a:r>
            <a:r>
              <a:rPr lang="en-US" sz="8000" dirty="0">
                <a:latin typeface="Times New Roman" panose="02020603050405020304" pitchFamily="18" charset="0"/>
                <a:cs typeface="Times New Roman" panose="02020603050405020304" pitchFamily="18" charset="0"/>
              </a:rPr>
              <a:t> As the word says, stealth means a quieter activity. When an attacker wants to be undetected while scanning, a stealth scan is used.</a:t>
            </a:r>
          </a:p>
          <a:p>
            <a:endParaRPr lang="en-US" dirty="0"/>
          </a:p>
        </p:txBody>
      </p:sp>
    </p:spTree>
    <p:extLst>
      <p:ext uri="{BB962C8B-B14F-4D97-AF65-F5344CB8AC3E}">
        <p14:creationId xmlns:p14="http://schemas.microsoft.com/office/powerpoint/2010/main" val="1094773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719</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SCANNING</vt:lpstr>
      <vt:lpstr>After reading this chapter and completing the exercises, you will be able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SCANNING</dc:title>
  <dc:creator>WAD</dc:creator>
  <cp:lastModifiedBy>WAD</cp:lastModifiedBy>
  <cp:revision>12</cp:revision>
  <dcterms:created xsi:type="dcterms:W3CDTF">2022-10-11T12:36:33Z</dcterms:created>
  <dcterms:modified xsi:type="dcterms:W3CDTF">2022-10-17T16:03:25Z</dcterms:modified>
</cp:coreProperties>
</file>