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6" r:id="rId4"/>
    <p:sldId id="317" r:id="rId5"/>
    <p:sldId id="258" r:id="rId6"/>
    <p:sldId id="263" r:id="rId7"/>
    <p:sldId id="321" r:id="rId8"/>
    <p:sldId id="320" r:id="rId9"/>
    <p:sldId id="319" r:id="rId10"/>
    <p:sldId id="340" r:id="rId11"/>
    <p:sldId id="322" r:id="rId12"/>
    <p:sldId id="324" r:id="rId13"/>
    <p:sldId id="262" r:id="rId14"/>
    <p:sldId id="261" r:id="rId15"/>
    <p:sldId id="318" r:id="rId16"/>
    <p:sldId id="264" r:id="rId17"/>
    <p:sldId id="265" r:id="rId18"/>
    <p:sldId id="266" r:id="rId19"/>
    <p:sldId id="328" r:id="rId20"/>
    <p:sldId id="267" r:id="rId21"/>
    <p:sldId id="329" r:id="rId22"/>
    <p:sldId id="330" r:id="rId23"/>
    <p:sldId id="331" r:id="rId24"/>
    <p:sldId id="332" r:id="rId25"/>
    <p:sldId id="344" r:id="rId26"/>
    <p:sldId id="260" r:id="rId27"/>
    <p:sldId id="325" r:id="rId28"/>
    <p:sldId id="268" r:id="rId29"/>
    <p:sldId id="269" r:id="rId30"/>
    <p:sldId id="270" r:id="rId31"/>
    <p:sldId id="271" r:id="rId32"/>
    <p:sldId id="333" r:id="rId33"/>
    <p:sldId id="272" r:id="rId34"/>
    <p:sldId id="273" r:id="rId35"/>
    <p:sldId id="274" r:id="rId36"/>
    <p:sldId id="275" r:id="rId37"/>
    <p:sldId id="276" r:id="rId38"/>
    <p:sldId id="342" r:id="rId39"/>
    <p:sldId id="343" r:id="rId40"/>
    <p:sldId id="277" r:id="rId41"/>
    <p:sldId id="278" r:id="rId42"/>
    <p:sldId id="279" r:id="rId43"/>
    <p:sldId id="334" r:id="rId44"/>
    <p:sldId id="280" r:id="rId45"/>
    <p:sldId id="281" r:id="rId46"/>
    <p:sldId id="282" r:id="rId47"/>
    <p:sldId id="345" r:id="rId48"/>
    <p:sldId id="283" r:id="rId49"/>
    <p:sldId id="284" r:id="rId50"/>
    <p:sldId id="285" r:id="rId51"/>
    <p:sldId id="286" r:id="rId52"/>
    <p:sldId id="287" r:id="rId53"/>
    <p:sldId id="335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00" r:id="rId66"/>
    <p:sldId id="301" r:id="rId67"/>
    <p:sldId id="302" r:id="rId68"/>
    <p:sldId id="303" r:id="rId69"/>
    <p:sldId id="304" r:id="rId70"/>
    <p:sldId id="305" r:id="rId71"/>
    <p:sldId id="306" r:id="rId72"/>
    <p:sldId id="307" r:id="rId73"/>
    <p:sldId id="308" r:id="rId74"/>
    <p:sldId id="336" r:id="rId75"/>
    <p:sldId id="310" r:id="rId76"/>
    <p:sldId id="326" r:id="rId77"/>
    <p:sldId id="327" r:id="rId78"/>
    <p:sldId id="339" r:id="rId79"/>
    <p:sldId id="337" r:id="rId80"/>
    <p:sldId id="338" r:id="rId81"/>
    <p:sldId id="341" r:id="rId82"/>
    <p:sldId id="315" r:id="rId8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FAAC69-D9DE-1A15-8EC2-C7E717771E22}" name="Matheus da Silva Queiroz" initials="MQ" userId="S::matheus.queiroz@7comm.com.br::4951681a-ecd6-404c-9521-fe7bd7f8e26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E3DE0-8DB0-B06B-A0E3-A2205FF2F8B9}" v="976" dt="2022-01-27T19:17:08.373"/>
    <p1510:client id="{357C1768-E8D1-4705-885D-6A0A241D34F8}" v="936" dt="2022-01-20T02:37:47.954"/>
    <p1510:client id="{4F13B724-4506-4A39-625B-36896ABEDBA3}" v="32" dt="2022-02-04T17:53:38.125"/>
    <p1510:client id="{565A5D6D-F92A-0CF4-8E49-45671E51C41F}" v="2" dt="2022-02-02T12:40:39.562"/>
    <p1510:client id="{802B18ED-CE51-F235-F20D-1097D6192AE5}" v="878" dt="2022-01-25T01:57:28.493"/>
    <p1510:client id="{81D3841E-5B6A-2CE5-961C-59564C1B524A}" v="44" dt="2022-02-07T00:58:28.837"/>
    <p1510:client id="{8F4D2EFA-F150-DC0D-3DE8-17B91366B1A3}" v="1263" dt="2022-02-16T04:15:04.601"/>
    <p1510:client id="{ACA329A6-82EF-4CB0-AA71-23131C6A4E02}" v="4" dt="2022-02-08T13:38:38.947"/>
    <p1510:client id="{ACF37F82-1F3C-1102-86EE-7F5060CEF8AD}" v="20" dt="2022-02-14T13:09:48.963"/>
    <p1510:client id="{AD24A512-80B2-D005-ED95-0517F826AD8F}" v="132" dt="2022-02-01T19:51:16.366"/>
    <p1510:client id="{B5CAF623-F65E-3186-FADF-A6CC5407DBB3}" v="411" dt="2022-01-31T15:40:56.379"/>
    <p1510:client id="{C6488467-A851-BB47-9466-928506597DE7}" v="172" dt="2022-02-16T00:31:44.338"/>
    <p1510:client id="{CDC422B0-CC03-CFF9-FC89-C42B515FAD36}" v="8" dt="2022-02-07T20:46:23.555"/>
    <p1510:client id="{DC09B87C-21FD-241C-BB97-80E02230AA32}" v="534" dt="2022-01-30T20:01:40.283"/>
    <p1510:client id="{E7DEAFCD-6D99-0CBC-1CA1-65D864D32E03}" v="148" dt="2022-01-31T21:07:08.694"/>
    <p1510:client id="{F7503AFD-9444-EF98-C635-BB1AD70D787B}" v="461" dt="2022-02-16T21:16:44.889"/>
    <p1510:client id="{FE7B346C-B0DB-FE09-123C-A9A12A551906}" v="157" dt="2022-02-09T18:48:07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8/10/relationships/authors" Target="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blog/beating-json-performance-with-protobuf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oy.gbiv.com/untangled/2008/rest-apis-must-be-hypertext-drive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richardsonMaturityModel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apis.or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pc.i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rpc.io/docs/languages/java/basic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reliability/circuit-breaker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2/02/fault-tolerance-in-high-volum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kR2sm1zelI4" TargetMode="External"/><Relationship Id="rId4" Type="http://schemas.openxmlformats.org/officeDocument/2006/relationships/hyperlink" Target="https://netflixtechblog.com/making-the-netflix-api-more-resilient-a8ec62159c2d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self-registration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croservices.io/patterns/client-side-discovery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mableweb.com/news/how-to-design-great-apis-api-first-design-and-raml/how-to/2015/07/1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ervices.io/patterns/communication-style/messaging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erpriseintegrationpatterns.com/PointToPointChannel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nterpriseintegrationpatterns.com/PublishSubscribeChannel.html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](http:/activemq.apache.or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afka.apache.org](http:/kafka.apache.org/" TargetMode="External"/><Relationship Id="rId4" Type="http://schemas.openxmlformats.org/officeDocument/2006/relationships/hyperlink" Target="https://www.rabbitmq.com](https:/www.rabbitmq.com/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rpc.io/" TargetMode="External"/><Relationship Id="rId3" Type="http://schemas.openxmlformats.org/officeDocument/2006/relationships/hyperlink" Target="https://www.programmableweb.com/news/how-to-design-great-apis-api-first-design-and-raml/how-to/2015/07/10" TargetMode="External"/><Relationship Id="rId7" Type="http://schemas.openxmlformats.org/officeDocument/2006/relationships/hyperlink" Target="http://www.openapis.or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articles/richardsonMaturityModel.html" TargetMode="External"/><Relationship Id="rId5" Type="http://schemas.openxmlformats.org/officeDocument/2006/relationships/hyperlink" Target="https://roy.gbiv.com/untangled/2008/rest-apis-must-be-hypertext-driven" TargetMode="External"/><Relationship Id="rId4" Type="http://schemas.openxmlformats.org/officeDocument/2006/relationships/hyperlink" Target="https://auth0.com/blog/beating-json-performance-with-protobuf/" TargetMode="External"/><Relationship Id="rId9" Type="http://schemas.openxmlformats.org/officeDocument/2006/relationships/hyperlink" Target="http://microservices.io/patterns/reliability/circuit-breaker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://microservices.io/patterns/communication-style/messaging.html" TargetMode="External"/><Relationship Id="rId3" Type="http://schemas.openxmlformats.org/officeDocument/2006/relationships/hyperlink" Target="http://techblog.netflix.com/2012/02/fault-tolerance-in-high-volume.html" TargetMode="External"/><Relationship Id="rId7" Type="http://schemas.openxmlformats.org/officeDocument/2006/relationships/hyperlink" Target="http://microservices.io/patterns/client-side-discovery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icroservices.io/patterns/self-registration.html" TargetMode="External"/><Relationship Id="rId5" Type="http://schemas.openxmlformats.org/officeDocument/2006/relationships/hyperlink" Target="https://www.youtube.com/watch?v=kR2sm1zelI4" TargetMode="External"/><Relationship Id="rId4" Type="http://schemas.openxmlformats.org/officeDocument/2006/relationships/hyperlink" Target="https://netflixtechblog.com/making-the-netflix-api-more-resilient-a8ec62159c2d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grpc.io/docs/languages/java/basic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nterpriseintegrationpatterns.com/PublishSubscribeChannel.html" TargetMode="External"/><Relationship Id="rId4" Type="http://schemas.openxmlformats.org/officeDocument/2006/relationships/hyperlink" Target="http://www.enterpriseintegrationpatterns.com/PointToPointChannel.html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07144" y="2864077"/>
            <a:ext cx="9144000" cy="2387600"/>
          </a:xfrm>
        </p:spPr>
        <p:txBody>
          <a:bodyPr/>
          <a:lstStyle/>
          <a:p>
            <a:r>
              <a:rPr lang="de-DE" sz="4000" i="1" err="1">
                <a:solidFill>
                  <a:schemeClr val="bg1"/>
                </a:solidFill>
                <a:latin typeface="Pt sans"/>
                <a:cs typeface="Calibri Light"/>
              </a:rPr>
              <a:t>Comunicação</a:t>
            </a:r>
            <a:r>
              <a:rPr lang="de-DE" sz="4000" i="1">
                <a:solidFill>
                  <a:schemeClr val="bg1"/>
                </a:solidFill>
                <a:latin typeface="Pt sans"/>
                <a:cs typeface="Calibri Light"/>
              </a:rPr>
              <a:t> entre </a:t>
            </a:r>
            <a:r>
              <a:rPr lang="de-DE" sz="4000" i="1" err="1">
                <a:solidFill>
                  <a:schemeClr val="bg1"/>
                </a:solidFill>
                <a:latin typeface="Pt sans"/>
                <a:cs typeface="Calibri Light"/>
              </a:rPr>
              <a:t>serviços</a:t>
            </a:r>
            <a:endParaRPr lang="pt-BR" sz="4000" i="1">
              <a:solidFill>
                <a:schemeClr val="bg1"/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6E491-DB77-4415-A748-52A0A61E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Serviços e APIs</a:t>
            </a:r>
            <a:endParaRPr lang="pt-BR"/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52098E09-8C2B-4DCA-980F-A21AEF8E18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5580" y="1831258"/>
          <a:ext cx="11240748" cy="323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916">
                  <a:extLst>
                    <a:ext uri="{9D8B030D-6E8A-4147-A177-3AD203B41FA5}">
                      <a16:colId xmlns:a16="http://schemas.microsoft.com/office/drawing/2014/main" val="2251736673"/>
                    </a:ext>
                  </a:extLst>
                </a:gridCol>
                <a:gridCol w="3746916">
                  <a:extLst>
                    <a:ext uri="{9D8B030D-6E8A-4147-A177-3AD203B41FA5}">
                      <a16:colId xmlns:a16="http://schemas.microsoft.com/office/drawing/2014/main" val="559903012"/>
                    </a:ext>
                  </a:extLst>
                </a:gridCol>
                <a:gridCol w="3746916">
                  <a:extLst>
                    <a:ext uri="{9D8B030D-6E8A-4147-A177-3AD203B41FA5}">
                      <a16:colId xmlns:a16="http://schemas.microsoft.com/office/drawing/2014/main" val="5123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Serviço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Colaboradores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218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PaymentService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ReceivePayment</a:t>
                      </a:r>
                      <a:r>
                        <a:rPr lang="pt-BR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117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PaymentService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AuthorizePayment</a:t>
                      </a:r>
                      <a:r>
                        <a:rPr lang="pt-BR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OrderService.ChangeStatus</a:t>
                      </a:r>
                      <a:r>
                        <a:rPr lang="pt-BR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86807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PaymentService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DenyPayment</a:t>
                      </a:r>
                      <a:r>
                        <a:rPr lang="pt-BR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err="1">
                          <a:latin typeface="Calibri"/>
                        </a:rPr>
                        <a:t>OrderService.ChangeStatus</a:t>
                      </a:r>
                      <a:r>
                        <a:rPr lang="pt-BR" sz="1800" b="0" i="0" u="none" strike="noStrike" noProof="0">
                          <a:latin typeface="Calibri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224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PaymentService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CancelPayment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err="1">
                          <a:latin typeface="Calibri"/>
                        </a:rPr>
                        <a:t>OrderService.ChangeStatus</a:t>
                      </a:r>
                      <a:r>
                        <a:rPr lang="pt-BR" sz="1800" b="0" i="0" u="none" strike="noStrike" noProof="0">
                          <a:latin typeface="Calibri"/>
                        </a:rPr>
                        <a:t>()</a:t>
                      </a:r>
                    </a:p>
                    <a:p>
                      <a:pPr lvl="0">
                        <a:buNone/>
                      </a:pP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069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ProductService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ListProducts</a:t>
                      </a:r>
                      <a:r>
                        <a:rPr lang="pt-BR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06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ProductService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GetProduct</a:t>
                      </a:r>
                      <a:r>
                        <a:rPr lang="pt-BR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309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ProductService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ProcessProducts</a:t>
                      </a:r>
                      <a:r>
                        <a:rPr lang="pt-BR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0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46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506A5-CF88-4C05-8DF1-8837AFE7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696"/>
            <a:ext cx="10515600" cy="1325563"/>
          </a:xfrm>
        </p:spPr>
        <p:txBody>
          <a:bodyPr/>
          <a:lstStyle/>
          <a:p>
            <a:r>
              <a:rPr lang="pt-BR" sz="4000" b="1" i="1">
                <a:latin typeface="PT Sans"/>
                <a:cs typeface="Calibri Light"/>
              </a:rPr>
              <a:t>Comunicação Síncrona</a:t>
            </a:r>
            <a:endParaRPr lang="pt-BR" err="1">
              <a:latin typeface="PT Sans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638396-1428-44A2-9D29-32989EDD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486" y="196169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PT Sans"/>
                <a:cs typeface="Calibri"/>
              </a:rPr>
              <a:t>Contato imediato entre emissor e receptor</a:t>
            </a:r>
          </a:p>
          <a:p>
            <a:r>
              <a:rPr lang="pt-BR">
                <a:latin typeface="PT Sans"/>
                <a:cs typeface="Calibri"/>
              </a:rPr>
              <a:t>Pode bloquear o emissor até que a resposta seja entregue</a:t>
            </a:r>
          </a:p>
          <a:p>
            <a:r>
              <a:rPr lang="pt-BR">
                <a:latin typeface="PT Sans"/>
                <a:cs typeface="Calibri"/>
              </a:rPr>
              <a:t>Trabalha no formato Requisição -&gt; Resposta</a:t>
            </a:r>
          </a:p>
          <a:p>
            <a:r>
              <a:rPr lang="pt-BR">
                <a:latin typeface="PT Sans"/>
                <a:cs typeface="Calibri"/>
              </a:rPr>
              <a:t>Um emissor / Um receptor</a:t>
            </a:r>
          </a:p>
          <a:p>
            <a:endParaRPr lang="pt-BR">
              <a:latin typeface="PT San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768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506A5-CF88-4C05-8DF1-8837AFE7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696"/>
            <a:ext cx="10515600" cy="1325563"/>
          </a:xfrm>
        </p:spPr>
        <p:txBody>
          <a:bodyPr/>
          <a:lstStyle/>
          <a:p>
            <a:r>
              <a:rPr lang="pt-BR" sz="4000" b="1" i="1">
                <a:latin typeface="Pt sans"/>
                <a:ea typeface="+mj-lt"/>
                <a:cs typeface="+mj-lt"/>
              </a:rPr>
              <a:t>Comunicação Assíncrona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638396-1428-44A2-9D29-32989EDD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486" y="196169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Pt sans"/>
                <a:ea typeface="+mn-lt"/>
                <a:cs typeface="+mn-lt"/>
              </a:rPr>
              <a:t>Não bloqueia nenhuma das partes</a:t>
            </a:r>
            <a:endParaRPr lang="pt-BR">
              <a:latin typeface="Pt sans"/>
            </a:endParaRPr>
          </a:p>
          <a:p>
            <a:r>
              <a:rPr lang="pt-BR">
                <a:latin typeface="Pt sans"/>
                <a:ea typeface="+mn-lt"/>
                <a:cs typeface="+mn-lt"/>
              </a:rPr>
              <a:t>Não é esperada uma resposta imediata</a:t>
            </a:r>
            <a:endParaRPr lang="pt-BR">
              <a:latin typeface="Pt sans"/>
            </a:endParaRPr>
          </a:p>
          <a:p>
            <a:r>
              <a:rPr lang="pt-BR" err="1">
                <a:latin typeface="Pt sans"/>
                <a:ea typeface="+mn-lt"/>
                <a:cs typeface="+mn-lt"/>
              </a:rPr>
              <a:t>one-to-one</a:t>
            </a:r>
            <a:endParaRPr lang="pt-BR" err="1">
              <a:latin typeface="Pt sans"/>
            </a:endParaRPr>
          </a:p>
          <a:p>
            <a:r>
              <a:rPr lang="pt-BR" err="1">
                <a:latin typeface="Pt sans"/>
                <a:ea typeface="+mn-lt"/>
                <a:cs typeface="+mn-lt"/>
              </a:rPr>
              <a:t>one-to-many</a:t>
            </a:r>
            <a:endParaRPr lang="pt-BR" err="1">
              <a:latin typeface="Pt sans"/>
              <a:cs typeface="Calibri" panose="020F0502020204030204"/>
            </a:endParaRPr>
          </a:p>
          <a:p>
            <a:endParaRPr lang="pt-BR">
              <a:latin typeface="PT San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036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4C806-29D9-412A-99F2-9202DCEB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 err="1">
                <a:latin typeface="PT Sans"/>
                <a:cs typeface="Calibri Light"/>
              </a:rPr>
              <a:t>One-to-many</a:t>
            </a:r>
            <a:endParaRPr lang="pt-BR" i="1" err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E2A20C-B3EB-4C5F-B0BC-202D907E2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61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err="1">
                <a:latin typeface="PT Sans"/>
                <a:cs typeface="Calibri"/>
              </a:rPr>
              <a:t>Publish</a:t>
            </a:r>
            <a:r>
              <a:rPr lang="pt-BR">
                <a:latin typeface="PT Sans"/>
                <a:cs typeface="Calibri"/>
              </a:rPr>
              <a:t>/</a:t>
            </a:r>
            <a:r>
              <a:rPr lang="pt-BR" err="1">
                <a:latin typeface="PT Sans"/>
                <a:cs typeface="Calibri"/>
              </a:rPr>
              <a:t>Subscribe</a:t>
            </a:r>
            <a:endParaRPr lang="pt-BR">
              <a:latin typeface="PT Sans"/>
              <a:cs typeface="Calibri"/>
            </a:endParaRPr>
          </a:p>
          <a:p>
            <a:pPr lvl="1"/>
            <a:r>
              <a:rPr lang="pt-BR">
                <a:latin typeface="PT Sans"/>
                <a:cs typeface="Calibri"/>
              </a:rPr>
              <a:t>Mensagem publicada, pode ser consumida por zero ou N interessados</a:t>
            </a:r>
          </a:p>
          <a:p>
            <a:r>
              <a:rPr lang="pt-BR" err="1">
                <a:latin typeface="PT Sans"/>
                <a:cs typeface="Calibri"/>
              </a:rPr>
              <a:t>Publish</a:t>
            </a:r>
            <a:r>
              <a:rPr lang="pt-BR">
                <a:latin typeface="PT Sans"/>
                <a:cs typeface="Calibri"/>
              </a:rPr>
              <a:t>/</a:t>
            </a:r>
            <a:r>
              <a:rPr lang="pt-BR" err="1">
                <a:latin typeface="PT Sans"/>
                <a:cs typeface="Calibri"/>
              </a:rPr>
              <a:t>async</a:t>
            </a:r>
            <a:r>
              <a:rPr lang="pt-BR">
                <a:latin typeface="PT Sans"/>
                <a:cs typeface="Calibri"/>
              </a:rPr>
              <a:t> response</a:t>
            </a:r>
          </a:p>
          <a:p>
            <a:pPr lvl="1"/>
            <a:r>
              <a:rPr lang="pt-BR">
                <a:latin typeface="PT Sans"/>
                <a:cs typeface="Calibri"/>
              </a:rPr>
              <a:t>Uma mensagem é publicada e quem publicou aguarda um período de tempo até que as respostas cheguem</a:t>
            </a:r>
          </a:p>
        </p:txBody>
      </p:sp>
    </p:spTree>
    <p:extLst>
      <p:ext uri="{BB962C8B-B14F-4D97-AF65-F5344CB8AC3E}">
        <p14:creationId xmlns:p14="http://schemas.microsoft.com/office/powerpoint/2010/main" val="170687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6E004-EECF-4AE0-8A5C-6B2B1EC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Comunicação em </a:t>
            </a:r>
            <a:r>
              <a:rPr lang="pt-BR" sz="4000" b="1" i="1" err="1">
                <a:latin typeface="PT Sans"/>
                <a:cs typeface="Calibri Light"/>
              </a:rPr>
              <a:t>microsserviços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8CE94-07D1-4445-B63F-C0C08CFB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Importante nesta etapa manter o desenho agnóstico</a:t>
            </a:r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3581548-0408-4B25-A025-75952FB49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87219"/>
              </p:ext>
            </p:extLst>
          </p:nvPr>
        </p:nvGraphicFramePr>
        <p:xfrm>
          <a:off x="660976" y="2843949"/>
          <a:ext cx="992624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749">
                  <a:extLst>
                    <a:ext uri="{9D8B030D-6E8A-4147-A177-3AD203B41FA5}">
                      <a16:colId xmlns:a16="http://schemas.microsoft.com/office/drawing/2014/main" val="3260391321"/>
                    </a:ext>
                  </a:extLst>
                </a:gridCol>
                <a:gridCol w="3308749">
                  <a:extLst>
                    <a:ext uri="{9D8B030D-6E8A-4147-A177-3AD203B41FA5}">
                      <a16:colId xmlns:a16="http://schemas.microsoft.com/office/drawing/2014/main" val="207517878"/>
                    </a:ext>
                  </a:extLst>
                </a:gridCol>
                <a:gridCol w="3308749">
                  <a:extLst>
                    <a:ext uri="{9D8B030D-6E8A-4147-A177-3AD203B41FA5}">
                      <a16:colId xmlns:a16="http://schemas.microsoft.com/office/drawing/2014/main" val="394110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err="1"/>
                        <a:t>One-to-one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err="1"/>
                        <a:t>One-to-many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3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Síncrona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err="1"/>
                        <a:t>Request</a:t>
                      </a:r>
                      <a:r>
                        <a:rPr lang="pt-BR"/>
                        <a:t>/Response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70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Assíncrona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err="1"/>
                        <a:t>Request</a:t>
                      </a:r>
                      <a:r>
                        <a:rPr lang="pt-BR"/>
                        <a:t>/Response Assíncrona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err="1"/>
                        <a:t>Publish</a:t>
                      </a:r>
                      <a:r>
                        <a:rPr lang="pt-BR"/>
                        <a:t>/</a:t>
                      </a:r>
                      <a:r>
                        <a:rPr lang="pt-BR" err="1"/>
                        <a:t>subscribe</a:t>
                      </a:r>
                    </a:p>
                    <a:p>
                      <a:pPr lvl="0">
                        <a:buNone/>
                      </a:pPr>
                      <a:r>
                        <a:rPr lang="pt-BR" err="1"/>
                        <a:t>Publish</a:t>
                      </a:r>
                      <a:r>
                        <a:rPr lang="pt-BR"/>
                        <a:t>/</a:t>
                      </a:r>
                      <a:r>
                        <a:rPr lang="pt-BR" err="1"/>
                        <a:t>async</a:t>
                      </a:r>
                      <a:r>
                        <a:rPr lang="pt-BR"/>
                        <a:t> responses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9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29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506A5-CF88-4C05-8DF1-8837AFE7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696"/>
            <a:ext cx="10515600" cy="1325563"/>
          </a:xfrm>
        </p:spPr>
        <p:txBody>
          <a:bodyPr/>
          <a:lstStyle/>
          <a:p>
            <a:r>
              <a:rPr lang="pt-BR" sz="4000" b="1" i="1">
                <a:latin typeface="PT Sans"/>
                <a:cs typeface="Calibri Light"/>
              </a:rPr>
              <a:t>Comunicação em </a:t>
            </a:r>
            <a:r>
              <a:rPr lang="pt-BR" sz="4000" b="1" i="1" err="1">
                <a:latin typeface="PT Sans"/>
                <a:cs typeface="Calibri Light"/>
              </a:rPr>
              <a:t>microsserviços</a:t>
            </a:r>
            <a:endParaRPr lang="pt-BR" err="1">
              <a:latin typeface="PT Sans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638396-1428-44A2-9D29-32989EDD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486" y="196169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PT Sans"/>
                <a:cs typeface="Calibri"/>
              </a:rPr>
              <a:t>Mecanismos síncronos</a:t>
            </a:r>
          </a:p>
          <a:p>
            <a:pPr lvl="1"/>
            <a:r>
              <a:rPr lang="pt-BR">
                <a:latin typeface="PT Sans"/>
                <a:cs typeface="Calibri"/>
              </a:rPr>
              <a:t>REST</a:t>
            </a:r>
          </a:p>
          <a:p>
            <a:pPr lvl="1"/>
            <a:r>
              <a:rPr lang="pt-BR">
                <a:latin typeface="PT Sans"/>
                <a:cs typeface="Calibri"/>
              </a:rPr>
              <a:t>GRPC</a:t>
            </a:r>
          </a:p>
          <a:p>
            <a:pPr lvl="1"/>
            <a:r>
              <a:rPr lang="pt-BR">
                <a:latin typeface="PT Sans"/>
                <a:cs typeface="Calibri"/>
              </a:rPr>
              <a:t>...</a:t>
            </a:r>
          </a:p>
          <a:p>
            <a:r>
              <a:rPr lang="pt-BR">
                <a:latin typeface="PT Sans"/>
                <a:cs typeface="Calibri"/>
              </a:rPr>
              <a:t>Assíncronos</a:t>
            </a:r>
          </a:p>
          <a:p>
            <a:pPr lvl="1"/>
            <a:r>
              <a:rPr lang="pt-BR">
                <a:latin typeface="PT Sans"/>
                <a:cs typeface="Calibri"/>
              </a:rPr>
              <a:t>Kafka</a:t>
            </a:r>
          </a:p>
          <a:p>
            <a:pPr lvl="1"/>
            <a:r>
              <a:rPr lang="pt-BR">
                <a:latin typeface="PT Sans"/>
                <a:cs typeface="Calibri"/>
              </a:rPr>
              <a:t>AMPQ</a:t>
            </a:r>
          </a:p>
          <a:p>
            <a:pPr lvl="1"/>
            <a:r>
              <a:rPr lang="pt-BR">
                <a:latin typeface="PT Sans"/>
                <a:cs typeface="Calibri"/>
              </a:rPr>
              <a:t>STOMP</a:t>
            </a:r>
          </a:p>
        </p:txBody>
      </p:sp>
    </p:spTree>
    <p:extLst>
      <p:ext uri="{BB962C8B-B14F-4D97-AF65-F5344CB8AC3E}">
        <p14:creationId xmlns:p14="http://schemas.microsoft.com/office/powerpoint/2010/main" val="215360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1ABF8-CC87-46D3-A375-0EB04246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Formatos de mensagens</a:t>
            </a:r>
            <a:endParaRPr lang="pt-BR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1C153-2D5F-407E-AC2B-40EFC245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5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Uma arquitetura de </a:t>
            </a:r>
            <a:r>
              <a:rPr lang="pt-BR" sz="2400" i="1" err="1">
                <a:latin typeface="PT Sans"/>
                <a:cs typeface="Calibri"/>
              </a:rPr>
              <a:t>microsserviços</a:t>
            </a:r>
            <a:r>
              <a:rPr lang="pt-BR" sz="2400" i="1">
                <a:latin typeface="PT Sans"/>
                <a:cs typeface="Calibri"/>
              </a:rPr>
              <a:t> </a:t>
            </a:r>
            <a:r>
              <a:rPr lang="pt-BR" sz="2400">
                <a:latin typeface="PT Sans"/>
                <a:cs typeface="Calibri"/>
              </a:rPr>
              <a:t>é um ambiente heterogêneo.</a:t>
            </a:r>
          </a:p>
          <a:p>
            <a:r>
              <a:rPr lang="pt-BR" sz="2400">
                <a:latin typeface="PT Sans"/>
                <a:cs typeface="Calibri"/>
              </a:rPr>
              <a:t>Portanto, a comunicação entre eles deve ser </a:t>
            </a:r>
            <a:r>
              <a:rPr lang="pt-BR" sz="2400" b="1" i="1">
                <a:latin typeface="PT Sans"/>
                <a:cs typeface="Calibri"/>
              </a:rPr>
              <a:t>agnóstica</a:t>
            </a:r>
            <a:r>
              <a:rPr lang="pt-BR" sz="2400">
                <a:latin typeface="PT Sans"/>
                <a:cs typeface="Calibri"/>
              </a:rPr>
              <a:t>.</a:t>
            </a:r>
          </a:p>
          <a:p>
            <a:r>
              <a:rPr lang="pt-BR" sz="2400">
                <a:latin typeface="PT Sans"/>
                <a:cs typeface="Calibri"/>
              </a:rPr>
              <a:t>O formato deve ser idealmente </a:t>
            </a:r>
            <a:r>
              <a:rPr lang="pt-BR" sz="2400" b="1">
                <a:latin typeface="PT Sans"/>
                <a:cs typeface="Calibri"/>
              </a:rPr>
              <a:t>independente de tecnologia</a:t>
            </a:r>
            <a:r>
              <a:rPr lang="pt-BR" sz="2400">
                <a:latin typeface="PT Sans"/>
                <a:cs typeface="Calibri"/>
              </a:rPr>
              <a:t>.</a:t>
            </a:r>
          </a:p>
          <a:p>
            <a:r>
              <a:rPr lang="pt-BR" sz="2400">
                <a:latin typeface="PT Sans"/>
                <a:cs typeface="Calibri"/>
              </a:rPr>
              <a:t>Dito isso, temos duas opções de formatos: </a:t>
            </a:r>
            <a:r>
              <a:rPr lang="pt-BR" sz="2400" b="1">
                <a:latin typeface="PT Sans"/>
                <a:cs typeface="Calibri"/>
              </a:rPr>
              <a:t>texto</a:t>
            </a:r>
            <a:r>
              <a:rPr lang="pt-BR" sz="2400">
                <a:latin typeface="PT Sans"/>
                <a:cs typeface="Calibri"/>
              </a:rPr>
              <a:t> e </a:t>
            </a:r>
            <a:r>
              <a:rPr lang="pt-BR" sz="2400" b="1">
                <a:latin typeface="PT Sans"/>
                <a:cs typeface="Calibri"/>
              </a:rPr>
              <a:t>binário</a:t>
            </a:r>
            <a:r>
              <a:rPr lang="pt-BR" sz="2400">
                <a:latin typeface="PT Sans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6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8CD4-F0AB-476B-9BEB-647336E2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Formatos de Texto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ABA929-99B3-425E-9B82-1C027E1E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9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Amplamente utilizado através de </a:t>
            </a:r>
            <a:r>
              <a:rPr lang="pt-BR" sz="2400" b="1">
                <a:latin typeface="PT Sans"/>
                <a:cs typeface="Calibri"/>
              </a:rPr>
              <a:t>JSON </a:t>
            </a:r>
            <a:r>
              <a:rPr lang="pt-BR" sz="2400">
                <a:latin typeface="PT Sans"/>
                <a:cs typeface="Calibri"/>
              </a:rPr>
              <a:t>ou </a:t>
            </a:r>
            <a:r>
              <a:rPr lang="pt-BR" sz="2400" b="1">
                <a:latin typeface="PT Sans"/>
                <a:cs typeface="Calibri"/>
              </a:rPr>
              <a:t>XML</a:t>
            </a:r>
            <a:r>
              <a:rPr lang="pt-BR" sz="2400">
                <a:latin typeface="PT Sans"/>
                <a:cs typeface="Calibri"/>
              </a:rPr>
              <a:t>.</a:t>
            </a:r>
          </a:p>
          <a:p>
            <a:r>
              <a:rPr lang="pt-BR" sz="2400">
                <a:latin typeface="PT Sans"/>
                <a:cs typeface="Calibri"/>
              </a:rPr>
              <a:t>A principal vantagem desse modelo é ser </a:t>
            </a:r>
            <a:r>
              <a:rPr lang="pt-BR" sz="2400" i="1">
                <a:latin typeface="PT Sans"/>
                <a:cs typeface="Calibri"/>
              </a:rPr>
              <a:t>auto descritivo</a:t>
            </a:r>
            <a:r>
              <a:rPr lang="pt-BR" sz="2400">
                <a:latin typeface="PT Sans"/>
                <a:cs typeface="Calibri"/>
              </a:rPr>
              <a:t>.</a:t>
            </a:r>
          </a:p>
          <a:p>
            <a:r>
              <a:rPr lang="pt-BR" sz="2400">
                <a:latin typeface="PT Sans"/>
                <a:cs typeface="Calibri"/>
              </a:rPr>
              <a:t>Também é inteligível pra pessoas.</a:t>
            </a:r>
          </a:p>
          <a:p>
            <a:r>
              <a:rPr lang="pt-BR" sz="2400">
                <a:latin typeface="PT Sans"/>
                <a:cs typeface="Calibri"/>
              </a:rPr>
              <a:t>Pode ser alterado sem nenhuma </a:t>
            </a:r>
            <a:r>
              <a:rPr lang="pt-BR" sz="2400" i="1" err="1">
                <a:latin typeface="PT Sans"/>
                <a:cs typeface="Calibri"/>
              </a:rPr>
              <a:t>breaking</a:t>
            </a:r>
            <a:r>
              <a:rPr lang="pt-BR" sz="2400" i="1">
                <a:latin typeface="PT Sans"/>
                <a:cs typeface="Calibri"/>
              </a:rPr>
              <a:t> </a:t>
            </a:r>
            <a:r>
              <a:rPr lang="pt-BR" sz="2400" i="1" err="1">
                <a:latin typeface="PT Sans"/>
                <a:cs typeface="Calibri"/>
              </a:rPr>
              <a:t>change</a:t>
            </a:r>
            <a:r>
              <a:rPr lang="pt-BR" sz="2400">
                <a:latin typeface="PT Sans"/>
                <a:cs typeface="Calibri"/>
              </a:rPr>
              <a:t>.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942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ECDB7-F6B6-460E-8AF3-183AD95C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Formatos de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7CF3A2-4CE7-4E01-93A4-4A95F7560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Pode ser extremamente verboso, especialmente XML.</a:t>
            </a:r>
          </a:p>
          <a:p>
            <a:r>
              <a:rPr lang="pt-BR" sz="2400">
                <a:latin typeface="Pt sans"/>
                <a:cs typeface="Calibri"/>
              </a:rPr>
              <a:t>Caso seja um objeto complexo, o parse dele na linguagem de programação pode levar um precioso tempo.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4451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ECDB7-F6B6-460E-8AF3-183AD95C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Formatos de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7CF3A2-4CE7-4E01-93A4-4A95F75600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sz="2400">
              <a:latin typeface="Pt sans"/>
              <a:cs typeface="Calibri"/>
            </a:endParaRPr>
          </a:p>
          <a:p>
            <a:endParaRPr lang="pt-BR">
              <a:cs typeface="Calibri"/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7F6FF52-68B4-4EE2-8749-BCCAD48E9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4075"/>
            <a:ext cx="5427418" cy="406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503 caracteres</a:t>
            </a:r>
          </a:p>
          <a:p>
            <a:r>
              <a:rPr lang="pt-BR">
                <a:cs typeface="Calibri"/>
              </a:rPr>
              <a:t>376 caracteres de definições</a:t>
            </a:r>
          </a:p>
          <a:p>
            <a:r>
              <a:rPr lang="pt-BR">
                <a:cs typeface="Calibri"/>
              </a:rPr>
              <a:t>127 caracteres de informação útil</a:t>
            </a:r>
          </a:p>
          <a:p>
            <a:r>
              <a:rPr lang="pt-BR" b="1">
                <a:cs typeface="Calibri"/>
              </a:rPr>
              <a:t>25%</a:t>
            </a:r>
            <a:r>
              <a:rPr lang="pt-BR">
                <a:cs typeface="Calibri"/>
              </a:rPr>
              <a:t> de informação útil</a:t>
            </a:r>
          </a:p>
        </p:txBody>
      </p:sp>
      <p:pic>
        <p:nvPicPr>
          <p:cNvPr id="5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D18BCFA-D8AC-4E3D-A4AB-5DBE0B89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61" y="1346628"/>
            <a:ext cx="4052278" cy="53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0B722-4014-4042-A4D5-056BE4FC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Comunicação em aplicações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5A305F-82E9-4DCE-8E61-9542C5C2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23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Em uma aplicação tradicional, a comunicação é feita diretamente pela linguagem de programação através de chamada de funções</a:t>
            </a:r>
          </a:p>
          <a:p>
            <a:r>
              <a:rPr lang="pt-BR" sz="2400">
                <a:latin typeface="PT Sans"/>
                <a:cs typeface="Calibri"/>
              </a:rPr>
              <a:t>Não faz diferença qual módulo está sendo chamado, o padrão utilizado é o da própria linguagem de programação</a:t>
            </a:r>
          </a:p>
          <a:p>
            <a:r>
              <a:rPr lang="pt-BR" sz="2400">
                <a:latin typeface="PT Sans"/>
                <a:cs typeface="Calibri"/>
              </a:rPr>
              <a:t>Em POO, a função pública dentro de uma classe é chamada de método e serve para mudar o estado deste objeto</a:t>
            </a:r>
          </a:p>
          <a:p>
            <a:endParaRPr lang="pt-BR"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5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E1377-594B-44A5-ADD9-1247140F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Formatos Binários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76689-F725-48DF-B6DA-6CFD8FBCB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Uns dos formatos mais populares são o </a:t>
            </a:r>
            <a:r>
              <a:rPr lang="pt-BR" sz="2400" b="1" err="1">
                <a:latin typeface="Pt sans"/>
                <a:cs typeface="Calibri"/>
              </a:rPr>
              <a:t>Protocol</a:t>
            </a:r>
            <a:r>
              <a:rPr lang="pt-BR" sz="2400" b="1">
                <a:latin typeface="Pt sans"/>
                <a:cs typeface="Calibri"/>
              </a:rPr>
              <a:t> Buffers</a:t>
            </a:r>
            <a:r>
              <a:rPr lang="pt-BR" sz="2400">
                <a:latin typeface="Pt sans"/>
                <a:cs typeface="Calibri"/>
              </a:rPr>
              <a:t> e o </a:t>
            </a:r>
            <a:r>
              <a:rPr lang="pt-BR" sz="2400" b="1">
                <a:latin typeface="Pt sans"/>
                <a:cs typeface="Calibri"/>
              </a:rPr>
              <a:t>Apache </a:t>
            </a:r>
            <a:r>
              <a:rPr lang="pt-BR" sz="2400" b="1" err="1">
                <a:latin typeface="Pt sans"/>
                <a:cs typeface="Calibri"/>
              </a:rPr>
              <a:t>Avro</a:t>
            </a:r>
            <a:r>
              <a:rPr lang="pt-BR" sz="2400">
                <a:latin typeface="Pt sans"/>
                <a:cs typeface="Calibri"/>
              </a:rPr>
              <a:t>.</a:t>
            </a:r>
          </a:p>
          <a:p>
            <a:r>
              <a:rPr lang="pt-BR" sz="2400">
                <a:latin typeface="Pt sans"/>
                <a:cs typeface="Calibri"/>
              </a:rPr>
              <a:t>É necessário uma dependência instalada na aplicação para serialização/</a:t>
            </a:r>
            <a:r>
              <a:rPr lang="pt-BR" sz="2400" err="1">
                <a:latin typeface="Pt sans"/>
                <a:cs typeface="Calibri"/>
              </a:rPr>
              <a:t>deserialização</a:t>
            </a:r>
            <a:r>
              <a:rPr lang="pt-BR" sz="2400">
                <a:latin typeface="Pt sans"/>
                <a:cs typeface="Calibri"/>
              </a:rPr>
              <a:t> das mensagens.</a:t>
            </a:r>
          </a:p>
          <a:p>
            <a:r>
              <a:rPr lang="pt-BR" sz="2400">
                <a:latin typeface="Pt sans"/>
                <a:cs typeface="Calibri"/>
              </a:rPr>
              <a:t>No caso do </a:t>
            </a:r>
            <a:r>
              <a:rPr lang="pt-BR" sz="2400" err="1">
                <a:latin typeface="Pt sans"/>
                <a:cs typeface="Calibri"/>
              </a:rPr>
              <a:t>Avro</a:t>
            </a:r>
            <a:r>
              <a:rPr lang="pt-BR" sz="2400">
                <a:latin typeface="Pt sans"/>
                <a:cs typeface="Calibri"/>
              </a:rPr>
              <a:t>, deve-se informar o </a:t>
            </a:r>
            <a:r>
              <a:rPr lang="pt-BR" sz="2400" i="1" err="1">
                <a:latin typeface="Pt sans"/>
                <a:cs typeface="Calibri"/>
              </a:rPr>
              <a:t>schema</a:t>
            </a:r>
            <a:r>
              <a:rPr lang="pt-BR" sz="2400" i="1">
                <a:latin typeface="Pt sans"/>
                <a:cs typeface="Calibri"/>
              </a:rPr>
              <a:t> </a:t>
            </a:r>
            <a:r>
              <a:rPr lang="pt-BR" sz="2400">
                <a:latin typeface="Pt sans"/>
                <a:cs typeface="Calibri"/>
              </a:rPr>
              <a:t>dos dados com antecedência.</a:t>
            </a: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6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E1377-594B-44A5-ADD9-1247140F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 err="1">
                <a:latin typeface="Pt sans"/>
                <a:cs typeface="Calibri Light"/>
              </a:rPr>
              <a:t>Proto</a:t>
            </a:r>
            <a:r>
              <a:rPr lang="pt-BR" sz="4000" b="1" i="1">
                <a:latin typeface="Pt sans"/>
                <a:cs typeface="Calibri Light"/>
              </a:rPr>
              <a:t> </a:t>
            </a:r>
            <a:r>
              <a:rPr lang="pt-BR" sz="4000" b="1" i="1" err="1">
                <a:latin typeface="Pt sans"/>
                <a:cs typeface="Calibri Light"/>
              </a:rPr>
              <a:t>Buff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76689-F725-48DF-B6DA-6CFD8FBCB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Desenvolvido pelo Google</a:t>
            </a:r>
            <a:endParaRPr lang="pt-BR"/>
          </a:p>
          <a:p>
            <a:r>
              <a:rPr lang="pt-BR" sz="2400">
                <a:latin typeface="Pt sans"/>
                <a:cs typeface="Calibri"/>
              </a:rPr>
              <a:t>Prover uma maneira mais eficiente de serializar/</a:t>
            </a:r>
            <a:r>
              <a:rPr lang="pt-BR" sz="2400" err="1">
                <a:latin typeface="Pt sans"/>
                <a:cs typeface="Calibri"/>
              </a:rPr>
              <a:t>desserializar</a:t>
            </a:r>
            <a:r>
              <a:rPr lang="pt-BR" sz="2400">
                <a:latin typeface="Pt sans"/>
                <a:cs typeface="Calibri"/>
              </a:rPr>
              <a:t> dados</a:t>
            </a:r>
          </a:p>
          <a:p>
            <a:r>
              <a:rPr lang="pt-BR" sz="2400">
                <a:latin typeface="Pt sans"/>
                <a:cs typeface="Calibri"/>
              </a:rPr>
              <a:t>Open </a:t>
            </a:r>
            <a:r>
              <a:rPr lang="pt-BR" sz="2400" err="1">
                <a:latin typeface="Pt sans"/>
                <a:cs typeface="Calibri"/>
              </a:rPr>
              <a:t>source</a:t>
            </a:r>
            <a:endParaRPr lang="pt-BR" sz="2400">
              <a:latin typeface="Pt sans"/>
              <a:cs typeface="Calibri"/>
            </a:endParaRPr>
          </a:p>
          <a:p>
            <a:r>
              <a:rPr lang="pt-BR" sz="2400">
                <a:latin typeface="Pt sans"/>
                <a:cs typeface="Calibri"/>
              </a:rPr>
              <a:t>Possui vários tipos de dados, como </a:t>
            </a:r>
            <a:r>
              <a:rPr lang="pt-BR" sz="2400" err="1">
                <a:latin typeface="Pt sans"/>
                <a:cs typeface="Calibri"/>
              </a:rPr>
              <a:t>enum</a:t>
            </a:r>
            <a:r>
              <a:rPr lang="pt-BR" sz="2400">
                <a:latin typeface="Pt sans"/>
                <a:cs typeface="Calibri"/>
              </a:rPr>
              <a:t> e métodos</a:t>
            </a:r>
          </a:p>
          <a:p>
            <a:r>
              <a:rPr lang="pt-BR" sz="2400">
                <a:ea typeface="+mn-lt"/>
                <a:cs typeface="+mn-lt"/>
                <a:hlinkClick r:id="rId3"/>
              </a:rPr>
              <a:t>https://auth0.com/blog/beating-json-performance-with-protobuf/</a:t>
            </a:r>
            <a:endParaRPr lang="pt-BR" sz="2400">
              <a:ea typeface="+mn-lt"/>
              <a:cs typeface="+mn-lt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82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E1377-594B-44A5-ADD9-1247140F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 err="1">
                <a:latin typeface="Pt sans"/>
                <a:cs typeface="Calibri Light"/>
              </a:rPr>
              <a:t>Proto</a:t>
            </a:r>
            <a:r>
              <a:rPr lang="pt-BR" sz="4000" b="1" i="1">
                <a:latin typeface="Pt sans"/>
                <a:cs typeface="Calibri Light"/>
              </a:rPr>
              <a:t> </a:t>
            </a:r>
            <a:r>
              <a:rPr lang="pt-BR" sz="4000" b="1" i="1" err="1">
                <a:latin typeface="Pt sans"/>
                <a:cs typeface="Calibri Light"/>
              </a:rPr>
              <a:t>Buff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76689-F725-48DF-B6DA-6CFD8FBCB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sz="2400">
              <a:latin typeface="Pt sans"/>
              <a:cs typeface="Calibri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  <p:pic>
        <p:nvPicPr>
          <p:cNvPr id="4" name="Imagem 4" descr="Gráfico&#10;&#10;Descrição gerada automaticamente">
            <a:extLst>
              <a:ext uri="{FF2B5EF4-FFF2-40B4-BE49-F238E27FC236}">
                <a16:creationId xmlns:a16="http://schemas.microsoft.com/office/drawing/2014/main" id="{CA97BAB0-D022-492F-BB9A-681831846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248" y="1692910"/>
            <a:ext cx="7344506" cy="387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95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E1377-594B-44A5-ADD9-1247140F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Apache </a:t>
            </a:r>
            <a:r>
              <a:rPr lang="pt-BR" sz="4000" b="1" i="1" err="1">
                <a:latin typeface="Pt sans"/>
                <a:cs typeface="Calibri Light"/>
              </a:rPr>
              <a:t>Avro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76689-F725-48DF-B6DA-6CFD8FBCB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Desenvolvido pela Apache</a:t>
            </a:r>
            <a:endParaRPr lang="pt-BR"/>
          </a:p>
          <a:p>
            <a:r>
              <a:rPr lang="pt-BR" sz="2400">
                <a:latin typeface="Pt sans"/>
                <a:cs typeface="Calibri"/>
              </a:rPr>
              <a:t>Estrutura de dados ricas</a:t>
            </a:r>
            <a:endParaRPr lang="pt-BR"/>
          </a:p>
          <a:p>
            <a:r>
              <a:rPr lang="pt-BR" sz="2400">
                <a:latin typeface="Pt sans"/>
                <a:cs typeface="Calibri"/>
              </a:rPr>
              <a:t>Não precisa, necessariamente, de um gerador de código</a:t>
            </a:r>
          </a:p>
          <a:p>
            <a:r>
              <a:rPr lang="pt-BR" sz="2400">
                <a:latin typeface="Pt sans"/>
                <a:ea typeface="+mn-lt"/>
                <a:cs typeface="+mn-lt"/>
              </a:rPr>
              <a:t>Este pode, opcionalmente, ser utilizado para otimizações</a:t>
            </a: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13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E1377-594B-44A5-ADD9-1247140F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Apache </a:t>
            </a:r>
            <a:r>
              <a:rPr lang="pt-BR" sz="4000" b="1" i="1" err="1">
                <a:latin typeface="Pt sans"/>
                <a:cs typeface="Calibri Light"/>
              </a:rPr>
              <a:t>Avro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76689-F725-48DF-B6DA-6CFD8FBCB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Depende da definição de </a:t>
            </a:r>
            <a:r>
              <a:rPr lang="pt-BR" sz="2400" i="1" err="1">
                <a:latin typeface="Pt sans"/>
                <a:cs typeface="Calibri"/>
              </a:rPr>
              <a:t>schemas</a:t>
            </a:r>
            <a:endParaRPr lang="pt-BR" i="1" err="1">
              <a:latin typeface="Calibri"/>
              <a:ea typeface="+mn-lt"/>
              <a:cs typeface="+mn-lt"/>
            </a:endParaRPr>
          </a:p>
          <a:p>
            <a:r>
              <a:rPr lang="pt-BR" sz="2400">
                <a:latin typeface="Pt sans"/>
                <a:cs typeface="Calibri"/>
              </a:rPr>
              <a:t>No processo de leitura de informações, o </a:t>
            </a:r>
            <a:r>
              <a:rPr lang="pt-BR" sz="2400" err="1">
                <a:latin typeface="Pt sans"/>
                <a:cs typeface="Calibri"/>
              </a:rPr>
              <a:t>schema</a:t>
            </a:r>
            <a:r>
              <a:rPr lang="pt-BR" sz="2400">
                <a:latin typeface="Pt sans"/>
                <a:cs typeface="Calibri"/>
              </a:rPr>
              <a:t> deve estar sempre presente</a:t>
            </a:r>
          </a:p>
          <a:p>
            <a:r>
              <a:rPr lang="pt-BR" sz="2400">
                <a:latin typeface="Pt sans"/>
                <a:cs typeface="Calibri"/>
              </a:rPr>
              <a:t>Tipagem dinâmica</a:t>
            </a:r>
          </a:p>
          <a:p>
            <a:r>
              <a:rPr lang="pt-BR" sz="2400">
                <a:latin typeface="Pt sans"/>
                <a:cs typeface="Calibri"/>
              </a:rPr>
              <a:t>Quando um </a:t>
            </a:r>
            <a:r>
              <a:rPr lang="pt-BR" sz="2400" err="1">
                <a:latin typeface="Pt sans"/>
                <a:cs typeface="Calibri"/>
              </a:rPr>
              <a:t>schema</a:t>
            </a:r>
            <a:r>
              <a:rPr lang="pt-BR" sz="2400">
                <a:latin typeface="Pt sans"/>
                <a:cs typeface="Calibri"/>
              </a:rPr>
              <a:t> é atualizado, pode-se utilizar as duas versões e, o correto ser resolvido em tempo de execução</a:t>
            </a: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9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E1377-594B-44A5-ADD9-1247140F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Apache </a:t>
            </a:r>
            <a:r>
              <a:rPr lang="pt-BR" sz="4000" b="1" i="1" err="1">
                <a:latin typeface="Pt sans"/>
                <a:cs typeface="Calibri Light"/>
              </a:rPr>
              <a:t>Avro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76689-F725-48DF-B6DA-6CFD8FBCB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>
                <a:latin typeface="Courier"/>
                <a:ea typeface="+mn-lt"/>
                <a:cs typeface="+mn-lt"/>
              </a:rPr>
              <a:t>{
  "</a:t>
            </a:r>
            <a:r>
              <a:rPr lang="pt-BR" sz="2400" err="1">
                <a:latin typeface="Courier"/>
                <a:ea typeface="+mn-lt"/>
                <a:cs typeface="+mn-lt"/>
              </a:rPr>
              <a:t>type</a:t>
            </a:r>
            <a:r>
              <a:rPr lang="pt-BR" sz="2400">
                <a:latin typeface="Courier"/>
                <a:ea typeface="+mn-lt"/>
                <a:cs typeface="+mn-lt"/>
              </a:rPr>
              <a:t>": "</a:t>
            </a:r>
            <a:r>
              <a:rPr lang="pt-BR" sz="2400" err="1">
                <a:latin typeface="Courier"/>
                <a:ea typeface="+mn-lt"/>
                <a:cs typeface="+mn-lt"/>
              </a:rPr>
              <a:t>record</a:t>
            </a:r>
            <a:r>
              <a:rPr lang="pt-BR" sz="2400">
                <a:latin typeface="Courier"/>
                <a:ea typeface="+mn-lt"/>
                <a:cs typeface="+mn-lt"/>
              </a:rPr>
              <a:t>",
  "</a:t>
            </a:r>
            <a:r>
              <a:rPr lang="pt-BR" sz="2400" err="1">
                <a:latin typeface="Courier"/>
                <a:ea typeface="+mn-lt"/>
                <a:cs typeface="+mn-lt"/>
              </a:rPr>
              <a:t>name</a:t>
            </a:r>
            <a:r>
              <a:rPr lang="pt-BR" sz="2400">
                <a:latin typeface="Courier"/>
                <a:ea typeface="+mn-lt"/>
                <a:cs typeface="+mn-lt"/>
              </a:rPr>
              <a:t>": "</a:t>
            </a:r>
            <a:r>
              <a:rPr lang="pt-BR" sz="2400" err="1">
                <a:latin typeface="Courier"/>
                <a:ea typeface="+mn-lt"/>
                <a:cs typeface="+mn-lt"/>
              </a:rPr>
              <a:t>LongList</a:t>
            </a:r>
            <a:r>
              <a:rPr lang="pt-BR" sz="2400">
                <a:latin typeface="Courier"/>
                <a:ea typeface="+mn-lt"/>
                <a:cs typeface="+mn-lt"/>
              </a:rPr>
              <a:t>",
  "</a:t>
            </a:r>
            <a:r>
              <a:rPr lang="pt-BR" sz="2400" err="1">
                <a:latin typeface="Courier"/>
                <a:ea typeface="+mn-lt"/>
                <a:cs typeface="+mn-lt"/>
              </a:rPr>
              <a:t>aliases</a:t>
            </a:r>
            <a:r>
              <a:rPr lang="pt-BR" sz="2400">
                <a:latin typeface="Courier"/>
                <a:ea typeface="+mn-lt"/>
                <a:cs typeface="+mn-lt"/>
              </a:rPr>
              <a:t>": ["</a:t>
            </a:r>
            <a:r>
              <a:rPr lang="pt-BR" sz="2400" err="1">
                <a:latin typeface="Courier"/>
                <a:ea typeface="+mn-lt"/>
                <a:cs typeface="+mn-lt"/>
              </a:rPr>
              <a:t>LinkedLongs</a:t>
            </a:r>
            <a:r>
              <a:rPr lang="pt-BR" sz="2400">
                <a:latin typeface="Courier"/>
                <a:ea typeface="+mn-lt"/>
                <a:cs typeface="+mn-lt"/>
              </a:rPr>
              <a:t>"],    // </a:t>
            </a:r>
            <a:r>
              <a:rPr lang="pt-BR" sz="2400" err="1">
                <a:latin typeface="Courier"/>
                <a:ea typeface="+mn-lt"/>
                <a:cs typeface="+mn-lt"/>
              </a:rPr>
              <a:t>old</a:t>
            </a:r>
            <a:r>
              <a:rPr lang="pt-BR" sz="2400">
                <a:latin typeface="Courier"/>
                <a:ea typeface="+mn-lt"/>
                <a:cs typeface="+mn-lt"/>
              </a:rPr>
              <a:t> </a:t>
            </a:r>
            <a:r>
              <a:rPr lang="pt-BR" sz="2400" err="1">
                <a:latin typeface="Courier"/>
                <a:ea typeface="+mn-lt"/>
                <a:cs typeface="+mn-lt"/>
              </a:rPr>
              <a:t>name</a:t>
            </a:r>
            <a:r>
              <a:rPr lang="pt-BR" sz="2400">
                <a:latin typeface="Courier"/>
                <a:ea typeface="+mn-lt"/>
                <a:cs typeface="+mn-lt"/>
              </a:rPr>
              <a:t> for </a:t>
            </a:r>
            <a:r>
              <a:rPr lang="pt-BR" sz="2400" err="1">
                <a:latin typeface="Courier"/>
                <a:ea typeface="+mn-lt"/>
                <a:cs typeface="+mn-lt"/>
              </a:rPr>
              <a:t>this</a:t>
            </a:r>
            <a:r>
              <a:rPr lang="pt-BR" sz="2400">
                <a:latin typeface="Courier"/>
                <a:ea typeface="+mn-lt"/>
                <a:cs typeface="+mn-lt"/>
              </a:rPr>
              <a:t>
  "</a:t>
            </a:r>
            <a:r>
              <a:rPr lang="pt-BR" sz="2400" err="1">
                <a:latin typeface="Courier"/>
                <a:ea typeface="+mn-lt"/>
                <a:cs typeface="+mn-lt"/>
              </a:rPr>
              <a:t>fields</a:t>
            </a:r>
            <a:r>
              <a:rPr lang="pt-BR" sz="2400">
                <a:latin typeface="Courier"/>
                <a:ea typeface="+mn-lt"/>
                <a:cs typeface="+mn-lt"/>
              </a:rPr>
              <a:t>" : [
    {"</a:t>
            </a:r>
            <a:r>
              <a:rPr lang="pt-BR" sz="2400" err="1">
                <a:latin typeface="Courier"/>
                <a:ea typeface="+mn-lt"/>
                <a:cs typeface="+mn-lt"/>
              </a:rPr>
              <a:t>name</a:t>
            </a:r>
            <a:r>
              <a:rPr lang="pt-BR" sz="2400">
                <a:latin typeface="Courier"/>
                <a:ea typeface="+mn-lt"/>
                <a:cs typeface="+mn-lt"/>
              </a:rPr>
              <a:t>": "</a:t>
            </a:r>
            <a:r>
              <a:rPr lang="pt-BR" sz="2400" err="1">
                <a:latin typeface="Courier"/>
                <a:ea typeface="+mn-lt"/>
                <a:cs typeface="+mn-lt"/>
              </a:rPr>
              <a:t>value</a:t>
            </a:r>
            <a:r>
              <a:rPr lang="pt-BR" sz="2400">
                <a:latin typeface="Courier"/>
                <a:ea typeface="+mn-lt"/>
                <a:cs typeface="+mn-lt"/>
              </a:rPr>
              <a:t>", "</a:t>
            </a:r>
            <a:r>
              <a:rPr lang="pt-BR" sz="2400" err="1">
                <a:latin typeface="Courier"/>
                <a:ea typeface="+mn-lt"/>
                <a:cs typeface="+mn-lt"/>
              </a:rPr>
              <a:t>type</a:t>
            </a:r>
            <a:r>
              <a:rPr lang="pt-BR" sz="2400">
                <a:latin typeface="Courier"/>
                <a:ea typeface="+mn-lt"/>
                <a:cs typeface="+mn-lt"/>
              </a:rPr>
              <a:t>": "</a:t>
            </a:r>
            <a:r>
              <a:rPr lang="pt-BR" sz="2400" err="1">
                <a:latin typeface="Courier"/>
                <a:ea typeface="+mn-lt"/>
                <a:cs typeface="+mn-lt"/>
              </a:rPr>
              <a:t>long</a:t>
            </a:r>
            <a:r>
              <a:rPr lang="pt-BR" sz="2400">
                <a:latin typeface="Courier"/>
                <a:ea typeface="+mn-lt"/>
                <a:cs typeface="+mn-lt"/>
              </a:rPr>
              <a:t>"}, // </a:t>
            </a:r>
            <a:r>
              <a:rPr lang="pt-BR" sz="2400" err="1">
                <a:latin typeface="Courier"/>
                <a:ea typeface="+mn-lt"/>
                <a:cs typeface="+mn-lt"/>
              </a:rPr>
              <a:t>each</a:t>
            </a:r>
            <a:r>
              <a:rPr lang="pt-BR" sz="2400">
                <a:latin typeface="Courier"/>
                <a:ea typeface="+mn-lt"/>
                <a:cs typeface="+mn-lt"/>
              </a:rPr>
              <a:t> </a:t>
            </a:r>
            <a:r>
              <a:rPr lang="pt-BR" sz="2400" err="1">
                <a:latin typeface="Courier"/>
                <a:ea typeface="+mn-lt"/>
                <a:cs typeface="+mn-lt"/>
              </a:rPr>
              <a:t>element</a:t>
            </a:r>
            <a:r>
              <a:rPr lang="pt-BR" sz="2400">
                <a:latin typeface="Courier"/>
                <a:ea typeface="+mn-lt"/>
                <a:cs typeface="+mn-lt"/>
              </a:rPr>
              <a:t> </a:t>
            </a:r>
            <a:r>
              <a:rPr lang="pt-BR" sz="2400" err="1">
                <a:latin typeface="Courier"/>
                <a:ea typeface="+mn-lt"/>
                <a:cs typeface="+mn-lt"/>
              </a:rPr>
              <a:t>has</a:t>
            </a:r>
            <a:r>
              <a:rPr lang="pt-BR" sz="2400">
                <a:latin typeface="Courier"/>
                <a:ea typeface="+mn-lt"/>
                <a:cs typeface="+mn-lt"/>
              </a:rPr>
              <a:t> a </a:t>
            </a:r>
            <a:r>
              <a:rPr lang="pt-BR" sz="2400" err="1">
                <a:latin typeface="Courier"/>
                <a:ea typeface="+mn-lt"/>
                <a:cs typeface="+mn-lt"/>
              </a:rPr>
              <a:t>long</a:t>
            </a:r>
            <a:r>
              <a:rPr lang="pt-BR" sz="2400">
                <a:latin typeface="Courier"/>
                <a:ea typeface="+mn-lt"/>
                <a:cs typeface="+mn-lt"/>
              </a:rPr>
              <a:t>
    {"</a:t>
            </a:r>
            <a:r>
              <a:rPr lang="pt-BR" sz="2400" err="1">
                <a:latin typeface="Courier"/>
                <a:ea typeface="+mn-lt"/>
                <a:cs typeface="+mn-lt"/>
              </a:rPr>
              <a:t>name</a:t>
            </a:r>
            <a:r>
              <a:rPr lang="pt-BR" sz="2400">
                <a:latin typeface="Courier"/>
                <a:ea typeface="+mn-lt"/>
                <a:cs typeface="+mn-lt"/>
              </a:rPr>
              <a:t>": "</a:t>
            </a:r>
            <a:r>
              <a:rPr lang="pt-BR" sz="2400" err="1">
                <a:latin typeface="Courier"/>
                <a:ea typeface="+mn-lt"/>
                <a:cs typeface="+mn-lt"/>
              </a:rPr>
              <a:t>next</a:t>
            </a:r>
            <a:r>
              <a:rPr lang="pt-BR" sz="2400">
                <a:latin typeface="Courier"/>
                <a:ea typeface="+mn-lt"/>
                <a:cs typeface="+mn-lt"/>
              </a:rPr>
              <a:t>", "</a:t>
            </a:r>
            <a:r>
              <a:rPr lang="pt-BR" sz="2400" err="1">
                <a:latin typeface="Courier"/>
                <a:ea typeface="+mn-lt"/>
                <a:cs typeface="+mn-lt"/>
              </a:rPr>
              <a:t>type</a:t>
            </a:r>
            <a:r>
              <a:rPr lang="pt-BR" sz="2400">
                <a:latin typeface="Courier"/>
                <a:ea typeface="+mn-lt"/>
                <a:cs typeface="+mn-lt"/>
              </a:rPr>
              <a:t>": ["</a:t>
            </a:r>
            <a:r>
              <a:rPr lang="pt-BR" sz="2400" err="1">
                <a:latin typeface="Courier"/>
                <a:ea typeface="+mn-lt"/>
                <a:cs typeface="+mn-lt"/>
              </a:rPr>
              <a:t>null</a:t>
            </a:r>
            <a:r>
              <a:rPr lang="pt-BR" sz="2400">
                <a:latin typeface="Courier"/>
                <a:ea typeface="+mn-lt"/>
                <a:cs typeface="+mn-lt"/>
              </a:rPr>
              <a:t>", "</a:t>
            </a:r>
            <a:r>
              <a:rPr lang="pt-BR" sz="2400" err="1">
                <a:latin typeface="Courier"/>
                <a:ea typeface="+mn-lt"/>
                <a:cs typeface="+mn-lt"/>
              </a:rPr>
              <a:t>LongList</a:t>
            </a:r>
            <a:r>
              <a:rPr lang="pt-BR" sz="2400">
                <a:latin typeface="Courier"/>
                <a:ea typeface="+mn-lt"/>
                <a:cs typeface="+mn-lt"/>
              </a:rPr>
              <a:t>"]} // </a:t>
            </a:r>
            <a:r>
              <a:rPr lang="pt-BR" sz="2400" err="1">
                <a:latin typeface="Courier"/>
                <a:ea typeface="+mn-lt"/>
                <a:cs typeface="+mn-lt"/>
              </a:rPr>
              <a:t>optional</a:t>
            </a:r>
            <a:r>
              <a:rPr lang="pt-BR" sz="2400">
                <a:latin typeface="Courier"/>
                <a:ea typeface="+mn-lt"/>
                <a:cs typeface="+mn-lt"/>
              </a:rPr>
              <a:t> </a:t>
            </a:r>
            <a:r>
              <a:rPr lang="pt-BR" sz="2400" err="1">
                <a:latin typeface="Courier"/>
                <a:ea typeface="+mn-lt"/>
                <a:cs typeface="+mn-lt"/>
              </a:rPr>
              <a:t>next</a:t>
            </a:r>
            <a:r>
              <a:rPr lang="pt-BR" sz="2400">
                <a:latin typeface="Courier"/>
                <a:ea typeface="+mn-lt"/>
                <a:cs typeface="+mn-lt"/>
              </a:rPr>
              <a:t> </a:t>
            </a:r>
            <a:r>
              <a:rPr lang="pt-BR" sz="2400" err="1">
                <a:latin typeface="Courier"/>
                <a:ea typeface="+mn-lt"/>
                <a:cs typeface="+mn-lt"/>
              </a:rPr>
              <a:t>element</a:t>
            </a:r>
            <a:r>
              <a:rPr lang="pt-BR" sz="2400">
                <a:latin typeface="Courier"/>
                <a:ea typeface="+mn-lt"/>
                <a:cs typeface="+mn-lt"/>
              </a:rPr>
              <a:t>
  ]
}</a:t>
            </a:r>
            <a:endParaRPr lang="pt-BR" sz="2400" i="1">
              <a:latin typeface="Courier"/>
              <a:cs typeface="Calibri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590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04C14-B4F2-422D-A30B-895AF414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>
                <a:latin typeface="PT Sans"/>
                <a:cs typeface="Calibri Light"/>
              </a:rPr>
              <a:t>Formato da comunicação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59F690-E681-4C5C-BF40-6120233B0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PT Sans"/>
                <a:cs typeface="Calibri"/>
              </a:rPr>
              <a:t>Inteligível para humanos</a:t>
            </a:r>
          </a:p>
          <a:p>
            <a:pPr lvl="1"/>
            <a:r>
              <a:rPr lang="pt-BR">
                <a:latin typeface="PT Sans"/>
                <a:cs typeface="Calibri"/>
              </a:rPr>
              <a:t>JSON</a:t>
            </a:r>
          </a:p>
          <a:p>
            <a:pPr lvl="1"/>
            <a:r>
              <a:rPr lang="pt-BR">
                <a:latin typeface="PT Sans"/>
                <a:cs typeface="Calibri"/>
              </a:rPr>
              <a:t>XML</a:t>
            </a:r>
          </a:p>
          <a:p>
            <a:pPr lvl="1"/>
            <a:r>
              <a:rPr lang="pt-BR">
                <a:latin typeface="PT Sans"/>
                <a:cs typeface="Calibri"/>
              </a:rPr>
              <a:t>...</a:t>
            </a:r>
          </a:p>
          <a:p>
            <a:r>
              <a:rPr lang="pt-BR">
                <a:latin typeface="PT Sans"/>
                <a:cs typeface="Calibri"/>
              </a:rPr>
              <a:t>Binário</a:t>
            </a:r>
          </a:p>
          <a:p>
            <a:pPr lvl="1"/>
            <a:r>
              <a:rPr lang="pt-BR" err="1">
                <a:latin typeface="PT Sans"/>
                <a:cs typeface="Calibri"/>
              </a:rPr>
              <a:t>Avro</a:t>
            </a:r>
            <a:endParaRPr lang="pt-BR">
              <a:latin typeface="PT Sans"/>
              <a:cs typeface="Calibri"/>
            </a:endParaRPr>
          </a:p>
          <a:p>
            <a:pPr lvl="1"/>
            <a:r>
              <a:rPr lang="pt-BR">
                <a:latin typeface="PT Sans"/>
                <a:cs typeface="Calibri"/>
              </a:rPr>
              <a:t>Buffer </a:t>
            </a:r>
            <a:r>
              <a:rPr lang="pt-BR" err="1">
                <a:latin typeface="PT Sans"/>
                <a:cs typeface="Calibri"/>
              </a:rPr>
              <a:t>Protocols</a:t>
            </a:r>
            <a:endParaRPr lang="pt-BR">
              <a:latin typeface="PT Sans"/>
              <a:cs typeface="Calibri"/>
            </a:endParaRPr>
          </a:p>
          <a:p>
            <a:pPr lvl="1"/>
            <a:r>
              <a:rPr lang="pt-BR">
                <a:latin typeface="PT Sans"/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3503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D30D4-A27A-4950-B8A9-935A067A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21" y="2408238"/>
            <a:ext cx="10515600" cy="2852737"/>
          </a:xfrm>
        </p:spPr>
        <p:txBody>
          <a:bodyPr>
            <a:normAutofit/>
          </a:bodyPr>
          <a:lstStyle/>
          <a:p>
            <a:r>
              <a:rPr lang="pt-BR" sz="4000" i="1">
                <a:solidFill>
                  <a:schemeClr val="bg1"/>
                </a:solidFill>
                <a:latin typeface="PT Sans"/>
                <a:cs typeface="Calibri Light"/>
              </a:rPr>
              <a:t>Comunicação síncrona</a:t>
            </a:r>
            <a:endParaRPr lang="pt-BR" sz="4000">
              <a:solidFill>
                <a:schemeClr val="bg1"/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974478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739CD-4561-4340-BF91-95ADDD7C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Comunicação Síncrona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18623-D2A4-457F-B944-18CB8591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err="1">
                <a:latin typeface="PT Sans"/>
                <a:cs typeface="Calibri"/>
              </a:rPr>
              <a:t>Request</a:t>
            </a:r>
            <a:r>
              <a:rPr lang="pt-BR" sz="2400">
                <a:latin typeface="PT Sans"/>
                <a:cs typeface="Calibri"/>
              </a:rPr>
              <a:t>/Response.</a:t>
            </a:r>
          </a:p>
          <a:p>
            <a:r>
              <a:rPr lang="pt-BR" sz="2400">
                <a:latin typeface="PT Sans"/>
                <a:cs typeface="Calibri"/>
              </a:rPr>
              <a:t>Requisições podem ser bloqueadas até a resposta.</a:t>
            </a:r>
          </a:p>
          <a:p>
            <a:r>
              <a:rPr lang="pt-BR" sz="2400">
                <a:latin typeface="PT Sans"/>
                <a:cs typeface="Calibri"/>
              </a:rPr>
              <a:t>Podem ser não bloqueantes, como as reativas.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85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41E07-8F90-4189-AFC9-295DCE07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Comunicação Síncrona</a:t>
            </a:r>
            <a:endParaRPr lang="pt-BR">
              <a:latin typeface="Pt sans"/>
            </a:endParaRP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CBFA916B-24FF-40E4-ABC8-BCF62DC47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3232" y="1908726"/>
            <a:ext cx="4185382" cy="3735753"/>
          </a:xfrm>
        </p:spPr>
      </p:pic>
    </p:spTree>
    <p:extLst>
      <p:ext uri="{BB962C8B-B14F-4D97-AF65-F5344CB8AC3E}">
        <p14:creationId xmlns:p14="http://schemas.microsoft.com/office/powerpoint/2010/main" val="204237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0B722-4014-4042-A4D5-056BE4FC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Comunicação em aplicações</a:t>
            </a:r>
            <a:endParaRPr lang="pt-BR" sz="4000" b="1" i="1">
              <a:latin typeface="PT Sans"/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4D5B4335-2B00-4F24-878C-C5E14A953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5146" y="1553007"/>
            <a:ext cx="5093629" cy="4556491"/>
          </a:xfrm>
        </p:spPr>
      </p:pic>
    </p:spTree>
    <p:extLst>
      <p:ext uri="{BB962C8B-B14F-4D97-AF65-F5344CB8AC3E}">
        <p14:creationId xmlns:p14="http://schemas.microsoft.com/office/powerpoint/2010/main" val="2244738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4C057-E1FA-4824-B5A8-59C8E9B6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REST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FAB419-FD53-4D47-8668-E269F6768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48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Protocolo de comunicação que </a:t>
            </a:r>
            <a:r>
              <a:rPr lang="pt-BR" sz="2400" i="1">
                <a:latin typeface="PT Sans"/>
                <a:cs typeface="Calibri"/>
              </a:rPr>
              <a:t>realmente </a:t>
            </a:r>
            <a:r>
              <a:rPr lang="pt-BR" sz="2400">
                <a:latin typeface="PT Sans"/>
                <a:cs typeface="Calibri"/>
              </a:rPr>
              <a:t>utiliza HTTP.</a:t>
            </a:r>
          </a:p>
          <a:p>
            <a:r>
              <a:rPr lang="pt-BR" sz="2400">
                <a:latin typeface="PT Sans"/>
                <a:cs typeface="Calibri"/>
              </a:rPr>
              <a:t>Normalmente representa somente um objeto de negócio por recurso.</a:t>
            </a:r>
          </a:p>
          <a:p>
            <a:r>
              <a:rPr lang="pt-BR" sz="2400">
                <a:latin typeface="PT Sans"/>
                <a:cs typeface="Calibri"/>
              </a:rPr>
              <a:t>Utiliza verbos HTTP para referenciar os recursos.</a:t>
            </a:r>
          </a:p>
          <a:p>
            <a:r>
              <a:rPr lang="pt-BR" sz="2400">
                <a:latin typeface="PT Sans"/>
                <a:cs typeface="Calibri"/>
              </a:rPr>
              <a:t>Pode ser utilizado com quaisquer formatos, não somente JSON.</a:t>
            </a:r>
          </a:p>
          <a:p>
            <a:r>
              <a:rPr lang="pt-BR" sz="2400">
                <a:latin typeface="PT Sans"/>
                <a:cs typeface="Calibri"/>
              </a:rPr>
              <a:t>Poucas aplicações realmente implementam RESTFUL.</a:t>
            </a:r>
          </a:p>
          <a:p>
            <a:r>
              <a:rPr lang="pt-BR" sz="2400">
                <a:latin typeface="PT Sans"/>
                <a:ea typeface="+mn-lt"/>
                <a:cs typeface="+mn-lt"/>
                <a:hlinkClick r:id="rId3"/>
              </a:rPr>
              <a:t>https://roy.gbiv.com/untangled/2008/rest-apis-must-be-hypertext-driven</a:t>
            </a:r>
            <a:endParaRPr lang="pt-BR" sz="2400">
              <a:latin typeface="PT San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94009-47DA-436E-B876-A84ECAE6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>
                <a:latin typeface="Pt sans"/>
                <a:ea typeface="+mj-lt"/>
                <a:cs typeface="+mj-lt"/>
              </a:rPr>
              <a:t>Richardson </a:t>
            </a:r>
            <a:r>
              <a:rPr lang="pt-BR" sz="4000" b="1" i="1" err="1">
                <a:latin typeface="Pt sans"/>
                <a:cs typeface="Calibri Light"/>
              </a:rPr>
              <a:t>Maturity</a:t>
            </a:r>
            <a:r>
              <a:rPr lang="pt-BR" sz="4000" b="1" i="1">
                <a:latin typeface="Pt sans"/>
                <a:cs typeface="Calibri Light"/>
              </a:rPr>
              <a:t> </a:t>
            </a:r>
            <a:r>
              <a:rPr lang="pt-BR" sz="4000" b="1" i="1">
                <a:latin typeface="PT Sans"/>
                <a:cs typeface="Calibri Light"/>
              </a:rPr>
              <a:t>Model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396DA-1996-43AC-966D-042FB27F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2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ea typeface="+mn-lt"/>
                <a:cs typeface="+mn-lt"/>
                <a:hlinkClick r:id="rId3"/>
              </a:rPr>
              <a:t>http://martinfowler.com/articles/richardsonMaturityModel.html</a:t>
            </a:r>
            <a:endParaRPr lang="pt-BR" sz="2400">
              <a:latin typeface="PT Sans"/>
              <a:ea typeface="+mn-lt"/>
              <a:cs typeface="+mn-lt"/>
            </a:endParaRPr>
          </a:p>
          <a:p>
            <a:r>
              <a:rPr lang="pt-BR" sz="2400" err="1">
                <a:latin typeface="PT Sans"/>
                <a:ea typeface="+mn-lt"/>
                <a:cs typeface="+mn-lt"/>
              </a:rPr>
              <a:t>Level</a:t>
            </a:r>
            <a:r>
              <a:rPr lang="pt-BR" sz="2400">
                <a:latin typeface="PT Sans"/>
                <a:ea typeface="+mn-lt"/>
                <a:cs typeface="+mn-lt"/>
              </a:rPr>
              <a:t> 0: invoca os serviços via POST.</a:t>
            </a:r>
          </a:p>
          <a:p>
            <a:r>
              <a:rPr lang="pt-BR" sz="2400" err="1">
                <a:latin typeface="PT Sans"/>
                <a:ea typeface="+mn-lt"/>
                <a:cs typeface="+mn-lt"/>
              </a:rPr>
              <a:t>Level</a:t>
            </a:r>
            <a:r>
              <a:rPr lang="pt-BR" sz="2400">
                <a:latin typeface="PT Sans"/>
                <a:ea typeface="+mn-lt"/>
                <a:cs typeface="+mn-lt"/>
              </a:rPr>
              <a:t> 1: Existe a utilização de recursos. Utiliza post para executar a ação e passa vários parâmetros.</a:t>
            </a:r>
          </a:p>
          <a:p>
            <a:r>
              <a:rPr lang="pt-BR" sz="2400" err="1">
                <a:latin typeface="PT Sans"/>
                <a:ea typeface="+mn-lt"/>
                <a:cs typeface="+mn-lt"/>
              </a:rPr>
              <a:t>Level</a:t>
            </a:r>
            <a:r>
              <a:rPr lang="pt-BR" sz="2400">
                <a:latin typeface="PT Sans"/>
                <a:ea typeface="+mn-lt"/>
                <a:cs typeface="+mn-lt"/>
              </a:rPr>
              <a:t> 2: Verbos HTTP de acordo. Permitem Cache das informações.</a:t>
            </a:r>
          </a:p>
          <a:p>
            <a:r>
              <a:rPr lang="pt-BR" sz="2400" err="1">
                <a:latin typeface="PT Sans"/>
                <a:ea typeface="+mn-lt"/>
                <a:cs typeface="+mn-lt"/>
              </a:rPr>
              <a:t>Level</a:t>
            </a:r>
            <a:r>
              <a:rPr lang="pt-BR" sz="2400">
                <a:latin typeface="PT Sans"/>
                <a:ea typeface="+mn-lt"/>
                <a:cs typeface="+mn-lt"/>
              </a:rPr>
              <a:t> 3: HATEOAS. Links autocontidos para os próprios recursos.</a:t>
            </a:r>
          </a:p>
        </p:txBody>
      </p:sp>
    </p:spTree>
    <p:extLst>
      <p:ext uri="{BB962C8B-B14F-4D97-AF65-F5344CB8AC3E}">
        <p14:creationId xmlns:p14="http://schemas.microsoft.com/office/powerpoint/2010/main" val="30252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94009-47DA-436E-B876-A84ECAE6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>
                <a:latin typeface="Pt sans"/>
                <a:ea typeface="+mj-lt"/>
                <a:cs typeface="+mj-lt"/>
              </a:rPr>
              <a:t>Richardson </a:t>
            </a:r>
            <a:r>
              <a:rPr lang="pt-BR" sz="4000" b="1" i="1" err="1">
                <a:latin typeface="PT Sans"/>
                <a:cs typeface="Calibri Light"/>
              </a:rPr>
              <a:t>Maturity</a:t>
            </a:r>
            <a:r>
              <a:rPr lang="pt-BR" sz="4000" b="1" i="1">
                <a:latin typeface="PT Sans"/>
                <a:cs typeface="Calibri Light"/>
              </a:rPr>
              <a:t> Model</a:t>
            </a:r>
            <a:endParaRPr lang="pt-BR" sz="4000" b="1" i="1">
              <a:latin typeface="PT Sans"/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D65FE309-94AE-49DE-B3A7-AB5263BC6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3699" y="1709764"/>
            <a:ext cx="5502377" cy="4484737"/>
          </a:xfrm>
        </p:spPr>
      </p:pic>
    </p:spTree>
    <p:extLst>
      <p:ext uri="{BB962C8B-B14F-4D97-AF65-F5344CB8AC3E}">
        <p14:creationId xmlns:p14="http://schemas.microsoft.com/office/powerpoint/2010/main" val="3771314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B40FC-BF0D-49D3-98B3-ED74152A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Especificando uma API REST</a:t>
            </a:r>
            <a:endParaRPr lang="pt-BR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4C517-53B0-438E-BC79-27CD9E40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Não possui linguagem de definição única.</a:t>
            </a:r>
          </a:p>
          <a:p>
            <a:r>
              <a:rPr lang="pt-BR" sz="2400">
                <a:latin typeface="PT Sans"/>
                <a:cs typeface="Calibri"/>
              </a:rPr>
              <a:t>Uma das mais populares é o </a:t>
            </a:r>
            <a:r>
              <a:rPr lang="pt-BR" sz="2400" i="1">
                <a:latin typeface="PT Sans"/>
                <a:cs typeface="Calibri"/>
              </a:rPr>
              <a:t>Open API </a:t>
            </a:r>
            <a:r>
              <a:rPr lang="pt-BR" sz="2400" i="1" err="1">
                <a:latin typeface="PT Sans"/>
                <a:cs typeface="Calibri"/>
              </a:rPr>
              <a:t>Specification</a:t>
            </a:r>
            <a:r>
              <a:rPr lang="pt-BR" sz="2400">
                <a:latin typeface="PT Sans"/>
                <a:cs typeface="Calibri"/>
              </a:rPr>
              <a:t>, evolução do projeto do Swagger.</a:t>
            </a:r>
          </a:p>
          <a:p>
            <a:r>
              <a:rPr lang="pt-BR" sz="2400">
                <a:latin typeface="PT Sans"/>
                <a:ea typeface="+mn-lt"/>
                <a:cs typeface="+mn-lt"/>
                <a:hlinkClick r:id="rId3"/>
              </a:rPr>
              <a:t>http://www.openapis.org</a:t>
            </a:r>
            <a:endParaRPr lang="pt-BR" sz="2400">
              <a:latin typeface="PT Sans"/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462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DB591-AA15-4033-B355-7F2E763B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Desafios no desenho de uma API REST</a:t>
            </a:r>
            <a:endParaRPr lang="pt-BR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5441A-A0BD-46B1-A09C-52C415BF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Muitos Recursos em um único </a:t>
            </a:r>
            <a:r>
              <a:rPr lang="pt-BR" sz="2400" err="1">
                <a:latin typeface="PT Sans"/>
                <a:cs typeface="Calibri"/>
              </a:rPr>
              <a:t>Request</a:t>
            </a:r>
            <a:r>
              <a:rPr lang="pt-BR" sz="2400">
                <a:latin typeface="PT Sans"/>
                <a:cs typeface="Calibri"/>
              </a:rPr>
              <a:t>.</a:t>
            </a:r>
          </a:p>
          <a:p>
            <a:endParaRPr lang="pt-BR" sz="2400">
              <a:latin typeface="PT Sans"/>
              <a:cs typeface="Calibri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FBA82D2E-02A1-4473-A46A-DD8E0923C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794" y="3118541"/>
            <a:ext cx="7821308" cy="36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16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EDCA1-8707-4978-864F-93D9284C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ea typeface="+mj-lt"/>
                <a:cs typeface="+mj-lt"/>
              </a:rPr>
              <a:t>Desafios no desenho de uma API REST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80C4F-DDEB-4BBD-AD77-142860DD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Mapear operações em verbos HTTP.</a:t>
            </a:r>
          </a:p>
          <a:p>
            <a:endParaRPr lang="pt-BR" sz="2400">
              <a:latin typeface="PT Sans"/>
              <a:cs typeface="Calibri"/>
            </a:endParaRP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alibri"/>
              </a:rPr>
              <a:t>PUT /</a:t>
            </a:r>
            <a:r>
              <a:rPr lang="pt-BR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alibri"/>
              </a:rPr>
              <a:t>order</a:t>
            </a: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alibri"/>
              </a:rPr>
              <a:t>/</a:t>
            </a:r>
            <a:r>
              <a:rPr lang="pt-BR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alibri"/>
              </a:rPr>
              <a:t>cancel</a:t>
            </a: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alibri"/>
            </a:endParaRP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alibri"/>
              </a:rPr>
              <a:t>POST /</a:t>
            </a:r>
            <a:r>
              <a:rPr lang="pt-BR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alibri"/>
              </a:rPr>
              <a:t>user</a:t>
            </a: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alibri"/>
              </a:rPr>
              <a:t>/</a:t>
            </a:r>
            <a:r>
              <a:rPr lang="pt-BR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alibri"/>
              </a:rPr>
              <a:t>activate</a:t>
            </a: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alibri"/>
            </a:endParaRP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alibri"/>
              </a:rPr>
              <a:t>POST /</a:t>
            </a:r>
            <a:r>
              <a:rPr lang="pt-BR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alibri"/>
              </a:rPr>
              <a:t>user</a:t>
            </a: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alibri"/>
              </a:rPr>
              <a:t>/</a:t>
            </a:r>
            <a:r>
              <a:rPr lang="pt-BR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alibri"/>
              </a:rPr>
              <a:t>deactivate</a:t>
            </a: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alibri"/>
            </a:endParaRPr>
          </a:p>
          <a:p>
            <a:endParaRPr lang="pt-BR" sz="2400">
              <a:latin typeface="PT San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222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EB448-E72E-41C8-99C6-D48F2C72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Benefícios do REST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62D9C-36FA-496D-88DF-E5232F81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Simples e familiar.</a:t>
            </a:r>
          </a:p>
          <a:p>
            <a:r>
              <a:rPr lang="pt-BR" sz="2400">
                <a:latin typeface="PT Sans"/>
                <a:cs typeface="Calibri"/>
              </a:rPr>
              <a:t>Possível de testar de </a:t>
            </a:r>
            <a:r>
              <a:rPr lang="pt-BR" sz="2400" i="1">
                <a:latin typeface="PT Sans"/>
                <a:cs typeface="Calibri"/>
              </a:rPr>
              <a:t>quase </a:t>
            </a:r>
            <a:r>
              <a:rPr lang="pt-BR" sz="2400">
                <a:latin typeface="PT Sans"/>
                <a:cs typeface="Calibri"/>
              </a:rPr>
              <a:t>qualquer lugar.</a:t>
            </a:r>
          </a:p>
          <a:p>
            <a:r>
              <a:rPr lang="pt-BR" sz="2400" i="1">
                <a:latin typeface="PT Sans"/>
                <a:cs typeface="Calibri"/>
              </a:rPr>
              <a:t>Firewall </a:t>
            </a:r>
            <a:r>
              <a:rPr lang="pt-BR" sz="2400" i="1" err="1">
                <a:latin typeface="PT Sans"/>
                <a:cs typeface="Calibri"/>
              </a:rPr>
              <a:t>Friendly</a:t>
            </a:r>
          </a:p>
          <a:p>
            <a:r>
              <a:rPr lang="pt-BR" sz="2400">
                <a:latin typeface="PT Sans"/>
                <a:cs typeface="Calibri"/>
              </a:rPr>
              <a:t>Não requer nenhum tipo de intermediário entre a API e o </a:t>
            </a:r>
            <a:r>
              <a:rPr lang="pt-BR" sz="2400" err="1">
                <a:latin typeface="PT Sans"/>
                <a:cs typeface="Calibri"/>
              </a:rPr>
              <a:t>Client</a:t>
            </a:r>
            <a:r>
              <a:rPr lang="pt-BR" sz="2400">
                <a:latin typeface="PT Sans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085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521DB-D716-4DF3-9D79-EA010D92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Algumas Desvantagens</a:t>
            </a:r>
            <a:endParaRPr lang="pt-BR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107AE-FF5D-4165-8B25-33774C29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33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Suporta </a:t>
            </a:r>
            <a:r>
              <a:rPr lang="pt-BR" sz="2400" i="1">
                <a:latin typeface="PT Sans"/>
                <a:cs typeface="Calibri"/>
              </a:rPr>
              <a:t>somente</a:t>
            </a:r>
            <a:r>
              <a:rPr lang="pt-BR" sz="2400">
                <a:latin typeface="PT Sans"/>
                <a:cs typeface="Calibri"/>
              </a:rPr>
              <a:t> o estilo </a:t>
            </a:r>
            <a:r>
              <a:rPr lang="pt-BR" sz="2400" b="1" err="1">
                <a:latin typeface="PT Sans"/>
                <a:cs typeface="Calibri"/>
              </a:rPr>
              <a:t>request</a:t>
            </a:r>
            <a:r>
              <a:rPr lang="pt-BR" sz="2400" b="1">
                <a:latin typeface="PT Sans"/>
                <a:cs typeface="Calibri"/>
              </a:rPr>
              <a:t>/response</a:t>
            </a:r>
            <a:endParaRPr lang="pt-BR" sz="2400">
              <a:latin typeface="PT Sans"/>
              <a:cs typeface="Calibri"/>
            </a:endParaRPr>
          </a:p>
          <a:p>
            <a:r>
              <a:rPr lang="pt-BR" sz="2400">
                <a:latin typeface="PT Sans"/>
                <a:cs typeface="Calibri"/>
              </a:rPr>
              <a:t>Disponibilidade do ecossistema pode ser prejudicada</a:t>
            </a:r>
          </a:p>
          <a:p>
            <a:r>
              <a:rPr lang="pt-BR" sz="2400">
                <a:latin typeface="PT Sans"/>
                <a:cs typeface="Calibri"/>
              </a:rPr>
              <a:t>Deve-se saber diretamente as </a:t>
            </a:r>
            <a:r>
              <a:rPr lang="pt-BR" sz="2400" err="1">
                <a:latin typeface="PT Sans"/>
                <a:cs typeface="Calibri"/>
              </a:rPr>
              <a:t>URLs</a:t>
            </a:r>
            <a:r>
              <a:rPr lang="pt-BR" sz="2400">
                <a:latin typeface="PT Sans"/>
                <a:cs typeface="Calibri"/>
              </a:rPr>
              <a:t> dos serviços</a:t>
            </a:r>
          </a:p>
          <a:p>
            <a:r>
              <a:rPr lang="pt-BR" sz="2400">
                <a:latin typeface="PT Sans"/>
                <a:cs typeface="Calibri"/>
              </a:rPr>
              <a:t>Dificuldade em mapear mais de um recurso no mesmo </a:t>
            </a:r>
            <a:r>
              <a:rPr lang="pt-BR" sz="2400" err="1">
                <a:latin typeface="PT Sans"/>
                <a:cs typeface="Calibri"/>
              </a:rPr>
              <a:t>endpoint</a:t>
            </a:r>
          </a:p>
          <a:p>
            <a:r>
              <a:rPr lang="pt-BR" sz="2400">
                <a:latin typeface="PT Sans"/>
                <a:cs typeface="Calibri"/>
              </a:rPr>
              <a:t>Verbos HTTP não permitem muita flexibilidade</a:t>
            </a:r>
          </a:p>
        </p:txBody>
      </p:sp>
    </p:spTree>
    <p:extLst>
      <p:ext uri="{BB962C8B-B14F-4D97-AF65-F5344CB8AC3E}">
        <p14:creationId xmlns:p14="http://schemas.microsoft.com/office/powerpoint/2010/main" val="100693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521DB-D716-4DF3-9D79-EA010D92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RPC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107AE-FF5D-4165-8B25-33774C29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33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i="1">
                <a:latin typeface="PT Sans"/>
                <a:cs typeface="Calibri"/>
              </a:rPr>
              <a:t>Remote Procedure </a:t>
            </a:r>
            <a:r>
              <a:rPr lang="pt-BR" sz="2400" i="1" err="1">
                <a:latin typeface="PT Sans"/>
                <a:cs typeface="Calibri"/>
              </a:rPr>
              <a:t>Call</a:t>
            </a:r>
            <a:endParaRPr lang="pt-BR" sz="2400" i="1">
              <a:latin typeface="PT Sans"/>
              <a:cs typeface="Calibri"/>
            </a:endParaRPr>
          </a:p>
          <a:p>
            <a:r>
              <a:rPr lang="pt-BR" sz="2400">
                <a:latin typeface="PT Sans"/>
                <a:cs typeface="Calibri"/>
              </a:rPr>
              <a:t>Maneira </a:t>
            </a:r>
            <a:r>
              <a:rPr lang="pt-BR" sz="2400" i="1">
                <a:latin typeface="PT Sans"/>
                <a:cs typeface="Calibri"/>
              </a:rPr>
              <a:t>genérica</a:t>
            </a:r>
            <a:r>
              <a:rPr lang="pt-BR" sz="2400">
                <a:latin typeface="PT Sans"/>
                <a:cs typeface="Calibri"/>
              </a:rPr>
              <a:t> de executar métodos em aplicações remotas sem especificar os detalhes de comunicação</a:t>
            </a:r>
          </a:p>
          <a:p>
            <a:r>
              <a:rPr lang="pt-BR" sz="2400">
                <a:latin typeface="PT Sans"/>
                <a:cs typeface="Calibri"/>
              </a:rPr>
              <a:t>Focado em </a:t>
            </a:r>
            <a:r>
              <a:rPr lang="pt-BR" sz="2400" i="1">
                <a:latin typeface="PT Sans"/>
                <a:cs typeface="Calibri"/>
              </a:rPr>
              <a:t>Funcionalidade</a:t>
            </a:r>
            <a:r>
              <a:rPr lang="pt-BR" sz="2400">
                <a:latin typeface="PT Sans"/>
                <a:cs typeface="Calibri"/>
              </a:rPr>
              <a:t>s</a:t>
            </a:r>
          </a:p>
          <a:p>
            <a:r>
              <a:rPr lang="pt-BR" sz="2400">
                <a:latin typeface="PT Sans"/>
                <a:cs typeface="Calibri"/>
              </a:rPr>
              <a:t>Não necessariamente utiliza HTTP</a:t>
            </a:r>
          </a:p>
        </p:txBody>
      </p:sp>
    </p:spTree>
    <p:extLst>
      <p:ext uri="{BB962C8B-B14F-4D97-AF65-F5344CB8AC3E}">
        <p14:creationId xmlns:p14="http://schemas.microsoft.com/office/powerpoint/2010/main" val="2964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521DB-D716-4DF3-9D79-EA010D92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RPC </a:t>
            </a:r>
            <a:r>
              <a:rPr lang="pt-BR" sz="4000" b="1" i="1" err="1">
                <a:latin typeface="PT Sans"/>
                <a:cs typeface="Calibri Light"/>
              </a:rPr>
              <a:t>vs</a:t>
            </a:r>
            <a:r>
              <a:rPr lang="pt-BR" sz="4000" b="1" i="1">
                <a:latin typeface="PT Sans"/>
                <a:cs typeface="Calibri Light"/>
              </a:rPr>
              <a:t> REST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A172FA-67A4-491A-80A3-9B87F447EF81}"/>
              </a:ext>
            </a:extLst>
          </p:cNvPr>
          <p:cNvSpPr txBox="1"/>
          <p:nvPr/>
        </p:nvSpPr>
        <p:spPr>
          <a:xfrm>
            <a:off x="1207478" y="2096478"/>
            <a:ext cx="4198815" cy="1754326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92929"/>
                </a:solidFill>
                <a:latin typeface="Courier"/>
              </a:rPr>
              <a:t>POST /</a:t>
            </a:r>
            <a:r>
              <a:rPr lang="en-US" err="1">
                <a:solidFill>
                  <a:srgbClr val="292929"/>
                </a:solidFill>
                <a:latin typeface="Courier"/>
              </a:rPr>
              <a:t>enviarMensagem</a:t>
            </a:r>
            <a:r>
              <a:rPr lang="en-US">
                <a:solidFill>
                  <a:srgbClr val="292929"/>
                </a:solidFill>
                <a:latin typeface="Courier"/>
              </a:rPr>
              <a:t> HTTP/1.1</a:t>
            </a:r>
            <a:br>
              <a:rPr lang="en-US">
                <a:latin typeface="Courier"/>
              </a:rPr>
            </a:br>
            <a:r>
              <a:rPr lang="en-US">
                <a:solidFill>
                  <a:srgbClr val="292929"/>
                </a:solidFill>
                <a:latin typeface="Courier"/>
              </a:rPr>
              <a:t>Host: api.example.com</a:t>
            </a:r>
            <a:br>
              <a:rPr lang="en-US">
                <a:latin typeface="Courier"/>
              </a:rPr>
            </a:br>
            <a:r>
              <a:rPr lang="en-US">
                <a:solidFill>
                  <a:srgbClr val="292929"/>
                </a:solidFill>
                <a:latin typeface="Courier"/>
              </a:rPr>
              <a:t>Content-Type: application/</a:t>
            </a:r>
            <a:r>
              <a:rPr lang="en-US" err="1">
                <a:solidFill>
                  <a:srgbClr val="292929"/>
                </a:solidFill>
                <a:latin typeface="Courier"/>
              </a:rPr>
              <a:t>json</a:t>
            </a:r>
            <a:br>
              <a:rPr lang="en-US">
                <a:latin typeface="Courier"/>
              </a:rPr>
            </a:br>
            <a:br>
              <a:rPr lang="en-US">
                <a:latin typeface="Courier"/>
              </a:rPr>
            </a:br>
            <a:r>
              <a:rPr lang="en-US">
                <a:solidFill>
                  <a:srgbClr val="292929"/>
                </a:solidFill>
                <a:latin typeface="Courier"/>
              </a:rPr>
              <a:t>{"</a:t>
            </a:r>
            <a:r>
              <a:rPr lang="en-US" err="1">
                <a:solidFill>
                  <a:srgbClr val="292929"/>
                </a:solidFill>
                <a:latin typeface="Courier"/>
              </a:rPr>
              <a:t>userId</a:t>
            </a:r>
            <a:r>
              <a:rPr lang="en-US">
                <a:solidFill>
                  <a:srgbClr val="292929"/>
                </a:solidFill>
                <a:latin typeface="Courier"/>
              </a:rPr>
              <a:t>": 1, "msg": "Olá!"}</a:t>
            </a:r>
            <a:endParaRPr lang="en-US">
              <a:latin typeface="Courier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E0121B-D6C6-49A9-9BCC-506812F09572}"/>
              </a:ext>
            </a:extLst>
          </p:cNvPr>
          <p:cNvSpPr txBox="1"/>
          <p:nvPr/>
        </p:nvSpPr>
        <p:spPr>
          <a:xfrm>
            <a:off x="6092093" y="2125785"/>
            <a:ext cx="4198815" cy="2031325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/>
                <a:ea typeface="+mn-lt"/>
                <a:cs typeface="+mn-lt"/>
              </a:rPr>
              <a:t>POST /users/1/</a:t>
            </a:r>
            <a:r>
              <a:rPr lang="en-US" err="1">
                <a:latin typeface="Courier"/>
                <a:ea typeface="+mn-lt"/>
                <a:cs typeface="+mn-lt"/>
              </a:rPr>
              <a:t>mensagens</a:t>
            </a:r>
            <a:r>
              <a:rPr lang="en-US">
                <a:latin typeface="Courier"/>
                <a:ea typeface="+mn-lt"/>
                <a:cs typeface="+mn-lt"/>
              </a:rPr>
              <a:t> HTTP/1.1</a:t>
            </a:r>
            <a:br>
              <a:rPr lang="en-US">
                <a:latin typeface="Courier"/>
                <a:ea typeface="+mn-lt"/>
                <a:cs typeface="+mn-lt"/>
              </a:rPr>
            </a:br>
            <a:r>
              <a:rPr lang="en-US">
                <a:latin typeface="Courier"/>
                <a:ea typeface="+mn-lt"/>
                <a:cs typeface="+mn-lt"/>
              </a:rPr>
              <a:t>Host: api.example.com</a:t>
            </a:r>
            <a:br>
              <a:rPr lang="en-US">
                <a:latin typeface="Courier"/>
                <a:ea typeface="+mn-lt"/>
                <a:cs typeface="+mn-lt"/>
              </a:rPr>
            </a:br>
            <a:r>
              <a:rPr lang="en-US">
                <a:latin typeface="Courier"/>
                <a:ea typeface="+mn-lt"/>
                <a:cs typeface="+mn-lt"/>
              </a:rPr>
              <a:t>Content-Type: application/</a:t>
            </a:r>
            <a:r>
              <a:rPr lang="en-US" err="1">
                <a:latin typeface="Courier"/>
                <a:ea typeface="+mn-lt"/>
                <a:cs typeface="+mn-lt"/>
              </a:rPr>
              <a:t>json</a:t>
            </a:r>
            <a:br>
              <a:rPr lang="en-US">
                <a:latin typeface="Courier"/>
                <a:ea typeface="+mn-lt"/>
                <a:cs typeface="+mn-lt"/>
              </a:rPr>
            </a:br>
            <a:br>
              <a:rPr lang="en-US">
                <a:latin typeface="Courier"/>
                <a:ea typeface="+mn-lt"/>
                <a:cs typeface="+mn-lt"/>
              </a:rPr>
            </a:br>
            <a:r>
              <a:rPr lang="en-US">
                <a:latin typeface="Courier"/>
                <a:ea typeface="+mn-lt"/>
                <a:cs typeface="+mn-lt"/>
              </a:rPr>
              <a:t>{"msg": "Olá!"}</a:t>
            </a:r>
            <a:endParaRPr lang="pt-BR">
              <a:latin typeface="Courier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54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0B722-4014-4042-A4D5-056BE4FC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Comunicação entre aplicações</a:t>
            </a:r>
            <a:endParaRPr lang="pt-BR" sz="4000" b="1" i="1">
              <a:latin typeface="PT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02D9CC-B00A-4F2F-9334-40112EC0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Em uma arquitetura distribuída a comunicação entre os serviços é um tópico importante a ser estudado.</a:t>
            </a:r>
            <a:endParaRPr lang="en-US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</a:rPr>
              <a:t>Não existe uma solução </a:t>
            </a:r>
            <a:r>
              <a:rPr lang="pt-BR" i="1">
                <a:ea typeface="+mn-lt"/>
                <a:cs typeface="+mn-lt"/>
              </a:rPr>
              <a:t>bala de prata</a:t>
            </a:r>
            <a:r>
              <a:rPr lang="pt-BR">
                <a:ea typeface="+mn-lt"/>
                <a:cs typeface="+mn-lt"/>
              </a:rPr>
              <a:t> para este tópico</a:t>
            </a:r>
          </a:p>
          <a:p>
            <a:r>
              <a:rPr lang="pt-BR">
                <a:ea typeface="+mn-lt"/>
                <a:cs typeface="+mn-lt"/>
              </a:rPr>
              <a:t>A conversa vai muito além do REST...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8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09167-6436-4065-B4B6-D969BB06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 err="1">
                <a:latin typeface="PT Sans"/>
                <a:cs typeface="Calibri Light"/>
              </a:rPr>
              <a:t>gRPC</a:t>
            </a:r>
            <a:endParaRPr lang="pt-BR" i="1" err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34A24B-9D95-4759-9E65-80672DF29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  <a:hlinkClick r:id="rId3"/>
              </a:rPr>
              <a:t>www.grpc.io</a:t>
            </a:r>
            <a:endParaRPr lang="pt-BR" sz="2400">
              <a:latin typeface="PT Sans"/>
              <a:cs typeface="Calibri"/>
            </a:endParaRPr>
          </a:p>
          <a:p>
            <a:r>
              <a:rPr lang="pt-BR" sz="2400">
                <a:latin typeface="PT Sans"/>
                <a:cs typeface="Calibri"/>
              </a:rPr>
              <a:t>Protocolo baseado em mensagens binárias através de </a:t>
            </a:r>
            <a:r>
              <a:rPr lang="pt-BR" sz="2400" i="1" err="1">
                <a:latin typeface="PT Sans"/>
                <a:cs typeface="Calibri"/>
              </a:rPr>
              <a:t>stubs</a:t>
            </a:r>
            <a:r>
              <a:rPr lang="pt-BR" sz="2400" i="1">
                <a:latin typeface="PT Sans"/>
                <a:cs typeface="Calibri"/>
              </a:rPr>
              <a:t> </a:t>
            </a:r>
            <a:r>
              <a:rPr lang="pt-BR" sz="2400">
                <a:latin typeface="PT Sans"/>
                <a:cs typeface="Calibri"/>
              </a:rPr>
              <a:t>e </a:t>
            </a:r>
            <a:r>
              <a:rPr lang="pt-BR" sz="2400" i="1" err="1">
                <a:latin typeface="PT Sans"/>
                <a:cs typeface="Calibri"/>
              </a:rPr>
              <a:t>skeletons</a:t>
            </a:r>
            <a:r>
              <a:rPr lang="pt-BR" sz="2400">
                <a:latin typeface="PT Sans"/>
                <a:cs typeface="Calibri"/>
              </a:rPr>
              <a:t>.</a:t>
            </a:r>
          </a:p>
          <a:p>
            <a:r>
              <a:rPr lang="pt-BR" sz="2400">
                <a:latin typeface="PT Sans"/>
                <a:cs typeface="Calibri"/>
              </a:rPr>
              <a:t>HTTP/2.</a:t>
            </a:r>
          </a:p>
          <a:p>
            <a:r>
              <a:rPr lang="pt-BR" sz="2400">
                <a:latin typeface="PT Sans"/>
                <a:cs typeface="Calibri"/>
              </a:rPr>
              <a:t>Muito eficiente, especialmente em objetos grandes.</a:t>
            </a:r>
          </a:p>
          <a:p>
            <a:r>
              <a:rPr lang="pt-BR" sz="2400">
                <a:latin typeface="PT Sans"/>
                <a:cs typeface="Calibri"/>
              </a:rPr>
              <a:t>Também pode ser utilizado com Streaming de dados.</a:t>
            </a:r>
          </a:p>
        </p:txBody>
      </p:sp>
    </p:spTree>
    <p:extLst>
      <p:ext uri="{BB962C8B-B14F-4D97-AF65-F5344CB8AC3E}">
        <p14:creationId xmlns:p14="http://schemas.microsoft.com/office/powerpoint/2010/main" val="32702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ED792-D1DB-4B97-879E-A3EDA6EF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>
                <a:latin typeface="PT Sans"/>
                <a:cs typeface="Calibri Light"/>
              </a:rPr>
              <a:t>Benefícios </a:t>
            </a:r>
            <a:r>
              <a:rPr lang="pt-BR" sz="4000" b="1" i="1" err="1">
                <a:latin typeface="PT Sans"/>
                <a:cs typeface="Calibri Light"/>
              </a:rPr>
              <a:t>gRPC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A006F-2798-47F0-87E0-9BCDEA09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1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Concebido para uma API com um grande conjunto de operações de update.</a:t>
            </a:r>
          </a:p>
          <a:p>
            <a:r>
              <a:rPr lang="pt-BR" sz="2400" err="1">
                <a:latin typeface="PT Sans"/>
                <a:ea typeface="+mn-lt"/>
                <a:cs typeface="+mn-lt"/>
              </a:rPr>
              <a:t>Multilinguagem</a:t>
            </a:r>
            <a:r>
              <a:rPr lang="pt-BR" sz="2400">
                <a:latin typeface="PT Sans"/>
                <a:ea typeface="+mn-lt"/>
                <a:cs typeface="+mn-lt"/>
              </a:rPr>
              <a:t>.</a:t>
            </a:r>
          </a:p>
          <a:p>
            <a:r>
              <a:rPr lang="pt-BR" sz="2400">
                <a:latin typeface="PT Sans"/>
                <a:cs typeface="Calibri"/>
              </a:rPr>
              <a:t>Streaming bidirecional.</a:t>
            </a:r>
          </a:p>
          <a:p>
            <a:r>
              <a:rPr lang="pt-BR" sz="2400">
                <a:latin typeface="PT Sans"/>
                <a:cs typeface="Calibri"/>
              </a:rPr>
              <a:t>Eficiente com objetos grandes.</a:t>
            </a:r>
          </a:p>
        </p:txBody>
      </p:sp>
    </p:spTree>
    <p:extLst>
      <p:ext uri="{BB962C8B-B14F-4D97-AF65-F5344CB8AC3E}">
        <p14:creationId xmlns:p14="http://schemas.microsoft.com/office/powerpoint/2010/main" val="404182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31121-D11D-45F9-8CBA-503A6276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>
                <a:latin typeface="PT Sans"/>
                <a:cs typeface="Calibri Light"/>
              </a:rPr>
              <a:t>Desvantagens </a:t>
            </a:r>
            <a:r>
              <a:rPr lang="pt-BR" sz="4000" b="1" i="1" err="1">
                <a:latin typeface="PT Sans"/>
                <a:cs typeface="Calibri Light"/>
              </a:rPr>
              <a:t>gRPC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EDCD6-E2AB-4357-8D99-CE63C1E7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1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Curva de aprendizado maior que REST/JSON.</a:t>
            </a:r>
          </a:p>
          <a:p>
            <a:r>
              <a:rPr lang="pt-BR" sz="2400">
                <a:latin typeface="PT Sans"/>
                <a:cs typeface="Calibri"/>
              </a:rPr>
              <a:t>HTTP2 pode não ser suportado pelos firewalls mais antigos.</a:t>
            </a:r>
          </a:p>
          <a:p>
            <a:r>
              <a:rPr lang="pt-BR" sz="2400">
                <a:latin typeface="PT Sans"/>
                <a:cs typeface="Calibri"/>
              </a:rPr>
              <a:t>Sofre do mesmo problema de disponibilidade que o REST.</a:t>
            </a:r>
          </a:p>
          <a:p>
            <a:r>
              <a:rPr lang="pt-BR" sz="2400">
                <a:ea typeface="+mn-lt"/>
                <a:cs typeface="+mn-lt"/>
                <a:hlinkClick r:id="rId3"/>
              </a:rPr>
              <a:t>https://grpc.io/docs/languages/java/basics/</a:t>
            </a:r>
            <a:endParaRPr lang="pt-BR" sz="2400">
              <a:latin typeface="Calibri"/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259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31121-D11D-45F9-8CBA-503A6276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gRPC</a:t>
            </a:r>
            <a:endParaRPr lang="pt-BR" sz="4000" b="1" i="1" err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EDCD6-E2AB-4357-8D99-CE63C1E7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1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2400">
              <a:latin typeface="PT Sans"/>
              <a:cs typeface="Calibri"/>
            </a:endParaRPr>
          </a:p>
          <a:p>
            <a:endParaRPr lang="pt-BR">
              <a:cs typeface="Calibri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CB2FFB24-7D83-49D0-A47B-FFB034184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92" y="2001960"/>
            <a:ext cx="6295102" cy="37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7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F6E22-5134-49EC-A4BE-E1D72086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Evoluindo as APIs</a:t>
            </a:r>
            <a:endParaRPr lang="pt-BR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EA9F72-DB84-4494-9F63-A972E569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Novas </a:t>
            </a:r>
            <a:r>
              <a:rPr lang="pt-BR" sz="2400" err="1">
                <a:latin typeface="PT Sans"/>
                <a:cs typeface="Calibri"/>
              </a:rPr>
              <a:t>features</a:t>
            </a:r>
            <a:r>
              <a:rPr lang="pt-BR" sz="2400">
                <a:latin typeface="PT Sans"/>
                <a:cs typeface="Calibri"/>
              </a:rPr>
              <a:t>/mudanças de funcionalidades que não fazem mais sentido.</a:t>
            </a:r>
          </a:p>
          <a:p>
            <a:r>
              <a:rPr lang="pt-BR" sz="2400">
                <a:latin typeface="PT Sans"/>
                <a:cs typeface="Calibri"/>
              </a:rPr>
              <a:t>Em </a:t>
            </a:r>
            <a:r>
              <a:rPr lang="pt-BR" sz="2400" i="1" err="1">
                <a:latin typeface="PT Sans"/>
                <a:cs typeface="Calibri"/>
              </a:rPr>
              <a:t>microsserviços</a:t>
            </a:r>
            <a:r>
              <a:rPr lang="pt-BR" sz="2400">
                <a:latin typeface="PT Sans"/>
                <a:cs typeface="Calibri"/>
              </a:rPr>
              <a:t>, o custo aumenta quanto mais heterogêneo sejam os times de desenvolvimento.</a:t>
            </a:r>
          </a:p>
          <a:p>
            <a:r>
              <a:rPr lang="pt-BR" sz="2400">
                <a:latin typeface="PT Sans"/>
                <a:cs typeface="Calibri"/>
              </a:rPr>
              <a:t>Se a API for exposta pra fora da organização, esse custo aumenta mais ainda.</a:t>
            </a:r>
          </a:p>
          <a:p>
            <a:r>
              <a:rPr lang="pt-BR" sz="2400">
                <a:latin typeface="PT Sans"/>
                <a:cs typeface="Calibri"/>
              </a:rPr>
              <a:t>É comum uma API ter duas versões ao mesmo tempo em produção.</a:t>
            </a:r>
          </a:p>
        </p:txBody>
      </p:sp>
    </p:spTree>
    <p:extLst>
      <p:ext uri="{BB962C8B-B14F-4D97-AF65-F5344CB8AC3E}">
        <p14:creationId xmlns:p14="http://schemas.microsoft.com/office/powerpoint/2010/main" val="2488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09C47-1FBE-4FF9-B7E5-786CB496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339"/>
            <a:ext cx="10515600" cy="1325563"/>
          </a:xfrm>
        </p:spPr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Semantic</a:t>
            </a:r>
            <a:r>
              <a:rPr lang="pt-BR" sz="4000" b="1" i="1">
                <a:latin typeface="PT Sans"/>
                <a:cs typeface="Calibri Light"/>
              </a:rPr>
              <a:t> </a:t>
            </a:r>
            <a:r>
              <a:rPr lang="pt-BR" sz="4000" b="1" i="1" err="1">
                <a:latin typeface="PT Sans"/>
                <a:cs typeface="Calibri Light"/>
              </a:rPr>
              <a:t>Versioning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BA770-47BF-4D90-801C-991B3E2E2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5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Guia para versionamento de APIs. Regras que dizem como os números devem ser utilizados para incrementar.</a:t>
            </a:r>
          </a:p>
          <a:p>
            <a:r>
              <a:rPr lang="pt-BR" sz="2400">
                <a:latin typeface="PT Sans"/>
                <a:cs typeface="Calibri"/>
              </a:rPr>
              <a:t>Inicialmente foi utilizado para versionamento de pacotes ou bibliotecas.</a:t>
            </a:r>
          </a:p>
          <a:p>
            <a:r>
              <a:rPr lang="pt-BR" sz="2400" err="1">
                <a:latin typeface="PT Sans"/>
                <a:cs typeface="Calibri"/>
              </a:rPr>
              <a:t>Major.minor.patch</a:t>
            </a:r>
            <a:endParaRPr lang="pt-BR" sz="2400">
              <a:latin typeface="PT Sans"/>
              <a:cs typeface="Calibri"/>
            </a:endParaRPr>
          </a:p>
          <a:p>
            <a:pPr lvl="1"/>
            <a:r>
              <a:rPr lang="pt-BR">
                <a:latin typeface="PT Sans"/>
                <a:cs typeface="Calibri"/>
              </a:rPr>
              <a:t>Major: </a:t>
            </a:r>
            <a:r>
              <a:rPr lang="pt-BR" err="1">
                <a:latin typeface="PT Sans"/>
                <a:cs typeface="Calibri"/>
              </a:rPr>
              <a:t>breaking</a:t>
            </a:r>
            <a:r>
              <a:rPr lang="pt-BR">
                <a:latin typeface="PT Sans"/>
                <a:cs typeface="Calibri"/>
              </a:rPr>
              <a:t> </a:t>
            </a:r>
            <a:r>
              <a:rPr lang="pt-BR" err="1">
                <a:latin typeface="PT Sans"/>
                <a:cs typeface="Calibri"/>
              </a:rPr>
              <a:t>changes</a:t>
            </a:r>
            <a:endParaRPr lang="pt-BR">
              <a:latin typeface="PT Sans"/>
              <a:cs typeface="Calibri"/>
            </a:endParaRPr>
          </a:p>
          <a:p>
            <a:pPr lvl="1"/>
            <a:r>
              <a:rPr lang="pt-BR">
                <a:latin typeface="PT Sans"/>
                <a:cs typeface="Calibri"/>
              </a:rPr>
              <a:t>Minor: </a:t>
            </a:r>
            <a:r>
              <a:rPr lang="pt-BR" err="1">
                <a:latin typeface="PT Sans"/>
                <a:cs typeface="Calibri"/>
              </a:rPr>
              <a:t>features</a:t>
            </a:r>
            <a:r>
              <a:rPr lang="pt-BR">
                <a:latin typeface="PT Sans"/>
                <a:cs typeface="Calibri"/>
              </a:rPr>
              <a:t>, sem </a:t>
            </a:r>
            <a:r>
              <a:rPr lang="pt-BR" err="1">
                <a:latin typeface="PT Sans"/>
                <a:cs typeface="Calibri"/>
              </a:rPr>
              <a:t>breaking</a:t>
            </a:r>
            <a:r>
              <a:rPr lang="pt-BR">
                <a:latin typeface="PT Sans"/>
                <a:cs typeface="Calibri"/>
              </a:rPr>
              <a:t> </a:t>
            </a:r>
            <a:r>
              <a:rPr lang="pt-BR" err="1">
                <a:latin typeface="PT Sans"/>
                <a:cs typeface="Calibri"/>
              </a:rPr>
              <a:t>changes</a:t>
            </a:r>
            <a:endParaRPr lang="pt-BR">
              <a:latin typeface="PT Sans"/>
              <a:cs typeface="Calibri"/>
            </a:endParaRPr>
          </a:p>
          <a:p>
            <a:pPr lvl="1"/>
            <a:r>
              <a:rPr lang="pt-BR">
                <a:latin typeface="PT Sans"/>
                <a:cs typeface="Calibri"/>
              </a:rPr>
              <a:t>Patches: </a:t>
            </a:r>
            <a:r>
              <a:rPr lang="pt-BR" err="1">
                <a:latin typeface="PT Sans"/>
                <a:cs typeface="Calibri"/>
              </a:rPr>
              <a:t>bugfix</a:t>
            </a:r>
            <a:r>
              <a:rPr lang="pt-BR">
                <a:latin typeface="PT Sans"/>
                <a:cs typeface="Calibri"/>
              </a:rPr>
              <a:t> sem </a:t>
            </a:r>
            <a:r>
              <a:rPr lang="pt-BR" err="1">
                <a:latin typeface="PT Sans"/>
                <a:cs typeface="Calibri"/>
              </a:rPr>
              <a:t>breaking</a:t>
            </a:r>
            <a:r>
              <a:rPr lang="pt-BR">
                <a:latin typeface="PT Sans"/>
                <a:cs typeface="Calibri"/>
              </a:rPr>
              <a:t> </a:t>
            </a:r>
            <a:r>
              <a:rPr lang="pt-BR" err="1">
                <a:latin typeface="PT Sans"/>
                <a:cs typeface="Calibri"/>
              </a:rPr>
              <a:t>changes</a:t>
            </a:r>
            <a:endParaRPr lang="pt-BR">
              <a:latin typeface="PT San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74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5F804-4B84-4F1A-BC0B-74F9933F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29" y="210911"/>
            <a:ext cx="10515600" cy="1325563"/>
          </a:xfrm>
        </p:spPr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Semantic</a:t>
            </a:r>
            <a:r>
              <a:rPr lang="pt-BR" sz="4000" b="1" i="1">
                <a:latin typeface="Pt sans"/>
                <a:cs typeface="Calibri Light"/>
              </a:rPr>
              <a:t> </a:t>
            </a:r>
            <a:r>
              <a:rPr lang="pt-BR" sz="4000" b="1" i="1" err="1">
                <a:latin typeface="Pt sans"/>
                <a:cs typeface="Calibri Light"/>
              </a:rPr>
              <a:t>Versioning</a:t>
            </a:r>
            <a:endParaRPr lang="pt-BR" err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5BB1C-DED9-41ED-B7CA-83F09842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911"/>
            <a:ext cx="10515600" cy="5204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Em uma API </a:t>
            </a:r>
            <a:r>
              <a:rPr lang="pt-BR" sz="2400" err="1">
                <a:latin typeface="Pt sans"/>
                <a:cs typeface="Calibri"/>
              </a:rPr>
              <a:t>Rest</a:t>
            </a:r>
            <a:r>
              <a:rPr lang="pt-BR" sz="2400">
                <a:latin typeface="Pt sans"/>
                <a:cs typeface="Calibri"/>
              </a:rPr>
              <a:t>, o major pode ficar na própria URL</a:t>
            </a:r>
          </a:p>
          <a:p>
            <a:r>
              <a:rPr lang="pt-BR" sz="2400" b="1">
                <a:latin typeface="Pt sans"/>
                <a:ea typeface="+mn-lt"/>
                <a:cs typeface="+mn-lt"/>
              </a:rPr>
              <a:t>http://localhost:8080/api/v1/version</a:t>
            </a:r>
          </a:p>
          <a:p>
            <a:r>
              <a:rPr lang="pt-BR" sz="2400">
                <a:latin typeface="Pt sans"/>
                <a:cs typeface="Calibri"/>
              </a:rPr>
              <a:t>Ou em um header http</a:t>
            </a:r>
          </a:p>
          <a:p>
            <a:endParaRPr lang="pt-BR" sz="2400">
              <a:latin typeface="Pt sans"/>
              <a:cs typeface="Calibri"/>
            </a:endParaRPr>
          </a:p>
          <a:p>
            <a:endParaRPr lang="pt-BR" sz="2400">
              <a:latin typeface="Pt sans"/>
              <a:cs typeface="Calibri"/>
            </a:endParaRPr>
          </a:p>
          <a:p>
            <a:endParaRPr lang="pt-BR" sz="2400">
              <a:latin typeface="Pt sans"/>
              <a:cs typeface="Calibri"/>
            </a:endParaRPr>
          </a:p>
          <a:p>
            <a:r>
              <a:rPr lang="pt-BR" sz="2400">
                <a:latin typeface="Pt sans"/>
                <a:cs typeface="Calibri"/>
              </a:rPr>
              <a:t>Em mensageria, pode-se colocar em um parâmetro da mensagem publicada</a:t>
            </a:r>
          </a:p>
          <a:p>
            <a:endParaRPr lang="pt-BR"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2EF1D87-E481-43DE-9D6E-8CD451CE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26" y="2918605"/>
            <a:ext cx="9227388" cy="1211460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DF35C174-A661-4008-972B-983252553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246" y="4924627"/>
            <a:ext cx="6856045" cy="5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8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D30D4-A27A-4950-B8A9-935A067A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67" y="2310546"/>
            <a:ext cx="10515600" cy="2852737"/>
          </a:xfrm>
        </p:spPr>
        <p:txBody>
          <a:bodyPr>
            <a:normAutofit/>
          </a:bodyPr>
          <a:lstStyle/>
          <a:p>
            <a:r>
              <a:rPr lang="pt-BR" sz="3200" i="1" err="1">
                <a:solidFill>
                  <a:schemeClr val="bg1"/>
                </a:solidFill>
                <a:latin typeface="PT Sans"/>
                <a:cs typeface="Calibri Light"/>
              </a:rPr>
              <a:t>Circuit</a:t>
            </a:r>
            <a:r>
              <a:rPr lang="pt-BR" sz="3200" i="1">
                <a:solidFill>
                  <a:schemeClr val="bg1"/>
                </a:solidFill>
                <a:latin typeface="PT Sans"/>
                <a:cs typeface="Calibri Light"/>
              </a:rPr>
              <a:t> </a:t>
            </a:r>
            <a:r>
              <a:rPr lang="pt-BR" sz="3200" i="1" err="1">
                <a:solidFill>
                  <a:schemeClr val="bg1"/>
                </a:solidFill>
                <a:latin typeface="PT Sans"/>
                <a:cs typeface="Calibri Light"/>
              </a:rPr>
              <a:t>Breaker</a:t>
            </a:r>
            <a:r>
              <a:rPr lang="pt-BR" sz="3200" i="1">
                <a:solidFill>
                  <a:schemeClr val="bg1"/>
                </a:solidFill>
                <a:latin typeface="PT Sans"/>
                <a:cs typeface="Calibri Light"/>
              </a:rPr>
              <a:t> e Service Discovery</a:t>
            </a:r>
            <a:endParaRPr lang="pt-BR" sz="320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8254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06FB5-36C5-4C22-A9B6-D899DDAF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Circuit</a:t>
            </a:r>
            <a:r>
              <a:rPr lang="pt-BR" sz="4000" b="1" i="1">
                <a:latin typeface="PT Sans"/>
                <a:cs typeface="Calibri Light"/>
              </a:rPr>
              <a:t> </a:t>
            </a:r>
            <a:r>
              <a:rPr lang="pt-BR" sz="4000" b="1" i="1" err="1">
                <a:latin typeface="PT Sans"/>
                <a:cs typeface="Calibri Light"/>
              </a:rPr>
              <a:t>Breaker</a:t>
            </a:r>
            <a:endParaRPr lang="pt-BR" i="1" err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235BB-78D8-4E47-9846-832598D1B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ea typeface="+mn-lt"/>
                <a:cs typeface="+mn-lt"/>
                <a:hlinkClick r:id="rId3"/>
              </a:rPr>
              <a:t>http://microservices.io/patterns/reliability/circuit-breaker.html</a:t>
            </a:r>
            <a:endParaRPr lang="pt-BR" sz="2400">
              <a:latin typeface="PT Sans"/>
              <a:ea typeface="+mn-lt"/>
              <a:cs typeface="+mn-lt"/>
            </a:endParaRPr>
          </a:p>
          <a:p>
            <a:r>
              <a:rPr lang="pt-BR" sz="2400" err="1">
                <a:latin typeface="PT Sans"/>
                <a:cs typeface="Calibri"/>
              </a:rPr>
              <a:t>Pattern</a:t>
            </a:r>
            <a:r>
              <a:rPr lang="pt-BR" sz="2400">
                <a:latin typeface="PT Sans"/>
                <a:cs typeface="Calibri"/>
              </a:rPr>
              <a:t> que ajuda a tratar falhas em </a:t>
            </a:r>
            <a:r>
              <a:rPr lang="pt-BR" sz="2400" i="1">
                <a:latin typeface="PT Sans"/>
                <a:cs typeface="Calibri"/>
              </a:rPr>
              <a:t>requisições síncronas</a:t>
            </a:r>
            <a:r>
              <a:rPr lang="pt-BR" sz="2400">
                <a:latin typeface="PT Sans"/>
                <a:cs typeface="Calibri"/>
              </a:rPr>
              <a:t>.</a:t>
            </a:r>
          </a:p>
          <a:p>
            <a:r>
              <a:rPr lang="pt-BR" sz="2400">
                <a:latin typeface="PT Sans"/>
                <a:cs typeface="Calibri"/>
              </a:rPr>
              <a:t>Como são aplicações separadas, o serviço pode ter problemas em responder a requisição em tempo hábil.</a:t>
            </a:r>
          </a:p>
          <a:p>
            <a:r>
              <a:rPr lang="pt-BR" sz="2400">
                <a:latin typeface="PT Sans"/>
                <a:cs typeface="Calibri"/>
              </a:rPr>
              <a:t>Caso não seja tratado, pode bloquear um grande número de requisições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91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35EAB-1E14-40E8-A27E-2355B021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Circuit</a:t>
            </a:r>
            <a:r>
              <a:rPr lang="pt-BR" sz="4000" b="1" i="1">
                <a:latin typeface="PT Sans"/>
                <a:cs typeface="Calibri Light"/>
              </a:rPr>
              <a:t> </a:t>
            </a:r>
            <a:r>
              <a:rPr lang="pt-BR" sz="4000" b="1" i="1" err="1">
                <a:latin typeface="PT Sans"/>
                <a:cs typeface="Calibri Light"/>
              </a:rPr>
              <a:t>Breaker</a:t>
            </a:r>
            <a:endParaRPr lang="pt-BR" sz="4000" b="1" i="1">
              <a:latin typeface="PT Sans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9A41206-CE92-41DC-AD31-EA1149AA7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0519" y="1806459"/>
            <a:ext cx="5947553" cy="1779018"/>
          </a:xfrm>
        </p:spPr>
      </p:pic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EB19493-3133-4EF3-862D-41E250F3E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937" y="3903899"/>
            <a:ext cx="6081528" cy="179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6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F8F40-B121-4845-A39E-CC70A0AE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9" y="2544736"/>
            <a:ext cx="10515600" cy="2852737"/>
          </a:xfrm>
        </p:spPr>
        <p:txBody>
          <a:bodyPr>
            <a:normAutofit/>
          </a:bodyPr>
          <a:lstStyle/>
          <a:p>
            <a:r>
              <a:rPr lang="pt-BR" sz="2800" i="1">
                <a:solidFill>
                  <a:schemeClr val="bg1"/>
                </a:solidFill>
                <a:latin typeface="PT Sans"/>
                <a:ea typeface="+mj-lt"/>
                <a:cs typeface="+mj-lt"/>
              </a:rPr>
              <a:t>Uma pequena discussão sobre comunicação </a:t>
            </a:r>
            <a:br>
              <a:rPr lang="pt-BR" sz="2800" i="1">
                <a:latin typeface="PT Sans"/>
                <a:ea typeface="+mj-lt"/>
                <a:cs typeface="+mj-lt"/>
              </a:rPr>
            </a:br>
            <a:r>
              <a:rPr lang="pt-BR" sz="2800" i="1">
                <a:solidFill>
                  <a:schemeClr val="bg1"/>
                </a:solidFill>
                <a:latin typeface="PT Sans"/>
                <a:ea typeface="+mj-lt"/>
                <a:cs typeface="+mj-lt"/>
              </a:rPr>
              <a:t>em uma arquitetura de </a:t>
            </a:r>
            <a:r>
              <a:rPr lang="pt-BR" sz="2800" i="1" err="1">
                <a:solidFill>
                  <a:schemeClr val="bg1"/>
                </a:solidFill>
                <a:latin typeface="PT Sans"/>
                <a:ea typeface="+mj-lt"/>
                <a:cs typeface="+mj-lt"/>
              </a:rPr>
              <a:t>microsserviços</a:t>
            </a:r>
            <a:endParaRPr lang="pt-BR" sz="2800" i="1">
              <a:solidFill>
                <a:schemeClr val="bg1"/>
              </a:solidFill>
              <a:latin typeface="PT Sans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30783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8DB65-293A-4C6C-9AA0-B6421951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Circuit</a:t>
            </a:r>
            <a:r>
              <a:rPr lang="pt-BR" sz="4000" b="1" i="1">
                <a:latin typeface="PT Sans"/>
                <a:cs typeface="Calibri Light"/>
              </a:rPr>
              <a:t> </a:t>
            </a:r>
            <a:r>
              <a:rPr lang="pt-BR" sz="4000" b="1" i="1" err="1">
                <a:latin typeface="PT Sans"/>
                <a:cs typeface="Calibri Light"/>
              </a:rPr>
              <a:t>Breaker</a:t>
            </a:r>
            <a:endParaRPr lang="pt-BR" i="1" err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A154AB-BB0D-4BF8-A2D3-0420D0BF8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42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Deve-se sempre tratar falhas parciais.</a:t>
            </a:r>
          </a:p>
          <a:p>
            <a:r>
              <a:rPr lang="pt-BR" sz="2400">
                <a:latin typeface="PT Sans"/>
                <a:cs typeface="Calibri"/>
              </a:rPr>
              <a:t>Para isso, temos dois passos:</a:t>
            </a:r>
          </a:p>
          <a:p>
            <a:pPr lvl="1"/>
            <a:r>
              <a:rPr lang="pt-BR">
                <a:latin typeface="PT Sans"/>
                <a:cs typeface="Calibri"/>
              </a:rPr>
              <a:t>Proxies</a:t>
            </a:r>
          </a:p>
          <a:p>
            <a:pPr lvl="1"/>
            <a:r>
              <a:rPr lang="pt-BR">
                <a:latin typeface="PT Sans"/>
                <a:cs typeface="Calibri"/>
              </a:rPr>
              <a:t>Estratégia de recuperação de falhas</a:t>
            </a:r>
          </a:p>
        </p:txBody>
      </p:sp>
    </p:spTree>
    <p:extLst>
      <p:ext uri="{BB962C8B-B14F-4D97-AF65-F5344CB8AC3E}">
        <p14:creationId xmlns:p14="http://schemas.microsoft.com/office/powerpoint/2010/main" val="33988091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85AD8-5E36-422D-A345-CA4EA0AF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Proxies</a:t>
            </a:r>
            <a:endParaRPr lang="pt-BR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637884-9110-4AE3-B287-134823C7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Em uma arquitetura de </a:t>
            </a:r>
            <a:r>
              <a:rPr lang="pt-BR" sz="2400" err="1">
                <a:latin typeface="PT Sans"/>
                <a:cs typeface="Calibri"/>
              </a:rPr>
              <a:t>microsserviços</a:t>
            </a:r>
            <a:r>
              <a:rPr lang="pt-BR" sz="2400">
                <a:latin typeface="PT Sans"/>
                <a:cs typeface="Calibri"/>
              </a:rPr>
              <a:t> elementos que possam representar falhas, como timeouts ou excesso de requisições devem ser tratados com muita importância</a:t>
            </a:r>
            <a:endParaRPr lang="pt-BR"/>
          </a:p>
          <a:p>
            <a:r>
              <a:rPr lang="pt-BR" sz="2400">
                <a:latin typeface="PT Sans"/>
                <a:cs typeface="Calibri"/>
              </a:rPr>
              <a:t>Existem soluções prontas para esse tipo de abordagem, como o </a:t>
            </a:r>
            <a:r>
              <a:rPr lang="pt-BR" sz="2400" b="1" err="1">
                <a:ea typeface="+mn-lt"/>
                <a:cs typeface="+mn-lt"/>
              </a:rPr>
              <a:t>Hystrix</a:t>
            </a:r>
            <a:r>
              <a:rPr lang="pt-BR" sz="2400" b="1">
                <a:ea typeface="+mn-lt"/>
                <a:cs typeface="+mn-lt"/>
              </a:rPr>
              <a:t> </a:t>
            </a:r>
            <a:r>
              <a:rPr lang="pt-BR" sz="2400">
                <a:latin typeface="PT Sans"/>
                <a:cs typeface="Calibri"/>
              </a:rPr>
              <a:t>e  </a:t>
            </a:r>
            <a:r>
              <a:rPr lang="pt-BR" sz="2400" b="1">
                <a:latin typeface="PT Sans"/>
                <a:cs typeface="Calibri"/>
              </a:rPr>
              <a:t>Resilience4j</a:t>
            </a:r>
          </a:p>
          <a:p>
            <a:r>
              <a:rPr lang="pt-BR" sz="2400">
                <a:ea typeface="+mn-lt"/>
                <a:cs typeface="+mn-lt"/>
                <a:hlinkClick r:id="rId3"/>
              </a:rPr>
              <a:t>http://techblog.netflix.com/2012/02/fault-tolerance-in-high-volume.html</a:t>
            </a:r>
            <a:endParaRPr lang="pt-BR" sz="2400">
              <a:ea typeface="+mn-lt"/>
              <a:cs typeface="+mn-lt"/>
            </a:endParaRPr>
          </a:p>
          <a:p>
            <a:r>
              <a:rPr lang="pt-BR" sz="2400">
                <a:ea typeface="+mn-lt"/>
                <a:cs typeface="+mn-lt"/>
                <a:hlinkClick r:id="rId4"/>
              </a:rPr>
              <a:t>https://netflixtechblog.com/making-the-netflix-api-more-resilient-a8ec62159c2d</a:t>
            </a:r>
            <a:r>
              <a:rPr lang="pt-BR" sz="2400">
                <a:ea typeface="+mn-lt"/>
                <a:cs typeface="+mn-lt"/>
              </a:rPr>
              <a:t> </a:t>
            </a:r>
          </a:p>
          <a:p>
            <a:r>
              <a:rPr lang="pt-BR" sz="2400">
                <a:ea typeface="+mn-lt"/>
                <a:cs typeface="+mn-lt"/>
                <a:hlinkClick r:id="rId5"/>
              </a:rPr>
              <a:t>https://www.youtube.com/watch?v=kR2sm1zelI4</a:t>
            </a:r>
            <a:endParaRPr lang="pt-BR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5155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D4B80-0B8A-47BA-ACCE-7FDD46C6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411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Recuperando de um serviço indisponível</a:t>
            </a:r>
            <a:endParaRPr lang="pt-BR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72243-4265-4FC3-A7AD-B4DB8DB4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2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O uso de uma biblioteca é somente uma parte da solução.</a:t>
            </a:r>
          </a:p>
          <a:p>
            <a:r>
              <a:rPr lang="pt-BR" sz="2400">
                <a:latin typeface="PT Sans"/>
                <a:cs typeface="Calibri"/>
              </a:rPr>
              <a:t>Muitas vezes basta retornar erro ao usuário. Em outras, é preciso uma estratégia de </a:t>
            </a:r>
            <a:r>
              <a:rPr lang="pt-BR" sz="2400" err="1">
                <a:latin typeface="PT Sans"/>
                <a:cs typeface="Calibri"/>
              </a:rPr>
              <a:t>fallback</a:t>
            </a:r>
            <a:r>
              <a:rPr lang="pt-BR" sz="2400">
                <a:latin typeface="PT Sans"/>
                <a:cs typeface="Calibri"/>
              </a:rPr>
              <a:t> ou mesmo um valor default</a:t>
            </a:r>
          </a:p>
          <a:p>
            <a:endParaRPr lang="pt-BR">
              <a:cs typeface="Calibri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020E419B-7331-4620-A147-79C3BABAA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774" y="3001048"/>
            <a:ext cx="6737554" cy="314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48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D4B80-0B8A-47BA-ACCE-7FDD46C6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411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Recuperando de um serviço indisponível</a:t>
            </a:r>
            <a:endParaRPr lang="pt-BR">
              <a:latin typeface="PT Sans"/>
            </a:endParaRP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C50BD9BA-E32F-4AAE-980D-E947FD517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5039" y="1709931"/>
            <a:ext cx="6772889" cy="3844720"/>
          </a:xfrm>
        </p:spPr>
      </p:pic>
    </p:spTree>
    <p:extLst>
      <p:ext uri="{BB962C8B-B14F-4D97-AF65-F5344CB8AC3E}">
        <p14:creationId xmlns:p14="http://schemas.microsoft.com/office/powerpoint/2010/main" val="25189873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28DFC-7779-4402-A9E9-A805946A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Service Discovery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D2D8E3-779F-4A4E-93AC-328CC0CCB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É comum mais de uma instancia de um serviço sem um endereço definido.</a:t>
            </a:r>
          </a:p>
          <a:p>
            <a:r>
              <a:rPr lang="pt-BR" sz="2400">
                <a:latin typeface="PT Sans"/>
                <a:cs typeface="Calibri"/>
              </a:rPr>
              <a:t>É comum estes serviços estarem em redes distintas.</a:t>
            </a:r>
          </a:p>
          <a:p>
            <a:r>
              <a:rPr lang="pt-BR" sz="2400">
                <a:latin typeface="PT Sans"/>
                <a:cs typeface="Calibri"/>
              </a:rPr>
              <a:t>Nesse contexto, a aplicação deve descobrir estes endereços dinamicamente.</a:t>
            </a:r>
          </a:p>
          <a:p>
            <a:r>
              <a:rPr lang="pt-BR" sz="2400">
                <a:latin typeface="PT Sans"/>
                <a:cs typeface="Calibri"/>
              </a:rPr>
              <a:t>Essa espécie de banco de dados de serviços é conhecida como Service </a:t>
            </a:r>
            <a:r>
              <a:rPr lang="pt-BR" sz="2400" err="1">
                <a:latin typeface="PT Sans"/>
                <a:cs typeface="Calibri"/>
              </a:rPr>
              <a:t>discovery</a:t>
            </a:r>
            <a:r>
              <a:rPr lang="pt-BR" sz="2400">
                <a:latin typeface="PT Sans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34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58297-22C0-42BF-8C75-8E8F0A1B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>
                <a:latin typeface="PT Sans"/>
                <a:cs typeface="Calibri Light"/>
              </a:rPr>
              <a:t>Service Discovery</a:t>
            </a:r>
            <a:endParaRPr lang="pt-BR" sz="4000" b="1" i="1">
              <a:latin typeface="PT Sans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B1FE3D7F-48A3-4AB0-8C6A-A8E427AFC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7249" y="1595002"/>
            <a:ext cx="5697179" cy="4185776"/>
          </a:xfrm>
        </p:spPr>
      </p:pic>
    </p:spTree>
    <p:extLst>
      <p:ext uri="{BB962C8B-B14F-4D97-AF65-F5344CB8AC3E}">
        <p14:creationId xmlns:p14="http://schemas.microsoft.com/office/powerpoint/2010/main" val="1227499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9539-466E-4A65-9DBB-F202438B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Patterns</a:t>
            </a:r>
            <a:r>
              <a:rPr lang="pt-BR" sz="4000" b="1" i="1">
                <a:latin typeface="PT Sans"/>
                <a:cs typeface="Calibri Light"/>
              </a:rPr>
              <a:t> de Aplicação</a:t>
            </a:r>
            <a:endParaRPr lang="pt-BR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4E90EF-5557-42FC-8D40-1B27F6AF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Self </a:t>
            </a:r>
            <a:r>
              <a:rPr lang="pt-BR" sz="2400" err="1">
                <a:latin typeface="PT Sans"/>
                <a:cs typeface="Calibri"/>
              </a:rPr>
              <a:t>Registration</a:t>
            </a:r>
            <a:endParaRPr lang="pt-BR" sz="2400">
              <a:latin typeface="PT Sans"/>
              <a:cs typeface="Calibri"/>
            </a:endParaRPr>
          </a:p>
          <a:p>
            <a:pPr marL="685800">
              <a:spcBef>
                <a:spcPts val="500"/>
              </a:spcBef>
            </a:pPr>
            <a:r>
              <a:rPr lang="pt-BR" sz="2400">
                <a:latin typeface="PT Sans"/>
                <a:ea typeface="+mn-lt"/>
                <a:cs typeface="+mn-lt"/>
                <a:hlinkClick r:id="rId3"/>
              </a:rPr>
              <a:t>http://microservices.io/patterns/self-registration.html</a:t>
            </a:r>
            <a:endParaRPr lang="pt-BR" sz="2400">
              <a:latin typeface="PT Sans"/>
              <a:ea typeface="+mn-lt"/>
              <a:cs typeface="+mn-lt"/>
            </a:endParaRPr>
          </a:p>
          <a:p>
            <a:r>
              <a:rPr lang="pt-BR" sz="2400" err="1">
                <a:latin typeface="PT Sans"/>
                <a:cs typeface="Calibri"/>
              </a:rPr>
              <a:t>Client-side-discovery</a:t>
            </a:r>
            <a:endParaRPr lang="pt-BR" sz="2400">
              <a:latin typeface="PT Sans"/>
              <a:cs typeface="Calibri"/>
            </a:endParaRPr>
          </a:p>
          <a:p>
            <a:pPr lvl="1"/>
            <a:r>
              <a:rPr lang="pt-BR">
                <a:latin typeface="PT Sans"/>
                <a:ea typeface="+mn-lt"/>
                <a:cs typeface="+mn-lt"/>
                <a:hlinkClick r:id="rId4"/>
              </a:rPr>
              <a:t>http://microservices.io/patterns/client-side-discovery.html</a:t>
            </a:r>
            <a:endParaRPr lang="pt-BR">
              <a:latin typeface="PT Sans"/>
              <a:ea typeface="+mn-lt"/>
              <a:cs typeface="+mn-lt"/>
            </a:endParaRPr>
          </a:p>
          <a:p>
            <a:r>
              <a:rPr lang="pt-BR" sz="2400">
                <a:latin typeface="PT Sans"/>
                <a:cs typeface="Calibri"/>
              </a:rPr>
              <a:t>Popularizados pela </a:t>
            </a:r>
            <a:r>
              <a:rPr lang="pt-BR" sz="2400" err="1">
                <a:latin typeface="PT Sans"/>
                <a:cs typeface="Calibri"/>
              </a:rPr>
              <a:t>Pivotal</a:t>
            </a:r>
            <a:r>
              <a:rPr lang="pt-BR" sz="2400">
                <a:latin typeface="PT Sans"/>
                <a:cs typeface="Calibri"/>
              </a:rPr>
              <a:t> e Netflix</a:t>
            </a:r>
          </a:p>
          <a:p>
            <a:pPr lvl="1"/>
            <a:r>
              <a:rPr lang="pt-BR">
                <a:latin typeface="PT Sans"/>
                <a:cs typeface="Calibri"/>
              </a:rPr>
              <a:t>Eureka</a:t>
            </a:r>
          </a:p>
          <a:p>
            <a:pPr lvl="1"/>
            <a:r>
              <a:rPr lang="pt-BR">
                <a:latin typeface="PT Sans"/>
                <a:cs typeface="Calibri"/>
              </a:rPr>
              <a:t>Spring Cloud</a:t>
            </a:r>
          </a:p>
          <a:p>
            <a:r>
              <a:rPr lang="pt-BR" sz="2400">
                <a:latin typeface="PT Sans"/>
                <a:cs typeface="Calibri"/>
              </a:rPr>
              <a:t>São necessárias bibliotecas de Service Discovery nas aplicações.</a:t>
            </a:r>
          </a:p>
        </p:txBody>
      </p:sp>
    </p:spTree>
    <p:extLst>
      <p:ext uri="{BB962C8B-B14F-4D97-AF65-F5344CB8AC3E}">
        <p14:creationId xmlns:p14="http://schemas.microsoft.com/office/powerpoint/2010/main" val="1633192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EFC1B-B0CA-4923-ACDD-7DBBF1E2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Patterns</a:t>
            </a:r>
            <a:r>
              <a:rPr lang="pt-BR" sz="4000" b="1" i="1">
                <a:latin typeface="PT Sans"/>
                <a:cs typeface="Calibri Light"/>
              </a:rPr>
              <a:t> de Aplicação</a:t>
            </a:r>
            <a:endParaRPr lang="pt-BR" sz="4000" b="1" i="1">
              <a:latin typeface="PT Sans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24152749-0FA1-4A70-A47D-EF16724A0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9718" y="1887077"/>
            <a:ext cx="6446757" cy="4351338"/>
          </a:xfrm>
        </p:spPr>
      </p:pic>
    </p:spTree>
    <p:extLst>
      <p:ext uri="{BB962C8B-B14F-4D97-AF65-F5344CB8AC3E}">
        <p14:creationId xmlns:p14="http://schemas.microsoft.com/office/powerpoint/2010/main" val="42833863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FA1B7-F40F-494B-B4CF-C69FAAED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Patterns</a:t>
            </a:r>
            <a:r>
              <a:rPr lang="pt-BR" sz="4000" b="1" i="1">
                <a:latin typeface="PT Sans"/>
                <a:cs typeface="Calibri Light"/>
              </a:rPr>
              <a:t> de infraestrutura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4D6D4-E758-4D20-AC41-95530974C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Infra de </a:t>
            </a:r>
            <a:r>
              <a:rPr lang="pt-BR" sz="2400" err="1">
                <a:latin typeface="PT Sans"/>
                <a:cs typeface="Calibri"/>
              </a:rPr>
              <a:t>deploy</a:t>
            </a:r>
            <a:r>
              <a:rPr lang="pt-BR" sz="2400">
                <a:latin typeface="PT Sans"/>
                <a:cs typeface="Calibri"/>
              </a:rPr>
              <a:t> já fornece IP virtual a cada serviço.</a:t>
            </a:r>
          </a:p>
          <a:p>
            <a:r>
              <a:rPr lang="pt-BR" sz="2400">
                <a:latin typeface="PT Sans"/>
                <a:cs typeface="Calibri"/>
              </a:rPr>
              <a:t>Fornece DNS que resolve no IP virtual, roteando os serviços automaticamente</a:t>
            </a:r>
          </a:p>
          <a:p>
            <a:r>
              <a:rPr lang="pt-BR" sz="2400" err="1">
                <a:latin typeface="PT Sans"/>
                <a:cs typeface="Calibri"/>
              </a:rPr>
              <a:t>Kubernetes</a:t>
            </a:r>
            <a:r>
              <a:rPr lang="pt-BR" sz="2400">
                <a:latin typeface="PT Sans"/>
                <a:cs typeface="Calibri"/>
              </a:rPr>
              <a:t> já utiliza este tipo de </a:t>
            </a:r>
            <a:r>
              <a:rPr lang="pt-BR" sz="2400" err="1">
                <a:latin typeface="PT Sans"/>
                <a:cs typeface="Calibri"/>
              </a:rPr>
              <a:t>pattern</a:t>
            </a:r>
            <a:r>
              <a:rPr lang="pt-BR" sz="2400">
                <a:latin typeface="PT Sans"/>
                <a:cs typeface="Calibri"/>
              </a:rPr>
              <a:t>.</a:t>
            </a:r>
          </a:p>
          <a:p>
            <a:r>
              <a:rPr lang="pt-BR" sz="2400">
                <a:latin typeface="PT Sans"/>
                <a:cs typeface="Calibri"/>
              </a:rPr>
              <a:t>A grande vantagem é que não é necessário a interação dos desenvolvedores.</a:t>
            </a:r>
          </a:p>
          <a:p>
            <a:r>
              <a:rPr lang="pt-BR" sz="2400">
                <a:latin typeface="PT Sans"/>
                <a:cs typeface="Calibri"/>
              </a:rPr>
              <a:t>Já a desvantagem é que só suporta </a:t>
            </a:r>
            <a:r>
              <a:rPr lang="pt-BR" sz="2400" err="1">
                <a:latin typeface="PT Sans"/>
                <a:cs typeface="Calibri"/>
              </a:rPr>
              <a:t>discovery</a:t>
            </a:r>
            <a:r>
              <a:rPr lang="pt-BR" sz="2400">
                <a:latin typeface="PT Sans"/>
                <a:cs typeface="Calibri"/>
              </a:rPr>
              <a:t> de serviços da própria plataforma.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468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EB5B2-F6EF-4FA1-8308-D6DB9B3A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768"/>
            <a:ext cx="10515600" cy="1325563"/>
          </a:xfrm>
        </p:spPr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Patterns</a:t>
            </a:r>
            <a:r>
              <a:rPr lang="pt-BR" sz="4000" b="1" i="1">
                <a:latin typeface="PT Sans"/>
                <a:cs typeface="Calibri Light"/>
              </a:rPr>
              <a:t> de infraestrutura</a:t>
            </a:r>
            <a:endParaRPr lang="pt-BR" sz="4000" b="1" i="1">
              <a:latin typeface="PT Sans"/>
            </a:endParaRPr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BA575318-74D7-4834-BD66-08D62068B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5243" y="1473934"/>
            <a:ext cx="6395283" cy="5142645"/>
          </a:xfrm>
        </p:spPr>
      </p:pic>
    </p:spTree>
    <p:extLst>
      <p:ext uri="{BB962C8B-B14F-4D97-AF65-F5344CB8AC3E}">
        <p14:creationId xmlns:p14="http://schemas.microsoft.com/office/powerpoint/2010/main" val="359262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1BEBD-AF16-4F9D-B1AB-A3C50E6A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API </a:t>
            </a:r>
            <a:r>
              <a:rPr lang="pt-BR" sz="4000" b="1" i="1" err="1">
                <a:latin typeface="PT Sans"/>
                <a:cs typeface="Calibri Light"/>
              </a:rPr>
              <a:t>First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8E65B-DF76-41F8-8E6E-17296056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Interfaces são essenciais em qualquer projeto de software.</a:t>
            </a:r>
          </a:p>
          <a:p>
            <a:r>
              <a:rPr lang="pt-BR" sz="2400">
                <a:latin typeface="PT Sans"/>
                <a:cs typeface="Calibri"/>
              </a:rPr>
              <a:t>TODA a comunicação com um serviço deve ser feita via APIs.</a:t>
            </a:r>
          </a:p>
          <a:p>
            <a:r>
              <a:rPr lang="pt-BR" sz="2400">
                <a:latin typeface="PT Sans"/>
                <a:cs typeface="Calibri"/>
              </a:rPr>
              <a:t>É uma boa estratégia fazer o desenho da API primeiro, antes da implementação do código.</a:t>
            </a:r>
          </a:p>
          <a:p>
            <a:r>
              <a:rPr lang="pt-BR" sz="2400">
                <a:latin typeface="PT Sans"/>
                <a:ea typeface="+mn-lt"/>
                <a:cs typeface="+mn-lt"/>
                <a:hlinkClick r:id="rId3"/>
              </a:rPr>
              <a:t>https://www.programmableweb.com/news/how-to-design-great-apis-api-first-design-and-raml/how-to/2015/07/10</a:t>
            </a:r>
            <a:endParaRPr lang="pt-BR" sz="2400">
              <a:latin typeface="PT Sans"/>
              <a:ea typeface="+mn-lt"/>
              <a:cs typeface="+mn-lt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220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8B1F5-64FF-4688-96D5-31ED83DF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Patterns</a:t>
            </a:r>
            <a:r>
              <a:rPr lang="pt-BR" sz="4000" b="1" i="1">
                <a:latin typeface="Pt sans"/>
                <a:cs typeface="Calibri Light"/>
              </a:rPr>
              <a:t> de infraestrutura</a:t>
            </a:r>
            <a:endParaRPr lang="pt-BR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E28E58-0249-4BF3-8EE6-03F0AF1D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Como dito antes, uma desvantagem é que só suporta </a:t>
            </a:r>
            <a:r>
              <a:rPr lang="pt-BR" sz="2400" i="1" err="1">
                <a:latin typeface="Pt sans"/>
                <a:cs typeface="Calibri"/>
              </a:rPr>
              <a:t>discovery</a:t>
            </a:r>
            <a:r>
              <a:rPr lang="pt-BR" sz="2400" i="1">
                <a:latin typeface="Pt sans"/>
                <a:cs typeface="Calibri"/>
              </a:rPr>
              <a:t> </a:t>
            </a:r>
            <a:r>
              <a:rPr lang="pt-BR" sz="2400">
                <a:latin typeface="Pt sans"/>
                <a:cs typeface="Calibri"/>
              </a:rPr>
              <a:t>da própria plataforma.</a:t>
            </a:r>
          </a:p>
          <a:p>
            <a:r>
              <a:rPr lang="pt-BR" sz="2400">
                <a:latin typeface="Pt sans"/>
                <a:ea typeface="+mn-lt"/>
                <a:cs typeface="+mn-lt"/>
              </a:rPr>
              <a:t>Apesar dessa limitação, é recomendável usar </a:t>
            </a:r>
            <a:r>
              <a:rPr lang="pt-BR" sz="2400" i="1" err="1">
                <a:latin typeface="Pt sans"/>
                <a:ea typeface="+mn-lt"/>
                <a:cs typeface="+mn-lt"/>
              </a:rPr>
              <a:t>service</a:t>
            </a:r>
            <a:r>
              <a:rPr lang="pt-BR" sz="2400" i="1">
                <a:latin typeface="Pt sans"/>
                <a:ea typeface="+mn-lt"/>
                <a:cs typeface="+mn-lt"/>
              </a:rPr>
              <a:t> </a:t>
            </a:r>
            <a:r>
              <a:rPr lang="pt-BR" sz="2400" i="1" err="1">
                <a:latin typeface="Pt sans"/>
                <a:ea typeface="+mn-lt"/>
                <a:cs typeface="+mn-lt"/>
              </a:rPr>
              <a:t>discovery</a:t>
            </a:r>
            <a:r>
              <a:rPr lang="pt-BR" sz="2400">
                <a:latin typeface="Pt sans"/>
                <a:ea typeface="+mn-lt"/>
                <a:cs typeface="+mn-lt"/>
              </a:rPr>
              <a:t> sempre que possível.</a:t>
            </a:r>
            <a:endParaRPr lang="pt-BR" sz="2400">
              <a:latin typeface="Pt san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991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D30D4-A27A-4950-B8A9-935A067A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21" y="2408238"/>
            <a:ext cx="10515600" cy="2852737"/>
          </a:xfrm>
        </p:spPr>
        <p:txBody>
          <a:bodyPr>
            <a:normAutofit/>
          </a:bodyPr>
          <a:lstStyle/>
          <a:p>
            <a:r>
              <a:rPr lang="pt-BR" sz="4000" i="1">
                <a:solidFill>
                  <a:schemeClr val="bg1"/>
                </a:solidFill>
                <a:latin typeface="PT Sans"/>
                <a:cs typeface="Calibri Light"/>
              </a:rPr>
              <a:t>Comunicação assíncrona</a:t>
            </a:r>
            <a:endParaRPr lang="pt-BR" sz="4000">
              <a:solidFill>
                <a:schemeClr val="bg1"/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4510653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0FDF1-B36C-413F-9AAB-D48902BE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Mensageria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973119-5956-4E94-ABC5-7F3B1242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ea typeface="+mn-lt"/>
                <a:cs typeface="+mn-lt"/>
                <a:hlinkClick r:id="rId3"/>
              </a:rPr>
              <a:t>http://microservices.io/patterns/communication-style/messaging.html</a:t>
            </a:r>
            <a:endParaRPr lang="pt-BR" sz="2400">
              <a:latin typeface="PT Sans"/>
              <a:ea typeface="+mn-lt"/>
              <a:cs typeface="+mn-lt"/>
            </a:endParaRPr>
          </a:p>
          <a:p>
            <a:r>
              <a:rPr lang="pt-BR" sz="2400">
                <a:latin typeface="PT Sans"/>
                <a:ea typeface="+mn-lt"/>
                <a:cs typeface="+mn-lt"/>
              </a:rPr>
              <a:t>Utiliza canais (</a:t>
            </a:r>
            <a:r>
              <a:rPr lang="pt-BR" sz="2400" i="1" err="1">
                <a:latin typeface="PT Sans"/>
                <a:ea typeface="+mn-lt"/>
                <a:cs typeface="+mn-lt"/>
              </a:rPr>
              <a:t>message</a:t>
            </a:r>
            <a:r>
              <a:rPr lang="pt-BR" sz="2400" i="1">
                <a:latin typeface="PT Sans"/>
                <a:ea typeface="+mn-lt"/>
                <a:cs typeface="+mn-lt"/>
              </a:rPr>
              <a:t> </a:t>
            </a:r>
            <a:r>
              <a:rPr lang="pt-BR" sz="2400" i="1" err="1">
                <a:latin typeface="PT Sans"/>
                <a:ea typeface="+mn-lt"/>
                <a:cs typeface="+mn-lt"/>
              </a:rPr>
              <a:t>channels</a:t>
            </a:r>
            <a:r>
              <a:rPr lang="pt-BR" sz="2400" i="1">
                <a:latin typeface="PT Sans"/>
                <a:ea typeface="+mn-lt"/>
                <a:cs typeface="+mn-lt"/>
              </a:rPr>
              <a:t>)</a:t>
            </a:r>
            <a:endParaRPr lang="pt-BR" sz="2400">
              <a:latin typeface="PT Sans"/>
              <a:ea typeface="+mn-lt"/>
              <a:cs typeface="+mn-lt"/>
            </a:endParaRPr>
          </a:p>
          <a:p>
            <a:r>
              <a:rPr lang="pt-BR" sz="2400">
                <a:latin typeface="PT Sans"/>
                <a:ea typeface="+mn-lt"/>
                <a:cs typeface="+mn-lt"/>
              </a:rPr>
              <a:t>Consiste em um header e um body</a:t>
            </a:r>
            <a:r>
              <a:rPr lang="pt-BR">
                <a:ea typeface="+mn-lt"/>
                <a:cs typeface="+mn-lt"/>
              </a:rPr>
              <a:t> </a:t>
            </a:r>
            <a:endParaRPr lang="pt-BR" i="1">
              <a:ea typeface="+mn-lt"/>
              <a:cs typeface="+mn-lt"/>
            </a:endParaRPr>
          </a:p>
        </p:txBody>
      </p:sp>
      <p:pic>
        <p:nvPicPr>
          <p:cNvPr id="4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B8CABAA1-1A5A-4E9B-A761-655F7E00E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705" y="3832922"/>
            <a:ext cx="26860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372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FA1E0-DE92-473A-B823-C0D08926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Tipos de mensagem</a:t>
            </a:r>
            <a:endParaRPr lang="pt-BR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7288E3-B92B-483E-84FF-3617079B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Documento</a:t>
            </a:r>
          </a:p>
          <a:p>
            <a:r>
              <a:rPr lang="pt-BR" sz="2400">
                <a:latin typeface="PT Sans"/>
                <a:cs typeface="Calibri"/>
              </a:rPr>
              <a:t>Comando</a:t>
            </a:r>
          </a:p>
          <a:p>
            <a:r>
              <a:rPr lang="pt-BR" sz="2400">
                <a:latin typeface="PT Sans"/>
                <a:cs typeface="Calibri"/>
              </a:rPr>
              <a:t>Evento</a:t>
            </a:r>
          </a:p>
        </p:txBody>
      </p:sp>
    </p:spTree>
    <p:extLst>
      <p:ext uri="{BB962C8B-B14F-4D97-AF65-F5344CB8AC3E}">
        <p14:creationId xmlns:p14="http://schemas.microsoft.com/office/powerpoint/2010/main" val="21159737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86F43-EED5-4069-B51D-2665A5E5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Message</a:t>
            </a:r>
            <a:r>
              <a:rPr lang="pt-BR" sz="4000" b="1" i="1">
                <a:latin typeface="PT Sans"/>
                <a:cs typeface="Calibri Light"/>
              </a:rPr>
              <a:t> </a:t>
            </a:r>
            <a:r>
              <a:rPr lang="pt-BR" sz="4000" b="1" i="1" err="1">
                <a:latin typeface="PT Sans"/>
                <a:cs typeface="Calibri Light"/>
              </a:rPr>
              <a:t>Channel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C6C8E-1417-4D4E-B8E7-A47062C8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Abstração da infraestrutura da mensagem.</a:t>
            </a:r>
          </a:p>
          <a:p>
            <a:r>
              <a:rPr lang="pt-BR" sz="2400" err="1">
                <a:latin typeface="PT Sans"/>
                <a:cs typeface="Calibri"/>
              </a:rPr>
              <a:t>End</a:t>
            </a:r>
            <a:r>
              <a:rPr lang="pt-BR" sz="2400">
                <a:latin typeface="PT Sans"/>
                <a:cs typeface="Calibri"/>
              </a:rPr>
              <a:t>-</a:t>
            </a:r>
            <a:r>
              <a:rPr lang="pt-BR" sz="2400" err="1">
                <a:latin typeface="PT Sans"/>
                <a:cs typeface="Calibri"/>
              </a:rPr>
              <a:t>to</a:t>
            </a:r>
            <a:r>
              <a:rPr lang="pt-BR" sz="2400">
                <a:latin typeface="PT Sans"/>
                <a:cs typeface="Calibri"/>
              </a:rPr>
              <a:t>-end.</a:t>
            </a:r>
          </a:p>
          <a:p>
            <a:r>
              <a:rPr lang="pt-BR" sz="2400" err="1">
                <a:latin typeface="PT Sans"/>
                <a:cs typeface="Calibri"/>
              </a:rPr>
              <a:t>Publish-subscribe</a:t>
            </a:r>
            <a:r>
              <a:rPr lang="pt-BR" sz="2400">
                <a:latin typeface="PT Sans"/>
                <a:cs typeface="Calibri"/>
              </a:rPr>
              <a:t>.</a:t>
            </a:r>
          </a:p>
          <a:p>
            <a:r>
              <a:rPr lang="pt-BR" sz="2400">
                <a:latin typeface="PT Sans"/>
                <a:ea typeface="+mn-lt"/>
                <a:cs typeface="+mn-lt"/>
                <a:hlinkClick r:id="rId3"/>
              </a:rPr>
              <a:t>http://www.enterpriseintegrationpatterns.com/PointToPointChannel.html</a:t>
            </a:r>
            <a:endParaRPr lang="pt-BR" sz="2400">
              <a:latin typeface="PT Sans"/>
              <a:cs typeface="Calibri"/>
            </a:endParaRPr>
          </a:p>
          <a:p>
            <a:r>
              <a:rPr lang="pt-BR" sz="2400">
                <a:latin typeface="PT Sans"/>
                <a:ea typeface="+mn-lt"/>
                <a:cs typeface="+mn-lt"/>
                <a:hlinkClick r:id="rId4"/>
              </a:rPr>
              <a:t>http://www.enterpriseintegrationpatterns.com/PublishSubscribeChannel.html</a:t>
            </a:r>
            <a:endParaRPr lang="pt-BR" sz="240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602131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17911-2F9F-46C9-803E-691F2A5B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Request</a:t>
            </a:r>
            <a:r>
              <a:rPr lang="pt-BR" sz="4000" b="1" i="1">
                <a:latin typeface="PT Sans"/>
                <a:cs typeface="Calibri Light"/>
              </a:rPr>
              <a:t>/Response assíncrono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046CD-C0AE-40DE-9EB4-87270A9D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É possível utilizar </a:t>
            </a:r>
            <a:r>
              <a:rPr lang="pt-BR" sz="2400" err="1">
                <a:latin typeface="PT Sans"/>
                <a:cs typeface="Calibri"/>
              </a:rPr>
              <a:t>request</a:t>
            </a:r>
            <a:r>
              <a:rPr lang="pt-BR" sz="2400">
                <a:latin typeface="PT Sans"/>
                <a:cs typeface="Calibri"/>
              </a:rPr>
              <a:t>/response mesmo sendo mensageria.</a:t>
            </a:r>
          </a:p>
          <a:p>
            <a:r>
              <a:rPr lang="pt-BR" sz="2400">
                <a:latin typeface="PT Sans"/>
                <a:cs typeface="Calibri"/>
              </a:rPr>
              <a:t>Nesse processo deve ser especificado para onde a resposta deve ir.</a:t>
            </a: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77A3039-253A-44C7-831C-E23D5A57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72" y="2946134"/>
            <a:ext cx="5561162" cy="33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645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A662A-C4C5-4F61-94C5-7C429505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One-way</a:t>
            </a:r>
            <a:r>
              <a:rPr lang="pt-BR" sz="4000" b="1" i="1">
                <a:latin typeface="PT Sans"/>
                <a:cs typeface="Calibri Light"/>
              </a:rPr>
              <a:t> </a:t>
            </a:r>
            <a:r>
              <a:rPr lang="pt-BR" sz="4000" b="1" i="1" err="1">
                <a:latin typeface="PT Sans"/>
                <a:cs typeface="Calibri Light"/>
              </a:rPr>
              <a:t>notifications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69A6B-F27D-4B1D-B115-E9473362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14" y="202519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Notificações unilaterais.</a:t>
            </a:r>
          </a:p>
          <a:p>
            <a:r>
              <a:rPr lang="pt-BR" sz="2400">
                <a:latin typeface="PT Sans"/>
                <a:cs typeface="Calibri"/>
              </a:rPr>
              <a:t>Cliente envia mensagem para o canal do serviço. O serviço processa a mensagem.</a:t>
            </a:r>
          </a:p>
        </p:txBody>
      </p:sp>
    </p:spTree>
    <p:extLst>
      <p:ext uri="{BB962C8B-B14F-4D97-AF65-F5344CB8AC3E}">
        <p14:creationId xmlns:p14="http://schemas.microsoft.com/office/powerpoint/2010/main" val="36942709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07BD7-D1E7-47C0-8AF0-15D81CC8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Publish</a:t>
            </a:r>
            <a:r>
              <a:rPr lang="pt-BR" sz="4000" b="1" i="1">
                <a:latin typeface="PT Sans"/>
                <a:cs typeface="Calibri Light"/>
              </a:rPr>
              <a:t>/</a:t>
            </a:r>
            <a:r>
              <a:rPr lang="pt-BR" sz="4000" b="1" i="1" err="1">
                <a:latin typeface="PT Sans"/>
                <a:cs typeface="Calibri Light"/>
              </a:rPr>
              <a:t>Subscribe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95DA52-8780-4975-9088-E1252C924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5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Publica mensagem em canal que pode ser lido por muitos serviços.</a:t>
            </a:r>
          </a:p>
          <a:p>
            <a:r>
              <a:rPr lang="pt-BR" sz="2400">
                <a:latin typeface="PT Sans"/>
                <a:cs typeface="Calibri"/>
              </a:rPr>
              <a:t>Cada consumidor faz seu próprio processamento.</a:t>
            </a:r>
          </a:p>
          <a:p>
            <a:r>
              <a:rPr lang="pt-BR" sz="2400">
                <a:latin typeface="PT Sans"/>
                <a:cs typeface="Calibri"/>
              </a:rPr>
              <a:t>Normalmente esse tipo de mensagem é chamado de evento.</a:t>
            </a:r>
          </a:p>
        </p:txBody>
      </p:sp>
    </p:spTree>
    <p:extLst>
      <p:ext uri="{BB962C8B-B14F-4D97-AF65-F5344CB8AC3E}">
        <p14:creationId xmlns:p14="http://schemas.microsoft.com/office/powerpoint/2010/main" val="11808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AF402-7E6A-4861-9FA1-87BC8E01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API baseada em mensagens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E559F2-204A-47E8-8464-15B178D17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Mesmos formatos de uma API síncrona.</a:t>
            </a:r>
          </a:p>
          <a:p>
            <a:r>
              <a:rPr lang="pt-BR" sz="2400">
                <a:latin typeface="PT Sans"/>
                <a:cs typeface="Calibri"/>
              </a:rPr>
              <a:t>Não existe uma linguagem de documentação formal.</a:t>
            </a: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3459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373E027B-5B5B-45D2-A14C-F64806FA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045" y="1364620"/>
            <a:ext cx="7413522" cy="437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3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6883BE7-9CC0-439C-A4DC-C16119019E85}"/>
              </a:ext>
            </a:extLst>
          </p:cNvPr>
          <p:cNvSpPr/>
          <p:nvPr/>
        </p:nvSpPr>
        <p:spPr>
          <a:xfrm>
            <a:off x="8063064" y="3970387"/>
            <a:ext cx="1880418" cy="1597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8270408-4780-4B1A-B0FF-A4F78A15BF60}"/>
              </a:ext>
            </a:extLst>
          </p:cNvPr>
          <p:cNvSpPr/>
          <p:nvPr/>
        </p:nvSpPr>
        <p:spPr>
          <a:xfrm>
            <a:off x="8075354" y="1991645"/>
            <a:ext cx="1880418" cy="1597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B68DD1B-CDD9-4EC1-8BBE-F7DCA332B0A1}"/>
              </a:ext>
            </a:extLst>
          </p:cNvPr>
          <p:cNvSpPr/>
          <p:nvPr/>
        </p:nvSpPr>
        <p:spPr>
          <a:xfrm>
            <a:off x="381612" y="3687709"/>
            <a:ext cx="1880418" cy="1597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F5B616A-FB05-4BDD-93A2-806FC0CCAE6E}"/>
              </a:ext>
            </a:extLst>
          </p:cNvPr>
          <p:cNvSpPr/>
          <p:nvPr/>
        </p:nvSpPr>
        <p:spPr>
          <a:xfrm>
            <a:off x="258710" y="1708968"/>
            <a:ext cx="1880418" cy="1597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A58EF3B5-50CE-4DED-9EFE-A0721B99B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7791" y="1801044"/>
            <a:ext cx="3076547" cy="4351338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A268E3-D774-4554-B1A2-D70891A1195E}"/>
              </a:ext>
            </a:extLst>
          </p:cNvPr>
          <p:cNvSpPr txBox="1"/>
          <p:nvPr/>
        </p:nvSpPr>
        <p:spPr>
          <a:xfrm>
            <a:off x="5031658" y="2290916"/>
            <a:ext cx="1059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Pedidos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D71179-1B5E-4CD6-9866-C315835B4D44}"/>
              </a:ext>
            </a:extLst>
          </p:cNvPr>
          <p:cNvSpPr txBox="1"/>
          <p:nvPr/>
        </p:nvSpPr>
        <p:spPr>
          <a:xfrm>
            <a:off x="4269657" y="3667431"/>
            <a:ext cx="1059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Produtos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E4DF59-2E4B-40D8-98C9-F68982232FCF}"/>
              </a:ext>
            </a:extLst>
          </p:cNvPr>
          <p:cNvSpPr txBox="1"/>
          <p:nvPr/>
        </p:nvSpPr>
        <p:spPr>
          <a:xfrm>
            <a:off x="5572431" y="3913238"/>
            <a:ext cx="1059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Usuários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D3B471-6B97-4D5D-A26C-FB0B29708DB2}"/>
              </a:ext>
            </a:extLst>
          </p:cNvPr>
          <p:cNvSpPr txBox="1"/>
          <p:nvPr/>
        </p:nvSpPr>
        <p:spPr>
          <a:xfrm>
            <a:off x="4736688" y="5105398"/>
            <a:ext cx="1366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Pagamentos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AFDFBF-AA75-447F-B47E-6F7D0BA35817}"/>
              </a:ext>
            </a:extLst>
          </p:cNvPr>
          <p:cNvSpPr txBox="1"/>
          <p:nvPr/>
        </p:nvSpPr>
        <p:spPr>
          <a:xfrm>
            <a:off x="479630" y="1880727"/>
            <a:ext cx="1698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>
                <a:solidFill>
                  <a:schemeClr val="bg1"/>
                </a:solidFill>
              </a:rPr>
              <a:t>Order</a:t>
            </a:r>
            <a:r>
              <a:rPr lang="pt-BR">
                <a:solidFill>
                  <a:schemeClr val="bg1"/>
                </a:solidFill>
              </a:rPr>
              <a:t> Service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DD6D89E-6D6A-40A4-8613-C053FB14C526}"/>
              </a:ext>
            </a:extLst>
          </p:cNvPr>
          <p:cNvSpPr txBox="1"/>
          <p:nvPr/>
        </p:nvSpPr>
        <p:spPr>
          <a:xfrm>
            <a:off x="479629" y="4031532"/>
            <a:ext cx="1698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>
                <a:solidFill>
                  <a:schemeClr val="bg1"/>
                </a:solidFill>
              </a:rPr>
              <a:t>Product</a:t>
            </a:r>
            <a:r>
              <a:rPr lang="pt-BR">
                <a:solidFill>
                  <a:schemeClr val="bg1"/>
                </a:solidFill>
              </a:rPr>
              <a:t> Service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5CF225-3008-40FD-9067-655425D9EEE4}"/>
              </a:ext>
            </a:extLst>
          </p:cNvPr>
          <p:cNvSpPr txBox="1"/>
          <p:nvPr/>
        </p:nvSpPr>
        <p:spPr>
          <a:xfrm>
            <a:off x="8296274" y="2249436"/>
            <a:ext cx="1698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>
                <a:solidFill>
                  <a:schemeClr val="bg1"/>
                </a:solidFill>
              </a:rPr>
              <a:t>User</a:t>
            </a:r>
            <a:r>
              <a:rPr lang="pt-BR">
                <a:solidFill>
                  <a:schemeClr val="bg1"/>
                </a:solidFill>
              </a:rPr>
              <a:t> Service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92718A-83DD-493C-AE5B-D4639FBEB380}"/>
              </a:ext>
            </a:extLst>
          </p:cNvPr>
          <p:cNvSpPr txBox="1"/>
          <p:nvPr/>
        </p:nvSpPr>
        <p:spPr>
          <a:xfrm>
            <a:off x="8185660" y="4031531"/>
            <a:ext cx="17722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>
                <a:solidFill>
                  <a:schemeClr val="bg1"/>
                </a:solidFill>
              </a:rPr>
              <a:t>Payment</a:t>
            </a:r>
            <a:r>
              <a:rPr lang="pt-BR">
                <a:solidFill>
                  <a:schemeClr val="bg1"/>
                </a:solidFill>
              </a:rPr>
              <a:t> Service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5619EA3-80F3-4B7F-BE31-952287097490}"/>
              </a:ext>
            </a:extLst>
          </p:cNvPr>
          <p:cNvSpPr/>
          <p:nvPr/>
        </p:nvSpPr>
        <p:spPr>
          <a:xfrm>
            <a:off x="684263" y="2822779"/>
            <a:ext cx="1917289" cy="6022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Domain Model</a:t>
            </a:r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B9741A1-D112-42E5-B83B-8EDE4A96C48B}"/>
              </a:ext>
            </a:extLst>
          </p:cNvPr>
          <p:cNvSpPr/>
          <p:nvPr/>
        </p:nvSpPr>
        <p:spPr>
          <a:xfrm>
            <a:off x="844036" y="4727778"/>
            <a:ext cx="1917289" cy="6022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Domain Model</a:t>
            </a:r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B9F4907-6B10-499A-9636-6273701AD5BB}"/>
              </a:ext>
            </a:extLst>
          </p:cNvPr>
          <p:cNvSpPr/>
          <p:nvPr/>
        </p:nvSpPr>
        <p:spPr>
          <a:xfrm>
            <a:off x="8648391" y="3130036"/>
            <a:ext cx="1917289" cy="6022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Domain Model</a:t>
            </a:r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9C7AF59-9154-4AD4-8B8E-CB1B18FCFDB3}"/>
              </a:ext>
            </a:extLst>
          </p:cNvPr>
          <p:cNvSpPr/>
          <p:nvPr/>
        </p:nvSpPr>
        <p:spPr>
          <a:xfrm>
            <a:off x="8808166" y="5170230"/>
            <a:ext cx="1917289" cy="6022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Domain Model</a:t>
            </a:r>
            <a:endParaRPr lang="pt-BR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3AD44AB-D0F4-4C49-A13F-12315238B6E3}"/>
              </a:ext>
            </a:extLst>
          </p:cNvPr>
          <p:cNvCxnSpPr/>
          <p:nvPr/>
        </p:nvCxnSpPr>
        <p:spPr>
          <a:xfrm>
            <a:off x="2191365" y="2191363"/>
            <a:ext cx="2745657" cy="484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5C05B19-D6D2-481C-A3A0-CC0B02913043}"/>
              </a:ext>
            </a:extLst>
          </p:cNvPr>
          <p:cNvCxnSpPr>
            <a:cxnSpLocks/>
          </p:cNvCxnSpPr>
          <p:nvPr/>
        </p:nvCxnSpPr>
        <p:spPr>
          <a:xfrm flipV="1">
            <a:off x="2265107" y="4088988"/>
            <a:ext cx="2217172" cy="253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33FF52C-9D50-42D9-AC8C-CFD58F5C0F7E}"/>
              </a:ext>
            </a:extLst>
          </p:cNvPr>
          <p:cNvCxnSpPr>
            <a:cxnSpLocks/>
          </p:cNvCxnSpPr>
          <p:nvPr/>
        </p:nvCxnSpPr>
        <p:spPr>
          <a:xfrm flipH="1">
            <a:off x="5834213" y="4870650"/>
            <a:ext cx="2219635" cy="717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8237FC4-0D4A-4CE3-A178-83E9AA5446C9}"/>
              </a:ext>
            </a:extLst>
          </p:cNvPr>
          <p:cNvCxnSpPr>
            <a:cxnSpLocks/>
          </p:cNvCxnSpPr>
          <p:nvPr/>
        </p:nvCxnSpPr>
        <p:spPr>
          <a:xfrm flipH="1">
            <a:off x="6633084" y="2916491"/>
            <a:ext cx="1482215" cy="1258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1">
            <a:extLst>
              <a:ext uri="{FF2B5EF4-FFF2-40B4-BE49-F238E27FC236}">
                <a16:creationId xmlns:a16="http://schemas.microsoft.com/office/drawing/2014/main" id="{72D34106-944E-4A6C-87E2-224D61BA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Comunicação em </a:t>
            </a:r>
            <a:r>
              <a:rPr lang="pt-BR" sz="4000" b="1" i="1" err="1">
                <a:latin typeface="Pt sans"/>
                <a:cs typeface="Calibri Light"/>
              </a:rPr>
              <a:t>microsserviços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10515362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0AD6A-2651-41E1-B211-78B20129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Message</a:t>
            </a:r>
            <a:r>
              <a:rPr lang="pt-BR" sz="4000" b="1" i="1">
                <a:latin typeface="PT Sans"/>
                <a:cs typeface="Calibri Light"/>
              </a:rPr>
              <a:t> broker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F5EB8-CBDD-4E47-854B-0752A4908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Serviço que centraliza o envio/recepção da mensagem</a:t>
            </a:r>
          </a:p>
        </p:txBody>
      </p:sp>
      <p:pic>
        <p:nvPicPr>
          <p:cNvPr id="6" name="Imagem 6" descr="Forma, Polígono&#10;&#10;Descrição gerada automaticamente">
            <a:extLst>
              <a:ext uri="{FF2B5EF4-FFF2-40B4-BE49-F238E27FC236}">
                <a16:creationId xmlns:a16="http://schemas.microsoft.com/office/drawing/2014/main" id="{5D34F1E5-C676-4890-92A6-E15B6A22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820" y="2498289"/>
            <a:ext cx="6233651" cy="32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45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F784E-0B4C-420D-8EF9-675CB0D4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Message</a:t>
            </a:r>
            <a:r>
              <a:rPr lang="pt-BR" sz="4000" b="1" i="1">
                <a:latin typeface="PT Sans"/>
                <a:cs typeface="Calibri Light"/>
              </a:rPr>
              <a:t> Broker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617CED-F56B-47F7-82C9-6084F3AEF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err="1">
                <a:latin typeface="PT Sans"/>
                <a:ea typeface="+mn-lt"/>
                <a:cs typeface="+mn-lt"/>
              </a:rPr>
              <a:t>ActiveMQ</a:t>
            </a:r>
            <a:r>
              <a:rPr lang="pt-BR" sz="2400">
                <a:latin typeface="PT Sans"/>
                <a:ea typeface="+mn-lt"/>
                <a:cs typeface="+mn-lt"/>
              </a:rPr>
              <a:t> ([</a:t>
            </a:r>
            <a:r>
              <a:rPr lang="pt-BR" sz="2400">
                <a:latin typeface="PT Sans"/>
                <a:ea typeface="+mn-lt"/>
                <a:cs typeface="+mn-lt"/>
                <a:hlinkClick r:id="rId3"/>
              </a:rPr>
              <a:t>http://activemq.apache.org](http://activemq.apache.org/</a:t>
            </a:r>
            <a:r>
              <a:rPr lang="pt-BR" sz="2400">
                <a:latin typeface="PT Sans"/>
                <a:ea typeface="+mn-lt"/>
                <a:cs typeface="+mn-lt"/>
              </a:rPr>
              <a:t>))</a:t>
            </a:r>
            <a:endParaRPr lang="pt-BR" sz="2400">
              <a:latin typeface="PT Sans"/>
              <a:cs typeface="Calibri" panose="020F0502020204030204"/>
            </a:endParaRPr>
          </a:p>
          <a:p>
            <a:r>
              <a:rPr lang="pt-BR" sz="2400" err="1">
                <a:latin typeface="PT Sans"/>
                <a:ea typeface="+mn-lt"/>
                <a:cs typeface="+mn-lt"/>
              </a:rPr>
              <a:t>RabbitMQ</a:t>
            </a:r>
            <a:r>
              <a:rPr lang="pt-BR" sz="2400">
                <a:latin typeface="PT Sans"/>
                <a:ea typeface="+mn-lt"/>
                <a:cs typeface="+mn-lt"/>
              </a:rPr>
              <a:t> ([</a:t>
            </a:r>
            <a:r>
              <a:rPr lang="pt-BR" sz="2400">
                <a:latin typeface="PT Sans"/>
                <a:ea typeface="+mn-lt"/>
                <a:cs typeface="+mn-lt"/>
                <a:hlinkClick r:id="rId4"/>
              </a:rPr>
              <a:t>https://www.rabbitmq.com](https://www.rabbitmq.com/</a:t>
            </a:r>
            <a:r>
              <a:rPr lang="pt-BR" sz="2400">
                <a:latin typeface="PT Sans"/>
                <a:ea typeface="+mn-lt"/>
                <a:cs typeface="+mn-lt"/>
              </a:rPr>
              <a:t>))</a:t>
            </a:r>
            <a:endParaRPr lang="pt-BR" sz="2400">
              <a:latin typeface="PT Sans"/>
            </a:endParaRPr>
          </a:p>
          <a:p>
            <a:r>
              <a:rPr lang="pt-BR" sz="2400">
                <a:latin typeface="PT Sans"/>
                <a:ea typeface="+mn-lt"/>
                <a:cs typeface="+mn-lt"/>
              </a:rPr>
              <a:t>Apache Kafka ([</a:t>
            </a:r>
            <a:r>
              <a:rPr lang="pt-BR" sz="2400">
                <a:latin typeface="PT Sans"/>
                <a:ea typeface="+mn-lt"/>
                <a:cs typeface="+mn-lt"/>
                <a:hlinkClick r:id="rId5"/>
              </a:rPr>
              <a:t>http://kafka.apache.org](http://kafka.apache.org/</a:t>
            </a:r>
            <a:r>
              <a:rPr lang="pt-BR" sz="2400">
                <a:latin typeface="PT Sans"/>
                <a:ea typeface="+mn-lt"/>
                <a:cs typeface="+mn-lt"/>
              </a:rPr>
              <a:t>))</a:t>
            </a:r>
            <a:endParaRPr lang="pt-BR" sz="240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430143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8EA08-475A-4B68-A166-0E03033A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Message</a:t>
            </a:r>
            <a:r>
              <a:rPr lang="pt-BR" sz="4000" b="1" i="1">
                <a:latin typeface="PT Sans"/>
                <a:cs typeface="Calibri Light"/>
              </a:rPr>
              <a:t> Broker baseado em nuvem</a:t>
            </a:r>
            <a:endParaRPr lang="pt-BR" sz="4000" b="1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062FCD-6C30-48E2-B5B2-8858A2E4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AWS </a:t>
            </a:r>
            <a:r>
              <a:rPr lang="pt-BR" sz="2400" err="1">
                <a:latin typeface="PT Sans"/>
                <a:cs typeface="Calibri"/>
              </a:rPr>
              <a:t>Kinesis</a:t>
            </a:r>
            <a:endParaRPr lang="pt-BR" sz="2400">
              <a:latin typeface="PT Sans"/>
              <a:cs typeface="Calibri"/>
            </a:endParaRPr>
          </a:p>
          <a:p>
            <a:r>
              <a:rPr lang="pt-BR" sz="2400">
                <a:latin typeface="PT Sans"/>
                <a:cs typeface="Calibri"/>
              </a:rPr>
              <a:t>AWS SQS</a:t>
            </a:r>
          </a:p>
          <a:p>
            <a:r>
              <a:rPr lang="pt-BR" sz="2400" err="1">
                <a:latin typeface="PT Sans"/>
                <a:cs typeface="Calibri"/>
              </a:rPr>
              <a:t>PubSub</a:t>
            </a:r>
            <a:endParaRPr lang="pt-BR" sz="2400">
              <a:latin typeface="PT Sans"/>
              <a:cs typeface="Calibri"/>
            </a:endParaRPr>
          </a:p>
          <a:p>
            <a:r>
              <a:rPr lang="pt-BR" sz="2400">
                <a:latin typeface="PT Sans"/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61911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AEDFF-280E-4E18-8F42-0227A8D1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>
                <a:latin typeface="PT Sans"/>
                <a:cs typeface="Calibri Light"/>
              </a:rPr>
              <a:t>Escolha de um </a:t>
            </a:r>
            <a:r>
              <a:rPr lang="pt-BR" sz="4000" b="1" i="1" err="1">
                <a:latin typeface="PT Sans"/>
                <a:cs typeface="Calibri Light"/>
              </a:rPr>
              <a:t>Message</a:t>
            </a:r>
            <a:r>
              <a:rPr lang="pt-BR" sz="4000" b="1" i="1">
                <a:latin typeface="PT Sans"/>
                <a:cs typeface="Calibri Light"/>
              </a:rPr>
              <a:t> Broker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26BAD-F632-401D-B06A-3ED21C4A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Linguagens suportadas</a:t>
            </a:r>
          </a:p>
          <a:p>
            <a:r>
              <a:rPr lang="pt-BR" sz="2400">
                <a:latin typeface="PT Sans"/>
                <a:cs typeface="Calibri"/>
              </a:rPr>
              <a:t>Padrões de mensagens suportadas (AMPQ, STOMP, proprietário)</a:t>
            </a:r>
          </a:p>
          <a:p>
            <a:r>
              <a:rPr lang="pt-BR" sz="2400">
                <a:latin typeface="PT Sans"/>
                <a:cs typeface="Calibri"/>
              </a:rPr>
              <a:t>Ordenação de mensagens</a:t>
            </a:r>
          </a:p>
          <a:p>
            <a:r>
              <a:rPr lang="pt-BR" sz="2400">
                <a:latin typeface="PT Sans"/>
                <a:cs typeface="Calibri"/>
              </a:rPr>
              <a:t>Garantias de entrega</a:t>
            </a:r>
          </a:p>
          <a:p>
            <a:r>
              <a:rPr lang="pt-BR" sz="2400">
                <a:latin typeface="PT Sans"/>
                <a:cs typeface="Calibri"/>
              </a:rPr>
              <a:t>Durabilidade</a:t>
            </a:r>
          </a:p>
          <a:p>
            <a:r>
              <a:rPr lang="pt-BR" sz="2400">
                <a:latin typeface="PT Sans"/>
                <a:cs typeface="Calibri"/>
              </a:rPr>
              <a:t>Escalabilidade</a:t>
            </a:r>
          </a:p>
          <a:p>
            <a:r>
              <a:rPr lang="pt-BR" sz="2400">
                <a:latin typeface="PT Sans"/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9568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0C696-C9DA-4E5C-A622-1CF69550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err="1">
                <a:latin typeface="PT Sans"/>
                <a:cs typeface="Calibri Light"/>
              </a:rPr>
              <a:t>Message</a:t>
            </a:r>
            <a:r>
              <a:rPr lang="pt-BR" sz="4000" b="1" i="1">
                <a:latin typeface="PT Sans"/>
                <a:cs typeface="Calibri Light"/>
              </a:rPr>
              <a:t> Brokers e seus </a:t>
            </a:r>
            <a:r>
              <a:rPr lang="pt-BR" sz="4000" b="1" i="1" err="1">
                <a:latin typeface="PT Sans"/>
                <a:cs typeface="Calibri Light"/>
              </a:rPr>
              <a:t>channels</a:t>
            </a:r>
            <a:endParaRPr lang="pt-BR" sz="4000" b="1" i="1">
              <a:latin typeface="PT Sans"/>
            </a:endParaRP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9607A433-84FB-43CA-9656-9C31B79B3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564436"/>
              </p:ext>
            </p:extLst>
          </p:nvPr>
        </p:nvGraphicFramePr>
        <p:xfrm>
          <a:off x="715297" y="2612206"/>
          <a:ext cx="10515600" cy="1854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994908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938181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52174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err="1"/>
                        <a:t>Message</a:t>
                      </a:r>
                      <a:r>
                        <a:rPr lang="pt-BR"/>
                        <a:t> 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Point-</a:t>
                      </a:r>
                      <a:r>
                        <a:rPr lang="pt-BR" err="1"/>
                        <a:t>to</a:t>
                      </a:r>
                      <a:r>
                        <a:rPr lang="pt-BR"/>
                        <a:t>-</a:t>
                      </a:r>
                      <a:r>
                        <a:rPr lang="pt-BR" err="1"/>
                        <a:t>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err="1"/>
                        <a:t>Publish-subscribe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JMS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err="1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err="1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4703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Apache 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27423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AMPQ (</a:t>
                      </a:r>
                      <a:r>
                        <a:rPr lang="pt-BR" err="1"/>
                        <a:t>RabbitMQ</a:t>
                      </a:r>
                      <a:r>
                        <a:rPr lang="pt-BR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Exchange + </a:t>
                      </a:r>
                      <a:r>
                        <a:rPr lang="pt-BR" err="1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Queue</a:t>
                      </a:r>
                      <a:r>
                        <a:rPr lang="pt-BR"/>
                        <a:t> por consumidor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6982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AWS SQS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-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0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994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3BBBF-DEE5-41AA-A340-21AA4037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Mensageria e disponibilidade</a:t>
            </a:r>
            <a:endParaRPr lang="pt-BR" i="1">
              <a:latin typeface="PT San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690516-4069-400D-B065-026D400B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93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PT Sans"/>
                <a:cs typeface="Calibri"/>
              </a:rPr>
              <a:t>Sempre que possível e viável, </a:t>
            </a:r>
            <a:r>
              <a:rPr lang="pt-BR" sz="2400" b="1">
                <a:latin typeface="PT Sans"/>
                <a:cs typeface="Calibri"/>
              </a:rPr>
              <a:t>comunicação assíncrona deve ser utilizada</a:t>
            </a:r>
            <a:r>
              <a:rPr lang="pt-BR" sz="2400">
                <a:latin typeface="PT Sans"/>
                <a:cs typeface="Calibri"/>
              </a:rPr>
              <a:t>.</a:t>
            </a:r>
          </a:p>
          <a:p>
            <a:r>
              <a:rPr lang="pt-BR" sz="2400">
                <a:latin typeface="PT Sans"/>
                <a:cs typeface="Calibri"/>
              </a:rPr>
              <a:t>Todos os serviços síncronos devem estar disponíveis ao mesmo tempo.</a:t>
            </a:r>
          </a:p>
          <a:p>
            <a:r>
              <a:rPr lang="pt-BR" sz="2400" i="1">
                <a:latin typeface="PT Sans"/>
                <a:cs typeface="Calibri"/>
              </a:rPr>
              <a:t>Se um serviço tem 99.5% de disponibilidade e ele depende outros dois serviços também com 99.5% de disponibilidade, a disponibilidade do primeiro cai para 98.5% (99.5 elevado a 3).</a:t>
            </a:r>
          </a:p>
        </p:txBody>
      </p:sp>
    </p:spTree>
    <p:extLst>
      <p:ext uri="{BB962C8B-B14F-4D97-AF65-F5344CB8AC3E}">
        <p14:creationId xmlns:p14="http://schemas.microsoft.com/office/powerpoint/2010/main" val="299950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D30D4-A27A-4950-B8A9-935A067A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67" y="2418007"/>
            <a:ext cx="10515600" cy="2852737"/>
          </a:xfrm>
        </p:spPr>
        <p:txBody>
          <a:bodyPr>
            <a:normAutofit/>
          </a:bodyPr>
          <a:lstStyle/>
          <a:p>
            <a:r>
              <a:rPr lang="pt-BR" sz="4000" i="1">
                <a:solidFill>
                  <a:schemeClr val="bg1"/>
                </a:solidFill>
                <a:latin typeface="PT Sans"/>
                <a:cs typeface="Calibri Light"/>
              </a:rPr>
              <a:t>Comunicando nossos serviços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9380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3BBBF-DEE5-41AA-A340-21AA4037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Comunicação de serviços</a:t>
            </a:r>
            <a:endParaRPr lang="pt-BR"/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1BA501D7-40E6-49E5-91FE-81772407C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9911" y="1407754"/>
            <a:ext cx="6945597" cy="4793790"/>
          </a:xfrm>
        </p:spPr>
      </p:pic>
    </p:spTree>
    <p:extLst>
      <p:ext uri="{BB962C8B-B14F-4D97-AF65-F5344CB8AC3E}">
        <p14:creationId xmlns:p14="http://schemas.microsoft.com/office/powerpoint/2010/main" val="12275900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3BBBF-DEE5-41AA-A340-21AA4037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Próximos passos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E08CAF-6C81-429B-B410-1B05CDD8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Transações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6748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3BBBF-DEE5-41AA-A340-21AA4037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Para saber mais...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346A8B-D770-46F5-B56A-9B2CF8BD8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  <a:hlinkClick r:id="rId3"/>
              </a:rPr>
              <a:t>https://www.programmableweb.com/news/how-to-design-great-apis-api-first-design-and-raml/how-to/2015/07/10</a:t>
            </a:r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  <a:hlinkClick r:id="rId4"/>
              </a:rPr>
              <a:t>https://auth0.com/blog/beating-json-performance-with-protobuf/</a:t>
            </a:r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  <a:hlinkClick r:id="rId5"/>
              </a:rPr>
              <a:t>https://roy.gbiv.com/untangled/2008/rest-apis-must-be-hypertext-driven</a:t>
            </a:r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  <a:hlinkClick r:id="rId6"/>
              </a:rPr>
              <a:t>http://martinfowler.com/articles/richardsonMaturityModel.html</a:t>
            </a:r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  <a:hlinkClick r:id="rId7"/>
              </a:rPr>
              <a:t>http://www.openapis.org</a:t>
            </a:r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  <a:hlinkClick r:id="rId8"/>
              </a:rPr>
              <a:t>www.grpc.io</a:t>
            </a:r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  <a:hlinkClick r:id="rId9"/>
              </a:rPr>
              <a:t>http://microservices.io/patterns/reliability/circuit-breaker.html</a:t>
            </a:r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683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6E491-DB77-4415-A748-52A0A61E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Comunicação em </a:t>
            </a:r>
            <a:r>
              <a:rPr lang="pt-BR" sz="4000" b="1" i="1" err="1">
                <a:latin typeface="Pt sans"/>
                <a:cs typeface="Calibri Light"/>
              </a:rPr>
              <a:t>microsserviços</a:t>
            </a:r>
            <a:endParaRPr lang="pt-BR" err="1"/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52098E09-8C2B-4DCA-980F-A21AEF8E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714032"/>
              </p:ext>
            </p:extLst>
          </p:nvPr>
        </p:nvGraphicFramePr>
        <p:xfrm>
          <a:off x="405580" y="1831258"/>
          <a:ext cx="11240748" cy="3942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916">
                  <a:extLst>
                    <a:ext uri="{9D8B030D-6E8A-4147-A177-3AD203B41FA5}">
                      <a16:colId xmlns:a16="http://schemas.microsoft.com/office/drawing/2014/main" val="2251736673"/>
                    </a:ext>
                  </a:extLst>
                </a:gridCol>
                <a:gridCol w="3746916">
                  <a:extLst>
                    <a:ext uri="{9D8B030D-6E8A-4147-A177-3AD203B41FA5}">
                      <a16:colId xmlns:a16="http://schemas.microsoft.com/office/drawing/2014/main" val="559903012"/>
                    </a:ext>
                  </a:extLst>
                </a:gridCol>
                <a:gridCol w="3746916">
                  <a:extLst>
                    <a:ext uri="{9D8B030D-6E8A-4147-A177-3AD203B41FA5}">
                      <a16:colId xmlns:a16="http://schemas.microsoft.com/office/drawing/2014/main" val="5123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Serviço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Colaboradores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err="1"/>
                        <a:t>User</a:t>
                      </a:r>
                      <a:r>
                        <a:rPr lang="pt-BR"/>
                        <a:t>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pt-BR" err="1"/>
                        <a:t>CreateUser</a:t>
                      </a:r>
                      <a:r>
                        <a:rPr lang="pt-BR"/>
                        <a:t>();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err="1"/>
                        <a:t>U</a:t>
                      </a:r>
                      <a:r>
                        <a:rPr lang="pt-BR" sz="1800" b="0" i="0" u="none" strike="noStrike" noProof="0" err="1">
                          <a:latin typeface="Calibri"/>
                        </a:rPr>
                        <a:t>pdateUser</a:t>
                      </a:r>
                      <a:r>
                        <a:rPr lang="pt-BR" sz="1800" b="0" i="0" u="none" strike="noStrike" noProof="0">
                          <a:latin typeface="Calibri"/>
                        </a:rPr>
                        <a:t>();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pt-BR" sz="1800" b="0" i="0" u="none" strike="noStrike" noProof="0"/>
                        <a:t>Login();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800" b="0" i="0" u="none" strike="noStrike" noProof="0">
                          <a:latin typeface="Calibri"/>
                        </a:rPr>
                        <a:t>Logout();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800" b="0" i="0" u="none" strike="noStrike" noProof="0" err="1">
                          <a:latin typeface="Calibri"/>
                        </a:rPr>
                        <a:t>ValidateUser</a:t>
                      </a:r>
                      <a:r>
                        <a:rPr lang="pt-BR" sz="1800" b="0" i="0" u="none" strike="noStrike" noProof="0">
                          <a:latin typeface="Calibri"/>
                        </a:rPr>
                        <a:t>();</a:t>
                      </a:r>
                    </a:p>
                    <a:p>
                      <a:pPr lv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  <a:p>
                      <a:pPr lvl="0" algn="ctr">
                        <a:buNone/>
                      </a:pPr>
                      <a:endParaRPr lang="pt-BR"/>
                    </a:p>
                    <a:p>
                      <a:pPr lvl="0" algn="ctr">
                        <a:buNone/>
                      </a:pPr>
                      <a:r>
                        <a:rPr lang="pt-BR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408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OrderService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CreateOrder</a:t>
                      </a:r>
                      <a:r>
                        <a:rPr lang="pt-BR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err="1"/>
                        <a:t>ProductService.getProduct</a:t>
                      </a:r>
                      <a:r>
                        <a:rPr lang="pt-BR"/>
                        <a:t>();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800" b="0" i="0" u="none" strike="noStrike" noProof="0" err="1">
                          <a:latin typeface="Calibri"/>
                        </a:rPr>
                        <a:t>ProductService.processProduct</a:t>
                      </a:r>
                      <a:r>
                        <a:rPr lang="pt-BR" sz="1800" b="0" i="0" u="none" strike="noStrike" noProof="0">
                          <a:latin typeface="Calibri"/>
                        </a:rPr>
                        <a:t>();</a:t>
                      </a:r>
                      <a:endParaRPr lang="pt-BR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err="1"/>
                        <a:t>UserService.validateUser</a:t>
                      </a:r>
                      <a:r>
                        <a:rPr lang="pt-BR"/>
                        <a:t>();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err="1"/>
                        <a:t>PaymentService.ReceivePayment</a:t>
                      </a:r>
                      <a:r>
                        <a:rPr lang="pt-BR"/>
                        <a:t>()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0396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OrderService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ChangeStatus</a:t>
                      </a:r>
                      <a:r>
                        <a:rPr lang="pt-BR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err="1">
                          <a:latin typeface="Calibri"/>
                        </a:rPr>
                        <a:t>ProductService.processProduct</a:t>
                      </a:r>
                      <a:r>
                        <a:rPr lang="pt-BR" sz="1800" b="0" i="0" u="none" strike="noStrike" noProof="0">
                          <a:latin typeface="Calibri"/>
                        </a:rPr>
                        <a:t>()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9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5676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3BBBF-DEE5-41AA-A340-21AA4037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Para saber mais...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346A8B-D770-46F5-B56A-9B2CF8BD8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  <a:hlinkClick r:id="rId3"/>
              </a:rPr>
              <a:t>http://techblog.netflix.com/2012/02/fault-tolerance-in-high-volume.html</a:t>
            </a:r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  <a:hlinkClick r:id="rId4"/>
              </a:rPr>
              <a:t>https://netflixtechblog.com/making-the-netflix-api-more-resilient-a8ec62159c2d</a:t>
            </a:r>
            <a:r>
              <a:rPr lang="pt-BR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  <a:hlinkClick r:id="rId5"/>
              </a:rPr>
              <a:t>https://www.youtube.com/watch?v=kR2sm1zelI4</a:t>
            </a:r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  <a:hlinkClick r:id="rId6"/>
              </a:rPr>
              <a:t>http://microservices.io/patterns/self-registration.html</a:t>
            </a:r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  <a:hlinkClick r:id="rId7"/>
              </a:rPr>
              <a:t>http://microservices.io/patterns/client-side-discovery.html</a:t>
            </a:r>
            <a:endParaRPr lang="pt-BR">
              <a:cs typeface="Calibri" panose="020F0502020204030204"/>
            </a:endParaRPr>
          </a:p>
          <a:p>
            <a:r>
              <a:rPr lang="pt-BR">
                <a:ea typeface="+mn-lt"/>
                <a:cs typeface="+mn-lt"/>
                <a:hlinkClick r:id="rId8"/>
              </a:rPr>
              <a:t>http://microservices.io/patterns/communication-style/messaging.html</a:t>
            </a:r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93468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3BBBF-DEE5-41AA-A340-21AA4037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Para saber mais...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346A8B-D770-46F5-B56A-9B2CF8BD8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  <a:hlinkClick r:id="rId3"/>
              </a:rPr>
              <a:t>https://grpc.io/docs/languages/java/basics/</a:t>
            </a:r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  <a:hlinkClick r:id="rId4"/>
              </a:rPr>
              <a:t>http://www.enterpriseintegrationpatterns.com/PointToPointChannel.html</a:t>
            </a:r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  <a:hlinkClick r:id="rId5"/>
              </a:rPr>
              <a:t>http://www.enterpriseintegrationpatterns.com/PublishSubscribeChannel.html</a:t>
            </a:r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45806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57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6E491-DB77-4415-A748-52A0A61E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1">
                <a:latin typeface="Pt sans"/>
                <a:cs typeface="Calibri Light"/>
              </a:rPr>
              <a:t>Definindo as APIs</a:t>
            </a:r>
            <a:endParaRPr lang="pt-BR"/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52098E09-8C2B-4DCA-980F-A21AEF8E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838822"/>
              </p:ext>
            </p:extLst>
          </p:nvPr>
        </p:nvGraphicFramePr>
        <p:xfrm>
          <a:off x="405580" y="1831258"/>
          <a:ext cx="11240748" cy="323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916">
                  <a:extLst>
                    <a:ext uri="{9D8B030D-6E8A-4147-A177-3AD203B41FA5}">
                      <a16:colId xmlns:a16="http://schemas.microsoft.com/office/drawing/2014/main" val="2251736673"/>
                    </a:ext>
                  </a:extLst>
                </a:gridCol>
                <a:gridCol w="3746916">
                  <a:extLst>
                    <a:ext uri="{9D8B030D-6E8A-4147-A177-3AD203B41FA5}">
                      <a16:colId xmlns:a16="http://schemas.microsoft.com/office/drawing/2014/main" val="559903012"/>
                    </a:ext>
                  </a:extLst>
                </a:gridCol>
                <a:gridCol w="3746916">
                  <a:extLst>
                    <a:ext uri="{9D8B030D-6E8A-4147-A177-3AD203B41FA5}">
                      <a16:colId xmlns:a16="http://schemas.microsoft.com/office/drawing/2014/main" val="5123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Serviço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Colaboradores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218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PaymentService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ReceivePayment</a:t>
                      </a:r>
                      <a:r>
                        <a:rPr lang="pt-BR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117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PaymentService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AuthorizePayment</a:t>
                      </a:r>
                      <a:r>
                        <a:rPr lang="pt-BR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OrderService.ChangeStatus</a:t>
                      </a:r>
                      <a:r>
                        <a:rPr lang="pt-BR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86807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PaymentService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DenyPayment</a:t>
                      </a:r>
                      <a:r>
                        <a:rPr lang="pt-BR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err="1">
                          <a:latin typeface="Calibri"/>
                        </a:rPr>
                        <a:t>OrderService.ChangeStatus</a:t>
                      </a:r>
                      <a:r>
                        <a:rPr lang="pt-BR" sz="1800" b="0" i="0" u="none" strike="noStrike" noProof="0">
                          <a:latin typeface="Calibri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224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PaymentService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CancelPayment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err="1">
                          <a:latin typeface="Calibri"/>
                        </a:rPr>
                        <a:t>OrderService.ChangeStatus</a:t>
                      </a:r>
                      <a:r>
                        <a:rPr lang="pt-BR" sz="1800" b="0" i="0" u="none" strike="noStrike" noProof="0">
                          <a:latin typeface="Calibri"/>
                        </a:rPr>
                        <a:t>()</a:t>
                      </a:r>
                    </a:p>
                    <a:p>
                      <a:pPr lvl="0">
                        <a:buNone/>
                      </a:pP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069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ProductService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ListProducts</a:t>
                      </a:r>
                      <a:r>
                        <a:rPr lang="pt-BR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06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ProductService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GetProduct</a:t>
                      </a:r>
                      <a:r>
                        <a:rPr lang="pt-BR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309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ProductService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err="1"/>
                        <a:t>ProcessProducts</a:t>
                      </a:r>
                      <a:r>
                        <a:rPr lang="pt-BR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0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013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82</vt:i4>
      </vt:variant>
    </vt:vector>
  </HeadingPairs>
  <TitlesOfParts>
    <vt:vector size="83" baseType="lpstr">
      <vt:lpstr>Tema do Office</vt:lpstr>
      <vt:lpstr>Comunicação entre serviços</vt:lpstr>
      <vt:lpstr>Comunicação em aplicações</vt:lpstr>
      <vt:lpstr>Comunicação em aplicações</vt:lpstr>
      <vt:lpstr>Comunicação entre aplicações</vt:lpstr>
      <vt:lpstr>Uma pequena discussão sobre comunicação  em uma arquitetura de microsserviços</vt:lpstr>
      <vt:lpstr>API First</vt:lpstr>
      <vt:lpstr>Comunicação em microsserviços</vt:lpstr>
      <vt:lpstr>Comunicação em microsserviços</vt:lpstr>
      <vt:lpstr>Definindo as APIs</vt:lpstr>
      <vt:lpstr>Serviços e APIs</vt:lpstr>
      <vt:lpstr>Comunicação Síncrona</vt:lpstr>
      <vt:lpstr>Comunicação Assíncrona</vt:lpstr>
      <vt:lpstr>One-to-many</vt:lpstr>
      <vt:lpstr>Comunicação em microsserviços</vt:lpstr>
      <vt:lpstr>Comunicação em microsserviços</vt:lpstr>
      <vt:lpstr>Formatos de mensagens</vt:lpstr>
      <vt:lpstr>Formatos de Texto</vt:lpstr>
      <vt:lpstr>Formatos de Texto</vt:lpstr>
      <vt:lpstr>Formatos de Texto</vt:lpstr>
      <vt:lpstr>Formatos Binários</vt:lpstr>
      <vt:lpstr>Proto Buff</vt:lpstr>
      <vt:lpstr>Proto Buff</vt:lpstr>
      <vt:lpstr>Apache Avro</vt:lpstr>
      <vt:lpstr>Apache Avro</vt:lpstr>
      <vt:lpstr>Apache Avro</vt:lpstr>
      <vt:lpstr>Formato da comunicação</vt:lpstr>
      <vt:lpstr>Comunicação síncrona</vt:lpstr>
      <vt:lpstr>Comunicação Síncrona</vt:lpstr>
      <vt:lpstr>Comunicação Síncrona</vt:lpstr>
      <vt:lpstr>REST</vt:lpstr>
      <vt:lpstr>Richardson Maturity Model</vt:lpstr>
      <vt:lpstr>Richardson Maturity Model</vt:lpstr>
      <vt:lpstr>Especificando uma API REST</vt:lpstr>
      <vt:lpstr>Desafios no desenho de uma API REST</vt:lpstr>
      <vt:lpstr>Desafios no desenho de uma API REST</vt:lpstr>
      <vt:lpstr>Benefícios do REST</vt:lpstr>
      <vt:lpstr>Algumas Desvantagens</vt:lpstr>
      <vt:lpstr>RPC</vt:lpstr>
      <vt:lpstr>RPC vs REST</vt:lpstr>
      <vt:lpstr>gRPC</vt:lpstr>
      <vt:lpstr>Benefícios gRPC</vt:lpstr>
      <vt:lpstr>Desvantagens gRPC</vt:lpstr>
      <vt:lpstr>gRPC</vt:lpstr>
      <vt:lpstr>Evoluindo as APIs</vt:lpstr>
      <vt:lpstr>Semantic Versioning</vt:lpstr>
      <vt:lpstr>Semantic Versioning</vt:lpstr>
      <vt:lpstr>Circuit Breaker e Service Discovery</vt:lpstr>
      <vt:lpstr>Circuit Breaker</vt:lpstr>
      <vt:lpstr>Circuit Breaker</vt:lpstr>
      <vt:lpstr>Circuit Breaker</vt:lpstr>
      <vt:lpstr>Proxies</vt:lpstr>
      <vt:lpstr>Recuperando de um serviço indisponível</vt:lpstr>
      <vt:lpstr>Recuperando de um serviço indisponível</vt:lpstr>
      <vt:lpstr>Service Discovery</vt:lpstr>
      <vt:lpstr>Service Discovery</vt:lpstr>
      <vt:lpstr>Patterns de Aplicação</vt:lpstr>
      <vt:lpstr>Patterns de Aplicação</vt:lpstr>
      <vt:lpstr>Patterns de infraestrutura</vt:lpstr>
      <vt:lpstr>Patterns de infraestrutura</vt:lpstr>
      <vt:lpstr>Patterns de infraestrutura</vt:lpstr>
      <vt:lpstr>Comunicação assíncrona</vt:lpstr>
      <vt:lpstr>Mensageria</vt:lpstr>
      <vt:lpstr>Tipos de mensagem</vt:lpstr>
      <vt:lpstr>Message Channel</vt:lpstr>
      <vt:lpstr>Request/Response assíncrono</vt:lpstr>
      <vt:lpstr>One-way notifications</vt:lpstr>
      <vt:lpstr>Publish/Subscribe</vt:lpstr>
      <vt:lpstr>API baseada em mensagens</vt:lpstr>
      <vt:lpstr>Apresentação do PowerPoint</vt:lpstr>
      <vt:lpstr>Message broker</vt:lpstr>
      <vt:lpstr>Message Broker</vt:lpstr>
      <vt:lpstr>Message Broker baseado em nuvem</vt:lpstr>
      <vt:lpstr>Escolha de um Message Broker</vt:lpstr>
      <vt:lpstr>Message Brokers e seus channels</vt:lpstr>
      <vt:lpstr>Mensageria e disponibilidade</vt:lpstr>
      <vt:lpstr>Comunicando nossos serviços</vt:lpstr>
      <vt:lpstr>Comunicação de serviços</vt:lpstr>
      <vt:lpstr>Próximos passos</vt:lpstr>
      <vt:lpstr>Para saber mais...</vt:lpstr>
      <vt:lpstr>Para saber mais...</vt:lpstr>
      <vt:lpstr>Para saber mais...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4</cp:revision>
  <dcterms:created xsi:type="dcterms:W3CDTF">2022-01-20T02:00:24Z</dcterms:created>
  <dcterms:modified xsi:type="dcterms:W3CDTF">2022-02-16T22:33:52Z</dcterms:modified>
</cp:coreProperties>
</file>